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09" r:id="rId2"/>
    <p:sldMasterId id="2147483941" r:id="rId3"/>
    <p:sldMasterId id="2147483948" r:id="rId4"/>
  </p:sldMasterIdLst>
  <p:notesMasterIdLst>
    <p:notesMasterId r:id="rId67"/>
  </p:notesMasterIdLst>
  <p:sldIdLst>
    <p:sldId id="256" r:id="rId5"/>
    <p:sldId id="1196" r:id="rId6"/>
    <p:sldId id="1258" r:id="rId7"/>
    <p:sldId id="1222" r:id="rId8"/>
    <p:sldId id="1166" r:id="rId9"/>
    <p:sldId id="1191" r:id="rId10"/>
    <p:sldId id="1190" r:id="rId11"/>
    <p:sldId id="1195" r:id="rId12"/>
    <p:sldId id="1198" r:id="rId13"/>
    <p:sldId id="1233" r:id="rId14"/>
    <p:sldId id="1193" r:id="rId15"/>
    <p:sldId id="1209" r:id="rId16"/>
    <p:sldId id="1253" r:id="rId17"/>
    <p:sldId id="1254" r:id="rId18"/>
    <p:sldId id="1256" r:id="rId19"/>
    <p:sldId id="307" r:id="rId20"/>
    <p:sldId id="308" r:id="rId21"/>
    <p:sldId id="1224" r:id="rId22"/>
    <p:sldId id="1230" r:id="rId23"/>
    <p:sldId id="1200" r:id="rId24"/>
    <p:sldId id="1235" r:id="rId25"/>
    <p:sldId id="1220" r:id="rId26"/>
    <p:sldId id="1236" r:id="rId27"/>
    <p:sldId id="1238" r:id="rId28"/>
    <p:sldId id="1237" r:id="rId29"/>
    <p:sldId id="1245" r:id="rId30"/>
    <p:sldId id="1252" r:id="rId31"/>
    <p:sldId id="1257" r:id="rId32"/>
    <p:sldId id="1204" r:id="rId33"/>
    <p:sldId id="1208" r:id="rId34"/>
    <p:sldId id="1178" r:id="rId35"/>
    <p:sldId id="1246" r:id="rId36"/>
    <p:sldId id="1201" r:id="rId37"/>
    <p:sldId id="1181" r:id="rId38"/>
    <p:sldId id="1239" r:id="rId39"/>
    <p:sldId id="1240" r:id="rId40"/>
    <p:sldId id="1243" r:id="rId41"/>
    <p:sldId id="1247" r:id="rId42"/>
    <p:sldId id="1248" r:id="rId43"/>
    <p:sldId id="1249" r:id="rId44"/>
    <p:sldId id="1241" r:id="rId45"/>
    <p:sldId id="1202" r:id="rId46"/>
    <p:sldId id="1242" r:id="rId47"/>
    <p:sldId id="1244" r:id="rId48"/>
    <p:sldId id="1221" r:id="rId49"/>
    <p:sldId id="1231" r:id="rId50"/>
    <p:sldId id="1232" r:id="rId51"/>
    <p:sldId id="921" r:id="rId52"/>
    <p:sldId id="916" r:id="rId53"/>
    <p:sldId id="918" r:id="rId54"/>
    <p:sldId id="1234" r:id="rId55"/>
    <p:sldId id="1226" r:id="rId56"/>
    <p:sldId id="1227" r:id="rId57"/>
    <p:sldId id="1171" r:id="rId58"/>
    <p:sldId id="1228" r:id="rId59"/>
    <p:sldId id="1211" r:id="rId60"/>
    <p:sldId id="1203" r:id="rId61"/>
    <p:sldId id="1205" r:id="rId62"/>
    <p:sldId id="1206" r:id="rId63"/>
    <p:sldId id="1207" r:id="rId64"/>
    <p:sldId id="1167" r:id="rId65"/>
    <p:sldId id="1223" r:id="rId66"/>
  </p:sldIdLst>
  <p:sldSz cx="9144000" cy="6858000" type="screen4x3"/>
  <p:notesSz cx="6858000" cy="9144000"/>
  <p:defaultTex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f Ent" initials="RE" lastIdx="1" clrIdx="0">
    <p:extLst>
      <p:ext uri="{19B8F6BF-5375-455C-9EA6-DF929625EA0E}">
        <p15:presenceInfo xmlns:p15="http://schemas.microsoft.com/office/powerpoint/2012/main" userId="8ebfca37ba3b38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0796F7"/>
    <a:srgbClr val="A4A4FE"/>
    <a:srgbClr val="BAD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5280" autoAdjust="0"/>
  </p:normalViewPr>
  <p:slideViewPr>
    <p:cSldViewPr snapToGrid="0" snapToObjects="1">
      <p:cViewPr varScale="1">
        <p:scale>
          <a:sx n="63" d="100"/>
          <a:sy n="63" d="100"/>
        </p:scale>
        <p:origin x="1400" y="60"/>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186" rtl="0" eaLnBrk="1" latinLnBrk="0" hangingPunct="1">
      <a:defRPr sz="1200" kern="1200">
        <a:solidFill>
          <a:schemeClr val="tx1"/>
        </a:solidFill>
        <a:latin typeface="+mn-lt"/>
        <a:ea typeface="+mn-ea"/>
        <a:cs typeface="+mn-cs"/>
      </a:defRPr>
    </a:lvl1pPr>
    <a:lvl2pPr marL="457092" algn="l" defTabSz="914186" rtl="0" eaLnBrk="1" latinLnBrk="0" hangingPunct="1">
      <a:defRPr sz="1200" kern="1200">
        <a:solidFill>
          <a:schemeClr val="tx1"/>
        </a:solidFill>
        <a:latin typeface="+mn-lt"/>
        <a:ea typeface="+mn-ea"/>
        <a:cs typeface="+mn-cs"/>
      </a:defRPr>
    </a:lvl2pPr>
    <a:lvl3pPr marL="914186" algn="l" defTabSz="914186" rtl="0" eaLnBrk="1" latinLnBrk="0" hangingPunct="1">
      <a:defRPr sz="1200" kern="1200">
        <a:solidFill>
          <a:schemeClr val="tx1"/>
        </a:solidFill>
        <a:latin typeface="+mn-lt"/>
        <a:ea typeface="+mn-ea"/>
        <a:cs typeface="+mn-cs"/>
      </a:defRPr>
    </a:lvl3pPr>
    <a:lvl4pPr marL="1371279" algn="l" defTabSz="914186" rtl="0" eaLnBrk="1" latinLnBrk="0" hangingPunct="1">
      <a:defRPr sz="1200" kern="1200">
        <a:solidFill>
          <a:schemeClr val="tx1"/>
        </a:solidFill>
        <a:latin typeface="+mn-lt"/>
        <a:ea typeface="+mn-ea"/>
        <a:cs typeface="+mn-cs"/>
      </a:defRPr>
    </a:lvl4pPr>
    <a:lvl5pPr marL="1828373" algn="l" defTabSz="914186" rtl="0" eaLnBrk="1" latinLnBrk="0" hangingPunct="1">
      <a:defRPr sz="1200" kern="1200">
        <a:solidFill>
          <a:schemeClr val="tx1"/>
        </a:solidFill>
        <a:latin typeface="+mn-lt"/>
        <a:ea typeface="+mn-ea"/>
        <a:cs typeface="+mn-cs"/>
      </a:defRPr>
    </a:lvl5pPr>
    <a:lvl6pPr marL="2285466" algn="l" defTabSz="914186" rtl="0" eaLnBrk="1" latinLnBrk="0" hangingPunct="1">
      <a:defRPr sz="1200" kern="1200">
        <a:solidFill>
          <a:schemeClr val="tx1"/>
        </a:solidFill>
        <a:latin typeface="+mn-lt"/>
        <a:ea typeface="+mn-ea"/>
        <a:cs typeface="+mn-cs"/>
      </a:defRPr>
    </a:lvl6pPr>
    <a:lvl7pPr marL="2742558" algn="l" defTabSz="914186" rtl="0" eaLnBrk="1" latinLnBrk="0" hangingPunct="1">
      <a:defRPr sz="1200" kern="1200">
        <a:solidFill>
          <a:schemeClr val="tx1"/>
        </a:solidFill>
        <a:latin typeface="+mn-lt"/>
        <a:ea typeface="+mn-ea"/>
        <a:cs typeface="+mn-cs"/>
      </a:defRPr>
    </a:lvl7pPr>
    <a:lvl8pPr marL="3199652" algn="l" defTabSz="914186" rtl="0" eaLnBrk="1" latinLnBrk="0" hangingPunct="1">
      <a:defRPr sz="1200" kern="1200">
        <a:solidFill>
          <a:schemeClr val="tx1"/>
        </a:solidFill>
        <a:latin typeface="+mn-lt"/>
        <a:ea typeface="+mn-ea"/>
        <a:cs typeface="+mn-cs"/>
      </a:defRPr>
    </a:lvl8pPr>
    <a:lvl9pPr marL="3656744" algn="l" defTabSz="9141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7898" indent="-283807">
              <a:defRPr>
                <a:solidFill>
                  <a:schemeClr val="tx1"/>
                </a:solidFill>
                <a:latin typeface="Arial" panose="020B0604020202020204" pitchFamily="34" charset="0"/>
              </a:defRPr>
            </a:lvl2pPr>
            <a:lvl3pPr marL="1135228" indent="-227046">
              <a:defRPr>
                <a:solidFill>
                  <a:schemeClr val="tx1"/>
                </a:solidFill>
                <a:latin typeface="Arial" panose="020B0604020202020204" pitchFamily="34" charset="0"/>
              </a:defRPr>
            </a:lvl3pPr>
            <a:lvl4pPr marL="1589319" indent="-227046">
              <a:defRPr>
                <a:solidFill>
                  <a:schemeClr val="tx1"/>
                </a:solidFill>
                <a:latin typeface="Arial" panose="020B0604020202020204" pitchFamily="34" charset="0"/>
              </a:defRPr>
            </a:lvl4pPr>
            <a:lvl5pPr marL="2043410" indent="-227046">
              <a:defRPr>
                <a:solidFill>
                  <a:schemeClr val="tx1"/>
                </a:solidFill>
                <a:latin typeface="Arial" panose="020B0604020202020204" pitchFamily="34" charset="0"/>
              </a:defRPr>
            </a:lvl5pPr>
            <a:lvl6pPr marL="2497501" indent="-227046" eaLnBrk="0" fontAlgn="base" hangingPunct="0">
              <a:spcBef>
                <a:spcPct val="0"/>
              </a:spcBef>
              <a:spcAft>
                <a:spcPct val="0"/>
              </a:spcAft>
              <a:defRPr>
                <a:solidFill>
                  <a:schemeClr val="tx1"/>
                </a:solidFill>
                <a:latin typeface="Arial" panose="020B0604020202020204" pitchFamily="34" charset="0"/>
              </a:defRPr>
            </a:lvl6pPr>
            <a:lvl7pPr marL="2951592" indent="-227046" eaLnBrk="0" fontAlgn="base" hangingPunct="0">
              <a:spcBef>
                <a:spcPct val="0"/>
              </a:spcBef>
              <a:spcAft>
                <a:spcPct val="0"/>
              </a:spcAft>
              <a:defRPr>
                <a:solidFill>
                  <a:schemeClr val="tx1"/>
                </a:solidFill>
                <a:latin typeface="Arial" panose="020B0604020202020204" pitchFamily="34" charset="0"/>
              </a:defRPr>
            </a:lvl7pPr>
            <a:lvl8pPr marL="3405683" indent="-227046" eaLnBrk="0" fontAlgn="base" hangingPunct="0">
              <a:spcBef>
                <a:spcPct val="0"/>
              </a:spcBef>
              <a:spcAft>
                <a:spcPct val="0"/>
              </a:spcAft>
              <a:defRPr>
                <a:solidFill>
                  <a:schemeClr val="tx1"/>
                </a:solidFill>
                <a:latin typeface="Arial" panose="020B0604020202020204" pitchFamily="34" charset="0"/>
              </a:defRPr>
            </a:lvl8pPr>
            <a:lvl9pPr marL="3859774" indent="-22704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55E64AB-1EC6-4965-B086-D6B76E6F4AD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376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50</a:t>
            </a:fld>
            <a:endParaRPr lang="en-US" dirty="0"/>
          </a:p>
        </p:txBody>
      </p:sp>
    </p:spTree>
    <p:extLst>
      <p:ext uri="{BB962C8B-B14F-4D97-AF65-F5344CB8AC3E}">
        <p14:creationId xmlns:p14="http://schemas.microsoft.com/office/powerpoint/2010/main" val="2198782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8" y="2941864"/>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4051834" cy="3246671"/>
          </a:xfrm>
        </p:spPr>
        <p:txBody>
          <a:bodyPr>
            <a:normAutofit/>
          </a:bodyPr>
          <a:lstStyle>
            <a:lvl1pPr marL="0" indent="0" algn="l">
              <a:lnSpc>
                <a:spcPct val="100000"/>
              </a:lnSpc>
              <a:buNone/>
              <a:defRPr sz="2400" baseline="0">
                <a:solidFill>
                  <a:schemeClr val="accent1"/>
                </a:solidFill>
                <a:latin typeface="Arial" charset="0"/>
              </a:defRPr>
            </a:lvl1pPr>
            <a:lvl2pPr marL="457092" indent="0" algn="ctr">
              <a:buNone/>
              <a:defRPr sz="2000"/>
            </a:lvl2pPr>
            <a:lvl3pPr marL="914186" indent="0" algn="ctr">
              <a:buNone/>
              <a:defRPr sz="1800"/>
            </a:lvl3pPr>
            <a:lvl4pPr marL="1371279" indent="0" algn="ctr">
              <a:buNone/>
              <a:defRPr sz="1600"/>
            </a:lvl4pPr>
            <a:lvl5pPr marL="1828373" indent="0" algn="ctr">
              <a:buNone/>
              <a:defRPr sz="1600"/>
            </a:lvl5pPr>
            <a:lvl6pPr marL="2285466" indent="0" algn="ctr">
              <a:buNone/>
              <a:defRPr sz="1600"/>
            </a:lvl6pPr>
            <a:lvl7pPr marL="2742558" indent="0" algn="ctr">
              <a:buNone/>
              <a:defRPr sz="1600"/>
            </a:lvl7pPr>
            <a:lvl8pPr marL="3199652" indent="0" algn="ctr">
              <a:buNone/>
              <a:defRPr sz="1600"/>
            </a:lvl8pPr>
            <a:lvl9pPr marL="3656744"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9" name="Picture Placeholder 8"/>
          <p:cNvSpPr>
            <a:spLocks noGrp="1"/>
          </p:cNvSpPr>
          <p:nvPr>
            <p:ph type="pic" sz="quarter" idx="13"/>
          </p:nvPr>
        </p:nvSpPr>
        <p:spPr>
          <a:xfrm>
            <a:off x="4506687" y="1725955"/>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8"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8"/>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8" y="2941864"/>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9" name="Picture Placeholder 8"/>
          <p:cNvSpPr>
            <a:spLocks noGrp="1"/>
          </p:cNvSpPr>
          <p:nvPr>
            <p:ph type="pic" sz="quarter" idx="13"/>
          </p:nvPr>
        </p:nvSpPr>
        <p:spPr>
          <a:xfrm>
            <a:off x="4506687" y="1725955"/>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8"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8"/>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8"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9"/>
            <a:ext cx="4098242" cy="3861333"/>
          </a:xfrm>
        </p:spPr>
        <p:txBody>
          <a:bodyPr>
            <a:normAutofit/>
          </a:bodyPr>
          <a:lstStyle>
            <a:lvl1pPr marL="342820" indent="-342820">
              <a:buFont typeface="Arial" charset="0"/>
              <a:buChar char="•"/>
              <a:defRPr sz="2200" baseline="0">
                <a:solidFill>
                  <a:schemeClr val="accent1"/>
                </a:solidFill>
              </a:defRPr>
            </a:lvl1pPr>
            <a:lvl2pPr marL="685639" indent="-228546">
              <a:buFont typeface=".PingFangSC-Regular" charset="-122"/>
              <a:buChar char="－"/>
              <a:defRPr sz="2200" baseline="0">
                <a:solidFill>
                  <a:schemeClr val="accent1"/>
                </a:solidFill>
              </a:defRPr>
            </a:lvl2pPr>
            <a:lvl3pPr marL="1142733" indent="-228546">
              <a:buFont typeface="Arial" charset="0"/>
              <a:buChar char="•"/>
              <a:defRPr sz="2200" baseline="0">
                <a:solidFill>
                  <a:schemeClr val="accent1"/>
                </a:solidFill>
              </a:defRPr>
            </a:lvl3pPr>
            <a:lvl4pPr marL="1599825" indent="-228546">
              <a:buFont typeface=".PingFangSC-Regular" charset="-122"/>
              <a:buChar char="－"/>
              <a:defRPr sz="2200" baseline="0">
                <a:solidFill>
                  <a:schemeClr val="accent1"/>
                </a:solidFill>
              </a:defRPr>
            </a:lvl4pPr>
            <a:lvl5pPr marL="2056919" indent="-228546">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l" defTabSz="914186"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a:ln>
                <a:noFill/>
              </a:ln>
              <a:solidFill>
                <a:srgbClr val="002060"/>
              </a:solidFill>
              <a:effectLst/>
              <a:latin typeface="Times" pitchFamily="18" charset="0"/>
            </a:endParaRPr>
          </a:p>
          <a:p>
            <a:pPr marL="0" marR="0" indent="0" algn="l" defTabSz="914186"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ctr" defTabSz="914186"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48"/>
            <a:ext cx="341760" cy="246221"/>
          </a:xfrm>
          <a:prstGeom prst="rect">
            <a:avLst/>
          </a:prstGeom>
        </p:spPr>
        <p:txBody>
          <a:bodyPr wrap="none" lIns="91418" tIns="45709" rIns="91418" bIns="45709">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12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a:t>Click to edit Master title style</a:t>
            </a:r>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l" defTabSz="914186"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a:ln>
                <a:noFill/>
              </a:ln>
              <a:solidFill>
                <a:srgbClr val="002060"/>
              </a:solidFill>
              <a:effectLst/>
              <a:latin typeface="Times" pitchFamily="18" charset="0"/>
            </a:endParaRPr>
          </a:p>
          <a:p>
            <a:pPr marL="0" marR="0" indent="0" algn="l" defTabSz="914186"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18" tIns="45709" rIns="91418" bIns="45709" numCol="1" rtlCol="0" anchor="t" anchorCtr="0" compatLnSpc="1">
            <a:prstTxWarp prst="textNoShape">
              <a:avLst/>
            </a:prstTxWarp>
          </a:bodyPr>
          <a:lstStyle/>
          <a:p>
            <a:pPr marL="0" marR="0" indent="0" algn="ctr" defTabSz="914186"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a:ln>
                <a:noFill/>
              </a:ln>
              <a:solidFill>
                <a:srgbClr val="C00000"/>
              </a:solidFill>
              <a:effectLst/>
              <a:latin typeface="Arial" pitchFamily="34" charset="0"/>
              <a:cs typeface="Arial" pitchFamily="34" charset="0"/>
            </a:endParaRPr>
          </a:p>
        </p:txBody>
      </p:sp>
      <p:sp>
        <p:nvSpPr>
          <p:cNvPr id="6" name="Rectangle 5"/>
          <p:cNvSpPr/>
          <p:nvPr userDrawn="1"/>
        </p:nvSpPr>
        <p:spPr>
          <a:xfrm>
            <a:off x="4552974" y="6542648"/>
            <a:ext cx="341760" cy="246221"/>
          </a:xfrm>
          <a:prstGeom prst="rect">
            <a:avLst/>
          </a:prstGeom>
        </p:spPr>
        <p:txBody>
          <a:bodyPr wrap="none" lIns="91418" tIns="45709" rIns="91418" bIns="45709">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09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8" y="1720794"/>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092" indent="0" algn="ctr">
              <a:buNone/>
              <a:defRPr sz="2000"/>
            </a:lvl2pPr>
            <a:lvl3pPr marL="914186" indent="0" algn="ctr">
              <a:buNone/>
              <a:defRPr sz="1800"/>
            </a:lvl3pPr>
            <a:lvl4pPr marL="1371279" indent="0" algn="ctr">
              <a:buNone/>
              <a:defRPr sz="1600"/>
            </a:lvl4pPr>
            <a:lvl5pPr marL="1828373" indent="0" algn="ctr">
              <a:buNone/>
              <a:defRPr sz="1600"/>
            </a:lvl5pPr>
            <a:lvl6pPr marL="2285466" indent="0" algn="ctr">
              <a:buNone/>
              <a:defRPr sz="1600"/>
            </a:lvl6pPr>
            <a:lvl7pPr marL="2742558" indent="0" algn="ctr">
              <a:buNone/>
              <a:defRPr sz="1600"/>
            </a:lvl7pPr>
            <a:lvl8pPr marL="3199652" indent="0" algn="ctr">
              <a:buNone/>
              <a:defRPr sz="1600"/>
            </a:lvl8pPr>
            <a:lvl9pPr marL="3656744" indent="0" algn="ctr">
              <a:buNone/>
              <a:defRPr sz="1600"/>
            </a:lvl9pPr>
          </a:lstStyle>
          <a:p>
            <a:r>
              <a:rPr lang="en-US" dirty="0"/>
              <a:t>Subtitle Here</a:t>
            </a:r>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sp>
        <p:nvSpPr>
          <p:cNvPr id="32" name="Date Placeholder 31"/>
          <p:cNvSpPr>
            <a:spLocks noGrp="1"/>
          </p:cNvSpPr>
          <p:nvPr>
            <p:ph type="dt" sz="half" idx="12"/>
          </p:nvPr>
        </p:nvSpPr>
        <p:spPr>
          <a:xfrm>
            <a:off x="332386" y="5560503"/>
            <a:ext cx="2406093" cy="365125"/>
          </a:xfrm>
          <a:prstGeom prst="rect">
            <a:avLst/>
          </a:prstGeom>
        </p:spPr>
        <p:txBody>
          <a:bodyPr lIns="91418" tIns="45709" rIns="91418" bIns="45709"/>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9" name="Picture Placeholder 8"/>
          <p:cNvSpPr>
            <a:spLocks noGrp="1"/>
          </p:cNvSpPr>
          <p:nvPr>
            <p:ph type="pic" sz="quarter" idx="13"/>
          </p:nvPr>
        </p:nvSpPr>
        <p:spPr>
          <a:xfrm>
            <a:off x="5608639" y="1725955"/>
            <a:ext cx="3529012" cy="3935413"/>
          </a:xfrm>
          <a:blipFill>
            <a:blip r:embed="rId7"/>
            <a:stretch>
              <a:fillRect/>
            </a:stretch>
          </a:blip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8" y="5126730"/>
            <a:ext cx="5082577" cy="420862"/>
          </a:xfrm>
        </p:spPr>
        <p:txBody>
          <a:bodyPr>
            <a:normAutofit/>
          </a:bodyPr>
          <a:lstStyle>
            <a:lvl1pPr marL="0" indent="0">
              <a:buFontTx/>
              <a:buNone/>
              <a:defRPr sz="2200" baseline="0">
                <a:solidFill>
                  <a:schemeClr val="accent6"/>
                </a:solidFill>
              </a:defRPr>
            </a:lvl1pPr>
          </a:lstStyle>
          <a:p>
            <a:pPr lvl="0"/>
            <a:r>
              <a:rPr lang="en-US" dirty="0"/>
              <a:t>Author</a:t>
            </a:r>
          </a:p>
        </p:txBody>
      </p:sp>
    </p:spTree>
    <p:extLst>
      <p:ext uri="{BB962C8B-B14F-4D97-AF65-F5344CB8AC3E}">
        <p14:creationId xmlns:p14="http://schemas.microsoft.com/office/powerpoint/2010/main" val="1377713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Arial" panose="020B0604020202020204" pitchFamily="34" charset="0"/>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Arial" panose="020B0604020202020204" pitchFamily="34" charset="0"/>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spTree>
    <p:extLst>
      <p:ext uri="{BB962C8B-B14F-4D97-AF65-F5344CB8AC3E}">
        <p14:creationId xmlns:p14="http://schemas.microsoft.com/office/powerpoint/2010/main" val="2482291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4"/>
            <a:ext cx="3535362" cy="3926844"/>
          </a:xfrm>
          <a:blipFill>
            <a:blip r:embed="rId7"/>
            <a:stretch>
              <a:fillRect/>
            </a:stretch>
          </a:blipFill>
        </p:spPr>
        <p:txBody>
          <a:bodyPr/>
          <a:lstStyle/>
          <a:p>
            <a:r>
              <a:rPr lang="en-US" dirty="0"/>
              <a:t>Click icon to add picture</a:t>
            </a:r>
          </a:p>
        </p:txBody>
      </p:sp>
      <p:sp>
        <p:nvSpPr>
          <p:cNvPr id="8" name="Text Placeholder 7"/>
          <p:cNvSpPr>
            <a:spLocks noGrp="1"/>
          </p:cNvSpPr>
          <p:nvPr>
            <p:ph type="body" sz="quarter" idx="12" hasCustomPrompt="1"/>
          </p:nvPr>
        </p:nvSpPr>
        <p:spPr>
          <a:xfrm>
            <a:off x="318637" y="5217806"/>
            <a:ext cx="3005538" cy="369887"/>
          </a:xfrm>
        </p:spPr>
        <p:txBody>
          <a:bodyPr>
            <a:noAutofit/>
          </a:bodyPr>
          <a:lstStyle>
            <a:lvl1pPr marL="0" indent="0">
              <a:buNone/>
              <a:defRPr sz="2200" baseline="0">
                <a:solidFill>
                  <a:schemeClr val="accent6"/>
                </a:solidFill>
              </a:defRPr>
            </a:lvl1pPr>
          </a:lstStyle>
          <a:p>
            <a:pPr lvl="0"/>
            <a:r>
              <a:rPr lang="en-US" dirty="0"/>
              <a:t>Name, Title</a:t>
            </a:r>
          </a:p>
        </p:txBody>
      </p:sp>
      <p:sp>
        <p:nvSpPr>
          <p:cNvPr id="5" name="Text Placeholder 4"/>
          <p:cNvSpPr>
            <a:spLocks noGrp="1"/>
          </p:cNvSpPr>
          <p:nvPr>
            <p:ph type="body" sz="quarter" idx="14"/>
          </p:nvPr>
        </p:nvSpPr>
        <p:spPr>
          <a:xfrm>
            <a:off x="318639" y="659733"/>
            <a:ext cx="8537575" cy="461379"/>
          </a:xfrm>
        </p:spPr>
        <p:txBody>
          <a:bodyPr>
            <a:noAutofit/>
          </a:bodyPr>
          <a:lstStyle>
            <a:lvl1pPr marL="0" indent="0">
              <a:buFontTx/>
              <a:buNone/>
              <a:defRPr sz="3000" b="1" i="0" cap="none" baseline="0"/>
            </a:lvl1pPr>
            <a:lvl2pPr marL="457092" indent="0">
              <a:buFontTx/>
              <a:buNone/>
              <a:defRPr sz="3000" cap="none" baseline="0"/>
            </a:lvl2pPr>
            <a:lvl3pPr marL="914186" indent="0">
              <a:buFontTx/>
              <a:buNone/>
              <a:defRPr sz="3000" cap="none" baseline="0"/>
            </a:lvl3pPr>
            <a:lvl4pPr marL="1371279" indent="0">
              <a:buFontTx/>
              <a:buNone/>
              <a:defRPr sz="3000" cap="none" baseline="0"/>
            </a:lvl4pPr>
            <a:lvl5pPr marL="1828373" indent="0">
              <a:buFontTx/>
              <a:buNone/>
              <a:defRPr sz="3000" cap="none" baseline="0"/>
            </a:lvl5pPr>
          </a:lstStyle>
          <a:p>
            <a:pPr lvl="0"/>
            <a:r>
              <a:rPr lang="en-US"/>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820" indent="-342820">
              <a:buFont typeface="Arial" charset="0"/>
              <a:buChar char="•"/>
              <a:defRPr sz="2200" baseline="0">
                <a:solidFill>
                  <a:schemeClr val="accent1"/>
                </a:solidFill>
              </a:defRPr>
            </a:lvl1pPr>
            <a:lvl2pPr marL="685639" indent="-228546">
              <a:buFont typeface=".AppleSystemUIFont" charset="-120"/>
              <a:buChar char="-"/>
              <a:defRPr sz="2200" baseline="0">
                <a:solidFill>
                  <a:schemeClr val="accent1"/>
                </a:solidFill>
              </a:defRPr>
            </a:lvl2pPr>
            <a:lvl3pPr marL="1142733" indent="-228546">
              <a:buFont typeface="Arial" charset="0"/>
              <a:buChar char="•"/>
              <a:defRPr sz="2200" baseline="0">
                <a:solidFill>
                  <a:schemeClr val="accent1"/>
                </a:solidFill>
              </a:defRPr>
            </a:lvl3pPr>
            <a:lvl4pPr marL="1599825" indent="-228546">
              <a:buFont typeface=".AppleSystemUIFont" charset="-120"/>
              <a:buChar char="-"/>
              <a:defRPr sz="2200" baseline="0">
                <a:solidFill>
                  <a:schemeClr val="accent1"/>
                </a:solidFill>
              </a:defRPr>
            </a:lvl4pPr>
            <a:lvl5pPr marL="2056919" indent="-228546">
              <a:buFont typeface="Arial" charset="0"/>
              <a:buChar char="•"/>
              <a:defRPr sz="2200" baseline="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p:cNvSpPr>
            <a:spLocks noGrp="1"/>
          </p:cNvSpPr>
          <p:nvPr>
            <p:ph type="body" sz="quarter" idx="16"/>
          </p:nvPr>
        </p:nvSpPr>
        <p:spPr>
          <a:xfrm>
            <a:off x="318639" y="5588001"/>
            <a:ext cx="2898775" cy="257629"/>
          </a:xfrm>
        </p:spPr>
        <p:txBody>
          <a:bodyPr>
            <a:noAutofit/>
          </a:bodyPr>
          <a:lstStyle>
            <a:lvl1pPr marL="0" indent="0">
              <a:buFontTx/>
              <a:buNone/>
              <a:defRPr sz="1000" baseline="0"/>
            </a:lvl1pPr>
            <a:lvl2pPr marL="457092" indent="0">
              <a:buFontTx/>
              <a:buNone/>
              <a:defRPr sz="1000" baseline="0"/>
            </a:lvl2pPr>
            <a:lvl3pPr marL="914186" indent="0">
              <a:buFontTx/>
              <a:buNone/>
              <a:defRPr sz="1000" baseline="0"/>
            </a:lvl3pPr>
            <a:lvl4pPr marL="1371279" indent="0">
              <a:buFontTx/>
              <a:buNone/>
              <a:defRPr sz="1000" baseline="0"/>
            </a:lvl4pPr>
            <a:lvl5pPr marL="1828373" indent="0">
              <a:buFontTx/>
              <a:buNone/>
              <a:defRPr sz="1000" baseline="0"/>
            </a:lvl5pPr>
          </a:lstStyle>
          <a:p>
            <a:pPr lvl="0"/>
            <a:r>
              <a:rPr lang="en-US"/>
              <a:t>Edit Master text styles</a:t>
            </a:r>
          </a:p>
        </p:txBody>
      </p:sp>
    </p:spTree>
    <p:extLst>
      <p:ext uri="{BB962C8B-B14F-4D97-AF65-F5344CB8AC3E}">
        <p14:creationId xmlns:p14="http://schemas.microsoft.com/office/powerpoint/2010/main" val="2366604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8"/>
            <a:ext cx="2133600" cy="190125"/>
          </a:xfrm>
          <a:prstGeom prst="rect">
            <a:avLst/>
          </a:prstGeom>
        </p:spPr>
        <p:txBody>
          <a:bodyPr vert="horz" lIns="91418" tIns="45709" rIns="91418" bIns="45709" rtlCol="0" anchor="ctr"/>
          <a:lstStyle>
            <a:lvl1pPr algn="ctr">
              <a:defRPr sz="1000">
                <a:solidFill>
                  <a:schemeClr val="bg1"/>
                </a:solidFill>
                <a:latin typeface="Minion Pro"/>
              </a:defRPr>
            </a:lvl1pPr>
          </a:lstStyle>
          <a:p>
            <a:pPr defTabSz="457092"/>
            <a:fld id="{B58F48A6-A3E1-4848-9AC3-B43F560BE4FE}" type="slidenum">
              <a:rPr lang="en-US" smtClean="0">
                <a:solidFill>
                  <a:prstClr val="white"/>
                </a:solidFill>
              </a:rPr>
              <a:pPr defTabSz="457092"/>
              <a:t>‹#›</a:t>
            </a:fld>
            <a:endParaRPr lang="en-US" dirty="0">
              <a:solidFill>
                <a:prstClr val="white"/>
              </a:solidFill>
            </a:endParaRPr>
          </a:p>
        </p:txBody>
      </p:sp>
      <p:sp>
        <p:nvSpPr>
          <p:cNvPr id="5" name="Title 1"/>
          <p:cNvSpPr>
            <a:spLocks noGrp="1"/>
          </p:cNvSpPr>
          <p:nvPr>
            <p:ph type="title"/>
          </p:nvPr>
        </p:nvSpPr>
        <p:spPr>
          <a:xfrm>
            <a:off x="308919" y="240541"/>
            <a:ext cx="8464378" cy="487490"/>
          </a:xfrm>
        </p:spPr>
        <p:txBody>
          <a:bodyPr>
            <a:normAutofit/>
          </a:bodyPr>
          <a:lstStyle>
            <a:lvl1pPr>
              <a:defRPr sz="2400" b="1" cap="all" baseline="0">
                <a:latin typeface="Arial" charset="0"/>
              </a:defRPr>
            </a:lvl1pPr>
          </a:lstStyle>
          <a:p>
            <a:r>
              <a:rPr lang="en-US" dirty="0"/>
              <a:t>Click to edit Master title style</a:t>
            </a:r>
          </a:p>
        </p:txBody>
      </p:sp>
      <p:sp>
        <p:nvSpPr>
          <p:cNvPr id="7" name="Slide Number Placeholder 5"/>
          <p:cNvSpPr txBox="1">
            <a:spLocks/>
          </p:cNvSpPr>
          <p:nvPr userDrawn="1"/>
        </p:nvSpPr>
        <p:spPr>
          <a:xfrm>
            <a:off x="4226807" y="6467336"/>
            <a:ext cx="536158" cy="303364"/>
          </a:xfrm>
          <a:prstGeom prst="rect">
            <a:avLst/>
          </a:prstGeom>
        </p:spPr>
        <p:txBody>
          <a:bodyPr lIns="91418" tIns="45709" rIns="91418" bIns="45709"/>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969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4"/>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4"/>
            <a:ext cx="6629400" cy="246221"/>
          </a:xfrm>
          <a:prstGeom prst="rect">
            <a:avLst/>
          </a:prstGeom>
          <a:noFill/>
          <a:ln w="9525">
            <a:noFill/>
            <a:miter lim="800000"/>
            <a:headEnd/>
            <a:tailEnd/>
          </a:ln>
          <a:effectLst/>
        </p:spPr>
        <p:txBody>
          <a:bodyPr wrap="square" lIns="91418" tIns="45709" rIns="91418" bIns="45709">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5"/>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panose="020B0604020202020204" pitchFamily="34" charset="0"/>
                <a:cs typeface="Arial" panose="020B0604020202020204" pitchFamily="34" charset="0"/>
              </a:rPr>
              <a:t>DOE-OMB Visit Sept. 7, 2017</a:t>
            </a:r>
          </a:p>
        </p:txBody>
      </p:sp>
      <p:sp>
        <p:nvSpPr>
          <p:cNvPr id="11"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dirty="0"/>
              <a:t>Click to edit Master title style</a:t>
            </a:r>
          </a:p>
        </p:txBody>
      </p:sp>
      <p:sp>
        <p:nvSpPr>
          <p:cNvPr id="12" name="Content Placeholder 2"/>
          <p:cNvSpPr>
            <a:spLocks noGrp="1"/>
          </p:cNvSpPr>
          <p:nvPr>
            <p:ph idx="1"/>
          </p:nvPr>
        </p:nvSpPr>
        <p:spPr>
          <a:xfrm>
            <a:off x="308919" y="966055"/>
            <a:ext cx="8464378" cy="5381694"/>
          </a:xfrm>
        </p:spPr>
        <p:txBody>
          <a:bodyPr/>
          <a:lstStyle>
            <a:lvl1pPr>
              <a:defRPr sz="24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21" name="Straight Connector 20"/>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10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4"/>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5"/>
            <a:ext cx="2133600" cy="190125"/>
          </a:xfrm>
          <a:prstGeom prst="rect">
            <a:avLst/>
          </a:prstGeom>
        </p:spPr>
        <p:txBody>
          <a:bodyPr vert="horz" lIns="91418" tIns="45709" rIns="91418" bIns="45709"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panose="020B0604020202020204" pitchFamily="34" charset="0"/>
                <a:cs typeface="Arial" panose="020B0604020202020204" pitchFamily="34" charset="0"/>
              </a:rPr>
              <a:t>DOE-OMB Visit Sept. 7, 2017</a:t>
            </a:r>
          </a:p>
        </p:txBody>
      </p:sp>
      <p:sp>
        <p:nvSpPr>
          <p:cNvPr id="11"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9870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983116"/>
            <a:ext cx="4148781" cy="2381250"/>
          </a:xfrm>
          <a:blipFill>
            <a:blip r:embed="rId3"/>
            <a:stretch>
              <a:fillRect/>
            </a:stretch>
          </a:blipFill>
        </p:spPr>
        <p:txBody>
          <a:bodyPr/>
          <a:lstStyle/>
          <a:p>
            <a:r>
              <a:rPr lang="en-US"/>
              <a:t>Drag picture to placeholder or click icon to add</a:t>
            </a:r>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6" y="983116"/>
            <a:ext cx="4148781" cy="2381250"/>
          </a:xfrm>
          <a:blipFill>
            <a:blip r:embed="rId4"/>
            <a:stretch>
              <a:fillRect/>
            </a:stretch>
          </a:blipFill>
        </p:spPr>
        <p:txBody>
          <a:bodyPr/>
          <a:lstStyle/>
          <a:p>
            <a:r>
              <a:rPr lang="en-US"/>
              <a:t>Drag picture to placeholder or click icon to add</a:t>
            </a:r>
          </a:p>
        </p:txBody>
      </p:sp>
    </p:spTree>
    <p:extLst>
      <p:ext uri="{BB962C8B-B14F-4D97-AF65-F5344CB8AC3E}">
        <p14:creationId xmlns:p14="http://schemas.microsoft.com/office/powerpoint/2010/main" val="290310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2" y="966055"/>
            <a:ext cx="4086997"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6452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blipFill>
            <a:blip r:embed="rId3"/>
            <a:stretch>
              <a:fillRect/>
            </a:stretch>
          </a:blipFill>
        </p:spPr>
        <p:txBody>
          <a:bodyPr/>
          <a:lstStyle/>
          <a:p>
            <a:r>
              <a:rPr lang="en-US"/>
              <a:t>Drag picture to placeholder or click icon to add</a:t>
            </a:r>
          </a:p>
        </p:txBody>
      </p:sp>
      <p:sp>
        <p:nvSpPr>
          <p:cNvPr id="11" name="Picture Placeholder 9"/>
          <p:cNvSpPr>
            <a:spLocks noGrp="1"/>
          </p:cNvSpPr>
          <p:nvPr>
            <p:ph type="pic" sz="quarter" idx="14"/>
          </p:nvPr>
        </p:nvSpPr>
        <p:spPr>
          <a:xfrm>
            <a:off x="4686300" y="3595166"/>
            <a:ext cx="4086225" cy="2381250"/>
          </a:xfrm>
          <a:blipFill>
            <a:blip r:embed="rId4"/>
            <a:stretch>
              <a:fillRect/>
            </a:stretch>
          </a:blipFill>
        </p:spPr>
        <p:txBody>
          <a:bodyPr/>
          <a:lstStyle/>
          <a:p>
            <a:r>
              <a:rPr lang="en-US"/>
              <a:t>Drag picture to placeholder or click icon to add</a:t>
            </a:r>
          </a:p>
        </p:txBody>
      </p:sp>
    </p:spTree>
    <p:extLst>
      <p:ext uri="{BB962C8B-B14F-4D97-AF65-F5344CB8AC3E}">
        <p14:creationId xmlns:p14="http://schemas.microsoft.com/office/powerpoint/2010/main" val="1086393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blipFill>
            <a:blip r:embed="rId3"/>
            <a:stretch>
              <a:fillRect/>
            </a:stretch>
          </a:blipFill>
        </p:spPr>
        <p:txBody>
          <a:bodyPr/>
          <a:lstStyle/>
          <a:p>
            <a:r>
              <a:rPr lang="en-US"/>
              <a:t>Drag picture to placeholder or click icon to add</a:t>
            </a:r>
          </a:p>
        </p:txBody>
      </p:sp>
      <p:sp>
        <p:nvSpPr>
          <p:cNvPr id="12" name="Content Placeholder 2"/>
          <p:cNvSpPr>
            <a:spLocks noGrp="1"/>
          </p:cNvSpPr>
          <p:nvPr>
            <p:ph idx="14"/>
          </p:nvPr>
        </p:nvSpPr>
        <p:spPr>
          <a:xfrm>
            <a:off x="4623746" y="3439836"/>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66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983116"/>
            <a:ext cx="4148781" cy="2381250"/>
          </a:xfrm>
          <a:blipFill>
            <a:blip r:embed="rId3"/>
            <a:stretch>
              <a:fillRect/>
            </a:stretch>
          </a:blipFill>
        </p:spPr>
        <p:txBody>
          <a:bodyPr/>
          <a:lstStyle/>
          <a:p>
            <a:r>
              <a:rPr lang="en-US"/>
              <a:t>Drag picture to placeholder or click icon to add</a:t>
            </a:r>
          </a:p>
        </p:txBody>
      </p:sp>
      <p:sp>
        <p:nvSpPr>
          <p:cNvPr id="12" name="Content Placeholder 2"/>
          <p:cNvSpPr>
            <a:spLocks noGrp="1"/>
          </p:cNvSpPr>
          <p:nvPr>
            <p:ph idx="14"/>
          </p:nvPr>
        </p:nvSpPr>
        <p:spPr>
          <a:xfrm>
            <a:off x="4623746" y="983118"/>
            <a:ext cx="4148781" cy="5364633"/>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7466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39514"/>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3966757"/>
            <a:ext cx="4148781" cy="2381250"/>
          </a:xfrm>
          <a:blipFill>
            <a:blip r:embed="rId3"/>
            <a:stretch>
              <a:fillRect/>
            </a:stretch>
          </a:blipFill>
        </p:spPr>
        <p:txBody>
          <a:bodyPr/>
          <a:lstStyle/>
          <a:p>
            <a:r>
              <a:rPr lang="en-US"/>
              <a:t>Drag picture to placeholder or click icon to add</a:t>
            </a:r>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6" y="3966757"/>
            <a:ext cx="4148781" cy="2381250"/>
          </a:xfrm>
          <a:blipFill>
            <a:blip r:embed="rId4"/>
            <a:stretch>
              <a:fillRect/>
            </a:stretch>
          </a:blipFill>
        </p:spPr>
        <p:txBody>
          <a:bodyPr/>
          <a:lstStyle/>
          <a:p>
            <a:r>
              <a:rPr lang="en-US"/>
              <a:t>Drag picture to placeholder or click icon to add</a:t>
            </a:r>
          </a:p>
        </p:txBody>
      </p:sp>
    </p:spTree>
    <p:extLst>
      <p:ext uri="{BB962C8B-B14F-4D97-AF65-F5344CB8AC3E}">
        <p14:creationId xmlns:p14="http://schemas.microsoft.com/office/powerpoint/2010/main" val="22922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8"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a:t>Drag picture to placeholder or click icon to add</a:t>
            </a:r>
          </a:p>
        </p:txBody>
      </p:sp>
    </p:spTree>
    <p:extLst>
      <p:ext uri="{BB962C8B-B14F-4D97-AF65-F5344CB8AC3E}">
        <p14:creationId xmlns:p14="http://schemas.microsoft.com/office/powerpoint/2010/main" val="217339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598" y="2941864"/>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7" y="6459471"/>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11" y="6450042"/>
            <a:ext cx="1629561" cy="273531"/>
          </a:xfrm>
          <a:prstGeom prst="rect">
            <a:avLst/>
          </a:prstGeom>
        </p:spPr>
      </p:pic>
      <p:sp>
        <p:nvSpPr>
          <p:cNvPr id="9" name="Picture Placeholder 8"/>
          <p:cNvSpPr>
            <a:spLocks noGrp="1"/>
          </p:cNvSpPr>
          <p:nvPr>
            <p:ph type="pic" sz="quarter" idx="13"/>
          </p:nvPr>
        </p:nvSpPr>
        <p:spPr>
          <a:xfrm>
            <a:off x="4506687" y="1725955"/>
            <a:ext cx="4630964" cy="3821639"/>
          </a:xfrm>
          <a:blipFill>
            <a:blip r:embed="rId7"/>
            <a:stretch>
              <a:fillRect/>
            </a:stretch>
          </a:blipFill>
        </p:spPr>
        <p:txBody>
          <a:bodyPr/>
          <a:lstStyle/>
          <a:p>
            <a:r>
              <a:rPr lang="en-US"/>
              <a:t>Drag picture to placeholder or click icon to add</a:t>
            </a:r>
            <a:endParaRPr lang="en-US" dirty="0"/>
          </a:p>
        </p:txBody>
      </p:sp>
      <p:sp>
        <p:nvSpPr>
          <p:cNvPr id="16" name="Text Placeholder 6"/>
          <p:cNvSpPr>
            <a:spLocks noGrp="1"/>
          </p:cNvSpPr>
          <p:nvPr>
            <p:ph type="body" sz="quarter" idx="17" hasCustomPrompt="1"/>
          </p:nvPr>
        </p:nvSpPr>
        <p:spPr>
          <a:xfrm>
            <a:off x="318638" y="1750851"/>
            <a:ext cx="4098242" cy="3861333"/>
          </a:xfrm>
        </p:spPr>
        <p:txBody>
          <a:bodyPr>
            <a:normAutofit/>
          </a:bodyPr>
          <a:lstStyle>
            <a:lvl1pPr marL="342820" indent="-342820">
              <a:buFont typeface="Arial" charset="0"/>
              <a:buChar char="•"/>
              <a:defRPr sz="2200" baseline="0">
                <a:solidFill>
                  <a:schemeClr val="accent1"/>
                </a:solidFill>
              </a:defRPr>
            </a:lvl1pPr>
            <a:lvl2pPr marL="685639" indent="-228546">
              <a:buFont typeface=".PingFangSC-Regular" charset="-122"/>
              <a:buChar char="－"/>
              <a:defRPr sz="2200" baseline="0">
                <a:solidFill>
                  <a:schemeClr val="accent1"/>
                </a:solidFill>
              </a:defRPr>
            </a:lvl2pPr>
            <a:lvl3pPr marL="1142733" indent="-228546">
              <a:buFont typeface="Arial" charset="0"/>
              <a:buChar char="•"/>
              <a:defRPr sz="2200" baseline="0">
                <a:solidFill>
                  <a:schemeClr val="accent1"/>
                </a:solidFill>
              </a:defRPr>
            </a:lvl3pPr>
            <a:lvl4pPr marL="1599825" indent="-228546">
              <a:buFont typeface=".PingFangSC-Regular" charset="-122"/>
              <a:buChar char="－"/>
              <a:defRPr sz="2200" baseline="0">
                <a:solidFill>
                  <a:schemeClr val="accent1"/>
                </a:solidFill>
              </a:defRPr>
            </a:lvl4pPr>
            <a:lvl5pPr marL="2056919" indent="-228546">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861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lIns="91418" tIns="45709" rIns="91418" bIns="45709"/>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407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03113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25416761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2" y="966055"/>
            <a:ext cx="4086997"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1" i="0" baseline="0"/>
            </a:lvl1pPr>
          </a:lstStyle>
          <a:p>
            <a:r>
              <a:rPr lang="en-US" dirty="0"/>
              <a:t>Click to edit Master title style</a:t>
            </a:r>
          </a:p>
        </p:txBody>
      </p:sp>
    </p:spTree>
    <p:extLst>
      <p:ext uri="{BB962C8B-B14F-4D97-AF65-F5344CB8AC3E}">
        <p14:creationId xmlns:p14="http://schemas.microsoft.com/office/powerpoint/2010/main" val="25007999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0" i="0" baseline="0"/>
            </a:lvl1pPr>
          </a:lstStyle>
          <a:p>
            <a:r>
              <a:rPr lang="en-US" dirty="0"/>
              <a:t>Click to edit Master title style</a:t>
            </a:r>
          </a:p>
        </p:txBody>
      </p:sp>
    </p:spTree>
    <p:extLst>
      <p:ext uri="{BB962C8B-B14F-4D97-AF65-F5344CB8AC3E}">
        <p14:creationId xmlns:p14="http://schemas.microsoft.com/office/powerpoint/2010/main" val="30002647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a:xfrm>
            <a:off x="8674217" y="6492875"/>
            <a:ext cx="469783" cy="365125"/>
          </a:xfrm>
          <a:prstGeom prst="rect">
            <a:avLst/>
          </a:prstGeom>
          <a:ln/>
        </p:spPr>
        <p:txBody>
          <a:bodyPr/>
          <a:lstStyle>
            <a:lvl1pPr>
              <a:defRPr sz="1000">
                <a:latin typeface="Arial" panose="020B0604020202020204" pitchFamily="34" charset="0"/>
                <a:cs typeface="Arial" panose="020B0604020202020204" pitchFamily="34" charset="0"/>
              </a:defRPr>
            </a:lvl1pPr>
          </a:lstStyle>
          <a:p>
            <a:pPr>
              <a:defRPr/>
            </a:pPr>
            <a:fld id="{0E35970C-66DA-42B4-8591-6E363A3B576E}" type="slidenum">
              <a:rPr lang="en-US" smtClean="0"/>
              <a:pPr>
                <a:defRPr/>
              </a:pPr>
              <a:t>‹#›</a:t>
            </a:fld>
            <a:endParaRPr lang="en-US" dirty="0"/>
          </a:p>
        </p:txBody>
      </p:sp>
    </p:spTree>
    <p:extLst>
      <p:ext uri="{BB962C8B-B14F-4D97-AF65-F5344CB8AC3E}">
        <p14:creationId xmlns:p14="http://schemas.microsoft.com/office/powerpoint/2010/main" val="241944277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1" i="0" baseline="0"/>
            </a:lvl1pPr>
          </a:lstStyle>
          <a:p>
            <a:r>
              <a:rPr lang="en-US" dirty="0"/>
              <a:t>Click to edit Master title style</a:t>
            </a:r>
          </a:p>
        </p:txBody>
      </p:sp>
    </p:spTree>
    <p:extLst>
      <p:ext uri="{BB962C8B-B14F-4D97-AF65-F5344CB8AC3E}">
        <p14:creationId xmlns:p14="http://schemas.microsoft.com/office/powerpoint/2010/main" val="3012228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36160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391097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49648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551587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219671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23501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6"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3439836"/>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7285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722136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857132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613215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72174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983118"/>
            <a:ext cx="4148781" cy="5364633"/>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8" y="966055"/>
            <a:ext cx="4148781"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3439835"/>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3439833"/>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6"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39514"/>
            <a:ext cx="4148781" cy="2907915"/>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20"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6" y="939512"/>
            <a:ext cx="4148781" cy="2907916"/>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6"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8.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18" tIns="45709" rIns="91418" bIns="4570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18" tIns="45709" rIns="91418" bIns="4570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18" tIns="45709" rIns="91418" bIns="45709"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18" tIns="45709" rIns="91418" bIns="45709"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18" tIns="45709" rIns="91418" bIns="45709"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hf hdr="0" ftr="0" dt="0"/>
  <p:txStyles>
    <p:titleStyle>
      <a:lvl1pPr algn="l" defTabSz="914186"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546" indent="-228546" algn="l" defTabSz="914186"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25"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18" tIns="45709" rIns="91418" bIns="4570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18" tIns="45709" rIns="91418" bIns="45709"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18" tIns="45709" rIns="91418" bIns="45709"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96036151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6" r:id="rId4"/>
    <p:sldLayoutId id="2147483917" r:id="rId5"/>
    <p:sldLayoutId id="2147483918"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40" r:id="rId15"/>
  </p:sldLayoutIdLst>
  <p:hf hdr="0" ftr="0" dt="0"/>
  <p:txStyles>
    <p:titleStyle>
      <a:lvl1pPr algn="l" defTabSz="914186"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546" indent="-228546" algn="l" defTabSz="914186"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25"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1030" name="Picture 9" descr="horizontal-logo-green-tex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1"/>
          <p:cNvSpPr txBox="1">
            <a:spLocks/>
          </p:cNvSpPr>
          <p:nvPr/>
        </p:nvSpPr>
        <p:spPr>
          <a:xfrm>
            <a:off x="3009900" y="6404356"/>
            <a:ext cx="4294904"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6636"/>
                </a:solidFill>
                <a:effectLst/>
                <a:uLnTx/>
                <a:uFillTx/>
                <a:latin typeface="Arial" charset="0"/>
                <a:ea typeface="+mn-ea"/>
                <a:cs typeface="+mn-cs"/>
              </a:rPr>
              <a:t>EIC Users Meeting Paris</a:t>
            </a:r>
            <a:r>
              <a:rPr kumimoji="0" lang="en-US" sz="1400" b="0" i="0" u="none" strike="noStrike" kern="1200" cap="none" spc="0" normalizeH="0" noProof="0" dirty="0">
                <a:ln>
                  <a:noFill/>
                </a:ln>
                <a:solidFill>
                  <a:srgbClr val="106636"/>
                </a:solidFill>
                <a:effectLst/>
                <a:uLnTx/>
                <a:uFillTx/>
                <a:latin typeface="Arial" charset="0"/>
                <a:ea typeface="+mn-ea"/>
                <a:cs typeface="+mn-cs"/>
              </a:rPr>
              <a:t>	</a:t>
            </a:r>
            <a:endParaRPr kumimoji="0" lang="en-US" sz="14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8" name="Footer Placeholder 1"/>
          <p:cNvSpPr txBox="1">
            <a:spLocks/>
          </p:cNvSpPr>
          <p:nvPr/>
        </p:nvSpPr>
        <p:spPr>
          <a:xfrm>
            <a:off x="6699335" y="6404356"/>
            <a:ext cx="1682465"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6636"/>
                </a:solidFill>
                <a:effectLst/>
                <a:uLnTx/>
                <a:uFillTx/>
                <a:latin typeface="Arial" charset="0"/>
                <a:ea typeface="+mn-ea"/>
                <a:cs typeface="+mn-cs"/>
              </a:rPr>
              <a:t>July 22, 2019</a:t>
            </a:r>
          </a:p>
        </p:txBody>
      </p:sp>
      <p:sp>
        <p:nvSpPr>
          <p:cNvPr id="12" name="Rectangle 11"/>
          <p:cNvSpPr/>
          <p:nvPr userDrawn="1"/>
        </p:nvSpPr>
        <p:spPr>
          <a:xfrm>
            <a:off x="8715474" y="6492875"/>
            <a:ext cx="428526" cy="246221"/>
          </a:xfrm>
          <a:prstGeom prst="rect">
            <a:avLst/>
          </a:prstGeom>
        </p:spPr>
        <p:txBody>
          <a:bodyPr wrap="square">
            <a:spAutoFit/>
          </a:bodyPr>
          <a:lstStyle/>
          <a:p>
            <a:fld id="{0E35970C-66DA-42B4-8591-6E363A3B576E}" type="slidenum">
              <a:rPr lang="en-US" sz="1000" smtClean="0">
                <a:solidFill>
                  <a:srgbClr val="006600"/>
                </a:solidFill>
                <a:latin typeface="Arial" panose="020B0604020202020204" pitchFamily="34" charset="0"/>
                <a:cs typeface="Arial" panose="020B0604020202020204" pitchFamily="34" charset="0"/>
              </a:rPr>
              <a:pPr/>
              <a:t>‹#›</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47883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Lst>
  <p:transition/>
  <p:hf hdr="0" dt="0"/>
  <p:txStyles>
    <p:title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EICUG 2019 Paris</a:t>
            </a:r>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752969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0.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wmf"/><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wmf"/><Relationship Id="rId1" Type="http://schemas.openxmlformats.org/officeDocument/2006/relationships/slideLayout" Target="../slideLayouts/slideLayout16.xml"/><Relationship Id="rId5" Type="http://schemas.openxmlformats.org/officeDocument/2006/relationships/image" Target="../media/image70.jpe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24.emf"/><Relationship Id="rId4" Type="http://schemas.openxmlformats.org/officeDocument/2006/relationships/image" Target="../media/image23.jp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86.w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9.gif"/><Relationship Id="rId4" Type="http://schemas.openxmlformats.org/officeDocument/2006/relationships/image" Target="../media/image88.emf"/></Relationships>
</file>

<file path=ppt/slides/_rels/slide3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Layout" Target="../slideLayouts/slideLayout16.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emf"/><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6.wmf"/><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7.emf"/><Relationship Id="rId1" Type="http://schemas.openxmlformats.org/officeDocument/2006/relationships/slideLayout" Target="../slideLayouts/slideLayout16.xml"/><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6.xml"/><Relationship Id="rId4" Type="http://schemas.openxmlformats.org/officeDocument/2006/relationships/image" Target="../media/image24.emf"/></Relationships>
</file>

<file path=ppt/slides/_rels/slide40.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slideLayout" Target="../slideLayouts/slideLayout16.xml"/><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7.xml"/><Relationship Id="rId4" Type="http://schemas.openxmlformats.org/officeDocument/2006/relationships/image" Target="../media/image109.jpg"/></Relationships>
</file>

<file path=ppt/slides/_rels/slide4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png"/><Relationship Id="rId1" Type="http://schemas.openxmlformats.org/officeDocument/2006/relationships/slideLayout" Target="../slideLayouts/slideLayout27.xml"/><Relationship Id="rId4" Type="http://schemas.openxmlformats.org/officeDocument/2006/relationships/image" Target="../media/image112.emf"/></Relationships>
</file>

<file path=ppt/slides/_rels/slide4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jpeg"/><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114.png"/><Relationship Id="rId5" Type="http://schemas.openxmlformats.org/officeDocument/2006/relationships/oleObject" Target="../embeddings/oleObject2.bin"/><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jpeg"/><Relationship Id="rId1" Type="http://schemas.openxmlformats.org/officeDocument/2006/relationships/slideLayout" Target="../slideLayouts/slideLayout27.xml"/><Relationship Id="rId6" Type="http://schemas.openxmlformats.org/officeDocument/2006/relationships/image" Target="../media/image122.png"/><Relationship Id="rId5" Type="http://schemas.openxmlformats.org/officeDocument/2006/relationships/image" Target="../media/image121.emf"/><Relationship Id="rId4" Type="http://schemas.openxmlformats.org/officeDocument/2006/relationships/image" Target="../media/image120.wmf"/></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27.xml"/><Relationship Id="rId5" Type="http://schemas.openxmlformats.org/officeDocument/2006/relationships/image" Target="../media/image125.emf"/><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science.energy.gov/np/community-resources/reports/" TargetMode="External"/><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27.xml"/><Relationship Id="rId5" Type="http://schemas.openxmlformats.org/officeDocument/2006/relationships/image" Target="../media/image130.png"/><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6.xml"/><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6FEB1F-60E5-4FA4-8801-63223303D137}"/>
              </a:ext>
            </a:extLst>
          </p:cNvPr>
          <p:cNvSpPr>
            <a:spLocks noGrp="1"/>
          </p:cNvSpPr>
          <p:nvPr>
            <p:ph type="body" sz="quarter" idx="14"/>
          </p:nvPr>
        </p:nvSpPr>
        <p:spPr>
          <a:xfrm>
            <a:off x="262049" y="1441938"/>
            <a:ext cx="8380790" cy="2435469"/>
          </a:xfrm>
        </p:spPr>
        <p:txBody>
          <a:bodyPr>
            <a:normAutofit/>
          </a:bodyPr>
          <a:lstStyle/>
          <a:p>
            <a:r>
              <a:rPr lang="en-US" sz="2400" dirty="0">
                <a:solidFill>
                  <a:schemeClr val="tx1"/>
                </a:solidFill>
              </a:rPr>
              <a:t>Rolf Ent</a:t>
            </a:r>
          </a:p>
          <a:p>
            <a:r>
              <a:rPr lang="en-US" sz="2400" dirty="0">
                <a:solidFill>
                  <a:schemeClr val="tx1"/>
                </a:solidFill>
              </a:rPr>
              <a:t>ECT* Workshop</a:t>
            </a:r>
          </a:p>
          <a:p>
            <a:r>
              <a:rPr lang="en-US" sz="2400" i="1" dirty="0">
                <a:solidFill>
                  <a:schemeClr val="tx1"/>
                </a:solidFill>
              </a:rPr>
              <a:t>Diquark Correlations in Hadron Physics </a:t>
            </a:r>
            <a:endParaRPr lang="en-US" sz="2400" dirty="0">
              <a:solidFill>
                <a:schemeClr val="tx1"/>
              </a:solidFill>
            </a:endParaRPr>
          </a:p>
          <a:p>
            <a:r>
              <a:rPr lang="en-US" sz="2400" dirty="0">
                <a:solidFill>
                  <a:schemeClr val="tx1"/>
                </a:solidFill>
              </a:rPr>
              <a:t>September 23-27, 2019, ECT*, Trento, Italy</a:t>
            </a:r>
          </a:p>
        </p:txBody>
      </p:sp>
      <p:sp>
        <p:nvSpPr>
          <p:cNvPr id="3" name="Title 2">
            <a:extLst>
              <a:ext uri="{FF2B5EF4-FFF2-40B4-BE49-F238E27FC236}">
                <a16:creationId xmlns:a16="http://schemas.microsoft.com/office/drawing/2014/main" id="{C6F36381-206E-40EC-B36C-ADA61C06CDA7}"/>
              </a:ext>
            </a:extLst>
          </p:cNvPr>
          <p:cNvSpPr>
            <a:spLocks noGrp="1"/>
          </p:cNvSpPr>
          <p:nvPr>
            <p:ph type="ctrTitle"/>
          </p:nvPr>
        </p:nvSpPr>
        <p:spPr>
          <a:xfrm>
            <a:off x="0" y="276995"/>
            <a:ext cx="9143999" cy="617838"/>
          </a:xfrm>
        </p:spPr>
        <p:txBody>
          <a:bodyPr/>
          <a:lstStyle/>
          <a:p>
            <a:pPr algn="ctr"/>
            <a:r>
              <a:rPr lang="en-US" sz="2800" dirty="0"/>
              <a:t>EIC Potential for Hadron Structure Measurements</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FCC84-0005-4002-9A91-73D6907A0093}"/>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10</a:t>
            </a:fld>
            <a:endParaRPr lang="en-US" dirty="0">
              <a:solidFill>
                <a:prstClr val="white"/>
              </a:solidFill>
            </a:endParaRPr>
          </a:p>
        </p:txBody>
      </p:sp>
      <p:sp>
        <p:nvSpPr>
          <p:cNvPr id="3" name="Title 2">
            <a:extLst>
              <a:ext uri="{FF2B5EF4-FFF2-40B4-BE49-F238E27FC236}">
                <a16:creationId xmlns:a16="http://schemas.microsoft.com/office/drawing/2014/main" id="{B0471B72-141B-469E-8001-827EB5012D72}"/>
              </a:ext>
            </a:extLst>
          </p:cNvPr>
          <p:cNvSpPr>
            <a:spLocks noGrp="1"/>
          </p:cNvSpPr>
          <p:nvPr>
            <p:ph type="title"/>
          </p:nvPr>
        </p:nvSpPr>
        <p:spPr>
          <a:xfrm>
            <a:off x="308919" y="0"/>
            <a:ext cx="8464378" cy="728031"/>
          </a:xfrm>
        </p:spPr>
        <p:txBody>
          <a:bodyPr/>
          <a:lstStyle/>
          <a:p>
            <a:pPr algn="ctr"/>
            <a:r>
              <a:rPr lang="en-US" cap="none" dirty="0">
                <a:solidFill>
                  <a:srgbClr val="0E2E39"/>
                </a:solidFill>
              </a:rPr>
              <a:t>EIC Scientific Program: White Paper Science Goals</a:t>
            </a:r>
            <a:endParaRPr lang="en-US" dirty="0"/>
          </a:p>
        </p:txBody>
      </p:sp>
      <p:pic>
        <p:nvPicPr>
          <p:cNvPr id="5" name="Picture 4">
            <a:extLst>
              <a:ext uri="{FF2B5EF4-FFF2-40B4-BE49-F238E27FC236}">
                <a16:creationId xmlns:a16="http://schemas.microsoft.com/office/drawing/2014/main" id="{DA517D24-6BD1-403A-B5DB-82663FFFC5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13" b="6319"/>
          <a:stretch/>
        </p:blipFill>
        <p:spPr bwMode="auto">
          <a:xfrm>
            <a:off x="0" y="857848"/>
            <a:ext cx="7071426" cy="3389331"/>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3614F4D-1774-48AD-A20A-02790F185A5F}"/>
              </a:ext>
            </a:extLst>
          </p:cNvPr>
          <p:cNvPicPr>
            <a:picLocks noChangeAspect="1"/>
          </p:cNvPicPr>
          <p:nvPr/>
        </p:nvPicPr>
        <p:blipFill>
          <a:blip r:embed="rId3" cstate="print"/>
          <a:stretch>
            <a:fillRect/>
          </a:stretch>
        </p:blipFill>
        <p:spPr>
          <a:xfrm>
            <a:off x="7143813" y="890044"/>
            <a:ext cx="1752385" cy="2240681"/>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7" name="Content Placeholder 2">
            <a:extLst>
              <a:ext uri="{FF2B5EF4-FFF2-40B4-BE49-F238E27FC236}">
                <a16:creationId xmlns:a16="http://schemas.microsoft.com/office/drawing/2014/main" id="{701A38D0-D53B-46F7-A190-10CE2D7D7D54}"/>
              </a:ext>
            </a:extLst>
          </p:cNvPr>
          <p:cNvSpPr txBox="1">
            <a:spLocks/>
          </p:cNvSpPr>
          <p:nvPr/>
        </p:nvSpPr>
        <p:spPr>
          <a:xfrm>
            <a:off x="118182" y="4283546"/>
            <a:ext cx="8841179" cy="1999506"/>
          </a:xfrm>
          <a:prstGeom prst="rect">
            <a:avLst/>
          </a:prstGeom>
        </p:spPr>
        <p:txBody>
          <a:bodyPr>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599825"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total integrated luminosity to complete whitepaper program is ~700 fb</a:t>
            </a:r>
            <a:r>
              <a:rPr lang="en-US" sz="2000" baseline="30000" dirty="0"/>
              <a:t>-1</a:t>
            </a:r>
          </a:p>
          <a:p>
            <a:r>
              <a:rPr lang="en-US" sz="2000" dirty="0"/>
              <a:t>This made some assumptions, e.g., that wherever the EIC White Paper assumed spin-polarized runs with e-p, there likely also would be similar spin-polarized e-d or e-</a:t>
            </a:r>
            <a:r>
              <a:rPr lang="en-US" sz="2000" baseline="30000" dirty="0"/>
              <a:t>3</a:t>
            </a:r>
            <a:r>
              <a:rPr lang="en-US" sz="2000" dirty="0"/>
              <a:t>He runs, both longitudinal and transverse.</a:t>
            </a:r>
          </a:p>
          <a:p>
            <a:r>
              <a:rPr lang="en-US" sz="2000" dirty="0"/>
              <a:t>At </a:t>
            </a:r>
            <a:r>
              <a:rPr lang="en-US" sz="2000" dirty="0" err="1">
                <a:latin typeface="Script MT Bold" panose="03040602040607080904" pitchFamily="66" charset="0"/>
              </a:rPr>
              <a:t>L</a:t>
            </a:r>
            <a:r>
              <a:rPr lang="en-US" sz="2000" baseline="-25000" dirty="0" err="1"/>
              <a:t>avg</a:t>
            </a:r>
            <a:r>
              <a:rPr lang="en-US" sz="2000" dirty="0"/>
              <a:t> = 10</a:t>
            </a:r>
            <a:r>
              <a:rPr lang="en-US" sz="2000" baseline="30000" dirty="0"/>
              <a:t>34 </a:t>
            </a:r>
            <a:r>
              <a:rPr lang="en-US" sz="2000" dirty="0"/>
              <a:t>cm</a:t>
            </a:r>
            <a:r>
              <a:rPr lang="en-US" sz="2000" baseline="30000" dirty="0"/>
              <a:t>-2</a:t>
            </a:r>
            <a:r>
              <a:rPr lang="en-US" sz="2000" dirty="0"/>
              <a:t>s</a:t>
            </a:r>
            <a:r>
              <a:rPr lang="en-US" sz="2000" baseline="30000" dirty="0"/>
              <a:t>-1</a:t>
            </a:r>
            <a:r>
              <a:rPr lang="en-US" sz="2000" dirty="0"/>
              <a:t> this program requires 7 years of operation.</a:t>
            </a:r>
          </a:p>
          <a:p>
            <a:r>
              <a:rPr lang="en-US" sz="2000" b="1" dirty="0">
                <a:solidFill>
                  <a:srgbClr val="0000FF"/>
                </a:solidFill>
              </a:rPr>
              <a:t>Luminosity, polarization and versatility of the EIC is key</a:t>
            </a:r>
          </a:p>
        </p:txBody>
      </p:sp>
    </p:spTree>
    <p:extLst>
      <p:ext uri="{BB962C8B-B14F-4D97-AF65-F5344CB8AC3E}">
        <p14:creationId xmlns:p14="http://schemas.microsoft.com/office/powerpoint/2010/main" val="274806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3" name="Title 2">
            <a:extLst>
              <a:ext uri="{FF2B5EF4-FFF2-40B4-BE49-F238E27FC236}">
                <a16:creationId xmlns:a16="http://schemas.microsoft.com/office/drawing/2014/main" id="{ADB0AA5D-2655-4F90-A3C8-86F219440C0B}"/>
              </a:ext>
            </a:extLst>
          </p:cNvPr>
          <p:cNvSpPr>
            <a:spLocks noGrp="1"/>
          </p:cNvSpPr>
          <p:nvPr>
            <p:ph type="title"/>
          </p:nvPr>
        </p:nvSpPr>
        <p:spPr>
          <a:xfrm>
            <a:off x="308919" y="0"/>
            <a:ext cx="8464378" cy="728031"/>
          </a:xfrm>
        </p:spPr>
        <p:txBody>
          <a:bodyPr/>
          <a:lstStyle/>
          <a:p>
            <a:pPr algn="ctr"/>
            <a:r>
              <a:rPr lang="en-US" dirty="0"/>
              <a:t>Growing Relevance of Accelerators Worldwide</a:t>
            </a:r>
          </a:p>
        </p:txBody>
      </p:sp>
      <p:pic>
        <p:nvPicPr>
          <p:cNvPr id="2" name="Picture 1">
            <a:extLst>
              <a:ext uri="{FF2B5EF4-FFF2-40B4-BE49-F238E27FC236}">
                <a16:creationId xmlns:a16="http://schemas.microsoft.com/office/drawing/2014/main" id="{73755BCE-D36C-41F4-B7D7-F515D1C86BD4}"/>
              </a:ext>
            </a:extLst>
          </p:cNvPr>
          <p:cNvPicPr>
            <a:picLocks noChangeAspect="1"/>
          </p:cNvPicPr>
          <p:nvPr/>
        </p:nvPicPr>
        <p:blipFill>
          <a:blip r:embed="rId2"/>
          <a:stretch>
            <a:fillRect/>
          </a:stretch>
        </p:blipFill>
        <p:spPr>
          <a:xfrm>
            <a:off x="682952" y="911950"/>
            <a:ext cx="7623867" cy="5371466"/>
          </a:xfrm>
          <a:prstGeom prst="rect">
            <a:avLst/>
          </a:prstGeom>
        </p:spPr>
      </p:pic>
      <p:sp>
        <p:nvSpPr>
          <p:cNvPr id="5" name="TextBox 4">
            <a:extLst>
              <a:ext uri="{FF2B5EF4-FFF2-40B4-BE49-F238E27FC236}">
                <a16:creationId xmlns:a16="http://schemas.microsoft.com/office/drawing/2014/main" id="{41675E8D-8F4B-4E7D-9A9F-3402AD83E49F}"/>
              </a:ext>
            </a:extLst>
          </p:cNvPr>
          <p:cNvSpPr txBox="1"/>
          <p:nvPr/>
        </p:nvSpPr>
        <p:spPr>
          <a:xfrm>
            <a:off x="837181" y="6282669"/>
            <a:ext cx="2980431" cy="369332"/>
          </a:xfrm>
          <a:prstGeom prst="rect">
            <a:avLst/>
          </a:prstGeom>
          <a:noFill/>
        </p:spPr>
        <p:txBody>
          <a:bodyPr wrap="none" rtlCol="0">
            <a:spAutoFit/>
          </a:bodyPr>
          <a:lstStyle/>
          <a:p>
            <a:r>
              <a:rPr lang="en-US" dirty="0"/>
              <a:t>From: Dr. Robert W. Hamm</a:t>
            </a:r>
          </a:p>
        </p:txBody>
      </p:sp>
    </p:spTree>
    <p:extLst>
      <p:ext uri="{BB962C8B-B14F-4D97-AF65-F5344CB8AC3E}">
        <p14:creationId xmlns:p14="http://schemas.microsoft.com/office/powerpoint/2010/main" val="421246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CAAE77-134F-42A5-8401-D997558E89B2}"/>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12</a:t>
            </a:fld>
            <a:endParaRPr lang="en-US" dirty="0">
              <a:solidFill>
                <a:prstClr val="white"/>
              </a:solidFill>
            </a:endParaRPr>
          </a:p>
        </p:txBody>
      </p:sp>
      <p:sp>
        <p:nvSpPr>
          <p:cNvPr id="3" name="Title 2">
            <a:extLst>
              <a:ext uri="{FF2B5EF4-FFF2-40B4-BE49-F238E27FC236}">
                <a16:creationId xmlns:a16="http://schemas.microsoft.com/office/drawing/2014/main" id="{1E9FD0E9-2E39-4F3F-92A5-8B8790D4CA53}"/>
              </a:ext>
            </a:extLst>
          </p:cNvPr>
          <p:cNvSpPr>
            <a:spLocks noGrp="1"/>
          </p:cNvSpPr>
          <p:nvPr>
            <p:ph type="title"/>
          </p:nvPr>
        </p:nvSpPr>
        <p:spPr>
          <a:xfrm>
            <a:off x="308919" y="0"/>
            <a:ext cx="8464378" cy="728031"/>
          </a:xfrm>
        </p:spPr>
        <p:txBody>
          <a:bodyPr>
            <a:normAutofit/>
          </a:bodyPr>
          <a:lstStyle/>
          <a:p>
            <a:pPr algn="ctr"/>
            <a:r>
              <a:rPr lang="en-US" altLang="en-US" sz="3200" dirty="0"/>
              <a:t>US-Based EIC PROPOSALs</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5" y="828942"/>
            <a:ext cx="6878479" cy="4519613"/>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03960" y="3138369"/>
            <a:ext cx="6290241" cy="3240717"/>
          </a:xfrm>
          <a:prstGeom prst="rect">
            <a:avLst/>
          </a:prstGeom>
          <a:ln w="38100">
            <a:solidFill>
              <a:schemeClr val="bg1"/>
            </a:solidFill>
          </a:ln>
          <a:effectLst>
            <a:outerShdw blurRad="292100" dist="139700" dir="2700000" algn="tl" rotWithShape="0">
              <a:srgbClr val="333333">
                <a:alpha val="65000"/>
              </a:srgbClr>
            </a:outerShdw>
          </a:effectLst>
        </p:spPr>
      </p:pic>
      <p:sp>
        <p:nvSpPr>
          <p:cNvPr id="6" name="TextBox 5"/>
          <p:cNvSpPr txBox="1"/>
          <p:nvPr/>
        </p:nvSpPr>
        <p:spPr>
          <a:xfrm>
            <a:off x="7413824" y="4442295"/>
            <a:ext cx="912429"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JLEIC</a:t>
            </a:r>
          </a:p>
        </p:txBody>
      </p:sp>
      <p:sp>
        <p:nvSpPr>
          <p:cNvPr id="7" name="TextBox 6">
            <a:extLst>
              <a:ext uri="{FF2B5EF4-FFF2-40B4-BE49-F238E27FC236}">
                <a16:creationId xmlns:a16="http://schemas.microsoft.com/office/drawing/2014/main" id="{DDCF69F2-61D0-4508-98D4-E9AD082D715A}"/>
              </a:ext>
            </a:extLst>
          </p:cNvPr>
          <p:cNvSpPr txBox="1"/>
          <p:nvPr/>
        </p:nvSpPr>
        <p:spPr>
          <a:xfrm>
            <a:off x="6912664" y="858140"/>
            <a:ext cx="186461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Brookhaven Lab</a:t>
            </a:r>
          </a:p>
          <a:p>
            <a:r>
              <a:rPr lang="en-US" dirty="0">
                <a:latin typeface="Arial" panose="020B0604020202020204" pitchFamily="34" charset="0"/>
                <a:cs typeface="Arial" panose="020B0604020202020204" pitchFamily="34" charset="0"/>
              </a:rPr>
              <a:t>Long Island, NY</a:t>
            </a:r>
          </a:p>
        </p:txBody>
      </p:sp>
      <p:sp>
        <p:nvSpPr>
          <p:cNvPr id="8" name="TextBox 7">
            <a:extLst>
              <a:ext uri="{FF2B5EF4-FFF2-40B4-BE49-F238E27FC236}">
                <a16:creationId xmlns:a16="http://schemas.microsoft.com/office/drawing/2014/main" id="{65D94E8E-001E-4803-B9A5-5112ECC890E4}"/>
              </a:ext>
            </a:extLst>
          </p:cNvPr>
          <p:cNvSpPr txBox="1"/>
          <p:nvPr/>
        </p:nvSpPr>
        <p:spPr>
          <a:xfrm>
            <a:off x="582060" y="5568900"/>
            <a:ext cx="210397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Jefferson Lab</a:t>
            </a:r>
          </a:p>
          <a:p>
            <a:r>
              <a:rPr lang="en-US" dirty="0">
                <a:latin typeface="Arial" panose="020B0604020202020204" pitchFamily="34" charset="0"/>
                <a:cs typeface="Arial" panose="020B0604020202020204" pitchFamily="34" charset="0"/>
              </a:rPr>
              <a:t>Newport News, VA</a:t>
            </a:r>
          </a:p>
        </p:txBody>
      </p:sp>
    </p:spTree>
    <p:extLst>
      <p:ext uri="{BB962C8B-B14F-4D97-AF65-F5344CB8AC3E}">
        <p14:creationId xmlns:p14="http://schemas.microsoft.com/office/powerpoint/2010/main" val="3764479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E2B479-CCC0-424B-B765-4D5574ABE5DB}"/>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13</a:t>
            </a:fld>
            <a:endParaRPr lang="en-US" dirty="0">
              <a:solidFill>
                <a:prstClr val="white"/>
              </a:solidFill>
            </a:endParaRPr>
          </a:p>
        </p:txBody>
      </p:sp>
      <p:sp>
        <p:nvSpPr>
          <p:cNvPr id="3" name="Title 2">
            <a:extLst>
              <a:ext uri="{FF2B5EF4-FFF2-40B4-BE49-F238E27FC236}">
                <a16:creationId xmlns:a16="http://schemas.microsoft.com/office/drawing/2014/main" id="{5CD954E3-5478-4BF6-A93F-767DA5B8292E}"/>
              </a:ext>
            </a:extLst>
          </p:cNvPr>
          <p:cNvSpPr>
            <a:spLocks noGrp="1"/>
          </p:cNvSpPr>
          <p:nvPr>
            <p:ph type="title"/>
          </p:nvPr>
        </p:nvSpPr>
        <p:spPr>
          <a:xfrm>
            <a:off x="308919" y="0"/>
            <a:ext cx="8464378" cy="728031"/>
          </a:xfrm>
        </p:spPr>
        <p:txBody>
          <a:bodyPr>
            <a:normAutofit/>
          </a:bodyPr>
          <a:lstStyle/>
          <a:p>
            <a:pPr algn="ctr"/>
            <a:r>
              <a:rPr lang="en-US" sz="2800" dirty="0">
                <a:latin typeface="Arial" panose="020B0604020202020204" pitchFamily="34" charset="0"/>
              </a:rPr>
              <a:t>Physics vs. EIC Design Requirements</a:t>
            </a:r>
            <a:endParaRPr lang="en-US" sz="2800" dirty="0"/>
          </a:p>
        </p:txBody>
      </p:sp>
      <p:grpSp>
        <p:nvGrpSpPr>
          <p:cNvPr id="4" name="Group 3">
            <a:extLst>
              <a:ext uri="{FF2B5EF4-FFF2-40B4-BE49-F238E27FC236}">
                <a16:creationId xmlns:a16="http://schemas.microsoft.com/office/drawing/2014/main" id="{CE5ED55B-5181-477C-B915-B6CE378D15D6}"/>
              </a:ext>
            </a:extLst>
          </p:cNvPr>
          <p:cNvGrpSpPr/>
          <p:nvPr/>
        </p:nvGrpSpPr>
        <p:grpSpPr>
          <a:xfrm>
            <a:off x="1334639" y="1397872"/>
            <a:ext cx="6206688" cy="4456288"/>
            <a:chOff x="608979" y="1213558"/>
            <a:chExt cx="6206688" cy="4456288"/>
          </a:xfrm>
        </p:grpSpPr>
        <p:cxnSp>
          <p:nvCxnSpPr>
            <p:cNvPr id="5" name="Straight Arrow Connector 4">
              <a:extLst>
                <a:ext uri="{FF2B5EF4-FFF2-40B4-BE49-F238E27FC236}">
                  <a16:creationId xmlns:a16="http://schemas.microsoft.com/office/drawing/2014/main" id="{C55B7BB7-FF5C-437C-94E6-C8E5CB7FDE55}"/>
                </a:ext>
              </a:extLst>
            </p:cNvPr>
            <p:cNvCxnSpPr/>
            <p:nvPr/>
          </p:nvCxnSpPr>
          <p:spPr>
            <a:xfrm flipV="1">
              <a:off x="1312333" y="5630333"/>
              <a:ext cx="5503334" cy="14112"/>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6E1F664-ECF6-455A-A7C7-1C8268EDA073}"/>
                </a:ext>
              </a:extLst>
            </p:cNvPr>
            <p:cNvCxnSpPr/>
            <p:nvPr/>
          </p:nvCxnSpPr>
          <p:spPr>
            <a:xfrm flipV="1">
              <a:off x="1337734" y="1213558"/>
              <a:ext cx="0" cy="445628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35120C0-A5A6-40B0-B74C-B30AACC1A33C}"/>
                </a:ext>
              </a:extLst>
            </p:cNvPr>
            <p:cNvCxnSpPr>
              <a:cxnSpLocks noChangeAspect="1"/>
            </p:cNvCxnSpPr>
            <p:nvPr/>
          </p:nvCxnSpPr>
          <p:spPr>
            <a:xfrm>
              <a:off x="1312333" y="4416777"/>
              <a:ext cx="1737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1D690C0-0767-4D52-BC59-1E4905E0DE90}"/>
                </a:ext>
              </a:extLst>
            </p:cNvPr>
            <p:cNvCxnSpPr>
              <a:cxnSpLocks noChangeAspect="1"/>
            </p:cNvCxnSpPr>
            <p:nvPr/>
          </p:nvCxnSpPr>
          <p:spPr>
            <a:xfrm>
              <a:off x="1323623" y="2226751"/>
              <a:ext cx="1737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AEB2890-7C5E-40CE-A40D-2804BD4DEA58}"/>
                </a:ext>
              </a:extLst>
            </p:cNvPr>
            <p:cNvCxnSpPr>
              <a:cxnSpLocks noChangeAspect="1"/>
            </p:cNvCxnSpPr>
            <p:nvPr/>
          </p:nvCxnSpPr>
          <p:spPr>
            <a:xfrm>
              <a:off x="1320802" y="3310477"/>
              <a:ext cx="1737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56F06E9-A995-4956-9D69-1A86BA4D1375}"/>
                </a:ext>
              </a:extLst>
            </p:cNvPr>
            <p:cNvSpPr txBox="1"/>
            <p:nvPr/>
          </p:nvSpPr>
          <p:spPr>
            <a:xfrm>
              <a:off x="608979" y="4191003"/>
              <a:ext cx="7552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91E3817-129D-419A-8158-CC725AB84E8B}"/>
                </a:ext>
              </a:extLst>
            </p:cNvPr>
            <p:cNvSpPr txBox="1"/>
            <p:nvPr/>
          </p:nvSpPr>
          <p:spPr>
            <a:xfrm>
              <a:off x="608979" y="1995918"/>
              <a:ext cx="7552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34</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B0FDB9-872B-44F3-B7A9-531675A8F2AD}"/>
                </a:ext>
              </a:extLst>
            </p:cNvPr>
            <p:cNvSpPr txBox="1"/>
            <p:nvPr/>
          </p:nvSpPr>
          <p:spPr>
            <a:xfrm>
              <a:off x="608979" y="3079644"/>
              <a:ext cx="75523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33</a:t>
              </a:r>
              <a:endParaRPr lang="en-US" sz="24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8DB9B08A-3DC6-465A-83F5-6CABB4F0EE20}"/>
                </a:ext>
              </a:extLst>
            </p:cNvPr>
            <p:cNvCxnSpPr/>
            <p:nvPr/>
          </p:nvCxnSpPr>
          <p:spPr>
            <a:xfrm>
              <a:off x="2554111" y="5472290"/>
              <a:ext cx="0" cy="1737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5B7AED4-55DD-4FEF-B08D-642AA1B1C8E8}"/>
                </a:ext>
              </a:extLst>
            </p:cNvPr>
            <p:cNvCxnSpPr/>
            <p:nvPr/>
          </p:nvCxnSpPr>
          <p:spPr>
            <a:xfrm>
              <a:off x="5059514" y="5472290"/>
              <a:ext cx="0" cy="1737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FA3722D-6F2C-4F7C-9407-E342B673945F}"/>
                </a:ext>
              </a:extLst>
            </p:cNvPr>
            <p:cNvCxnSpPr/>
            <p:nvPr/>
          </p:nvCxnSpPr>
          <p:spPr>
            <a:xfrm>
              <a:off x="3804348" y="5472290"/>
              <a:ext cx="0" cy="1737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B073AA78-19B6-4C3A-BF39-8667D063DD34}"/>
              </a:ext>
            </a:extLst>
          </p:cNvPr>
          <p:cNvSpPr txBox="1"/>
          <p:nvPr/>
        </p:nvSpPr>
        <p:spPr>
          <a:xfrm>
            <a:off x="3104788" y="5830175"/>
            <a:ext cx="44114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40</a:t>
            </a:r>
          </a:p>
        </p:txBody>
      </p:sp>
      <p:sp>
        <p:nvSpPr>
          <p:cNvPr id="17" name="TextBox 16">
            <a:extLst>
              <a:ext uri="{FF2B5EF4-FFF2-40B4-BE49-F238E27FC236}">
                <a16:creationId xmlns:a16="http://schemas.microsoft.com/office/drawing/2014/main" id="{D6DE84F1-668C-4565-A805-830D6D2092FA}"/>
              </a:ext>
            </a:extLst>
          </p:cNvPr>
          <p:cNvSpPr txBox="1"/>
          <p:nvPr/>
        </p:nvSpPr>
        <p:spPr>
          <a:xfrm>
            <a:off x="4343400" y="5830175"/>
            <a:ext cx="44114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80</a:t>
            </a:r>
          </a:p>
        </p:txBody>
      </p:sp>
      <p:sp>
        <p:nvSpPr>
          <p:cNvPr id="18" name="TextBox 17">
            <a:extLst>
              <a:ext uri="{FF2B5EF4-FFF2-40B4-BE49-F238E27FC236}">
                <a16:creationId xmlns:a16="http://schemas.microsoft.com/office/drawing/2014/main" id="{9B04B0F2-C7F0-47D7-9BF8-A3C0E1C76158}"/>
              </a:ext>
            </a:extLst>
          </p:cNvPr>
          <p:cNvSpPr txBox="1"/>
          <p:nvPr/>
        </p:nvSpPr>
        <p:spPr>
          <a:xfrm>
            <a:off x="5526233" y="5830175"/>
            <a:ext cx="56938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120</a:t>
            </a:r>
          </a:p>
        </p:txBody>
      </p:sp>
      <p:sp>
        <p:nvSpPr>
          <p:cNvPr id="19" name="TextBox 18">
            <a:extLst>
              <a:ext uri="{FF2B5EF4-FFF2-40B4-BE49-F238E27FC236}">
                <a16:creationId xmlns:a16="http://schemas.microsoft.com/office/drawing/2014/main" id="{2593FB76-3B79-4171-BABC-DD710422ED4D}"/>
              </a:ext>
            </a:extLst>
          </p:cNvPr>
          <p:cNvSpPr txBox="1"/>
          <p:nvPr/>
        </p:nvSpPr>
        <p:spPr>
          <a:xfrm>
            <a:off x="6830129" y="5955762"/>
            <a:ext cx="141256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 (GeV)</a:t>
            </a:r>
          </a:p>
        </p:txBody>
      </p:sp>
      <p:sp>
        <p:nvSpPr>
          <p:cNvPr id="20" name="TextBox 19">
            <a:extLst>
              <a:ext uri="{FF2B5EF4-FFF2-40B4-BE49-F238E27FC236}">
                <a16:creationId xmlns:a16="http://schemas.microsoft.com/office/drawing/2014/main" id="{7E66427B-AAEF-4FE5-89A0-4E4F08365A70}"/>
              </a:ext>
            </a:extLst>
          </p:cNvPr>
          <p:cNvSpPr txBox="1"/>
          <p:nvPr/>
        </p:nvSpPr>
        <p:spPr>
          <a:xfrm rot="16200000">
            <a:off x="-552946" y="3091202"/>
            <a:ext cx="328587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Luminosity (cm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sec</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t>
            </a:r>
          </a:p>
        </p:txBody>
      </p:sp>
      <p:cxnSp>
        <p:nvCxnSpPr>
          <p:cNvPr id="21" name="Straight Arrow Connector 20">
            <a:extLst>
              <a:ext uri="{FF2B5EF4-FFF2-40B4-BE49-F238E27FC236}">
                <a16:creationId xmlns:a16="http://schemas.microsoft.com/office/drawing/2014/main" id="{FA0FB462-7D06-424F-9628-C74335B3C57D}"/>
              </a:ext>
            </a:extLst>
          </p:cNvPr>
          <p:cNvCxnSpPr/>
          <p:nvPr/>
        </p:nvCxnSpPr>
        <p:spPr>
          <a:xfrm flipH="1" flipV="1">
            <a:off x="6929098" y="1397872"/>
            <a:ext cx="5102" cy="44167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2F6FE53-2460-4F68-BEC7-6D4F451D4D58}"/>
              </a:ext>
            </a:extLst>
          </p:cNvPr>
          <p:cNvSpPr txBox="1"/>
          <p:nvPr/>
        </p:nvSpPr>
        <p:spPr>
          <a:xfrm rot="16200000">
            <a:off x="5670073" y="3243602"/>
            <a:ext cx="420018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Integrated Luminosity (fb</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yr</a:t>
            </a:r>
            <a:r>
              <a:rPr lang="en-US" sz="2400" dirty="0">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DE4AFE3A-E20D-4611-8D11-17E0F049B25A}"/>
              </a:ext>
            </a:extLst>
          </p:cNvPr>
          <p:cNvSpPr txBox="1"/>
          <p:nvPr/>
        </p:nvSpPr>
        <p:spPr>
          <a:xfrm>
            <a:off x="7010400" y="4445872"/>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a:t>
            </a:r>
          </a:p>
        </p:txBody>
      </p:sp>
      <p:cxnSp>
        <p:nvCxnSpPr>
          <p:cNvPr id="24" name="Straight Connector 23">
            <a:extLst>
              <a:ext uri="{FF2B5EF4-FFF2-40B4-BE49-F238E27FC236}">
                <a16:creationId xmlns:a16="http://schemas.microsoft.com/office/drawing/2014/main" id="{FC6B46FE-5CB9-4245-AFAC-5E746D5CD2F3}"/>
              </a:ext>
            </a:extLst>
          </p:cNvPr>
          <p:cNvCxnSpPr/>
          <p:nvPr/>
        </p:nvCxnSpPr>
        <p:spPr>
          <a:xfrm>
            <a:off x="6784351" y="4606149"/>
            <a:ext cx="1498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ABAE45-CFF3-43E6-A0D9-CE4560201C5E}"/>
              </a:ext>
            </a:extLst>
          </p:cNvPr>
          <p:cNvCxnSpPr/>
          <p:nvPr/>
        </p:nvCxnSpPr>
        <p:spPr>
          <a:xfrm>
            <a:off x="6781800" y="3494791"/>
            <a:ext cx="1498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121885D-DA4C-4DD5-88F2-D8F6725413C7}"/>
              </a:ext>
            </a:extLst>
          </p:cNvPr>
          <p:cNvCxnSpPr/>
          <p:nvPr/>
        </p:nvCxnSpPr>
        <p:spPr>
          <a:xfrm>
            <a:off x="6779249" y="2383433"/>
            <a:ext cx="1498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AD2A46D-487B-45CA-8E5F-80F87FAE6836}"/>
              </a:ext>
            </a:extLst>
          </p:cNvPr>
          <p:cNvSpPr txBox="1"/>
          <p:nvPr/>
        </p:nvSpPr>
        <p:spPr>
          <a:xfrm>
            <a:off x="7010400" y="3310125"/>
            <a:ext cx="44114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10</a:t>
            </a:r>
          </a:p>
        </p:txBody>
      </p:sp>
      <p:sp>
        <p:nvSpPr>
          <p:cNvPr id="28" name="TextBox 27">
            <a:extLst>
              <a:ext uri="{FF2B5EF4-FFF2-40B4-BE49-F238E27FC236}">
                <a16:creationId xmlns:a16="http://schemas.microsoft.com/office/drawing/2014/main" id="{D7414919-A7BD-4F82-B51C-B36394D730E6}"/>
              </a:ext>
            </a:extLst>
          </p:cNvPr>
          <p:cNvSpPr txBox="1"/>
          <p:nvPr/>
        </p:nvSpPr>
        <p:spPr>
          <a:xfrm>
            <a:off x="7010400" y="2174378"/>
            <a:ext cx="56938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100</a:t>
            </a:r>
          </a:p>
        </p:txBody>
      </p:sp>
      <p:cxnSp>
        <p:nvCxnSpPr>
          <p:cNvPr id="29" name="Straight Connector 28">
            <a:extLst>
              <a:ext uri="{FF2B5EF4-FFF2-40B4-BE49-F238E27FC236}">
                <a16:creationId xmlns:a16="http://schemas.microsoft.com/office/drawing/2014/main" id="{7D3E23F8-ABF9-421E-B469-FCF180C46AE3}"/>
              </a:ext>
            </a:extLst>
          </p:cNvPr>
          <p:cNvCxnSpPr/>
          <p:nvPr/>
        </p:nvCxnSpPr>
        <p:spPr>
          <a:xfrm>
            <a:off x="2635374" y="2411065"/>
            <a:ext cx="2577757" cy="0"/>
          </a:xfrm>
          <a:prstGeom prst="line">
            <a:avLst/>
          </a:prstGeom>
          <a:ln w="76200">
            <a:solidFill>
              <a:srgbClr val="262FE6"/>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CB98AED-4434-4BC6-91B0-03653AD17DEB}"/>
              </a:ext>
            </a:extLst>
          </p:cNvPr>
          <p:cNvSpPr txBox="1"/>
          <p:nvPr/>
        </p:nvSpPr>
        <p:spPr>
          <a:xfrm>
            <a:off x="2427484" y="1955749"/>
            <a:ext cx="3788217" cy="369332"/>
          </a:xfrm>
          <a:prstGeom prst="rect">
            <a:avLst/>
          </a:prstGeom>
          <a:noFill/>
        </p:spPr>
        <p:txBody>
          <a:bodyPr wrap="none" rtlCol="0">
            <a:spAutoFit/>
          </a:bodyPr>
          <a:lstStyle/>
          <a:p>
            <a:r>
              <a:rPr lang="en-US" dirty="0">
                <a:solidFill>
                  <a:srgbClr val="0033CC"/>
                </a:solidFill>
                <a:latin typeface="Arial" panose="020B0604020202020204" pitchFamily="34" charset="0"/>
                <a:cs typeface="Arial" panose="020B0604020202020204" pitchFamily="34" charset="0"/>
              </a:rPr>
              <a:t>EIC range – with 100% acceptance</a:t>
            </a:r>
          </a:p>
        </p:txBody>
      </p:sp>
      <p:sp>
        <p:nvSpPr>
          <p:cNvPr id="31" name="TextBox 30">
            <a:extLst>
              <a:ext uri="{FF2B5EF4-FFF2-40B4-BE49-F238E27FC236}">
                <a16:creationId xmlns:a16="http://schemas.microsoft.com/office/drawing/2014/main" id="{35167A8D-6FE9-4582-A451-201A55294CC6}"/>
              </a:ext>
            </a:extLst>
          </p:cNvPr>
          <p:cNvSpPr txBox="1"/>
          <p:nvPr/>
        </p:nvSpPr>
        <p:spPr>
          <a:xfrm>
            <a:off x="2863286" y="2291682"/>
            <a:ext cx="3364784" cy="2031325"/>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Flexibility in energies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Polarization –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p/d/</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Range of nuclei – H to </a:t>
            </a:r>
            <a:r>
              <a:rPr lang="en-US" dirty="0" err="1">
                <a:latin typeface="Arial" panose="020B0604020202020204" pitchFamily="34" charset="0"/>
                <a:cs typeface="Arial" panose="020B0604020202020204" pitchFamily="34" charset="0"/>
              </a:rPr>
              <a:t>Pb</a:t>
            </a:r>
            <a:r>
              <a:rPr lang="en-US" dirty="0">
                <a:latin typeface="Arial" panose="020B0604020202020204" pitchFamily="34" charset="0"/>
                <a:cs typeface="Arial" panose="020B0604020202020204" pitchFamily="34" charset="0"/>
              </a:rPr>
              <a:t>/U</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Excellent acceptance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Good particle identification and resolution</a:t>
            </a:r>
          </a:p>
        </p:txBody>
      </p:sp>
      <p:sp>
        <p:nvSpPr>
          <p:cNvPr id="32" name="TextBox 31">
            <a:extLst>
              <a:ext uri="{FF2B5EF4-FFF2-40B4-BE49-F238E27FC236}">
                <a16:creationId xmlns:a16="http://schemas.microsoft.com/office/drawing/2014/main" id="{A7A2013D-63FA-4586-B6AE-369A02549806}"/>
              </a:ext>
            </a:extLst>
          </p:cNvPr>
          <p:cNvSpPr txBox="1"/>
          <p:nvPr/>
        </p:nvSpPr>
        <p:spPr>
          <a:xfrm>
            <a:off x="2645884" y="4513142"/>
            <a:ext cx="3605348" cy="923330"/>
          </a:xfrm>
          <a:prstGeom prst="rect">
            <a:avLst/>
          </a:prstGeom>
          <a:solidFill>
            <a:srgbClr val="FFFF00"/>
          </a:solidFill>
        </p:spPr>
        <p:txBody>
          <a:bodyPr wrap="square" rtlCol="0">
            <a:spAutoFit/>
          </a:bodyPr>
          <a:lstStyle/>
          <a:p>
            <a:r>
              <a:rPr lang="en-US" b="1" u="sng" dirty="0">
                <a:solidFill>
                  <a:srgbClr val="0033CC"/>
                </a:solidFill>
                <a:latin typeface="Arial" panose="020B0604020202020204" pitchFamily="34" charset="0"/>
                <a:cs typeface="Arial" pitchFamily="34" charset="0"/>
              </a:rPr>
              <a:t>Polarized luminosity </a:t>
            </a:r>
            <a:r>
              <a:rPr lang="en-US" b="1" dirty="0">
                <a:solidFill>
                  <a:srgbClr val="0033CC"/>
                </a:solidFill>
                <a:latin typeface="Arial" pitchFamily="34" charset="0"/>
                <a:cs typeface="Arial" pitchFamily="34" charset="0"/>
              </a:rPr>
              <a:t>and the capability to measure physics of interest is what counts</a:t>
            </a:r>
            <a:endParaRPr lang="en-US" sz="1800" b="1" dirty="0">
              <a:solidFill>
                <a:srgbClr val="0033CC"/>
              </a:solidFill>
              <a:latin typeface="Arial" pitchFamily="34" charset="0"/>
              <a:cs typeface="Arial" pitchFamily="34" charset="0"/>
            </a:endParaRPr>
          </a:p>
        </p:txBody>
      </p:sp>
      <p:cxnSp>
        <p:nvCxnSpPr>
          <p:cNvPr id="33" name="Straight Connector 32">
            <a:extLst>
              <a:ext uri="{FF2B5EF4-FFF2-40B4-BE49-F238E27FC236}">
                <a16:creationId xmlns:a16="http://schemas.microsoft.com/office/drawing/2014/main" id="{B6631420-8BCC-43BA-AD01-D1323B067274}"/>
              </a:ext>
            </a:extLst>
          </p:cNvPr>
          <p:cNvCxnSpPr/>
          <p:nvPr/>
        </p:nvCxnSpPr>
        <p:spPr>
          <a:xfrm>
            <a:off x="5299694" y="2407076"/>
            <a:ext cx="1022277" cy="19755"/>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E629D41-EFD1-4C02-8362-38E1A5EB4456}"/>
              </a:ext>
            </a:extLst>
          </p:cNvPr>
          <p:cNvCxnSpPr/>
          <p:nvPr/>
        </p:nvCxnSpPr>
        <p:spPr>
          <a:xfrm flipV="1">
            <a:off x="2636144" y="2518989"/>
            <a:ext cx="7460" cy="984709"/>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11DA65-D8E6-409C-B278-80EDE76395DE}"/>
              </a:ext>
            </a:extLst>
          </p:cNvPr>
          <p:cNvSpPr txBox="1"/>
          <p:nvPr/>
        </p:nvSpPr>
        <p:spPr>
          <a:xfrm>
            <a:off x="1024062" y="819875"/>
            <a:ext cx="712145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What the nuclear physicists dream off and drives the EIC designs, with </a:t>
            </a:r>
            <a:r>
              <a:rPr lang="en-US" dirty="0">
                <a:solidFill>
                  <a:srgbClr val="3399FF"/>
                </a:solidFill>
                <a:latin typeface="Arial" panose="020B0604020202020204" pitchFamily="34" charset="0"/>
                <a:cs typeface="Arial" panose="020B0604020202020204" pitchFamily="34" charset="0"/>
              </a:rPr>
              <a:t>upgrade paths </a:t>
            </a:r>
            <a:r>
              <a:rPr lang="en-US" dirty="0">
                <a:latin typeface="Arial" panose="020B0604020202020204" pitchFamily="34" charset="0"/>
                <a:cs typeface="Arial" panose="020B0604020202020204" pitchFamily="34" charset="0"/>
              </a:rPr>
              <a:t>included either in luminosity or in CM energy</a:t>
            </a:r>
          </a:p>
        </p:txBody>
      </p:sp>
    </p:spTree>
    <p:extLst>
      <p:ext uri="{BB962C8B-B14F-4D97-AF65-F5344CB8AC3E}">
        <p14:creationId xmlns:p14="http://schemas.microsoft.com/office/powerpoint/2010/main" val="1213318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C0E839-359C-41DF-B89E-7818EE524201}"/>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14</a:t>
            </a:fld>
            <a:endParaRPr lang="en-US" dirty="0">
              <a:solidFill>
                <a:prstClr val="white"/>
              </a:solidFill>
            </a:endParaRPr>
          </a:p>
        </p:txBody>
      </p:sp>
      <p:cxnSp>
        <p:nvCxnSpPr>
          <p:cNvPr id="4" name="Straight Arrow Connector 3">
            <a:extLst>
              <a:ext uri="{FF2B5EF4-FFF2-40B4-BE49-F238E27FC236}">
                <a16:creationId xmlns:a16="http://schemas.microsoft.com/office/drawing/2014/main" id="{9EA8CBB4-BBB8-4B17-AF8A-5049F849F3D1}"/>
              </a:ext>
            </a:extLst>
          </p:cNvPr>
          <p:cNvCxnSpPr/>
          <p:nvPr/>
        </p:nvCxnSpPr>
        <p:spPr>
          <a:xfrm flipH="1">
            <a:off x="141112" y="5638683"/>
            <a:ext cx="3448978" cy="4746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433EC89E-4B7A-4747-A99B-AB53F068CB11}"/>
              </a:ext>
            </a:extLst>
          </p:cNvPr>
          <p:cNvCxnSpPr/>
          <p:nvPr/>
        </p:nvCxnSpPr>
        <p:spPr>
          <a:xfrm>
            <a:off x="141112" y="5638683"/>
            <a:ext cx="3740234" cy="531062"/>
          </a:xfrm>
          <a:prstGeom prst="line">
            <a:avLst/>
          </a:prstGeom>
          <a:ln>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6" name="Can 60">
            <a:extLst>
              <a:ext uri="{FF2B5EF4-FFF2-40B4-BE49-F238E27FC236}">
                <a16:creationId xmlns:a16="http://schemas.microsoft.com/office/drawing/2014/main" id="{7C78101D-E98E-4B2B-8658-D69997C5D907}"/>
              </a:ext>
            </a:extLst>
          </p:cNvPr>
          <p:cNvSpPr/>
          <p:nvPr/>
        </p:nvSpPr>
        <p:spPr>
          <a:xfrm rot="5940000">
            <a:off x="1061990" y="5509820"/>
            <a:ext cx="192024" cy="53035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ACA21A4D-B933-4BDB-B4C4-8AB75097C472}"/>
              </a:ext>
            </a:extLst>
          </p:cNvPr>
          <p:cNvCxnSpPr/>
          <p:nvPr/>
        </p:nvCxnSpPr>
        <p:spPr>
          <a:xfrm>
            <a:off x="2689991" y="2310820"/>
            <a:ext cx="649719" cy="1079848"/>
          </a:xfrm>
          <a:prstGeom prst="line">
            <a:avLst/>
          </a:prstGeom>
          <a:ln w="15875">
            <a:solidFill>
              <a:srgbClr val="FF0000"/>
            </a:solidFill>
            <a:prstDash val="sysDash"/>
            <a:head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110FEEE-D0A5-4E84-89FA-7348855DADEA}"/>
              </a:ext>
            </a:extLst>
          </p:cNvPr>
          <p:cNvCxnSpPr/>
          <p:nvPr/>
        </p:nvCxnSpPr>
        <p:spPr>
          <a:xfrm flipV="1">
            <a:off x="282462" y="2916655"/>
            <a:ext cx="6087951" cy="788837"/>
          </a:xfrm>
          <a:prstGeom prst="line">
            <a:avLst/>
          </a:prstGeom>
          <a:ln w="31750">
            <a:solidFill>
              <a:srgbClr val="FF0000"/>
            </a:solidFill>
            <a:headEnd type="triangle" w="lg" len="lg"/>
            <a:tailEnd type="none"/>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610F0F75-1C5D-4ABA-AC67-C52E76CE7074}"/>
              </a:ext>
            </a:extLst>
          </p:cNvPr>
          <p:cNvSpPr/>
          <p:nvPr/>
        </p:nvSpPr>
        <p:spPr>
          <a:xfrm>
            <a:off x="5656921" y="4195936"/>
            <a:ext cx="113877" cy="1781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35C37AF3-89E8-465B-A342-FEA01626C6D1}"/>
              </a:ext>
            </a:extLst>
          </p:cNvPr>
          <p:cNvCxnSpPr/>
          <p:nvPr/>
        </p:nvCxnSpPr>
        <p:spPr>
          <a:xfrm>
            <a:off x="4679698" y="4130944"/>
            <a:ext cx="643416" cy="3125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F9A5854-E965-43E9-A411-1381BFA09DAE}"/>
              </a:ext>
            </a:extLst>
          </p:cNvPr>
          <p:cNvSpPr txBox="1"/>
          <p:nvPr/>
        </p:nvSpPr>
        <p:spPr>
          <a:xfrm rot="1736580">
            <a:off x="516066" y="2164027"/>
            <a:ext cx="1208985" cy="307777"/>
          </a:xfrm>
          <a:prstGeom prst="rect">
            <a:avLst/>
          </a:prstGeom>
          <a:noFill/>
        </p:spPr>
        <p:txBody>
          <a:bodyPr wrap="none" rtlCol="0">
            <a:spAutoFit/>
          </a:bodyPr>
          <a:lstStyle/>
          <a:p>
            <a:pPr defTabSz="457200" hangingPunct="1"/>
            <a:r>
              <a:rPr lang="en-US" sz="1400" kern="1200" dirty="0">
                <a:solidFill>
                  <a:prstClr val="black"/>
                </a:solidFill>
                <a:latin typeface="Arial" panose="020B0604020202020204" pitchFamily="34" charset="0"/>
                <a:cs typeface="Arial" panose="020B0604020202020204" pitchFamily="34" charset="0"/>
              </a:rPr>
              <a:t>Ion beamline</a:t>
            </a:r>
          </a:p>
        </p:txBody>
      </p:sp>
      <p:sp>
        <p:nvSpPr>
          <p:cNvPr id="12" name="Oval 11">
            <a:extLst>
              <a:ext uri="{FF2B5EF4-FFF2-40B4-BE49-F238E27FC236}">
                <a16:creationId xmlns:a16="http://schemas.microsoft.com/office/drawing/2014/main" id="{43F2921D-D287-43C5-85B4-1797DF7148A7}"/>
              </a:ext>
            </a:extLst>
          </p:cNvPr>
          <p:cNvSpPr/>
          <p:nvPr/>
        </p:nvSpPr>
        <p:spPr>
          <a:xfrm>
            <a:off x="5434412" y="4307989"/>
            <a:ext cx="184639" cy="2165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26C501DE-C973-4167-BF2C-B74CE7911D3A}"/>
              </a:ext>
            </a:extLst>
          </p:cNvPr>
          <p:cNvSpPr/>
          <p:nvPr/>
        </p:nvSpPr>
        <p:spPr>
          <a:xfrm>
            <a:off x="5792134" y="4195936"/>
            <a:ext cx="139564" cy="1366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E6470E8A-6365-49D0-88D2-11EF244E57E4}"/>
              </a:ext>
            </a:extLst>
          </p:cNvPr>
          <p:cNvSpPr/>
          <p:nvPr/>
        </p:nvSpPr>
        <p:spPr>
          <a:xfrm>
            <a:off x="5681513" y="4571687"/>
            <a:ext cx="113877"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506084E6-6858-4803-9F63-7E7020B562C7}"/>
              </a:ext>
            </a:extLst>
          </p:cNvPr>
          <p:cNvSpPr/>
          <p:nvPr/>
        </p:nvSpPr>
        <p:spPr>
          <a:xfrm>
            <a:off x="5779297" y="4347606"/>
            <a:ext cx="113877"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AA31FB1A-5BDF-4AE9-927D-C252F46BA6BA}"/>
              </a:ext>
            </a:extLst>
          </p:cNvPr>
          <p:cNvCxnSpPr>
            <a:endCxn id="9" idx="2"/>
          </p:cNvCxnSpPr>
          <p:nvPr/>
        </p:nvCxnSpPr>
        <p:spPr>
          <a:xfrm>
            <a:off x="4692961" y="3941849"/>
            <a:ext cx="963960" cy="3431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0EF1A8A-F890-45F8-AF61-7470BE208448}"/>
              </a:ext>
            </a:extLst>
          </p:cNvPr>
          <p:cNvCxnSpPr>
            <a:endCxn id="24" idx="0"/>
          </p:cNvCxnSpPr>
          <p:nvPr/>
        </p:nvCxnSpPr>
        <p:spPr>
          <a:xfrm>
            <a:off x="4563359" y="4098301"/>
            <a:ext cx="829023" cy="489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CEC3755-E94D-46B3-B780-5B78B9E511E0}"/>
              </a:ext>
            </a:extLst>
          </p:cNvPr>
          <p:cNvCxnSpPr/>
          <p:nvPr/>
        </p:nvCxnSpPr>
        <p:spPr>
          <a:xfrm>
            <a:off x="671515" y="1970113"/>
            <a:ext cx="5136910" cy="2662912"/>
          </a:xfrm>
          <a:prstGeom prst="line">
            <a:avLst/>
          </a:prstGeom>
          <a:ln w="31750">
            <a:solidFill>
              <a:srgbClr val="00009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DFD205D4-A2DA-4F7E-BB99-606187499D1B}"/>
              </a:ext>
            </a:extLst>
          </p:cNvPr>
          <p:cNvSpPr/>
          <p:nvPr/>
        </p:nvSpPr>
        <p:spPr>
          <a:xfrm flipH="1">
            <a:off x="2575340" y="2113518"/>
            <a:ext cx="114651" cy="13529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3DFBAC79-B276-44BD-9063-3A74B8E50CAD}"/>
              </a:ext>
            </a:extLst>
          </p:cNvPr>
          <p:cNvCxnSpPr/>
          <p:nvPr/>
        </p:nvCxnSpPr>
        <p:spPr>
          <a:xfrm flipH="1">
            <a:off x="3116260" y="3564487"/>
            <a:ext cx="87254" cy="75385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CBBA8ED-31A9-4F50-97C3-00D9880DEA06}"/>
              </a:ext>
            </a:extLst>
          </p:cNvPr>
          <p:cNvCxnSpPr/>
          <p:nvPr/>
        </p:nvCxnSpPr>
        <p:spPr>
          <a:xfrm flipH="1">
            <a:off x="2720199" y="3564487"/>
            <a:ext cx="396061" cy="5224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23C4422-2AB1-4225-9F52-74CFEACF8669}"/>
              </a:ext>
            </a:extLst>
          </p:cNvPr>
          <p:cNvCxnSpPr/>
          <p:nvPr/>
        </p:nvCxnSpPr>
        <p:spPr>
          <a:xfrm flipH="1">
            <a:off x="2887313" y="3470891"/>
            <a:ext cx="316200" cy="85808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C96E52B4-73E6-4EDC-B39B-87595DC35314}"/>
              </a:ext>
            </a:extLst>
          </p:cNvPr>
          <p:cNvPicPr>
            <a:picLocks noChangeAspect="1"/>
          </p:cNvPicPr>
          <p:nvPr/>
        </p:nvPicPr>
        <p:blipFill>
          <a:blip r:embed="rId2"/>
          <a:stretch>
            <a:fillRect/>
          </a:stretch>
        </p:blipFill>
        <p:spPr>
          <a:xfrm>
            <a:off x="3116260" y="3132576"/>
            <a:ext cx="405162" cy="405162"/>
          </a:xfrm>
          <a:prstGeom prst="rect">
            <a:avLst/>
          </a:prstGeom>
        </p:spPr>
      </p:pic>
      <p:sp>
        <p:nvSpPr>
          <p:cNvPr id="24" name="Oval 23">
            <a:extLst>
              <a:ext uri="{FF2B5EF4-FFF2-40B4-BE49-F238E27FC236}">
                <a16:creationId xmlns:a16="http://schemas.microsoft.com/office/drawing/2014/main" id="{0DF679BD-CD20-4682-AACC-1098B624E60D}"/>
              </a:ext>
            </a:extLst>
          </p:cNvPr>
          <p:cNvSpPr/>
          <p:nvPr/>
        </p:nvSpPr>
        <p:spPr>
          <a:xfrm>
            <a:off x="5272551" y="4587789"/>
            <a:ext cx="239661" cy="2479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5397154-A4C1-4EAC-879F-9EA1F0A3227C}"/>
              </a:ext>
            </a:extLst>
          </p:cNvPr>
          <p:cNvSpPr txBox="1"/>
          <p:nvPr/>
        </p:nvSpPr>
        <p:spPr>
          <a:xfrm rot="1614294">
            <a:off x="777496" y="1554765"/>
            <a:ext cx="1430200" cy="276999"/>
          </a:xfrm>
          <a:prstGeom prst="rect">
            <a:avLst/>
          </a:prstGeom>
          <a:noFill/>
          <a:ln>
            <a:solidFill>
              <a:schemeClr val="tx1"/>
            </a:solidFill>
          </a:ln>
        </p:spPr>
        <p:txBody>
          <a:bodyPr wrap="none" rtlCol="0">
            <a:spAutoFit/>
          </a:bodyPr>
          <a:lstStyle/>
          <a:p>
            <a:pPr defTabSz="457200" hangingPunct="1"/>
            <a:r>
              <a:rPr lang="en-US" sz="1200" kern="1200" dirty="0">
                <a:solidFill>
                  <a:prstClr val="black"/>
                </a:solidFill>
                <a:latin typeface="Arial" panose="020B0604020202020204" pitchFamily="34" charset="0"/>
                <a:cs typeface="Arial" panose="020B0604020202020204" pitchFamily="34" charset="0"/>
              </a:rPr>
              <a:t>Scattered electron</a:t>
            </a:r>
          </a:p>
        </p:txBody>
      </p:sp>
      <p:cxnSp>
        <p:nvCxnSpPr>
          <p:cNvPr id="26" name="Straight Arrow Connector 25">
            <a:extLst>
              <a:ext uri="{FF2B5EF4-FFF2-40B4-BE49-F238E27FC236}">
                <a16:creationId xmlns:a16="http://schemas.microsoft.com/office/drawing/2014/main" id="{BFDDD48F-C025-460C-B598-9F2940FC14E4}"/>
              </a:ext>
            </a:extLst>
          </p:cNvPr>
          <p:cNvCxnSpPr>
            <a:stCxn id="25" idx="3"/>
          </p:cNvCxnSpPr>
          <p:nvPr/>
        </p:nvCxnSpPr>
        <p:spPr>
          <a:xfrm>
            <a:off x="2130293" y="2016856"/>
            <a:ext cx="296110" cy="1332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Left Brace 26">
            <a:extLst>
              <a:ext uri="{FF2B5EF4-FFF2-40B4-BE49-F238E27FC236}">
                <a16:creationId xmlns:a16="http://schemas.microsoft.com/office/drawing/2014/main" id="{84AA8005-7124-4A1E-9CA8-AD90235B94A7}"/>
              </a:ext>
            </a:extLst>
          </p:cNvPr>
          <p:cNvSpPr/>
          <p:nvPr/>
        </p:nvSpPr>
        <p:spPr>
          <a:xfrm rot="7457835" flipV="1">
            <a:off x="5713970" y="3744163"/>
            <a:ext cx="456205" cy="7258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hangingPunct="1"/>
            <a:endParaRPr lang="en-US" sz="1800" kern="1200">
              <a:solidFill>
                <a:prstClr val="black"/>
              </a:solidFill>
              <a:latin typeface="Arial" panose="020B0604020202020204" pitchFamily="34" charset="0"/>
              <a:cs typeface="Arial" panose="020B0604020202020204" pitchFamily="34" charset="0"/>
            </a:endParaRPr>
          </a:p>
        </p:txBody>
      </p:sp>
      <p:sp>
        <p:nvSpPr>
          <p:cNvPr id="28" name="Left Brace 27">
            <a:extLst>
              <a:ext uri="{FF2B5EF4-FFF2-40B4-BE49-F238E27FC236}">
                <a16:creationId xmlns:a16="http://schemas.microsoft.com/office/drawing/2014/main" id="{9C9E2FAF-4737-48EC-AA1E-84F7300B2E4C}"/>
              </a:ext>
            </a:extLst>
          </p:cNvPr>
          <p:cNvSpPr/>
          <p:nvPr/>
        </p:nvSpPr>
        <p:spPr>
          <a:xfrm rot="17581952">
            <a:off x="2565440" y="4243646"/>
            <a:ext cx="277635" cy="70005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hangingPunct="1"/>
            <a:endParaRPr lang="en-US" sz="1800" kern="1200">
              <a:solidFill>
                <a:prstClr val="black"/>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E464144B-BD64-40EE-A831-620308B5077F}"/>
              </a:ext>
            </a:extLst>
          </p:cNvPr>
          <p:cNvSpPr txBox="1"/>
          <p:nvPr/>
        </p:nvSpPr>
        <p:spPr>
          <a:xfrm rot="1383638">
            <a:off x="1292012" y="4801670"/>
            <a:ext cx="2795958" cy="276999"/>
          </a:xfrm>
          <a:prstGeom prst="rect">
            <a:avLst/>
          </a:prstGeom>
          <a:noFill/>
          <a:ln>
            <a:solidFill>
              <a:schemeClr val="tx1"/>
            </a:solidFill>
          </a:ln>
        </p:spPr>
        <p:txBody>
          <a:bodyPr wrap="none" rtlCol="0">
            <a:spAutoFit/>
          </a:bodyPr>
          <a:lstStyle/>
          <a:p>
            <a:pPr defTabSz="457200" hangingPunct="1"/>
            <a:r>
              <a:rPr lang="en-US" sz="1200" kern="1200" dirty="0">
                <a:solidFill>
                  <a:prstClr val="black"/>
                </a:solidFill>
                <a:latin typeface="Arial" panose="020B0604020202020204" pitchFamily="34" charset="0"/>
                <a:cs typeface="Arial" panose="020B0604020202020204" pitchFamily="34" charset="0"/>
              </a:rPr>
              <a:t>Particles associated with struck parton</a:t>
            </a:r>
          </a:p>
        </p:txBody>
      </p:sp>
      <p:sp>
        <p:nvSpPr>
          <p:cNvPr id="30" name="TextBox 29">
            <a:extLst>
              <a:ext uri="{FF2B5EF4-FFF2-40B4-BE49-F238E27FC236}">
                <a16:creationId xmlns:a16="http://schemas.microsoft.com/office/drawing/2014/main" id="{9AF8D2CA-84D6-4894-8E12-326BE3D74613}"/>
              </a:ext>
            </a:extLst>
          </p:cNvPr>
          <p:cNvSpPr txBox="1"/>
          <p:nvPr/>
        </p:nvSpPr>
        <p:spPr>
          <a:xfrm rot="21241863">
            <a:off x="4647060" y="2739281"/>
            <a:ext cx="1617751" cy="307777"/>
          </a:xfrm>
          <a:prstGeom prst="rect">
            <a:avLst/>
          </a:prstGeom>
          <a:noFill/>
        </p:spPr>
        <p:txBody>
          <a:bodyPr wrap="none" rtlCol="0">
            <a:spAutoFit/>
          </a:bodyPr>
          <a:lstStyle/>
          <a:p>
            <a:pPr defTabSz="457200" hangingPunct="1"/>
            <a:r>
              <a:rPr lang="en-US" sz="1400" kern="1200" dirty="0">
                <a:solidFill>
                  <a:prstClr val="black"/>
                </a:solidFill>
                <a:latin typeface="Arial" panose="020B0604020202020204" pitchFamily="34" charset="0"/>
                <a:cs typeface="Arial" panose="020B0604020202020204" pitchFamily="34" charset="0"/>
              </a:rPr>
              <a:t>Electron beamline</a:t>
            </a:r>
          </a:p>
        </p:txBody>
      </p:sp>
      <p:sp>
        <p:nvSpPr>
          <p:cNvPr id="31" name="Oval 30">
            <a:extLst>
              <a:ext uri="{FF2B5EF4-FFF2-40B4-BE49-F238E27FC236}">
                <a16:creationId xmlns:a16="http://schemas.microsoft.com/office/drawing/2014/main" id="{9579B39C-D693-493D-97C9-5FB2A15154A8}"/>
              </a:ext>
            </a:extLst>
          </p:cNvPr>
          <p:cNvSpPr/>
          <p:nvPr/>
        </p:nvSpPr>
        <p:spPr>
          <a:xfrm flipV="1">
            <a:off x="2742469" y="4373811"/>
            <a:ext cx="103288" cy="95917"/>
          </a:xfrm>
          <a:prstGeom prst="ellipse">
            <a:avLst/>
          </a:prstGeom>
          <a:solidFill>
            <a:schemeClr val="accent2">
              <a:lumMod val="75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1650BA1-6D57-41A0-8E7E-7043841A6FF1}"/>
              </a:ext>
            </a:extLst>
          </p:cNvPr>
          <p:cNvSpPr/>
          <p:nvPr/>
        </p:nvSpPr>
        <p:spPr>
          <a:xfrm flipV="1">
            <a:off x="2619076" y="4086924"/>
            <a:ext cx="70915" cy="79220"/>
          </a:xfrm>
          <a:prstGeom prst="ellipse">
            <a:avLst/>
          </a:prstGeom>
          <a:solidFill>
            <a:schemeClr val="accent2">
              <a:lumMod val="75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7F00E8D-372F-4432-8DD1-68EFAB96836D}"/>
              </a:ext>
            </a:extLst>
          </p:cNvPr>
          <p:cNvSpPr/>
          <p:nvPr/>
        </p:nvSpPr>
        <p:spPr>
          <a:xfrm flipV="1">
            <a:off x="3013625" y="4337134"/>
            <a:ext cx="134140" cy="237989"/>
          </a:xfrm>
          <a:prstGeom prst="ellipse">
            <a:avLst/>
          </a:prstGeom>
          <a:solidFill>
            <a:schemeClr val="accent2">
              <a:lumMod val="75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1C77316D-B1A6-4D42-BA02-C8C5A469F593}"/>
              </a:ext>
            </a:extLst>
          </p:cNvPr>
          <p:cNvSpPr/>
          <p:nvPr/>
        </p:nvSpPr>
        <p:spPr>
          <a:xfrm flipV="1">
            <a:off x="2704258" y="4130944"/>
            <a:ext cx="220169" cy="125975"/>
          </a:xfrm>
          <a:prstGeom prst="ellipse">
            <a:avLst/>
          </a:prstGeom>
          <a:solidFill>
            <a:schemeClr val="accent2">
              <a:lumMod val="75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hangingPunct="1"/>
            <a:endParaRPr lang="en-US" sz="1800" kern="1200">
              <a:solidFill>
                <a:prstClr val="white"/>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180B5E3-0327-4887-94FA-687CAB872E5E}"/>
              </a:ext>
            </a:extLst>
          </p:cNvPr>
          <p:cNvSpPr txBox="1"/>
          <p:nvPr/>
        </p:nvSpPr>
        <p:spPr>
          <a:xfrm>
            <a:off x="5083225" y="3537738"/>
            <a:ext cx="2531014" cy="276999"/>
          </a:xfrm>
          <a:prstGeom prst="rect">
            <a:avLst/>
          </a:prstGeom>
          <a:noFill/>
          <a:ln>
            <a:solidFill>
              <a:schemeClr val="tx1"/>
            </a:solidFill>
          </a:ln>
        </p:spPr>
        <p:txBody>
          <a:bodyPr wrap="none" rtlCol="0">
            <a:spAutoFit/>
          </a:bodyPr>
          <a:lstStyle/>
          <a:p>
            <a:pPr defTabSz="457200" hangingPunct="1"/>
            <a:r>
              <a:rPr lang="en-US" sz="1200" kern="1200" dirty="0">
                <a:solidFill>
                  <a:prstClr val="black"/>
                </a:solidFill>
                <a:latin typeface="Arial" panose="020B0604020202020204" pitchFamily="34" charset="0"/>
                <a:cs typeface="Arial" panose="020B0604020202020204" pitchFamily="34" charset="0"/>
              </a:rPr>
              <a:t>Particles Associated with Initial Ion</a:t>
            </a:r>
          </a:p>
        </p:txBody>
      </p:sp>
      <p:sp>
        <p:nvSpPr>
          <p:cNvPr id="36" name="Can 68">
            <a:extLst>
              <a:ext uri="{FF2B5EF4-FFF2-40B4-BE49-F238E27FC236}">
                <a16:creationId xmlns:a16="http://schemas.microsoft.com/office/drawing/2014/main" id="{5B4D4EC6-4479-4A57-9F83-6B40DB33B2EF}"/>
              </a:ext>
            </a:extLst>
          </p:cNvPr>
          <p:cNvSpPr/>
          <p:nvPr/>
        </p:nvSpPr>
        <p:spPr>
          <a:xfrm rot="4920000">
            <a:off x="1088385" y="5687118"/>
            <a:ext cx="100584" cy="530352"/>
          </a:xfrm>
          <a:prstGeom prst="can">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Can 5">
            <a:extLst>
              <a:ext uri="{FF2B5EF4-FFF2-40B4-BE49-F238E27FC236}">
                <a16:creationId xmlns:a16="http://schemas.microsoft.com/office/drawing/2014/main" id="{B18EB546-BCE0-48AC-A020-37E95FA695EC}"/>
              </a:ext>
            </a:extLst>
          </p:cNvPr>
          <p:cNvSpPr/>
          <p:nvPr/>
        </p:nvSpPr>
        <p:spPr>
          <a:xfrm rot="5400000">
            <a:off x="1395382" y="5377908"/>
            <a:ext cx="889001" cy="1005121"/>
          </a:xfrm>
          <a:prstGeom prst="can">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Can 62">
            <a:extLst>
              <a:ext uri="{FF2B5EF4-FFF2-40B4-BE49-F238E27FC236}">
                <a16:creationId xmlns:a16="http://schemas.microsoft.com/office/drawing/2014/main" id="{D2ECCD5F-471F-46C8-AF4D-5FFE0346BB5B}"/>
              </a:ext>
            </a:extLst>
          </p:cNvPr>
          <p:cNvSpPr/>
          <p:nvPr/>
        </p:nvSpPr>
        <p:spPr>
          <a:xfrm rot="4980000">
            <a:off x="2431751" y="5534718"/>
            <a:ext cx="100584" cy="530352"/>
          </a:xfrm>
          <a:prstGeom prst="can">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Can 7">
            <a:extLst>
              <a:ext uri="{FF2B5EF4-FFF2-40B4-BE49-F238E27FC236}">
                <a16:creationId xmlns:a16="http://schemas.microsoft.com/office/drawing/2014/main" id="{1FCD9CF8-D049-44C9-B334-FFF83FA4F9F0}"/>
              </a:ext>
            </a:extLst>
          </p:cNvPr>
          <p:cNvSpPr/>
          <p:nvPr/>
        </p:nvSpPr>
        <p:spPr>
          <a:xfrm rot="5940000">
            <a:off x="2348912" y="5667862"/>
            <a:ext cx="192024" cy="53035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0B0A3C37-30B6-4250-A5D6-78B947239D1C}"/>
              </a:ext>
            </a:extLst>
          </p:cNvPr>
          <p:cNvSpPr txBox="1"/>
          <p:nvPr/>
        </p:nvSpPr>
        <p:spPr>
          <a:xfrm>
            <a:off x="1426308" y="5725686"/>
            <a:ext cx="739305" cy="400110"/>
          </a:xfrm>
          <a:prstGeom prst="rect">
            <a:avLst/>
          </a:prstGeom>
          <a:noFill/>
        </p:spPr>
        <p:txBody>
          <a:bodyPr wrap="none" rtlCol="0">
            <a:spAutoFit/>
          </a:bodyPr>
          <a:lstStyle/>
          <a:p>
            <a:r>
              <a:rPr lang="en-US" sz="1000" b="1" dirty="0">
                <a:latin typeface="Arial" panose="020B0604020202020204" pitchFamily="34" charset="0"/>
                <a:cs typeface="Arial" panose="020B0604020202020204" pitchFamily="34" charset="0"/>
              </a:rPr>
              <a:t>Central</a:t>
            </a:r>
          </a:p>
          <a:p>
            <a:r>
              <a:rPr lang="en-US" sz="1000" b="1" dirty="0">
                <a:latin typeface="Arial" panose="020B0604020202020204" pitchFamily="34" charset="0"/>
                <a:cs typeface="Arial" panose="020B0604020202020204" pitchFamily="34" charset="0"/>
              </a:rPr>
              <a:t> Detector</a:t>
            </a:r>
          </a:p>
        </p:txBody>
      </p:sp>
      <p:sp>
        <p:nvSpPr>
          <p:cNvPr id="41" name="TextBox 40">
            <a:extLst>
              <a:ext uri="{FF2B5EF4-FFF2-40B4-BE49-F238E27FC236}">
                <a16:creationId xmlns:a16="http://schemas.microsoft.com/office/drawing/2014/main" id="{DA350F3C-AC74-4873-B0B2-E9B92DFFBD69}"/>
              </a:ext>
            </a:extLst>
          </p:cNvPr>
          <p:cNvSpPr txBox="1"/>
          <p:nvPr/>
        </p:nvSpPr>
        <p:spPr>
          <a:xfrm>
            <a:off x="2184563" y="6110982"/>
            <a:ext cx="1180131"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Beam Elements</a:t>
            </a:r>
          </a:p>
        </p:txBody>
      </p:sp>
      <p:sp>
        <p:nvSpPr>
          <p:cNvPr id="42" name="TextBox 41">
            <a:extLst>
              <a:ext uri="{FF2B5EF4-FFF2-40B4-BE49-F238E27FC236}">
                <a16:creationId xmlns:a16="http://schemas.microsoft.com/office/drawing/2014/main" id="{D0BE6740-AAAF-4AC4-A3B1-D4F9BDA15496}"/>
              </a:ext>
            </a:extLst>
          </p:cNvPr>
          <p:cNvSpPr txBox="1"/>
          <p:nvPr/>
        </p:nvSpPr>
        <p:spPr>
          <a:xfrm>
            <a:off x="4078989" y="5570552"/>
            <a:ext cx="4822346" cy="707886"/>
          </a:xfrm>
          <a:prstGeom prst="rect">
            <a:avLst/>
          </a:prstGeom>
          <a:solidFill>
            <a:srgbClr val="FFFF00"/>
          </a:solidFill>
        </p:spPr>
        <p:txBody>
          <a:bodyPr wrap="none" rtlCol="0">
            <a:spAutoFit/>
          </a:bodyPr>
          <a:lstStyle/>
          <a:p>
            <a:r>
              <a:rPr lang="en-US" sz="2000" dirty="0">
                <a:latin typeface="Arial" panose="020B0604020202020204" pitchFamily="34" charset="0"/>
                <a:cs typeface="Arial" panose="020B0604020202020204" pitchFamily="34" charset="0"/>
              </a:rPr>
              <a:t>Beam elements limit forward acceptance</a:t>
            </a:r>
          </a:p>
          <a:p>
            <a:r>
              <a:rPr lang="en-US" sz="2000" dirty="0">
                <a:latin typeface="Arial" panose="020B0604020202020204" pitchFamily="34" charset="0"/>
                <a:cs typeface="Arial" panose="020B0604020202020204" pitchFamily="34" charset="0"/>
              </a:rPr>
              <a:t>Central Solenoid not effective for forward</a:t>
            </a:r>
          </a:p>
        </p:txBody>
      </p:sp>
      <p:pic>
        <p:nvPicPr>
          <p:cNvPr id="44" name="Picture 43">
            <a:extLst>
              <a:ext uri="{FF2B5EF4-FFF2-40B4-BE49-F238E27FC236}">
                <a16:creationId xmlns:a16="http://schemas.microsoft.com/office/drawing/2014/main" id="{D98B0E29-8C83-42C8-BB41-15FAF42BC78A}"/>
              </a:ext>
            </a:extLst>
          </p:cNvPr>
          <p:cNvPicPr>
            <a:picLocks noChangeAspect="1"/>
          </p:cNvPicPr>
          <p:nvPr/>
        </p:nvPicPr>
        <p:blipFill>
          <a:blip r:embed="rId3"/>
          <a:stretch>
            <a:fillRect/>
          </a:stretch>
        </p:blipFill>
        <p:spPr>
          <a:xfrm>
            <a:off x="4184883" y="15624"/>
            <a:ext cx="4971889" cy="2679192"/>
          </a:xfrm>
          <a:prstGeom prst="rect">
            <a:avLst/>
          </a:prstGeom>
        </p:spPr>
      </p:pic>
      <p:sp>
        <p:nvSpPr>
          <p:cNvPr id="45" name="TextBox 44">
            <a:extLst>
              <a:ext uri="{FF2B5EF4-FFF2-40B4-BE49-F238E27FC236}">
                <a16:creationId xmlns:a16="http://schemas.microsoft.com/office/drawing/2014/main" id="{833EA465-8AC0-4EDF-9EBC-F2ED208663AA}"/>
              </a:ext>
            </a:extLst>
          </p:cNvPr>
          <p:cNvSpPr txBox="1"/>
          <p:nvPr/>
        </p:nvSpPr>
        <p:spPr>
          <a:xfrm>
            <a:off x="7387936" y="38823"/>
            <a:ext cx="1714501"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Possible to get 100% acceptance for the whole event</a:t>
            </a:r>
          </a:p>
        </p:txBody>
      </p:sp>
      <p:sp>
        <p:nvSpPr>
          <p:cNvPr id="43" name="Title 1">
            <a:extLst>
              <a:ext uri="{FF2B5EF4-FFF2-40B4-BE49-F238E27FC236}">
                <a16:creationId xmlns:a16="http://schemas.microsoft.com/office/drawing/2014/main" id="{9E4737A5-6035-4B12-A67E-D73FF212ED20}"/>
              </a:ext>
            </a:extLst>
          </p:cNvPr>
          <p:cNvSpPr txBox="1">
            <a:spLocks/>
          </p:cNvSpPr>
          <p:nvPr/>
        </p:nvSpPr>
        <p:spPr>
          <a:xfrm>
            <a:off x="0" y="148428"/>
            <a:ext cx="5392381" cy="421382"/>
          </a:xfrm>
          <a:prstGeom prst="rect">
            <a:avLst/>
          </a:prstGeom>
        </p:spPr>
        <p:txBody>
          <a:bodyPr vert="horz" lIns="91418" tIns="45709" rIns="91418" bIns="45709" rtlCol="0" anchor="ctr">
            <a:normAutofit fontScale="92500" lnSpcReduction="10000"/>
          </a:bodyPr>
          <a:lstStyle>
            <a:lvl1pPr algn="l" defTabSz="914186" rtl="0" eaLnBrk="1" latinLnBrk="0" hangingPunct="1">
              <a:lnSpc>
                <a:spcPct val="90000"/>
              </a:lnSpc>
              <a:spcBef>
                <a:spcPct val="0"/>
              </a:spcBef>
              <a:buNone/>
              <a:defRPr sz="2400" b="1" kern="1200" cap="all" baseline="0">
                <a:solidFill>
                  <a:schemeClr val="tx1"/>
                </a:solidFill>
                <a:latin typeface="Arial" charset="0"/>
                <a:ea typeface="+mj-ea"/>
                <a:cs typeface="Arial" panose="020B0604020202020204" pitchFamily="34" charset="0"/>
              </a:defRPr>
            </a:lvl1pPr>
          </a:lstStyle>
          <a:p>
            <a:pPr algn="ctr"/>
            <a:r>
              <a:rPr lang="en-US" sz="2800" dirty="0"/>
              <a:t>EIC Final State Particles</a:t>
            </a:r>
            <a:endParaRPr lang="en-US" sz="2800" baseline="-25000" dirty="0"/>
          </a:p>
        </p:txBody>
      </p:sp>
    </p:spTree>
    <p:extLst>
      <p:ext uri="{BB962C8B-B14F-4D97-AF65-F5344CB8AC3E}">
        <p14:creationId xmlns:p14="http://schemas.microsoft.com/office/powerpoint/2010/main" val="210563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3" grpId="0" animBg="1"/>
      <p:bldP spid="14" grpId="0" animBg="1"/>
      <p:bldP spid="15" grpId="0" animBg="1"/>
      <p:bldP spid="19" grpId="0" animBg="1"/>
      <p:bldP spid="24" grpId="0" animBg="1"/>
      <p:bldP spid="25" grpId="0" animBg="1"/>
      <p:bldP spid="27" grpId="0" animBg="1"/>
      <p:bldP spid="28" grpId="0" animBg="1"/>
      <p:bldP spid="29"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3558F4-279B-4CE7-80DC-F823750432F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15</a:t>
            </a:fld>
            <a:endParaRPr lang="en-US" dirty="0">
              <a:solidFill>
                <a:prstClr val="white"/>
              </a:solidFill>
            </a:endParaRPr>
          </a:p>
        </p:txBody>
      </p:sp>
      <p:sp>
        <p:nvSpPr>
          <p:cNvPr id="3" name="Title 2">
            <a:extLst>
              <a:ext uri="{FF2B5EF4-FFF2-40B4-BE49-F238E27FC236}">
                <a16:creationId xmlns:a16="http://schemas.microsoft.com/office/drawing/2014/main" id="{91123C20-3ECB-4D1D-B0A8-3A664331547F}"/>
              </a:ext>
            </a:extLst>
          </p:cNvPr>
          <p:cNvSpPr>
            <a:spLocks noGrp="1"/>
          </p:cNvSpPr>
          <p:nvPr>
            <p:ph type="title"/>
          </p:nvPr>
        </p:nvSpPr>
        <p:spPr>
          <a:xfrm>
            <a:off x="664519" y="0"/>
            <a:ext cx="8464378" cy="728031"/>
          </a:xfrm>
        </p:spPr>
        <p:txBody>
          <a:bodyPr>
            <a:normAutofit/>
          </a:bodyPr>
          <a:lstStyle/>
          <a:p>
            <a:pPr algn="ctr"/>
            <a:r>
              <a:rPr lang="en-US" sz="2800" cap="none" dirty="0">
                <a:solidFill>
                  <a:prstClr val="black"/>
                </a:solidFill>
              </a:rPr>
              <a:t>Jefferson Lab Electron Ion Collider</a:t>
            </a:r>
            <a:endParaRPr lang="en-US" sz="2800" dirty="0"/>
          </a:p>
        </p:txBody>
      </p:sp>
      <p:pic>
        <p:nvPicPr>
          <p:cNvPr id="4" name="Picture 2">
            <a:extLst>
              <a:ext uri="{FF2B5EF4-FFF2-40B4-BE49-F238E27FC236}">
                <a16:creationId xmlns:a16="http://schemas.microsoft.com/office/drawing/2014/main" id="{15C8706F-05BA-4ACD-B306-451A22942C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76400" cy="70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3F20ED8-D500-4373-A0C4-57970A0276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96984" y="1193472"/>
            <a:ext cx="4085799" cy="1951221"/>
          </a:xfrm>
          <a:prstGeom prst="rect">
            <a:avLst/>
          </a:prstGeom>
        </p:spPr>
      </p:pic>
      <p:grpSp>
        <p:nvGrpSpPr>
          <p:cNvPr id="7" name="Group 6">
            <a:extLst>
              <a:ext uri="{FF2B5EF4-FFF2-40B4-BE49-F238E27FC236}">
                <a16:creationId xmlns:a16="http://schemas.microsoft.com/office/drawing/2014/main" id="{5DF6E735-00C0-45A6-9B94-7159D83E2DCF}"/>
              </a:ext>
            </a:extLst>
          </p:cNvPr>
          <p:cNvGrpSpPr/>
          <p:nvPr/>
        </p:nvGrpSpPr>
        <p:grpSpPr>
          <a:xfrm>
            <a:off x="5228914" y="3927902"/>
            <a:ext cx="3915086" cy="369332"/>
            <a:chOff x="5228914" y="3930134"/>
            <a:chExt cx="3915086" cy="369332"/>
          </a:xfrm>
        </p:grpSpPr>
        <p:cxnSp>
          <p:nvCxnSpPr>
            <p:cNvPr id="8" name="Straight Connector 7">
              <a:extLst>
                <a:ext uri="{FF2B5EF4-FFF2-40B4-BE49-F238E27FC236}">
                  <a16:creationId xmlns:a16="http://schemas.microsoft.com/office/drawing/2014/main" id="{3F7E5F15-BC4B-4E48-A348-003F4CBA3DBB}"/>
                </a:ext>
              </a:extLst>
            </p:cNvPr>
            <p:cNvCxnSpPr/>
            <p:nvPr/>
          </p:nvCxnSpPr>
          <p:spPr>
            <a:xfrm flipV="1">
              <a:off x="5228914" y="4105656"/>
              <a:ext cx="2697480" cy="914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F7F6C1-D163-4E50-9C56-5B539F4CEF52}"/>
                </a:ext>
              </a:extLst>
            </p:cNvPr>
            <p:cNvSpPr txBox="1"/>
            <p:nvPr/>
          </p:nvSpPr>
          <p:spPr>
            <a:xfrm>
              <a:off x="7963869" y="3930134"/>
              <a:ext cx="11801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100 fb</a:t>
              </a:r>
              <a:r>
                <a:rPr kumimoji="0" lang="en-US" sz="1800" b="0" i="0" u="none" strike="noStrike" kern="1200" cap="none" spc="0" normalizeH="0" baseline="30000" noProof="0" dirty="0">
                  <a:ln>
                    <a:noFill/>
                  </a:ln>
                  <a:solidFill>
                    <a:srgbClr val="C00000"/>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yr</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0221424C-94E0-4158-9D4E-3BB748CCB217}"/>
              </a:ext>
            </a:extLst>
          </p:cNvPr>
          <p:cNvPicPr>
            <a:picLocks noChangeAspect="1"/>
          </p:cNvPicPr>
          <p:nvPr/>
        </p:nvPicPr>
        <p:blipFill>
          <a:blip r:embed="rId4"/>
          <a:stretch>
            <a:fillRect/>
          </a:stretch>
        </p:blipFill>
        <p:spPr>
          <a:xfrm>
            <a:off x="4226808" y="3769018"/>
            <a:ext cx="4639111" cy="2540090"/>
          </a:xfrm>
          <a:prstGeom prst="rect">
            <a:avLst/>
          </a:prstGeom>
        </p:spPr>
      </p:pic>
      <p:sp>
        <p:nvSpPr>
          <p:cNvPr id="12" name="Content Placeholder 2">
            <a:extLst>
              <a:ext uri="{FF2B5EF4-FFF2-40B4-BE49-F238E27FC236}">
                <a16:creationId xmlns:a16="http://schemas.microsoft.com/office/drawing/2014/main" id="{2F3BB681-CB51-4281-8454-B83C555CC34C}"/>
              </a:ext>
            </a:extLst>
          </p:cNvPr>
          <p:cNvSpPr txBox="1">
            <a:spLocks/>
          </p:cNvSpPr>
          <p:nvPr/>
        </p:nvSpPr>
        <p:spPr>
          <a:xfrm>
            <a:off x="50494" y="974517"/>
            <a:ext cx="4246489" cy="482754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0E2E39"/>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rgbClr val="0E2E39"/>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rgbClr val="0E2E39"/>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rgbClr val="0E2E39"/>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rgbClr val="0E2E39"/>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JLEIC Design Concept:</a:t>
            </a:r>
          </a:p>
          <a:p>
            <a:pPr marL="457200" marR="0" lvl="1" indent="-228600" algn="l" defTabSz="914400" rtl="0" eaLnBrk="1" fontAlgn="auto" latinLnBrk="0" hangingPunct="1">
              <a:lnSpc>
                <a:spcPct val="120000"/>
              </a:lnSpc>
              <a:spcBef>
                <a:spcPts val="500"/>
              </a:spcBef>
              <a:spcAft>
                <a:spcPts val="0"/>
              </a:spcAft>
              <a:buClrTx/>
              <a:buSzTx/>
              <a:buFont typeface="PingFangSC-Regular" charset="-122"/>
              <a:buChar char="－"/>
              <a:tabLst/>
              <a:defRPr/>
            </a:pP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Existing CEBAF serves as a full-energy electron injector</a:t>
            </a:r>
          </a:p>
          <a:p>
            <a:pPr marL="457200" marR="0" lvl="1" indent="-228600" algn="l" defTabSz="914400" rtl="0" eaLnBrk="1" fontAlgn="auto" latinLnBrk="0" hangingPunct="1">
              <a:lnSpc>
                <a:spcPct val="120000"/>
              </a:lnSpc>
              <a:spcBef>
                <a:spcPts val="500"/>
              </a:spcBef>
              <a:spcAft>
                <a:spcPts val="0"/>
              </a:spcAft>
              <a:buClrTx/>
              <a:buSzTx/>
              <a:buFont typeface="PingFangSC-Regular" charset="-122"/>
              <a:buChar char="－"/>
              <a:tabLst/>
              <a:defRPr/>
            </a:pP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Optimized for high luminosity and high polarization, well-matched to luminosity requirements</a:t>
            </a:r>
          </a:p>
          <a:p>
            <a:pPr marL="457200" marR="0" lvl="1" indent="-228600" algn="l" defTabSz="914400" rtl="0" eaLnBrk="1" fontAlgn="auto" latinLnBrk="0" hangingPunct="1">
              <a:lnSpc>
                <a:spcPct val="120000"/>
              </a:lnSpc>
              <a:spcBef>
                <a:spcPts val="500"/>
              </a:spcBef>
              <a:spcAft>
                <a:spcPts val="0"/>
              </a:spcAft>
              <a:buClrTx/>
              <a:buSzTx/>
              <a:buFont typeface="PingFangSC-Regular" charset="-122"/>
              <a:buChar char="－"/>
              <a:tabLst/>
              <a:defRPr/>
            </a:pP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Innovative figure-8 design </a:t>
            </a:r>
            <a:r>
              <a:rPr lang="en-US" sz="1900" noProof="0" dirty="0"/>
              <a:t>guarantees</a:t>
            </a: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 high polarization,</a:t>
            </a:r>
            <a:r>
              <a:rPr kumimoji="0" lang="en-US" sz="1900" b="0" i="0" u="none" strike="noStrike" kern="1200" cap="none" spc="0" normalizeH="0" noProof="0" dirty="0">
                <a:ln>
                  <a:noFill/>
                </a:ln>
                <a:solidFill>
                  <a:srgbClr val="0E2E39"/>
                </a:solidFill>
                <a:effectLst/>
                <a:uLnTx/>
                <a:uFillTx/>
                <a:latin typeface="Arial" charset="0"/>
                <a:ea typeface="+mn-ea"/>
                <a:cs typeface="Arial" panose="020B0604020202020204" pitchFamily="34" charset="0"/>
              </a:rPr>
              <a:t> including deuteron</a:t>
            </a:r>
            <a:endPar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endParaRPr>
          </a:p>
          <a:p>
            <a:pPr marL="457200" marR="0" lvl="1" indent="-228600" algn="l" defTabSz="914400" rtl="0" eaLnBrk="1" fontAlgn="auto" latinLnBrk="0" hangingPunct="1">
              <a:lnSpc>
                <a:spcPct val="120000"/>
              </a:lnSpc>
              <a:spcBef>
                <a:spcPts val="500"/>
              </a:spcBef>
              <a:spcAft>
                <a:spcPts val="0"/>
              </a:spcAft>
              <a:buClrTx/>
              <a:buSzTx/>
              <a:buFont typeface="PingFangSC-Regular" charset="-122"/>
              <a:buChar char="－"/>
              <a:tabLst/>
              <a:defRPr/>
            </a:pP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Full acceptance detector and interaction region</a:t>
            </a:r>
          </a:p>
          <a:p>
            <a:pPr marL="457200" marR="0" lvl="1" indent="-228600" algn="l" defTabSz="914400" rtl="0" eaLnBrk="1" fontAlgn="auto" latinLnBrk="0" hangingPunct="1">
              <a:lnSpc>
                <a:spcPct val="120000"/>
              </a:lnSpc>
              <a:spcBef>
                <a:spcPts val="500"/>
              </a:spcBef>
              <a:spcAft>
                <a:spcPts val="0"/>
              </a:spcAft>
              <a:buClrTx/>
              <a:buSzTx/>
              <a:buFont typeface="PingFangSC-Regular" charset="-122"/>
              <a:buChar char="－"/>
              <a:tabLst/>
              <a:defRPr/>
            </a:pPr>
            <a:r>
              <a:rPr lang="en-US" sz="2000" dirty="0">
                <a:latin typeface="Arial" panose="020B0604020202020204" pitchFamily="34" charset="0"/>
              </a:rPr>
              <a:t>Energy Range:</a:t>
            </a:r>
          </a:p>
          <a:p>
            <a:pPr marL="0" indent="0">
              <a:lnSpc>
                <a:spcPct val="120000"/>
              </a:lnSpc>
              <a:buNone/>
            </a:pPr>
            <a:r>
              <a:rPr lang="en-US" sz="2000" dirty="0">
                <a:latin typeface="Arial" panose="020B0604020202020204" pitchFamily="34" charset="0"/>
              </a:rPr>
              <a:t>  	√s : 20 to 100 - 140 GeV 	(magnet technology choice)</a:t>
            </a:r>
            <a:endPar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endParaRPr>
          </a:p>
          <a:p>
            <a:pPr marL="457200" marR="0" lvl="1" indent="-228600" algn="l" defTabSz="914400" rtl="0" eaLnBrk="1" fontAlgn="auto" latinLnBrk="0" hangingPunct="1">
              <a:lnSpc>
                <a:spcPct val="120000"/>
              </a:lnSpc>
              <a:spcBef>
                <a:spcPts val="500"/>
              </a:spcBef>
              <a:spcAft>
                <a:spcPts val="0"/>
              </a:spcAft>
              <a:buClrTx/>
              <a:buSzTx/>
              <a:buFont typeface="PingFangSC-Regular" charset="-122"/>
              <a:buChar char="－"/>
              <a:tabLst/>
              <a:defRPr/>
            </a:pP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Cut-and-cover tunnel configuration compatible with future upgrade to E</a:t>
            </a:r>
            <a:r>
              <a:rPr kumimoji="0" lang="en-US" sz="1900" b="0" i="0" u="none" strike="noStrike" kern="1200" cap="none" spc="0" normalizeH="0" baseline="-25000" noProof="0" dirty="0">
                <a:ln>
                  <a:noFill/>
                </a:ln>
                <a:solidFill>
                  <a:srgbClr val="0E2E39"/>
                </a:solidFill>
                <a:effectLst/>
                <a:uLnTx/>
                <a:uFillTx/>
                <a:latin typeface="Arial" charset="0"/>
                <a:ea typeface="+mn-ea"/>
                <a:cs typeface="Arial" panose="020B0604020202020204" pitchFamily="34" charset="0"/>
              </a:rPr>
              <a:t>CM   </a:t>
            </a:r>
            <a:r>
              <a:rPr kumimoji="0" lang="en-US" sz="19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 140 GeV</a:t>
            </a:r>
          </a:p>
        </p:txBody>
      </p:sp>
      <p:sp>
        <p:nvSpPr>
          <p:cNvPr id="13" name="Content Placeholder 2">
            <a:extLst>
              <a:ext uri="{FF2B5EF4-FFF2-40B4-BE49-F238E27FC236}">
                <a16:creationId xmlns:a16="http://schemas.microsoft.com/office/drawing/2014/main" id="{A3A6E0F1-DE9E-492B-9035-76563D6A4F3B}"/>
              </a:ext>
            </a:extLst>
          </p:cNvPr>
          <p:cNvSpPr txBox="1">
            <a:spLocks/>
          </p:cNvSpPr>
          <p:nvPr/>
        </p:nvSpPr>
        <p:spPr>
          <a:xfrm>
            <a:off x="50494" y="5670123"/>
            <a:ext cx="4176314" cy="1063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rgbClr val="0E2E39"/>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rgbClr val="0E2E39"/>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rgbClr val="0E2E39"/>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rgbClr val="0E2E39"/>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rgbClr val="0E2E39"/>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E2E39"/>
                </a:solidFill>
                <a:effectLst/>
                <a:uLnTx/>
                <a:uFillTx/>
                <a:latin typeface="Arial" charset="0"/>
                <a:ea typeface="+mn-ea"/>
                <a:cs typeface="Arial" panose="020B0604020202020204" pitchFamily="34" charset="0"/>
              </a:rPr>
              <a:t>JLEIC offers an appropriate balance between performance and risk</a:t>
            </a:r>
          </a:p>
        </p:txBody>
      </p:sp>
    </p:spTree>
    <p:extLst>
      <p:ext uri="{BB962C8B-B14F-4D97-AF65-F5344CB8AC3E}">
        <p14:creationId xmlns:p14="http://schemas.microsoft.com/office/powerpoint/2010/main" val="2638029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57A1-7573-4061-8CB4-8FFAE2F7A671}"/>
              </a:ext>
            </a:extLst>
          </p:cNvPr>
          <p:cNvSpPr>
            <a:spLocks noGrp="1"/>
          </p:cNvSpPr>
          <p:nvPr>
            <p:ph type="title"/>
          </p:nvPr>
        </p:nvSpPr>
        <p:spPr/>
        <p:txBody>
          <a:bodyPr>
            <a:normAutofit/>
          </a:bodyPr>
          <a:lstStyle/>
          <a:p>
            <a:pPr algn="ctr"/>
            <a:r>
              <a:rPr lang="en-US" sz="3600" dirty="0"/>
              <a:t>Key EIC Machine Parameters</a:t>
            </a:r>
            <a:br>
              <a:rPr lang="en-US" sz="3600" dirty="0"/>
            </a:br>
            <a:endParaRPr lang="en-US" sz="3600" dirty="0"/>
          </a:p>
        </p:txBody>
      </p:sp>
      <p:sp>
        <p:nvSpPr>
          <p:cNvPr id="9" name="TextBox 8">
            <a:extLst>
              <a:ext uri="{FF2B5EF4-FFF2-40B4-BE49-F238E27FC236}">
                <a16:creationId xmlns:a16="http://schemas.microsoft.com/office/drawing/2014/main" id="{2FFE30CA-2711-4FD0-8600-5346C8152D0F}"/>
              </a:ext>
            </a:extLst>
          </p:cNvPr>
          <p:cNvSpPr txBox="1"/>
          <p:nvPr/>
        </p:nvSpPr>
        <p:spPr>
          <a:xfrm>
            <a:off x="426554" y="1268066"/>
            <a:ext cx="788670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as required  by the NSAC LRP &amp; NAS</a:t>
            </a:r>
          </a:p>
        </p:txBody>
      </p:sp>
      <p:sp>
        <p:nvSpPr>
          <p:cNvPr id="4" name="TextBox 3">
            <a:extLst>
              <a:ext uri="{FF2B5EF4-FFF2-40B4-BE49-F238E27FC236}">
                <a16:creationId xmlns:a16="http://schemas.microsoft.com/office/drawing/2014/main" id="{60F14D4B-CB4D-4A0B-AD71-07EADB80E53F}"/>
              </a:ext>
            </a:extLst>
          </p:cNvPr>
          <p:cNvSpPr txBox="1"/>
          <p:nvPr/>
        </p:nvSpPr>
        <p:spPr>
          <a:xfrm>
            <a:off x="238125" y="4470928"/>
            <a:ext cx="68221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    upgradable to 140 GeV</a:t>
            </a:r>
          </a:p>
        </p:txBody>
      </p:sp>
      <p:pic>
        <p:nvPicPr>
          <p:cNvPr id="6" name="Picture 5">
            <a:extLst>
              <a:ext uri="{FF2B5EF4-FFF2-40B4-BE49-F238E27FC236}">
                <a16:creationId xmlns:a16="http://schemas.microsoft.com/office/drawing/2014/main" id="{52965B17-4FFA-49C4-9CCA-D83B3932C2FC}"/>
              </a:ext>
            </a:extLst>
          </p:cNvPr>
          <p:cNvPicPr>
            <a:picLocks noChangeAspect="1"/>
          </p:cNvPicPr>
          <p:nvPr/>
        </p:nvPicPr>
        <p:blipFill>
          <a:blip r:embed="rId2"/>
          <a:stretch>
            <a:fillRect/>
          </a:stretch>
        </p:blipFill>
        <p:spPr>
          <a:xfrm>
            <a:off x="6063097" y="6499552"/>
            <a:ext cx="2839748" cy="273375"/>
          </a:xfrm>
          <a:prstGeom prst="rect">
            <a:avLst/>
          </a:prstGeom>
        </p:spPr>
      </p:pic>
      <p:sp>
        <p:nvSpPr>
          <p:cNvPr id="5" name="Slide Number Placeholder 4">
            <a:extLst>
              <a:ext uri="{FF2B5EF4-FFF2-40B4-BE49-F238E27FC236}">
                <a16:creationId xmlns:a16="http://schemas.microsoft.com/office/drawing/2014/main" id="{771E5A8A-8BA2-41DF-AA7F-A9798ED553D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Arial" charset="0"/>
              <a:cs typeface="Arial" charset="0"/>
            </a:endParaRPr>
          </a:p>
        </p:txBody>
      </p:sp>
      <p:sp>
        <p:nvSpPr>
          <p:cNvPr id="7" name="Rectangle 6">
            <a:extLst>
              <a:ext uri="{FF2B5EF4-FFF2-40B4-BE49-F238E27FC236}">
                <a16:creationId xmlns:a16="http://schemas.microsoft.com/office/drawing/2014/main" id="{BE562C96-367B-403D-8BC7-AA7F98D8E9B3}"/>
              </a:ext>
            </a:extLst>
          </p:cNvPr>
          <p:cNvSpPr/>
          <p:nvPr/>
        </p:nvSpPr>
        <p:spPr>
          <a:xfrm>
            <a:off x="8010144" y="3739896"/>
            <a:ext cx="303110" cy="19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ACE3492C-2BAA-4EAE-8351-9BFA82176A2F}"/>
              </a:ext>
            </a:extLst>
          </p:cNvPr>
          <p:cNvPicPr>
            <a:picLocks noChangeAspect="1"/>
          </p:cNvPicPr>
          <p:nvPr/>
        </p:nvPicPr>
        <p:blipFill>
          <a:blip r:embed="rId3"/>
          <a:stretch>
            <a:fillRect/>
          </a:stretch>
        </p:blipFill>
        <p:spPr>
          <a:xfrm>
            <a:off x="238125" y="1930538"/>
            <a:ext cx="8667750" cy="250507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C5A43446-E535-4DB1-B9FA-A375F1FE7F0B}"/>
              </a:ext>
            </a:extLst>
          </p:cNvPr>
          <p:cNvSpPr txBox="1"/>
          <p:nvPr/>
        </p:nvSpPr>
        <p:spPr>
          <a:xfrm>
            <a:off x="7974334" y="3341865"/>
            <a:ext cx="701733"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b) c)</a:t>
            </a:r>
          </a:p>
        </p:txBody>
      </p:sp>
      <p:sp>
        <p:nvSpPr>
          <p:cNvPr id="10" name="Rectangle 9">
            <a:extLst>
              <a:ext uri="{FF2B5EF4-FFF2-40B4-BE49-F238E27FC236}">
                <a16:creationId xmlns:a16="http://schemas.microsoft.com/office/drawing/2014/main" id="{826FD32B-84F4-4868-B005-C1D4F1FF6E45}"/>
              </a:ext>
            </a:extLst>
          </p:cNvPr>
          <p:cNvSpPr/>
          <p:nvPr/>
        </p:nvSpPr>
        <p:spPr>
          <a:xfrm>
            <a:off x="6172200" y="3739896"/>
            <a:ext cx="303110" cy="192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8633E75-8B82-415A-BAFD-6D50CD5DAFB8}"/>
              </a:ext>
            </a:extLst>
          </p:cNvPr>
          <p:cNvSpPr txBox="1"/>
          <p:nvPr/>
        </p:nvSpPr>
        <p:spPr>
          <a:xfrm>
            <a:off x="6266074" y="3626752"/>
            <a:ext cx="849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t>
            </a:r>
          </a:p>
        </p:txBody>
      </p:sp>
      <p:sp>
        <p:nvSpPr>
          <p:cNvPr id="11" name="Rectangle 10">
            <a:extLst>
              <a:ext uri="{FF2B5EF4-FFF2-40B4-BE49-F238E27FC236}">
                <a16:creationId xmlns:a16="http://schemas.microsoft.com/office/drawing/2014/main" id="{2C516601-E4F8-4303-AEAA-3FF8463F43FF}"/>
              </a:ext>
            </a:extLst>
          </p:cNvPr>
          <p:cNvSpPr/>
          <p:nvPr/>
        </p:nvSpPr>
        <p:spPr>
          <a:xfrm>
            <a:off x="8056592" y="2756040"/>
            <a:ext cx="513323" cy="20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FB53846-9396-4D80-B13C-E333FF769701}"/>
              </a:ext>
            </a:extLst>
          </p:cNvPr>
          <p:cNvSpPr/>
          <p:nvPr/>
        </p:nvSpPr>
        <p:spPr>
          <a:xfrm>
            <a:off x="7983405" y="4084858"/>
            <a:ext cx="513323" cy="20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EA085D7-350A-4D60-938E-5519F03374D8}"/>
              </a:ext>
            </a:extLst>
          </p:cNvPr>
          <p:cNvSpPr/>
          <p:nvPr/>
        </p:nvSpPr>
        <p:spPr>
          <a:xfrm>
            <a:off x="7060307" y="3381476"/>
            <a:ext cx="1479273" cy="23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07CBEE5-B7EA-43D3-9B98-C5E234A1B9A2}"/>
              </a:ext>
            </a:extLst>
          </p:cNvPr>
          <p:cNvSpPr/>
          <p:nvPr/>
        </p:nvSpPr>
        <p:spPr>
          <a:xfrm>
            <a:off x="6132884" y="3718899"/>
            <a:ext cx="513323" cy="20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223B5CC-3A26-4CDF-842D-BF6BABE66845}"/>
              </a:ext>
            </a:extLst>
          </p:cNvPr>
          <p:cNvSpPr/>
          <p:nvPr/>
        </p:nvSpPr>
        <p:spPr>
          <a:xfrm>
            <a:off x="5557581" y="3739896"/>
            <a:ext cx="614619" cy="22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1063740B-5356-4F34-BB1B-A27B30A7D354}"/>
              </a:ext>
            </a:extLst>
          </p:cNvPr>
          <p:cNvSpPr txBox="1"/>
          <p:nvPr/>
        </p:nvSpPr>
        <p:spPr>
          <a:xfrm>
            <a:off x="5371090" y="3647901"/>
            <a:ext cx="1374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80%-85%</a:t>
            </a:r>
          </a:p>
        </p:txBody>
      </p:sp>
      <p:sp>
        <p:nvSpPr>
          <p:cNvPr id="18" name="TextBox 17">
            <a:extLst>
              <a:ext uri="{FF2B5EF4-FFF2-40B4-BE49-F238E27FC236}">
                <a16:creationId xmlns:a16="http://schemas.microsoft.com/office/drawing/2014/main" id="{64CCF96F-9E9F-4107-9E83-F8F8948A7619}"/>
              </a:ext>
            </a:extLst>
          </p:cNvPr>
          <p:cNvSpPr txBox="1"/>
          <p:nvPr/>
        </p:nvSpPr>
        <p:spPr>
          <a:xfrm>
            <a:off x="7262640" y="3333131"/>
            <a:ext cx="7936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80%</a:t>
            </a:r>
          </a:p>
        </p:txBody>
      </p:sp>
      <p:sp>
        <p:nvSpPr>
          <p:cNvPr id="19" name="TextBox 18"/>
          <p:cNvSpPr txBox="1"/>
          <p:nvPr/>
        </p:nvSpPr>
        <p:spPr>
          <a:xfrm>
            <a:off x="5992901" y="4913064"/>
            <a:ext cx="2539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Willeke</a:t>
            </a:r>
            <a:r>
              <a:rPr kumimoji="0" lang="en-US" sz="1800" b="0" i="0" u="none" strike="noStrike" kern="1200" cap="none" spc="0" normalizeH="0" baseline="0" noProof="0" dirty="0">
                <a:ln>
                  <a:noFill/>
                </a:ln>
                <a:solidFill>
                  <a:prstClr val="black"/>
                </a:solidFill>
                <a:effectLst/>
                <a:uLnTx/>
                <a:uFillTx/>
                <a:latin typeface="Calibri"/>
                <a:ea typeface="+mn-ea"/>
                <a:cs typeface="+mn-cs"/>
              </a:rPr>
              <a:t>, BNL, July 2019</a:t>
            </a:r>
          </a:p>
        </p:txBody>
      </p:sp>
    </p:spTree>
    <p:extLst>
      <p:ext uri="{BB962C8B-B14F-4D97-AF65-F5344CB8AC3E}">
        <p14:creationId xmlns:p14="http://schemas.microsoft.com/office/powerpoint/2010/main" val="1765170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C013DAC-7DE2-404D-9B1E-AD7E91D0158E}"/>
              </a:ext>
            </a:extLst>
          </p:cNvPr>
          <p:cNvPicPr>
            <a:picLocks noChangeAspect="1"/>
          </p:cNvPicPr>
          <p:nvPr/>
        </p:nvPicPr>
        <p:blipFill>
          <a:blip r:embed="rId2"/>
          <a:stretch>
            <a:fillRect/>
          </a:stretch>
        </p:blipFill>
        <p:spPr>
          <a:xfrm>
            <a:off x="1294194" y="1655213"/>
            <a:ext cx="6094865" cy="4195784"/>
          </a:xfrm>
          <a:prstGeom prst="rect">
            <a:avLst/>
          </a:prstGeom>
          <a:effectLst/>
        </p:spPr>
      </p:pic>
      <p:pic>
        <p:nvPicPr>
          <p:cNvPr id="3" name="Picture 2">
            <a:extLst>
              <a:ext uri="{FF2B5EF4-FFF2-40B4-BE49-F238E27FC236}">
                <a16:creationId xmlns:a16="http://schemas.microsoft.com/office/drawing/2014/main" id="{F1338744-0F03-47A9-AD7C-20F22732BDB7}"/>
              </a:ext>
            </a:extLst>
          </p:cNvPr>
          <p:cNvPicPr>
            <a:picLocks noChangeAspect="1"/>
          </p:cNvPicPr>
          <p:nvPr/>
        </p:nvPicPr>
        <p:blipFill>
          <a:blip r:embed="rId3"/>
          <a:stretch>
            <a:fillRect/>
          </a:stretch>
        </p:blipFill>
        <p:spPr>
          <a:xfrm>
            <a:off x="2021650" y="2243265"/>
            <a:ext cx="5110313" cy="3123508"/>
          </a:xfrm>
          <a:prstGeom prst="rect">
            <a:avLst/>
          </a:prstGeom>
        </p:spPr>
      </p:pic>
      <p:sp>
        <p:nvSpPr>
          <p:cNvPr id="9" name="TextBox 8">
            <a:extLst>
              <a:ext uri="{FF2B5EF4-FFF2-40B4-BE49-F238E27FC236}">
                <a16:creationId xmlns:a16="http://schemas.microsoft.com/office/drawing/2014/main" id="{1D00229B-BAC7-4227-8A90-FAE0FCB223C7}"/>
              </a:ext>
            </a:extLst>
          </p:cNvPr>
          <p:cNvSpPr txBox="1"/>
          <p:nvPr/>
        </p:nvSpPr>
        <p:spPr>
          <a:xfrm>
            <a:off x="830426" y="2115814"/>
            <a:ext cx="507831" cy="3707035"/>
          </a:xfrm>
          <a:prstGeom prst="rect">
            <a:avLst/>
          </a:prstGeom>
          <a:solidFill>
            <a:schemeClr val="bg1"/>
          </a:solid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                 Luminosity </a:t>
            </a:r>
            <a:r>
              <a:rPr kumimoji="0" lang="en-US" sz="1800" b="0" i="0" u="none" strike="noStrike" kern="1200" cap="none" spc="0" normalizeH="0" baseline="0" noProof="0" dirty="0">
                <a:ln>
                  <a:noFill/>
                </a:ln>
                <a:solidFill>
                  <a:prstClr val="black"/>
                </a:solidFill>
                <a:effectLst/>
                <a:uLnTx/>
                <a:uFillTx/>
                <a:latin typeface="Calibri"/>
                <a:ea typeface="+mn-ea"/>
                <a:cs typeface="+mn-cs"/>
              </a:rPr>
              <a:t>[cm</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s</a:t>
            </a:r>
            <a:r>
              <a:rPr kumimoji="0" lang="en-US" sz="1800" b="0" i="0" u="none" strike="noStrike" kern="1200" cap="none" spc="0" normalizeH="0" baseline="30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0" name="TextBox 9">
            <a:extLst>
              <a:ext uri="{FF2B5EF4-FFF2-40B4-BE49-F238E27FC236}">
                <a16:creationId xmlns:a16="http://schemas.microsoft.com/office/drawing/2014/main" id="{943F2462-EAB3-4293-95E4-9ACB6104BF10}"/>
              </a:ext>
            </a:extLst>
          </p:cNvPr>
          <p:cNvSpPr txBox="1"/>
          <p:nvPr/>
        </p:nvSpPr>
        <p:spPr>
          <a:xfrm>
            <a:off x="1293931" y="1900182"/>
            <a:ext cx="689038" cy="39434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10</a:t>
            </a:r>
            <a:r>
              <a:rPr kumimoji="0" lang="en-US" sz="2100" b="0" i="0" u="none" strike="noStrike" kern="1200" cap="none" spc="0" normalizeH="0" baseline="30000" noProof="0" dirty="0">
                <a:ln>
                  <a:noFill/>
                </a:ln>
                <a:solidFill>
                  <a:prstClr val="black"/>
                </a:solidFill>
                <a:effectLst/>
                <a:uLnTx/>
                <a:uFillTx/>
                <a:latin typeface="Calibri"/>
                <a:ea typeface="+mn-ea"/>
                <a:cs typeface="+mn-cs"/>
              </a:rPr>
              <a:t>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3000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10</a:t>
            </a:r>
            <a:r>
              <a:rPr kumimoji="0" lang="en-US" sz="2100" b="0" i="0" u="none" strike="noStrike" kern="1200" cap="none" spc="0" normalizeH="0" baseline="30000" noProof="0" dirty="0">
                <a:ln>
                  <a:noFill/>
                </a:ln>
                <a:solidFill>
                  <a:prstClr val="black"/>
                </a:solidFill>
                <a:effectLst/>
                <a:uLnTx/>
                <a:uFillTx/>
                <a:latin typeface="Calibri"/>
                <a:ea typeface="+mn-ea"/>
                <a:cs typeface="+mn-cs"/>
              </a:rPr>
              <a:t>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3000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10</a:t>
            </a:r>
            <a:r>
              <a:rPr kumimoji="0" lang="en-US" sz="2100" b="0" i="0" u="none" strike="noStrike" kern="1200" cap="none" spc="0" normalizeH="0" baseline="30000" noProof="0" dirty="0">
                <a:ln>
                  <a:noFill/>
                </a:ln>
                <a:solidFill>
                  <a:prstClr val="black"/>
                </a:solidFill>
                <a:effectLst/>
                <a:uLnTx/>
                <a:uFillTx/>
                <a:latin typeface="Calibri"/>
                <a:ea typeface="+mn-ea"/>
                <a:cs typeface="+mn-cs"/>
              </a:rPr>
              <a:t>32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3000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3000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10</a:t>
            </a:r>
            <a:r>
              <a:rPr kumimoji="0" lang="en-US" sz="2100" b="0" i="0" u="none" strike="noStrike" kern="1200" cap="none" spc="0" normalizeH="0" baseline="30000" noProof="0" dirty="0">
                <a:ln>
                  <a:noFill/>
                </a:ln>
                <a:solidFill>
                  <a:prstClr val="black"/>
                </a:solidFill>
                <a:effectLst/>
                <a:uLnTx/>
                <a:uFillTx/>
                <a:latin typeface="Calibri"/>
                <a:ea typeface="+mn-ea"/>
                <a:cs typeface="+mn-cs"/>
              </a:rPr>
              <a:t>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C21AC91-5C2A-4D02-9546-426FE99D5C07}"/>
              </a:ext>
            </a:extLst>
          </p:cNvPr>
          <p:cNvSpPr txBox="1"/>
          <p:nvPr/>
        </p:nvSpPr>
        <p:spPr>
          <a:xfrm>
            <a:off x="7646155" y="2008498"/>
            <a:ext cx="507831" cy="3834838"/>
          </a:xfrm>
          <a:prstGeom prst="rect">
            <a:avLst/>
          </a:prstGeom>
          <a:solidFill>
            <a:schemeClr val="bg1"/>
          </a:solid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    Accumulated Luminosity </a:t>
            </a:r>
            <a:r>
              <a:rPr kumimoji="0" lang="en-US" sz="1800" b="0" i="0" u="none" strike="noStrike" kern="1200" cap="none" spc="0" normalizeH="0" baseline="0" noProof="0" dirty="0">
                <a:ln>
                  <a:noFill/>
                </a:ln>
                <a:solidFill>
                  <a:prstClr val="black"/>
                </a:solidFill>
                <a:effectLst/>
                <a:uLnTx/>
                <a:uFillTx/>
                <a:latin typeface="Calibri"/>
                <a:ea typeface="+mn-ea"/>
                <a:cs typeface="+mn-cs"/>
              </a:rPr>
              <a:t>[fb</a:t>
            </a:r>
            <a:r>
              <a:rPr kumimoji="0" lang="en-US" sz="1800" b="0" i="0" u="none" strike="noStrike" kern="1200" cap="none" spc="0" normalizeH="0" baseline="30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y</a:t>
            </a:r>
            <a:r>
              <a:rPr kumimoji="0" lang="en-US" sz="1800" b="0" i="0" u="none" strike="noStrike" kern="1200" cap="none" spc="0" normalizeH="0" baseline="30000" noProof="0" dirty="0">
                <a:ln>
                  <a:noFill/>
                </a:ln>
                <a:solidFill>
                  <a:prstClr val="black"/>
                </a:solidFill>
                <a:effectLst/>
                <a:uLnTx/>
                <a:uFillTx/>
                <a:latin typeface="Calibri"/>
                <a:ea typeface="+mn-ea"/>
                <a:cs typeface="+mn-cs"/>
              </a:rPr>
              <a:t>-1</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2" name="TextBox 21">
            <a:extLst>
              <a:ext uri="{FF2B5EF4-FFF2-40B4-BE49-F238E27FC236}">
                <a16:creationId xmlns:a16="http://schemas.microsoft.com/office/drawing/2014/main" id="{391B14A3-7F3C-493C-91A3-AB8BC89B381A}"/>
              </a:ext>
            </a:extLst>
          </p:cNvPr>
          <p:cNvSpPr txBox="1"/>
          <p:nvPr/>
        </p:nvSpPr>
        <p:spPr>
          <a:xfrm>
            <a:off x="7159591" y="2780959"/>
            <a:ext cx="605581" cy="30623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1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5" name="Oval 24">
            <a:extLst>
              <a:ext uri="{FF2B5EF4-FFF2-40B4-BE49-F238E27FC236}">
                <a16:creationId xmlns:a16="http://schemas.microsoft.com/office/drawing/2014/main" id="{EF0D534D-E82A-4CC3-A210-5C88D07311EA}"/>
              </a:ext>
            </a:extLst>
          </p:cNvPr>
          <p:cNvSpPr/>
          <p:nvPr/>
        </p:nvSpPr>
        <p:spPr>
          <a:xfrm>
            <a:off x="2102055" y="4012600"/>
            <a:ext cx="2591389" cy="1025299"/>
          </a:xfrm>
          <a:prstGeom prst="ellipse">
            <a:avLst/>
          </a:prstGeom>
          <a:solidFill>
            <a:srgbClr val="FFFF00">
              <a:alpha val="57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F6F2CC17-856B-449E-BEFB-C200D9DF331B}"/>
              </a:ext>
            </a:extLst>
          </p:cNvPr>
          <p:cNvSpPr txBox="1"/>
          <p:nvPr/>
        </p:nvSpPr>
        <p:spPr>
          <a:xfrm>
            <a:off x="2757803" y="4179001"/>
            <a:ext cx="1188616"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Internal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Landscape of the Nucleus</a:t>
            </a:r>
          </a:p>
        </p:txBody>
      </p:sp>
      <p:sp>
        <p:nvSpPr>
          <p:cNvPr id="27" name="Oval 26">
            <a:extLst>
              <a:ext uri="{FF2B5EF4-FFF2-40B4-BE49-F238E27FC236}">
                <a16:creationId xmlns:a16="http://schemas.microsoft.com/office/drawing/2014/main" id="{E176DD07-51E7-4738-8104-AD1861D72C17}"/>
              </a:ext>
            </a:extLst>
          </p:cNvPr>
          <p:cNvSpPr/>
          <p:nvPr/>
        </p:nvSpPr>
        <p:spPr>
          <a:xfrm>
            <a:off x="4161241" y="3722267"/>
            <a:ext cx="3070310" cy="1472792"/>
          </a:xfrm>
          <a:prstGeom prst="ellipse">
            <a:avLst/>
          </a:prstGeom>
          <a:solidFill>
            <a:srgbClr val="0000EE">
              <a:alpha val="49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DD28C8CF-E117-43D5-A01F-2E497FF5DAAA}"/>
              </a:ext>
            </a:extLst>
          </p:cNvPr>
          <p:cNvSpPr txBox="1"/>
          <p:nvPr/>
        </p:nvSpPr>
        <p:spPr>
          <a:xfrm>
            <a:off x="4892725" y="4077788"/>
            <a:ext cx="160734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QCD at Extreme Parton Densities-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Saturation</a:t>
            </a:r>
          </a:p>
        </p:txBody>
      </p:sp>
      <p:sp>
        <p:nvSpPr>
          <p:cNvPr id="29" name="Oval 28">
            <a:extLst>
              <a:ext uri="{FF2B5EF4-FFF2-40B4-BE49-F238E27FC236}">
                <a16:creationId xmlns:a16="http://schemas.microsoft.com/office/drawing/2014/main" id="{3356ED93-7F74-43FE-AC1C-42BF5BC8810C}"/>
              </a:ext>
            </a:extLst>
          </p:cNvPr>
          <p:cNvSpPr/>
          <p:nvPr/>
        </p:nvSpPr>
        <p:spPr>
          <a:xfrm>
            <a:off x="2757802" y="3136393"/>
            <a:ext cx="3977531" cy="1288427"/>
          </a:xfrm>
          <a:prstGeom prst="ellipse">
            <a:avLst/>
          </a:prstGeom>
          <a:solidFill>
            <a:srgbClr val="FF0000">
              <a:alpha val="50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9E6B1A3C-BDBA-4B86-8C18-455F2A9B35BA}"/>
              </a:ext>
            </a:extLst>
          </p:cNvPr>
          <p:cNvSpPr txBox="1"/>
          <p:nvPr/>
        </p:nvSpPr>
        <p:spPr>
          <a:xfrm>
            <a:off x="3447169" y="3357653"/>
            <a:ext cx="1902023"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Spin and Flavor Structure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the Nucleon and Nuclei</a:t>
            </a:r>
          </a:p>
        </p:txBody>
      </p:sp>
      <p:sp>
        <p:nvSpPr>
          <p:cNvPr id="31" name="Oval 30">
            <a:extLst>
              <a:ext uri="{FF2B5EF4-FFF2-40B4-BE49-F238E27FC236}">
                <a16:creationId xmlns:a16="http://schemas.microsoft.com/office/drawing/2014/main" id="{D7D1FE96-E362-4011-AD80-7843C19B9676}"/>
              </a:ext>
            </a:extLst>
          </p:cNvPr>
          <p:cNvSpPr/>
          <p:nvPr/>
        </p:nvSpPr>
        <p:spPr>
          <a:xfrm>
            <a:off x="2695905" y="2383512"/>
            <a:ext cx="3921191" cy="1426815"/>
          </a:xfrm>
          <a:prstGeom prst="ellipse">
            <a:avLst/>
          </a:prstGeom>
          <a:solidFill>
            <a:schemeClr val="tx2">
              <a:lumMod val="60000"/>
              <a:lumOff val="40000"/>
              <a:alpha val="42000"/>
            </a:schemeClr>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E3541FBA-7321-4932-AA1D-D4989CF53067}"/>
              </a:ext>
            </a:extLst>
          </p:cNvPr>
          <p:cNvSpPr txBox="1"/>
          <p:nvPr/>
        </p:nvSpPr>
        <p:spPr>
          <a:xfrm>
            <a:off x="2098314" y="2372592"/>
            <a:ext cx="5283135"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Tomography (p/A),</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1" i="0" u="none" strike="noStrike" kern="1200" cap="none" spc="0" normalizeH="0" baseline="0" noProof="0" dirty="0">
                <a:ln>
                  <a:noFill/>
                </a:ln>
                <a:solidFill>
                  <a:prstClr val="black"/>
                </a:solidFill>
                <a:effectLst/>
                <a:uLnTx/>
                <a:uFillTx/>
                <a:latin typeface="Calibri"/>
                <a:ea typeface="+mn-ea"/>
                <a:cs typeface="+mn-cs"/>
              </a:rPr>
              <a:t>Transverse Momentum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Distribution and Spatial Imaging</a:t>
            </a:r>
          </a:p>
        </p:txBody>
      </p:sp>
      <p:sp>
        <p:nvSpPr>
          <p:cNvPr id="35" name="TextBox 1">
            <a:extLst>
              <a:ext uri="{FF2B5EF4-FFF2-40B4-BE49-F238E27FC236}">
                <a16:creationId xmlns:a16="http://schemas.microsoft.com/office/drawing/2014/main" id="{442ABD4F-25CD-4553-B2A2-B0F9CF1B82BA}"/>
              </a:ext>
            </a:extLst>
          </p:cNvPr>
          <p:cNvSpPr txBox="1"/>
          <p:nvPr/>
        </p:nvSpPr>
        <p:spPr>
          <a:xfrm>
            <a:off x="2022510" y="3654048"/>
            <a:ext cx="1277181" cy="6305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eRHIC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Optimization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75" b="0" i="0" u="none" strike="noStrike" kern="1200" cap="none" spc="0" normalizeH="0" baseline="0" noProof="0" dirty="0">
                <a:ln>
                  <a:noFill/>
                </a:ln>
                <a:solidFill>
                  <a:prstClr val="black"/>
                </a:solidFill>
                <a:effectLst/>
                <a:uLnTx/>
                <a:uFillTx/>
                <a:latin typeface="Calibri"/>
                <a:ea typeface="+mn-ea"/>
                <a:cs typeface="+mn-cs"/>
              </a:rPr>
              <a:t>for  E</a:t>
            </a:r>
            <a:r>
              <a:rPr kumimoji="0" lang="en-US" sz="1275" b="0" i="0" u="none" strike="noStrike" kern="1200" cap="none" spc="0" normalizeH="0" baseline="-25000" noProof="0" dirty="0">
                <a:ln>
                  <a:noFill/>
                </a:ln>
                <a:solidFill>
                  <a:prstClr val="black"/>
                </a:solidFill>
                <a:effectLst/>
                <a:uLnTx/>
                <a:uFillTx/>
                <a:latin typeface="Calibri"/>
                <a:ea typeface="+mn-ea"/>
                <a:cs typeface="+mn-cs"/>
              </a:rPr>
              <a:t>cm</a:t>
            </a:r>
            <a:r>
              <a:rPr kumimoji="0" lang="en-US" sz="1275" b="0" i="0" u="none" strike="noStrike" kern="1200" cap="none" spc="0" normalizeH="0" baseline="0" noProof="0" dirty="0">
                <a:ln>
                  <a:noFill/>
                </a:ln>
                <a:solidFill>
                  <a:prstClr val="black"/>
                </a:solidFill>
                <a:effectLst/>
                <a:uLnTx/>
                <a:uFillTx/>
                <a:latin typeface="Calibri"/>
                <a:ea typeface="+mn-ea"/>
                <a:cs typeface="+mn-cs"/>
              </a:rPr>
              <a:t>=45 GeV</a:t>
            </a:r>
          </a:p>
        </p:txBody>
      </p:sp>
      <p:cxnSp>
        <p:nvCxnSpPr>
          <p:cNvPr id="36" name="Straight Arrow Connector 35">
            <a:extLst>
              <a:ext uri="{FF2B5EF4-FFF2-40B4-BE49-F238E27FC236}">
                <a16:creationId xmlns:a16="http://schemas.microsoft.com/office/drawing/2014/main" id="{399BD422-C48A-405C-8D9F-15DB74BB1820}"/>
              </a:ext>
            </a:extLst>
          </p:cNvPr>
          <p:cNvCxnSpPr>
            <a:cxnSpLocks/>
          </p:cNvCxnSpPr>
          <p:nvPr/>
        </p:nvCxnSpPr>
        <p:spPr>
          <a:xfrm flipV="1">
            <a:off x="2500961" y="3763627"/>
            <a:ext cx="175807" cy="1463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A0AA36E-EE9C-4FE4-BBB2-7CD258BF8519}"/>
              </a:ext>
            </a:extLst>
          </p:cNvPr>
          <p:cNvSpPr txBox="1"/>
          <p:nvPr/>
        </p:nvSpPr>
        <p:spPr>
          <a:xfrm>
            <a:off x="6119593" y="2640183"/>
            <a:ext cx="1096982"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eRHIC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Optimization for  high E</a:t>
            </a:r>
            <a:r>
              <a:rPr kumimoji="0" lang="en-US" sz="1350" b="0" i="0" u="none" strike="noStrike" kern="1200" cap="none" spc="0" normalizeH="0" baseline="-25000" noProof="0" dirty="0">
                <a:ln>
                  <a:noFill/>
                </a:ln>
                <a:solidFill>
                  <a:prstClr val="black"/>
                </a:solidFill>
                <a:effectLst/>
                <a:uLnTx/>
                <a:uFillTx/>
                <a:latin typeface="Calibri"/>
                <a:ea typeface="+mn-ea"/>
                <a:cs typeface="+mn-cs"/>
              </a:rPr>
              <a:t>cm</a:t>
            </a:r>
          </a:p>
        </p:txBody>
      </p:sp>
      <p:cxnSp>
        <p:nvCxnSpPr>
          <p:cNvPr id="42" name="Straight Arrow Connector 41">
            <a:extLst>
              <a:ext uri="{FF2B5EF4-FFF2-40B4-BE49-F238E27FC236}">
                <a16:creationId xmlns:a16="http://schemas.microsoft.com/office/drawing/2014/main" id="{4C63FCF8-41F6-4F80-83ED-4CB29C38534E}"/>
              </a:ext>
            </a:extLst>
          </p:cNvPr>
          <p:cNvCxnSpPr>
            <a:cxnSpLocks/>
          </p:cNvCxnSpPr>
          <p:nvPr/>
        </p:nvCxnSpPr>
        <p:spPr>
          <a:xfrm flipH="1">
            <a:off x="6791400" y="3291703"/>
            <a:ext cx="81082" cy="2691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2D189E3-E6CB-47A0-BE95-1EDEED53D300}"/>
              </a:ext>
            </a:extLst>
          </p:cNvPr>
          <p:cNvSpPr txBox="1"/>
          <p:nvPr/>
        </p:nvSpPr>
        <p:spPr>
          <a:xfrm>
            <a:off x="2222161" y="2609603"/>
            <a:ext cx="76698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JLEIC</a:t>
            </a:r>
          </a:p>
        </p:txBody>
      </p:sp>
      <p:cxnSp>
        <p:nvCxnSpPr>
          <p:cNvPr id="46" name="Straight Arrow Connector 45">
            <a:extLst>
              <a:ext uri="{FF2B5EF4-FFF2-40B4-BE49-F238E27FC236}">
                <a16:creationId xmlns:a16="http://schemas.microsoft.com/office/drawing/2014/main" id="{769EA71E-A91D-447C-AB5B-95F7734723A4}"/>
              </a:ext>
            </a:extLst>
          </p:cNvPr>
          <p:cNvCxnSpPr>
            <a:cxnSpLocks/>
          </p:cNvCxnSpPr>
          <p:nvPr/>
        </p:nvCxnSpPr>
        <p:spPr>
          <a:xfrm>
            <a:off x="2531162" y="2880683"/>
            <a:ext cx="381961" cy="349658"/>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153DFA9D-54C0-454E-82C4-9B1A7CC796EF}"/>
              </a:ext>
            </a:extLst>
          </p:cNvPr>
          <p:cNvSpPr>
            <a:spLocks noGrp="1"/>
          </p:cNvSpPr>
          <p:nvPr>
            <p:ph idx="1"/>
          </p:nvPr>
        </p:nvSpPr>
        <p:spPr>
          <a:xfrm>
            <a:off x="163773" y="845867"/>
            <a:ext cx="8816454" cy="1121278"/>
          </a:xfrm>
        </p:spPr>
        <p:txBody>
          <a:bodyPr>
            <a:normAutofit/>
          </a:bodyPr>
          <a:lstStyle/>
          <a:p>
            <a:pPr marL="0" indent="0">
              <a:buNone/>
            </a:pPr>
            <a:r>
              <a:rPr lang="en-US" sz="1800" dirty="0"/>
              <a:t>IR Designs can be adjusted to obtain peak luminosity at different center of mass  energies. The curves below show luminosity vs E</a:t>
            </a:r>
            <a:r>
              <a:rPr lang="en-US" sz="1800" baseline="-25000" dirty="0"/>
              <a:t>cm</a:t>
            </a:r>
            <a:r>
              <a:rPr lang="en-US" sz="1800" dirty="0"/>
              <a:t>  with IRs optimized for high or low center of mass energy. With two IRs, in principle both optimization can coexist in the same machine</a:t>
            </a:r>
          </a:p>
        </p:txBody>
      </p:sp>
      <p:cxnSp>
        <p:nvCxnSpPr>
          <p:cNvPr id="7" name="Straight Connector 6">
            <a:extLst>
              <a:ext uri="{FF2B5EF4-FFF2-40B4-BE49-F238E27FC236}">
                <a16:creationId xmlns:a16="http://schemas.microsoft.com/office/drawing/2014/main" id="{601CE4A1-8676-44A1-A73B-08FC02B138B7}"/>
              </a:ext>
            </a:extLst>
          </p:cNvPr>
          <p:cNvCxnSpPr>
            <a:stCxn id="41" idx="3"/>
            <a:endCxn id="41" idx="3"/>
          </p:cNvCxnSpPr>
          <p:nvPr/>
        </p:nvCxnSpPr>
        <p:spPr>
          <a:xfrm>
            <a:off x="7216575" y="29979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1B7005-12D0-41F2-B4A7-4715887CC52F}"/>
              </a:ext>
            </a:extLst>
          </p:cNvPr>
          <p:cNvCxnSpPr>
            <a:cxnSpLocks/>
          </p:cNvCxnSpPr>
          <p:nvPr/>
        </p:nvCxnSpPr>
        <p:spPr>
          <a:xfrm>
            <a:off x="6119593" y="1737484"/>
            <a:ext cx="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A13C225-4869-44F1-BEFF-3EC03FF8D101}"/>
              </a:ext>
            </a:extLst>
          </p:cNvPr>
          <p:cNvSpPr txBox="1"/>
          <p:nvPr/>
        </p:nvSpPr>
        <p:spPr>
          <a:xfrm>
            <a:off x="7048495" y="2771802"/>
            <a:ext cx="332095"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3" name="Title 1">
            <a:extLst>
              <a:ext uri="{FF2B5EF4-FFF2-40B4-BE49-F238E27FC236}">
                <a16:creationId xmlns:a16="http://schemas.microsoft.com/office/drawing/2014/main" id="{7D315EFA-62BB-406B-8510-062FF6E2AEB3}"/>
              </a:ext>
            </a:extLst>
          </p:cNvPr>
          <p:cNvSpPr>
            <a:spLocks noGrp="1"/>
          </p:cNvSpPr>
          <p:nvPr>
            <p:ph type="title"/>
          </p:nvPr>
        </p:nvSpPr>
        <p:spPr>
          <a:xfrm>
            <a:off x="550453" y="171450"/>
            <a:ext cx="7886700" cy="747286"/>
          </a:xfrm>
        </p:spPr>
        <p:txBody>
          <a:bodyPr>
            <a:normAutofit/>
          </a:bodyPr>
          <a:lstStyle/>
          <a:p>
            <a:r>
              <a:rPr lang="en-US" sz="3600" dirty="0"/>
              <a:t>EIC Luminosity</a:t>
            </a:r>
          </a:p>
        </p:txBody>
      </p:sp>
      <p:sp>
        <p:nvSpPr>
          <p:cNvPr id="34" name="TextBox 33">
            <a:extLst>
              <a:ext uri="{FF2B5EF4-FFF2-40B4-BE49-F238E27FC236}">
                <a16:creationId xmlns:a16="http://schemas.microsoft.com/office/drawing/2014/main" id="{D0091CB2-0497-4B12-9EB6-FDA69DEA6FBA}"/>
              </a:ext>
            </a:extLst>
          </p:cNvPr>
          <p:cNvSpPr txBox="1"/>
          <p:nvPr/>
        </p:nvSpPr>
        <p:spPr>
          <a:xfrm>
            <a:off x="133067" y="6075332"/>
            <a:ext cx="8766005" cy="369332"/>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Note: For electron ion collisions, the E</a:t>
            </a:r>
            <a:r>
              <a:rPr kumimoji="0" lang="en-US" sz="1800" b="0" i="0" u="none" strike="noStrike" kern="1200" cap="none" spc="0" normalizeH="0" baseline="-25000" noProof="0" dirty="0">
                <a:ln>
                  <a:noFill/>
                </a:ln>
                <a:solidFill>
                  <a:prstClr val="black"/>
                </a:solidFill>
                <a:effectLst/>
                <a:uLnTx/>
                <a:uFillTx/>
                <a:latin typeface="Calibri"/>
                <a:ea typeface="+mn-ea"/>
                <a:cs typeface="+mn-cs"/>
              </a:rPr>
              <a:t>cm</a:t>
            </a:r>
            <a:r>
              <a:rPr kumimoji="0" lang="en-US" sz="1800" b="0" i="0" u="none" strike="noStrike" kern="1200" cap="none" spc="0" normalizeH="0" baseline="0" noProof="0" dirty="0">
                <a:ln>
                  <a:noFill/>
                </a:ln>
                <a:solidFill>
                  <a:prstClr val="black"/>
                </a:solidFill>
                <a:effectLst/>
                <a:uLnTx/>
                <a:uFillTx/>
                <a:latin typeface="Calibri"/>
                <a:ea typeface="+mn-ea"/>
                <a:cs typeface="+mn-cs"/>
              </a:rPr>
              <a:t> scale needs to be reduced by a factor (Z/A)</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7" name="Picture 36">
            <a:extLst>
              <a:ext uri="{FF2B5EF4-FFF2-40B4-BE49-F238E27FC236}">
                <a16:creationId xmlns:a16="http://schemas.microsoft.com/office/drawing/2014/main" id="{E5294813-805B-4A3B-ACDD-A285E96C2F21}"/>
              </a:ext>
            </a:extLst>
          </p:cNvPr>
          <p:cNvPicPr>
            <a:picLocks noChangeAspect="1"/>
          </p:cNvPicPr>
          <p:nvPr/>
        </p:nvPicPr>
        <p:blipFill>
          <a:blip r:embed="rId4"/>
          <a:stretch>
            <a:fillRect/>
          </a:stretch>
        </p:blipFill>
        <p:spPr>
          <a:xfrm>
            <a:off x="6063094" y="6495341"/>
            <a:ext cx="2839748" cy="273375"/>
          </a:xfrm>
          <a:prstGeom prst="rect">
            <a:avLst/>
          </a:prstGeom>
        </p:spPr>
      </p:pic>
      <p:sp>
        <p:nvSpPr>
          <p:cNvPr id="2" name="TextBox 1">
            <a:extLst>
              <a:ext uri="{FF2B5EF4-FFF2-40B4-BE49-F238E27FC236}">
                <a16:creationId xmlns:a16="http://schemas.microsoft.com/office/drawing/2014/main" id="{819B672D-F0FE-4C60-AE00-3521B16A059E}"/>
              </a:ext>
            </a:extLst>
          </p:cNvPr>
          <p:cNvSpPr txBox="1"/>
          <p:nvPr/>
        </p:nvSpPr>
        <p:spPr>
          <a:xfrm>
            <a:off x="2866521" y="5560245"/>
            <a:ext cx="425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Center of Mass Energy [GeV]  </a:t>
            </a:r>
          </a:p>
        </p:txBody>
      </p:sp>
      <p:cxnSp>
        <p:nvCxnSpPr>
          <p:cNvPr id="4" name="Straight Arrow Connector 3">
            <a:extLst>
              <a:ext uri="{FF2B5EF4-FFF2-40B4-BE49-F238E27FC236}">
                <a16:creationId xmlns:a16="http://schemas.microsoft.com/office/drawing/2014/main" id="{812972CF-012B-46BB-BAE7-283B1E2F1E28}"/>
              </a:ext>
            </a:extLst>
          </p:cNvPr>
          <p:cNvCxnSpPr/>
          <p:nvPr/>
        </p:nvCxnSpPr>
        <p:spPr>
          <a:xfrm>
            <a:off x="5694758" y="5744911"/>
            <a:ext cx="8496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2F40BD2-5AB0-4C06-9ABD-93C424111F18}"/>
              </a:ext>
            </a:extLst>
          </p:cNvPr>
          <p:cNvCxnSpPr>
            <a:cxnSpLocks/>
          </p:cNvCxnSpPr>
          <p:nvPr/>
        </p:nvCxnSpPr>
        <p:spPr>
          <a:xfrm flipV="1">
            <a:off x="1096409" y="2115814"/>
            <a:ext cx="0" cy="4573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CE4DEA2-EC8B-4E01-9CB1-A06F83E82755}"/>
              </a:ext>
            </a:extLst>
          </p:cNvPr>
          <p:cNvCxnSpPr>
            <a:cxnSpLocks/>
          </p:cNvCxnSpPr>
          <p:nvPr/>
        </p:nvCxnSpPr>
        <p:spPr>
          <a:xfrm flipV="1">
            <a:off x="7580699" y="2243265"/>
            <a:ext cx="0" cy="4573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4B6150E-CADB-4F74-94B9-D22C2692D4FC}"/>
              </a:ext>
            </a:extLst>
          </p:cNvPr>
          <p:cNvSpPr txBox="1"/>
          <p:nvPr/>
        </p:nvSpPr>
        <p:spPr>
          <a:xfrm>
            <a:off x="6956561" y="3634446"/>
            <a:ext cx="996310" cy="92333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JLEIC Energy Upgrade</a:t>
            </a:r>
          </a:p>
        </p:txBody>
      </p:sp>
      <p:cxnSp>
        <p:nvCxnSpPr>
          <p:cNvPr id="12" name="Straight Arrow Connector 11">
            <a:extLst>
              <a:ext uri="{FF2B5EF4-FFF2-40B4-BE49-F238E27FC236}">
                <a16:creationId xmlns:a16="http://schemas.microsoft.com/office/drawing/2014/main" id="{779E0B5D-CE18-4598-9C0A-A795E91895CC}"/>
              </a:ext>
            </a:extLst>
          </p:cNvPr>
          <p:cNvCxnSpPr>
            <a:cxnSpLocks/>
            <a:stCxn id="6" idx="1"/>
          </p:cNvCxnSpPr>
          <p:nvPr/>
        </p:nvCxnSpPr>
        <p:spPr>
          <a:xfrm flipH="1" flipV="1">
            <a:off x="6791401" y="3763629"/>
            <a:ext cx="165160" cy="33248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F44A5B-5455-4731-9C9B-916874EFF706}"/>
              </a:ext>
            </a:extLst>
          </p:cNvPr>
          <p:cNvCxnSpPr/>
          <p:nvPr/>
        </p:nvCxnSpPr>
        <p:spPr>
          <a:xfrm flipV="1">
            <a:off x="2022510" y="5366773"/>
            <a:ext cx="5109453" cy="46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3A9F2C-1C5B-46E0-9F20-2497D4E1D1DE}"/>
              </a:ext>
            </a:extLst>
          </p:cNvPr>
          <p:cNvCxnSpPr/>
          <p:nvPr/>
        </p:nvCxnSpPr>
        <p:spPr>
          <a:xfrm flipV="1">
            <a:off x="2798528" y="3166356"/>
            <a:ext cx="279338" cy="16597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12AA30-6427-456C-9DC2-9D7D29928F69}"/>
              </a:ext>
            </a:extLst>
          </p:cNvPr>
          <p:cNvCxnSpPr>
            <a:cxnSpLocks/>
          </p:cNvCxnSpPr>
          <p:nvPr/>
        </p:nvCxnSpPr>
        <p:spPr>
          <a:xfrm flipV="1">
            <a:off x="3120419" y="2909685"/>
            <a:ext cx="390295" cy="22231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49E2189-1EF7-4828-AB76-785CC94A23B3}"/>
              </a:ext>
            </a:extLst>
          </p:cNvPr>
          <p:cNvCxnSpPr>
            <a:cxnSpLocks/>
          </p:cNvCxnSpPr>
          <p:nvPr/>
        </p:nvCxnSpPr>
        <p:spPr>
          <a:xfrm flipV="1">
            <a:off x="3595043" y="2850777"/>
            <a:ext cx="324495" cy="4051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00BD0E-49E9-4BE7-92E0-9EC4E6AFB7AB}"/>
              </a:ext>
            </a:extLst>
          </p:cNvPr>
          <p:cNvCxnSpPr>
            <a:cxnSpLocks/>
          </p:cNvCxnSpPr>
          <p:nvPr/>
        </p:nvCxnSpPr>
        <p:spPr>
          <a:xfrm flipV="1">
            <a:off x="3982947" y="2858026"/>
            <a:ext cx="382574" cy="696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0FD29D-D2D0-48B9-B1C7-C4EF531B58A6}"/>
              </a:ext>
            </a:extLst>
          </p:cNvPr>
          <p:cNvCxnSpPr>
            <a:cxnSpLocks/>
            <a:endCxn id="32" idx="2"/>
          </p:cNvCxnSpPr>
          <p:nvPr/>
        </p:nvCxnSpPr>
        <p:spPr>
          <a:xfrm>
            <a:off x="4414000" y="2860662"/>
            <a:ext cx="325882" cy="19761"/>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8BCE858-9778-440D-85F2-07B0FA401E3B}"/>
              </a:ext>
            </a:extLst>
          </p:cNvPr>
          <p:cNvCxnSpPr>
            <a:cxnSpLocks/>
            <a:stCxn id="32" idx="2"/>
          </p:cNvCxnSpPr>
          <p:nvPr/>
        </p:nvCxnSpPr>
        <p:spPr>
          <a:xfrm flipV="1">
            <a:off x="4739882" y="2850777"/>
            <a:ext cx="310077" cy="2964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3BCC2DF-114B-400C-9076-F980A88898A9}"/>
              </a:ext>
            </a:extLst>
          </p:cNvPr>
          <p:cNvCxnSpPr>
            <a:cxnSpLocks/>
          </p:cNvCxnSpPr>
          <p:nvPr/>
        </p:nvCxnSpPr>
        <p:spPr>
          <a:xfrm>
            <a:off x="5089267" y="2843456"/>
            <a:ext cx="773230" cy="1545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01BDDE-AA46-49C3-86A1-BAFBCD87BBAC}"/>
              </a:ext>
            </a:extLst>
          </p:cNvPr>
          <p:cNvCxnSpPr>
            <a:cxnSpLocks/>
          </p:cNvCxnSpPr>
          <p:nvPr/>
        </p:nvCxnSpPr>
        <p:spPr>
          <a:xfrm>
            <a:off x="5905763" y="3025416"/>
            <a:ext cx="378573" cy="30613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29E27F-B019-4847-A778-687B76B2A3FE}"/>
              </a:ext>
            </a:extLst>
          </p:cNvPr>
          <p:cNvCxnSpPr>
            <a:cxnSpLocks/>
          </p:cNvCxnSpPr>
          <p:nvPr/>
        </p:nvCxnSpPr>
        <p:spPr>
          <a:xfrm>
            <a:off x="6327900" y="3359705"/>
            <a:ext cx="407433" cy="33684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430853" y="85942"/>
            <a:ext cx="25394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Willeke</a:t>
            </a:r>
            <a:r>
              <a:rPr kumimoji="0" lang="en-US" sz="1800" b="0" i="0" u="none" strike="noStrike" kern="1200" cap="none" spc="0" normalizeH="0" baseline="0" noProof="0" dirty="0">
                <a:ln>
                  <a:noFill/>
                </a:ln>
                <a:solidFill>
                  <a:prstClr val="black"/>
                </a:solidFill>
                <a:effectLst/>
                <a:uLnTx/>
                <a:uFillTx/>
                <a:latin typeface="Calibri"/>
                <a:ea typeface="+mn-ea"/>
                <a:cs typeface="+mn-cs"/>
              </a:rPr>
              <a:t>, BNL, July 2019</a:t>
            </a:r>
          </a:p>
        </p:txBody>
      </p:sp>
    </p:spTree>
    <p:extLst>
      <p:ext uri="{BB962C8B-B14F-4D97-AF65-F5344CB8AC3E}">
        <p14:creationId xmlns:p14="http://schemas.microsoft.com/office/powerpoint/2010/main" val="373158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
        <p:nvSpPr>
          <p:cNvPr id="5" name="Title 4">
            <a:extLst>
              <a:ext uri="{FF2B5EF4-FFF2-40B4-BE49-F238E27FC236}">
                <a16:creationId xmlns:a16="http://schemas.microsoft.com/office/drawing/2014/main" id="{E00DEC44-11B0-46D1-B35F-3972683E8B14}"/>
              </a:ext>
            </a:extLst>
          </p:cNvPr>
          <p:cNvSpPr txBox="1">
            <a:spLocks noGrp="1"/>
          </p:cNvSpPr>
          <p:nvPr>
            <p:ph type="title"/>
          </p:nvPr>
        </p:nvSpPr>
        <p:spPr>
          <a:xfrm>
            <a:off x="309563" y="109416"/>
            <a:ext cx="8462962" cy="487363"/>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Worldwide Interest in EIC Physics</a:t>
            </a:r>
            <a:endParaRPr lang="en-US" sz="3200" b="1" dirty="0">
              <a:cs typeface="Arial" panose="020B0604020202020204" pitchFamily="34" charset="0"/>
            </a:endParaRPr>
          </a:p>
        </p:txBody>
      </p:sp>
      <p:pic>
        <p:nvPicPr>
          <p:cNvPr id="6" name="Picture 5">
            <a:extLst>
              <a:ext uri="{FF2B5EF4-FFF2-40B4-BE49-F238E27FC236}">
                <a16:creationId xmlns:a16="http://schemas.microsoft.com/office/drawing/2014/main" id="{2AA5315A-251B-4688-8E19-69B6EC429AA5}"/>
              </a:ext>
            </a:extLst>
          </p:cNvPr>
          <p:cNvPicPr/>
          <p:nvPr/>
        </p:nvPicPr>
        <p:blipFill rotWithShape="1">
          <a:blip r:embed="rId2"/>
          <a:srcRect l="19362" t="22651" r="18969" b="18057"/>
          <a:stretch/>
        </p:blipFill>
        <p:spPr bwMode="auto">
          <a:xfrm>
            <a:off x="415637" y="2129045"/>
            <a:ext cx="7035551" cy="4282265"/>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C746BA82-288D-4C93-BF54-2B37093FF7B8}"/>
              </a:ext>
            </a:extLst>
          </p:cNvPr>
          <p:cNvSpPr txBox="1">
            <a:spLocks/>
          </p:cNvSpPr>
          <p:nvPr/>
        </p:nvSpPr>
        <p:spPr>
          <a:xfrm>
            <a:off x="142925" y="1441433"/>
            <a:ext cx="4967555" cy="725712"/>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1800" dirty="0"/>
              <a:t>Formed 2016 – now 925 collaborators, 30 countries, 190 institutions... (Sep. 22, 2019)</a:t>
            </a:r>
            <a:endParaRPr lang="en-US" sz="1800" dirty="0"/>
          </a:p>
        </p:txBody>
      </p:sp>
      <p:sp>
        <p:nvSpPr>
          <p:cNvPr id="8" name="TextBox 7">
            <a:extLst>
              <a:ext uri="{FF2B5EF4-FFF2-40B4-BE49-F238E27FC236}">
                <a16:creationId xmlns:a16="http://schemas.microsoft.com/office/drawing/2014/main" id="{F0C0591D-80FD-4AA3-A06B-434DCC86A8E6}"/>
              </a:ext>
            </a:extLst>
          </p:cNvPr>
          <p:cNvSpPr txBox="1"/>
          <p:nvPr/>
        </p:nvSpPr>
        <p:spPr>
          <a:xfrm>
            <a:off x="604025" y="2149202"/>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pic>
        <p:nvPicPr>
          <p:cNvPr id="10" name="Picture 3">
            <a:extLst>
              <a:ext uri="{FF2B5EF4-FFF2-40B4-BE49-F238E27FC236}">
                <a16:creationId xmlns:a16="http://schemas.microsoft.com/office/drawing/2014/main" id="{6A6B4C7A-7AFF-4BBD-9581-BA831924F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830517"/>
            <a:ext cx="3543300" cy="25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9E34B046-6E5D-4942-8574-9D5F17FD2465}"/>
              </a:ext>
            </a:extLst>
          </p:cNvPr>
          <p:cNvSpPr/>
          <p:nvPr/>
        </p:nvSpPr>
        <p:spPr>
          <a:xfrm>
            <a:off x="226366" y="812774"/>
            <a:ext cx="3968266" cy="369332"/>
          </a:xfrm>
          <a:prstGeom prst="rect">
            <a:avLst/>
          </a:prstGeom>
          <a:ln w="25400">
            <a:solidFill>
              <a:srgbClr val="0000FF"/>
            </a:solidFill>
          </a:ln>
        </p:spPr>
        <p:txBody>
          <a:bodyPr wrap="non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Users Group: </a:t>
            </a:r>
            <a:r>
              <a:rPr lang="en-US" altLang="en-US" b="1" dirty="0">
                <a:solidFill>
                  <a:srgbClr val="0000FF"/>
                </a:solidFill>
                <a:latin typeface="Arial" panose="020B0604020202020204" pitchFamily="34" charset="0"/>
                <a:cs typeface="Arial" panose="020B0604020202020204" pitchFamily="34" charset="0"/>
              </a:rPr>
              <a:t>EICUG.ORG</a:t>
            </a:r>
          </a:p>
        </p:txBody>
      </p:sp>
      <p:sp>
        <p:nvSpPr>
          <p:cNvPr id="12" name="TextBox 11">
            <a:extLst>
              <a:ext uri="{FF2B5EF4-FFF2-40B4-BE49-F238E27FC236}">
                <a16:creationId xmlns:a16="http://schemas.microsoft.com/office/drawing/2014/main" id="{8208798C-3E37-4DBB-9F16-7418F23F90CF}"/>
              </a:ext>
            </a:extLst>
          </p:cNvPr>
          <p:cNvSpPr txBox="1"/>
          <p:nvPr/>
        </p:nvSpPr>
        <p:spPr>
          <a:xfrm>
            <a:off x="6826314" y="3691057"/>
            <a:ext cx="2317686" cy="2062103"/>
          </a:xfrm>
          <a:prstGeom prst="rect">
            <a:avLst/>
          </a:prstGeom>
          <a:solidFill>
            <a:schemeClr val="bg1"/>
          </a:solidFill>
        </p:spPr>
        <p:txBody>
          <a:bodyPr wrap="square" rtlCol="0">
            <a:spAutoFit/>
          </a:bodyPr>
          <a:lstStyle/>
          <a:p>
            <a:r>
              <a:rPr lang="en-US" sz="1600" dirty="0"/>
              <a:t>Annual EICUG meeting</a:t>
            </a:r>
          </a:p>
          <a:p>
            <a:r>
              <a:rPr lang="en-US" sz="1600" dirty="0"/>
              <a:t>2016 UC Berkeley, CA</a:t>
            </a:r>
          </a:p>
          <a:p>
            <a:r>
              <a:rPr lang="en-US" sz="1600" dirty="0"/>
              <a:t>2016 Argonne, IL</a:t>
            </a:r>
          </a:p>
          <a:p>
            <a:r>
              <a:rPr lang="en-US" sz="1600" dirty="0"/>
              <a:t>2017 Trieste, Italy</a:t>
            </a:r>
          </a:p>
          <a:p>
            <a:r>
              <a:rPr lang="en-US" sz="1600" dirty="0"/>
              <a:t>2018 Washington, DC</a:t>
            </a:r>
          </a:p>
          <a:p>
            <a:r>
              <a:rPr lang="en-US" sz="1600" dirty="0"/>
              <a:t>2019 Paris, France</a:t>
            </a:r>
          </a:p>
          <a:p>
            <a:r>
              <a:rPr lang="en-US" sz="1600" dirty="0">
                <a:solidFill>
                  <a:srgbClr val="0796F7"/>
                </a:solidFill>
              </a:rPr>
              <a:t>2020 Miami, FL</a:t>
            </a:r>
          </a:p>
          <a:p>
            <a:r>
              <a:rPr lang="en-US" sz="1600" dirty="0">
                <a:solidFill>
                  <a:srgbClr val="0796F7"/>
                </a:solidFill>
              </a:rPr>
              <a:t>2021 Warsaw, Poland</a:t>
            </a:r>
          </a:p>
        </p:txBody>
      </p:sp>
      <p:sp>
        <p:nvSpPr>
          <p:cNvPr id="2" name="TextBox 1"/>
          <p:cNvSpPr txBox="1"/>
          <p:nvPr/>
        </p:nvSpPr>
        <p:spPr>
          <a:xfrm>
            <a:off x="170084" y="6051033"/>
            <a:ext cx="8853770" cy="369332"/>
          </a:xfrm>
          <a:prstGeom prst="rect">
            <a:avLst/>
          </a:prstGeom>
          <a:solidFill>
            <a:srgbClr val="FFFF00"/>
          </a:solidFill>
        </p:spPr>
        <p:txBody>
          <a:bodyPr wrap="none" rtlCol="0">
            <a:spAutoFit/>
          </a:bodyPr>
          <a:lstStyle/>
          <a:p>
            <a:r>
              <a:rPr lang="en-US" dirty="0"/>
              <a:t>Eagerly awaiting CD-0 after very positive National Academy of Science report on EIC</a:t>
            </a:r>
          </a:p>
        </p:txBody>
      </p:sp>
    </p:spTree>
    <p:extLst>
      <p:ext uri="{BB962C8B-B14F-4D97-AF65-F5344CB8AC3E}">
        <p14:creationId xmlns:p14="http://schemas.microsoft.com/office/powerpoint/2010/main" val="128112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6" name="Content Placeholder 8">
            <a:extLst>
              <a:ext uri="{FF2B5EF4-FFF2-40B4-BE49-F238E27FC236}">
                <a16:creationId xmlns:a16="http://schemas.microsoft.com/office/drawing/2014/main" id="{4E1196C1-B83F-4AA8-AA59-EC5CBED46CD5}"/>
              </a:ext>
            </a:extLst>
          </p:cNvPr>
          <p:cNvSpPr>
            <a:spLocks noGrp="1"/>
          </p:cNvSpPr>
          <p:nvPr>
            <p:ph idx="1"/>
          </p:nvPr>
        </p:nvSpPr>
        <p:spPr>
          <a:xfrm>
            <a:off x="192440" y="949569"/>
            <a:ext cx="8736672" cy="5667890"/>
          </a:xfrm>
        </p:spPr>
        <p:txBody>
          <a:bodyPr>
            <a:normAutofit/>
          </a:bodyPr>
          <a:lstStyle/>
          <a:p>
            <a:pPr>
              <a:lnSpc>
                <a:spcPct val="120000"/>
              </a:lnSpc>
            </a:pPr>
            <a:r>
              <a:rPr lang="en-US" sz="1600" dirty="0"/>
              <a:t>To explore the fundamental structure and dynamics of the matter in the visible world</a:t>
            </a:r>
          </a:p>
          <a:p>
            <a:pPr marL="0" indent="0">
              <a:lnSpc>
                <a:spcPct val="120000"/>
              </a:lnSpc>
              <a:buNone/>
            </a:pPr>
            <a:endParaRPr lang="en-US" sz="1600" dirty="0"/>
          </a:p>
          <a:p>
            <a:pPr marL="0" indent="0">
              <a:lnSpc>
                <a:spcPct val="120000"/>
              </a:lnSpc>
              <a:buNone/>
            </a:pPr>
            <a:endParaRPr lang="en-US" sz="1600" dirty="0"/>
          </a:p>
          <a:p>
            <a:pPr marL="0" indent="0">
              <a:lnSpc>
                <a:spcPct val="120000"/>
              </a:lnSpc>
              <a:buNone/>
            </a:pPr>
            <a:endParaRPr lang="en-US" sz="1600" dirty="0"/>
          </a:p>
          <a:p>
            <a:pPr>
              <a:lnSpc>
                <a:spcPct val="120000"/>
              </a:lnSpc>
            </a:pPr>
            <a:r>
              <a:rPr lang="en-US" sz="1600" dirty="0"/>
              <a:t>Interactions arise through fundamental symmetry principles</a:t>
            </a:r>
          </a:p>
          <a:p>
            <a:pPr>
              <a:lnSpc>
                <a:spcPct val="120000"/>
              </a:lnSpc>
            </a:pPr>
            <a:r>
              <a:rPr lang="en-US" sz="1600" dirty="0"/>
              <a:t>Properties of the visible universe emerge through complex structure of the QCD vacuum</a:t>
            </a:r>
          </a:p>
          <a:p>
            <a:pPr>
              <a:lnSpc>
                <a:spcPct val="120000"/>
              </a:lnSpc>
            </a:pPr>
            <a:r>
              <a:rPr lang="en-US" sz="1600" dirty="0"/>
              <a:t>The proton is a highly relativistic system described by QCD, a fully relativistic quantum field theory.</a:t>
            </a:r>
          </a:p>
          <a:p>
            <a:pPr>
              <a:lnSpc>
                <a:spcPct val="120000"/>
              </a:lnSpc>
            </a:pPr>
            <a:r>
              <a:rPr lang="en-US" sz="1600" dirty="0"/>
              <a:t>Lattice QCD is an increasingly powerful means to carry out </a:t>
            </a:r>
            <a:r>
              <a:rPr lang="en-US" sz="1600" i="1" dirty="0" err="1"/>
              <a:t>ab</a:t>
            </a:r>
            <a:r>
              <a:rPr lang="en-US" sz="1600" i="1" dirty="0"/>
              <a:t> initio </a:t>
            </a:r>
            <a:r>
              <a:rPr lang="en-US" sz="1600" dirty="0"/>
              <a:t>QCD calculations of hadron structure in the rest frame.  </a:t>
            </a:r>
          </a:p>
          <a:p>
            <a:pPr>
              <a:lnSpc>
                <a:spcPct val="120000"/>
              </a:lnSpc>
            </a:pPr>
            <a:r>
              <a:rPr lang="en-US" sz="1600" dirty="0">
                <a:solidFill>
                  <a:srgbClr val="0000FF"/>
                </a:solidFill>
              </a:rPr>
              <a:t>The goal of the EIC is to provide us with an understanding of the internal structure of the proton and more complex atomic nuclei that is comparable to our knowledge of the electronic structure of atoms themselves, which lies at the heart of modern technologies.</a:t>
            </a:r>
          </a:p>
          <a:p>
            <a:pPr>
              <a:lnSpc>
                <a:spcPct val="120000"/>
              </a:lnSpc>
            </a:pPr>
            <a:endParaRPr lang="en-US" sz="1600" dirty="0"/>
          </a:p>
        </p:txBody>
      </p:sp>
      <p:sp>
        <p:nvSpPr>
          <p:cNvPr id="8" name="Title 1">
            <a:extLst>
              <a:ext uri="{FF2B5EF4-FFF2-40B4-BE49-F238E27FC236}">
                <a16:creationId xmlns:a16="http://schemas.microsoft.com/office/drawing/2014/main" id="{E059F9D9-0E5F-4722-A3A4-0EBAE628382E}"/>
              </a:ext>
            </a:extLst>
          </p:cNvPr>
          <p:cNvSpPr>
            <a:spLocks noGrp="1"/>
          </p:cNvSpPr>
          <p:nvPr>
            <p:ph type="title"/>
          </p:nvPr>
        </p:nvSpPr>
        <p:spPr>
          <a:xfrm>
            <a:off x="309563" y="0"/>
            <a:ext cx="8462962" cy="728663"/>
          </a:xfrm>
        </p:spPr>
        <p:txBody>
          <a:bodyPr>
            <a:normAutofit/>
          </a:bodyPr>
          <a:lstStyle/>
          <a:p>
            <a:pPr algn="ctr"/>
            <a:r>
              <a:rPr lang="en-US" sz="3200" b="1" dirty="0"/>
              <a:t>EIC: 21</a:t>
            </a:r>
            <a:r>
              <a:rPr lang="en-US" sz="3200" b="1" baseline="30000" dirty="0"/>
              <a:t>st</a:t>
            </a:r>
            <a:r>
              <a:rPr lang="en-US" sz="3200" b="1" dirty="0"/>
              <a:t> Century QCD Laboratory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DA41D47-86BA-4A1F-AABB-3DD97B0BF37F}"/>
                  </a:ext>
                </a:extLst>
              </p:cNvPr>
              <p:cNvSpPr txBox="1"/>
              <p:nvPr/>
            </p:nvSpPr>
            <p:spPr>
              <a:xfrm>
                <a:off x="3101307" y="2100240"/>
                <a:ext cx="5571846" cy="714619"/>
              </a:xfrm>
              <a:prstGeom prst="rect">
                <a:avLst/>
              </a:prstGeom>
              <a:noFill/>
            </p:spPr>
            <p:txBody>
              <a:bodyPr wrap="none" rtlCol="0">
                <a:spAutoFit/>
              </a:bodyPr>
              <a:lstStyle/>
              <a:p>
                <a:pPr>
                  <a:lnSpc>
                    <a:spcPct val="107000"/>
                  </a:lnSpc>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𝑖𝑔</m:t>
                      </m:r>
                      <m:box>
                        <m:box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boxPr>
                        <m:e>
                          <m:argPr>
                            <m:argSz m:val="-1"/>
                          </m:argPr>
                          <m:f>
                            <m:f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box>
                      <m:sSup>
                        <m:sSup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𝜆</m:t>
                          </m:r>
                        </m:e>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sup>
                      </m:sSup>
                      <m:sSubSup>
                        <m:sSubSup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sup>
                      </m:sSub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𝜈</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𝜈</m:t>
                          </m:r>
                        </m:sub>
                      </m:sSub>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𝒊𝒈</m:t>
                      </m:r>
                      <m:sSup>
                        <m:sSupPr>
                          <m:ctrlP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𝒇</m:t>
                          </m:r>
                        </m:e>
                        <m:sup>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𝒂𝒃𝒄</m:t>
                          </m:r>
                        </m:sup>
                      </m:sSup>
                      <m:sSubSup>
                        <m:sSubSupPr>
                          <m:ctrlP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𝑨</m:t>
                          </m:r>
                        </m:e>
                        <m:sub>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𝝁</m:t>
                          </m:r>
                        </m:sub>
                        <m:sup>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𝒃</m:t>
                          </m:r>
                        </m:sup>
                      </m:sSubSup>
                      <m:sSubSup>
                        <m:sSubSupPr>
                          <m:ctrlP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𝑨</m:t>
                          </m:r>
                        </m:e>
                        <m:sub>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𝝂</m:t>
                          </m:r>
                        </m:sub>
                        <m:sup>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m:t>
                          </m:r>
                        </m:sup>
                      </m:sSubSup>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9" name="TextBox 8">
                <a:extLst>
                  <a:ext uri="{FF2B5EF4-FFF2-40B4-BE49-F238E27FC236}">
                    <a16:creationId xmlns:a16="http://schemas.microsoft.com/office/drawing/2014/main" id="{3DA41D47-86BA-4A1F-AABB-3DD97B0BF37F}"/>
                  </a:ext>
                </a:extLst>
              </p:cNvPr>
              <p:cNvSpPr txBox="1">
                <a:spLocks noRot="1" noChangeAspect="1" noMove="1" noResize="1" noEditPoints="1" noAdjustHandles="1" noChangeArrowheads="1" noChangeShapeType="1" noTextEdit="1"/>
              </p:cNvSpPr>
              <p:nvPr/>
            </p:nvSpPr>
            <p:spPr>
              <a:xfrm>
                <a:off x="3101307" y="2100240"/>
                <a:ext cx="5571846" cy="71461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9DB307-7895-4EBC-ACC0-91715EB01118}"/>
                  </a:ext>
                </a:extLst>
              </p:cNvPr>
              <p:cNvSpPr txBox="1"/>
              <p:nvPr/>
            </p:nvSpPr>
            <p:spPr>
              <a:xfrm>
                <a:off x="800849" y="1274994"/>
                <a:ext cx="4911409" cy="1201098"/>
              </a:xfrm>
              <a:prstGeom prst="rect">
                <a:avLst/>
              </a:prstGeom>
              <a:noFill/>
            </p:spPr>
            <p:txBody>
              <a:bodyPr wrap="none" rtlCol="0">
                <a:spAutoFit/>
              </a:bodyPr>
              <a:lstStyle/>
              <a:p>
                <a:pPr>
                  <a:spcAft>
                    <a:spcPts val="1000"/>
                  </a:spcAft>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𝐿</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𝑄𝐶𝐷</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supHide m:val="on"/>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naryPr>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up/>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acc>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sub>
                          </m:sSub>
                          <m:d>
                            <m:dPr>
                              <m:begChr m:val="["/>
                              <m:endChr m:val="]"/>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m:t>
                              </m:r>
                              <m:sSup>
                                <m:s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𝛾</m:t>
                                  </m:r>
                                </m:e>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p>
                              </m:sSup>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𝐷</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sub>
                              </m:sSub>
                            </m:e>
                          </m:d>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sup>
                          </m:sSubSup>
                          <m:sSup>
                            <m:s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𝜇𝜈</m:t>
                              </m:r>
                            </m:sup>
                          </m:sSup>
                        </m:e>
                      </m:nary>
                    </m:oMath>
                  </m:oMathPara>
                </a14:m>
                <a:endParaRPr lang="en-US" sz="110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10" name="TextBox 9">
                <a:extLst>
                  <a:ext uri="{FF2B5EF4-FFF2-40B4-BE49-F238E27FC236}">
                    <a16:creationId xmlns:a16="http://schemas.microsoft.com/office/drawing/2014/main" id="{819DB307-7895-4EBC-ACC0-91715EB01118}"/>
                  </a:ext>
                </a:extLst>
              </p:cNvPr>
              <p:cNvSpPr txBox="1">
                <a:spLocks noRot="1" noChangeAspect="1" noMove="1" noResize="1" noEditPoints="1" noAdjustHandles="1" noChangeArrowheads="1" noChangeShapeType="1" noTextEdit="1"/>
              </p:cNvSpPr>
              <p:nvPr/>
            </p:nvSpPr>
            <p:spPr>
              <a:xfrm>
                <a:off x="800849" y="1274994"/>
                <a:ext cx="4911409" cy="1201098"/>
              </a:xfrm>
              <a:prstGeom prst="rect">
                <a:avLst/>
              </a:prstGeom>
              <a:blipFill>
                <a:blip r:embed="rId3"/>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0C1B824-2CF8-422E-83CD-70EA7C568303}"/>
              </a:ext>
            </a:extLst>
          </p:cNvPr>
          <p:cNvSpPr/>
          <p:nvPr/>
        </p:nvSpPr>
        <p:spPr>
          <a:xfrm>
            <a:off x="7086600" y="1959223"/>
            <a:ext cx="1596078" cy="71461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592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5" name="Rectangle 4">
            <a:extLst>
              <a:ext uri="{FF2B5EF4-FFF2-40B4-BE49-F238E27FC236}">
                <a16:creationId xmlns:a16="http://schemas.microsoft.com/office/drawing/2014/main" id="{9C371A5E-8ED5-45BB-885D-3C57C8A80E2A}"/>
              </a:ext>
            </a:extLst>
          </p:cNvPr>
          <p:cNvSpPr/>
          <p:nvPr/>
        </p:nvSpPr>
        <p:spPr>
          <a:xfrm>
            <a:off x="457200" y="745760"/>
            <a:ext cx="8409215" cy="5355312"/>
          </a:xfrm>
          <a:prstGeom prst="rect">
            <a:avLst/>
          </a:prstGeom>
        </p:spPr>
        <p:txBody>
          <a:bodyPr wrap="square">
            <a:spAutoFit/>
          </a:bodyPr>
          <a:lstStyle/>
          <a:p>
            <a:endParaRPr lang="en-US" dirty="0">
              <a:latin typeface="Arial" panose="020B0604020202020204" pitchFamily="34" charset="0"/>
              <a:cs typeface="Arial" panose="020B0604020202020204" pitchFamily="34" charset="0"/>
            </a:endParaRPr>
          </a:p>
          <a:p>
            <a:pPr marL="285750" indent="-285750">
              <a:buFont typeface="Arial"/>
              <a:buChar char="•"/>
            </a:pPr>
            <a:endParaRPr lang="en-US" dirty="0">
              <a:latin typeface="Arial" panose="020B0604020202020204" pitchFamily="34" charset="0"/>
              <a:cs typeface="Arial" panose="020B0604020202020204" pitchFamily="34" charset="0"/>
            </a:endParaRPr>
          </a:p>
          <a:p>
            <a:pPr marL="285750" indent="-285750">
              <a:buFont typeface="Arial"/>
              <a:buChar char="•"/>
            </a:pPr>
            <a:r>
              <a:rPr lang="en-US" b="1" dirty="0">
                <a:latin typeface="Arial" panose="020B0604020202020204" pitchFamily="34" charset="0"/>
                <a:cs typeface="Arial" panose="020B0604020202020204" pitchFamily="34" charset="0"/>
              </a:rPr>
              <a:t>Interactions and structure are mixed up in nuclear matter: </a:t>
            </a:r>
            <a:r>
              <a:rPr lang="en-US" dirty="0">
                <a:latin typeface="Arial" panose="020B0604020202020204" pitchFamily="34" charset="0"/>
                <a:cs typeface="Arial" panose="020B0604020202020204" pitchFamily="34" charset="0"/>
              </a:rPr>
              <a:t>Nuclear matter is made of quarks that are bound by gluons that also bind themselves.  Unlike with the more familiar atomic and molecular matter, the </a:t>
            </a:r>
            <a:r>
              <a:rPr lang="en-US" dirty="0">
                <a:solidFill>
                  <a:srgbClr val="0000FF"/>
                </a:solidFill>
                <a:latin typeface="Arial" panose="020B0604020202020204" pitchFamily="34" charset="0"/>
                <a:cs typeface="Arial" panose="020B0604020202020204" pitchFamily="34" charset="0"/>
              </a:rPr>
              <a:t>interactions and structures are inextricably mixed up</a:t>
            </a:r>
            <a:r>
              <a:rPr lang="en-US" dirty="0">
                <a:latin typeface="Arial" panose="020B0604020202020204" pitchFamily="34" charset="0"/>
                <a:cs typeface="Arial" panose="020B0604020202020204" pitchFamily="34" charset="0"/>
              </a:rPr>
              <a:t>, and the </a:t>
            </a:r>
            <a:r>
              <a:rPr lang="en-US" dirty="0">
                <a:solidFill>
                  <a:srgbClr val="FF0000"/>
                </a:solidFill>
                <a:latin typeface="Arial" panose="020B0604020202020204" pitchFamily="34" charset="0"/>
                <a:cs typeface="Arial" panose="020B0604020202020204" pitchFamily="34" charset="0"/>
              </a:rPr>
              <a:t>observed properties </a:t>
            </a:r>
            <a:r>
              <a:rPr lang="en-US" dirty="0">
                <a:latin typeface="Arial" panose="020B0604020202020204" pitchFamily="34" charset="0"/>
                <a:cs typeface="Arial" panose="020B0604020202020204" pitchFamily="34" charset="0"/>
              </a:rPr>
              <a:t>of nucleons and nuclei, such as mass &amp; spin, </a:t>
            </a:r>
            <a:r>
              <a:rPr lang="en-US" dirty="0">
                <a:solidFill>
                  <a:srgbClr val="FF0000"/>
                </a:solidFill>
                <a:latin typeface="Arial" panose="020B0604020202020204" pitchFamily="34" charset="0"/>
                <a:cs typeface="Arial" panose="020B0604020202020204" pitchFamily="34" charset="0"/>
              </a:rPr>
              <a:t>emerge</a:t>
            </a:r>
            <a:r>
              <a:rPr lang="en-US" dirty="0">
                <a:latin typeface="Arial" panose="020B0604020202020204" pitchFamily="34" charset="0"/>
                <a:cs typeface="Arial" panose="020B0604020202020204" pitchFamily="34" charset="0"/>
              </a:rPr>
              <a:t> out of this complex system.  </a:t>
            </a:r>
          </a:p>
          <a:p>
            <a:pPr marL="285750" indent="-285750">
              <a:buFont typeface="Arial"/>
              <a:buChar char="•"/>
            </a:pPr>
            <a:endParaRPr lang="en-US" dirty="0">
              <a:latin typeface="Arial" panose="020B0604020202020204" pitchFamily="34" charset="0"/>
              <a:cs typeface="Arial" panose="020B0604020202020204" pitchFamily="34" charset="0"/>
            </a:endParaRPr>
          </a:p>
          <a:p>
            <a:pPr marL="285750" indent="-285750">
              <a:buFont typeface="Arial"/>
              <a:buChar char="•"/>
            </a:pPr>
            <a:r>
              <a:rPr lang="en-US" b="1" dirty="0">
                <a:latin typeface="Arial" panose="020B0604020202020204" pitchFamily="34" charset="0"/>
                <a:cs typeface="Arial" panose="020B0604020202020204" pitchFamily="34" charset="0"/>
              </a:rPr>
              <a:t>Gaining understanding of this dynamic matter is transformational: </a:t>
            </a:r>
            <a:r>
              <a:rPr lang="en-US" dirty="0">
                <a:latin typeface="Arial" panose="020B0604020202020204" pitchFamily="34" charset="0"/>
                <a:cs typeface="Arial" panose="020B0604020202020204" pitchFamily="34" charset="0"/>
              </a:rPr>
              <a:t>Gaining </a:t>
            </a:r>
            <a:r>
              <a:rPr lang="en-US" dirty="0">
                <a:solidFill>
                  <a:srgbClr val="FF0000"/>
                </a:solidFill>
                <a:latin typeface="Arial" panose="020B0604020202020204" pitchFamily="34" charset="0"/>
                <a:cs typeface="Arial" panose="020B0604020202020204" pitchFamily="34" charset="0"/>
              </a:rPr>
              <a:t>detailed knowledge</a:t>
            </a:r>
            <a:r>
              <a:rPr lang="en-US" dirty="0">
                <a:latin typeface="Arial" panose="020B0604020202020204" pitchFamily="34" charset="0"/>
                <a:cs typeface="Arial" panose="020B0604020202020204" pitchFamily="34" charset="0"/>
              </a:rPr>
              <a:t> of this astonishing dynamical system at the heart of our world </a:t>
            </a:r>
            <a:r>
              <a:rPr lang="en-US" dirty="0">
                <a:solidFill>
                  <a:srgbClr val="FF0000"/>
                </a:solidFill>
                <a:latin typeface="Arial" panose="020B0604020202020204" pitchFamily="34" charset="0"/>
                <a:cs typeface="Arial" panose="020B0604020202020204" pitchFamily="34" charset="0"/>
              </a:rPr>
              <a:t>will be transformational</a:t>
            </a:r>
            <a:r>
              <a:rPr lang="en-US" dirty="0">
                <a:latin typeface="Arial" panose="020B0604020202020204" pitchFamily="34" charset="0"/>
                <a:cs typeface="Arial" panose="020B0604020202020204" pitchFamily="34" charset="0"/>
              </a:rPr>
              <a:t>, perhaps in an even more </a:t>
            </a:r>
            <a:r>
              <a:rPr lang="en-US" dirty="0">
                <a:solidFill>
                  <a:srgbClr val="FF0000"/>
                </a:solidFill>
                <a:latin typeface="Arial" panose="020B0604020202020204" pitchFamily="34" charset="0"/>
                <a:cs typeface="Arial" panose="020B0604020202020204" pitchFamily="34" charset="0"/>
              </a:rPr>
              <a:t>dramatic way</a:t>
            </a:r>
            <a:r>
              <a:rPr lang="en-US" dirty="0">
                <a:latin typeface="Arial" panose="020B0604020202020204" pitchFamily="34" charset="0"/>
                <a:cs typeface="Arial" panose="020B0604020202020204" pitchFamily="34" charset="0"/>
              </a:rPr>
              <a:t> than how the understanding of the atomic and molecular structure of matter led to new frontiers, new sciences and new technologies.</a:t>
            </a:r>
          </a:p>
          <a:p>
            <a:pPr marL="285750" indent="-285750">
              <a:buFont typeface="Arial"/>
              <a:buChar char="•"/>
            </a:pPr>
            <a:endParaRPr lang="en-US" dirty="0">
              <a:latin typeface="Arial" panose="020B0604020202020204" pitchFamily="34" charset="0"/>
              <a:cs typeface="Arial" panose="020B0604020202020204" pitchFamily="34" charset="0"/>
            </a:endParaRPr>
          </a:p>
          <a:p>
            <a:pPr marL="285750" indent="-285750">
              <a:buFont typeface="Arial"/>
              <a:buChar char="•"/>
            </a:pPr>
            <a:r>
              <a:rPr lang="en-US" b="1" dirty="0">
                <a:latin typeface="Arial" panose="020B0604020202020204" pitchFamily="34" charset="0"/>
                <a:cs typeface="Arial" panose="020B0604020202020204" pitchFamily="34" charset="0"/>
              </a:rPr>
              <a:t>The Electron Ion Collider is the right tool: </a:t>
            </a:r>
            <a:r>
              <a:rPr lang="en-US" dirty="0">
                <a:latin typeface="Arial" panose="020B0604020202020204" pitchFamily="34" charset="0"/>
                <a:cs typeface="Arial" panose="020B0604020202020204" pitchFamily="34" charset="0"/>
              </a:rPr>
              <a:t>A new US-based facility, EIC, with a versatile range of beam energies, polarizations, and species, as well as high luminosity, is </a:t>
            </a:r>
            <a:r>
              <a:rPr lang="en-US" dirty="0">
                <a:solidFill>
                  <a:srgbClr val="FF0000"/>
                </a:solidFill>
                <a:latin typeface="Arial" panose="020B0604020202020204" pitchFamily="34" charset="0"/>
                <a:cs typeface="Arial" panose="020B0604020202020204" pitchFamily="34" charset="0"/>
              </a:rPr>
              <a:t>required to precisely image the quarks and gluons and their interactions</a:t>
            </a:r>
            <a:r>
              <a:rPr lang="en-US" dirty="0">
                <a:latin typeface="Arial" panose="020B0604020202020204" pitchFamily="34" charset="0"/>
                <a:cs typeface="Arial" panose="020B0604020202020204" pitchFamily="34" charset="0"/>
              </a:rPr>
              <a:t>, to explore the </a:t>
            </a:r>
            <a:r>
              <a:rPr lang="en-US" dirty="0">
                <a:solidFill>
                  <a:srgbClr val="FF0000"/>
                </a:solidFill>
                <a:latin typeface="Arial" panose="020B0604020202020204" pitchFamily="34" charset="0"/>
                <a:cs typeface="Arial" panose="020B0604020202020204" pitchFamily="34" charset="0"/>
              </a:rPr>
              <a:t>new QCD frontier of strong color fields</a:t>
            </a:r>
            <a:r>
              <a:rPr lang="en-US" dirty="0">
                <a:latin typeface="Arial" panose="020B0604020202020204" pitchFamily="34" charset="0"/>
                <a:cs typeface="Arial" panose="020B0604020202020204" pitchFamily="34" charset="0"/>
              </a:rPr>
              <a:t> in nuclei </a:t>
            </a:r>
            <a:r>
              <a:rPr lang="mr-IN" dirty="0">
                <a:latin typeface="Arial" panose="020B0604020202020204" pitchFamily="34" charset="0"/>
              </a:rPr>
              <a:t>–</a:t>
            </a:r>
            <a:r>
              <a:rPr lang="en-US" dirty="0">
                <a:latin typeface="Arial" panose="020B0604020202020204" pitchFamily="34" charset="0"/>
                <a:cs typeface="Arial" panose="020B0604020202020204" pitchFamily="34" charset="0"/>
              </a:rPr>
              <a:t> to </a:t>
            </a:r>
            <a:r>
              <a:rPr lang="en-US" i="1" dirty="0">
                <a:latin typeface="Arial" panose="020B0604020202020204" pitchFamily="34" charset="0"/>
                <a:cs typeface="Arial" panose="020B0604020202020204" pitchFamily="34" charset="0"/>
              </a:rPr>
              <a:t>understand </a:t>
            </a:r>
            <a:r>
              <a:rPr lang="en-US" dirty="0">
                <a:latin typeface="Arial" panose="020B0604020202020204" pitchFamily="34" charset="0"/>
                <a:cs typeface="Arial" panose="020B0604020202020204" pitchFamily="34" charset="0"/>
              </a:rPr>
              <a:t>how matter at its most fundamental level is made.  </a:t>
            </a:r>
          </a:p>
        </p:txBody>
      </p:sp>
      <p:sp>
        <p:nvSpPr>
          <p:cNvPr id="6" name="Title 5">
            <a:extLst>
              <a:ext uri="{FF2B5EF4-FFF2-40B4-BE49-F238E27FC236}">
                <a16:creationId xmlns:a16="http://schemas.microsoft.com/office/drawing/2014/main" id="{9FEE1C90-1750-4F87-AFFD-96A9B05E76A8}"/>
              </a:ext>
            </a:extLst>
          </p:cNvPr>
          <p:cNvSpPr txBox="1">
            <a:spLocks noGrp="1" noChangeArrowheads="1"/>
          </p:cNvSpPr>
          <p:nvPr>
            <p:ph type="title"/>
          </p:nvPr>
        </p:nvSpPr>
        <p:spPr bwMode="auto">
          <a:xfrm>
            <a:off x="309563" y="79286"/>
            <a:ext cx="8462962" cy="535509"/>
          </a:xfrm>
          <a:prstGeom prst="rect">
            <a:avLst/>
          </a:prstGeom>
          <a:noFill/>
          <a:ln w="9525">
            <a:noFill/>
            <a:miter lim="800000"/>
            <a:headEnd/>
            <a:tailEnd/>
          </a:ln>
        </p:spPr>
        <p:txBody>
          <a:bodyPr>
            <a:spAutoFit/>
          </a:bodyPr>
          <a:lstStyle/>
          <a:p>
            <a:pPr algn="ctr"/>
            <a:r>
              <a:rPr lang="en-US" sz="3200" b="1" dirty="0">
                <a:latin typeface="Arial" panose="020B0604020202020204" pitchFamily="34" charset="0"/>
                <a:cs typeface="Arial" panose="020B0604020202020204" pitchFamily="34" charset="0"/>
              </a:rPr>
              <a:t>Introduction: Why an Electron-Ion Collider</a:t>
            </a:r>
          </a:p>
        </p:txBody>
      </p:sp>
    </p:spTree>
    <p:extLst>
      <p:ext uri="{BB962C8B-B14F-4D97-AF65-F5344CB8AC3E}">
        <p14:creationId xmlns:p14="http://schemas.microsoft.com/office/powerpoint/2010/main" val="2796685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5" name="Title 1">
            <a:extLst>
              <a:ext uri="{FF2B5EF4-FFF2-40B4-BE49-F238E27FC236}">
                <a16:creationId xmlns:a16="http://schemas.microsoft.com/office/drawing/2014/main" id="{45326366-D4ED-4F10-935F-8C76EF44C3F3}"/>
              </a:ext>
            </a:extLst>
          </p:cNvPr>
          <p:cNvSpPr txBox="1">
            <a:spLocks/>
          </p:cNvSpPr>
          <p:nvPr/>
        </p:nvSpPr>
        <p:spPr>
          <a:xfrm>
            <a:off x="722313" y="2424326"/>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A spin factory of polarized electrons and polarized protons/light nuclei: </a:t>
            </a:r>
            <a:br>
              <a:rPr lang="en-US" dirty="0"/>
            </a:br>
            <a:r>
              <a:rPr lang="en-US" dirty="0"/>
              <a:t>imaging the quarks and gluons</a:t>
            </a:r>
          </a:p>
        </p:txBody>
      </p:sp>
      <p:sp>
        <p:nvSpPr>
          <p:cNvPr id="6" name="Text Placeholder 6">
            <a:extLst>
              <a:ext uri="{FF2B5EF4-FFF2-40B4-BE49-F238E27FC236}">
                <a16:creationId xmlns:a16="http://schemas.microsoft.com/office/drawing/2014/main" id="{189BC62F-E6B3-4FC9-A0EE-F6E63EF6FDDA}"/>
              </a:ext>
            </a:extLst>
          </p:cNvPr>
          <p:cNvSpPr txBox="1">
            <a:spLocks/>
          </p:cNvSpPr>
          <p:nvPr/>
        </p:nvSpPr>
        <p:spPr>
          <a:xfrm>
            <a:off x="722312" y="4688990"/>
            <a:ext cx="7644021" cy="1731216"/>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How are the sea quarks and gluons, and their spins, </a:t>
            </a:r>
            <a:r>
              <a:rPr lang="en-US" dirty="0">
                <a:solidFill>
                  <a:srgbClr val="0000FF"/>
                </a:solidFill>
              </a:rPr>
              <a:t>distributed in space and momentum </a:t>
            </a:r>
            <a:r>
              <a:rPr lang="en-US" dirty="0"/>
              <a:t>inside the nucleon? </a:t>
            </a:r>
          </a:p>
          <a:p>
            <a:r>
              <a:rPr lang="en-US" dirty="0"/>
              <a:t>How do the </a:t>
            </a:r>
            <a:r>
              <a:rPr lang="en-US" dirty="0">
                <a:solidFill>
                  <a:srgbClr val="0000FF"/>
                </a:solidFill>
              </a:rPr>
              <a:t>nucleon properties emerge </a:t>
            </a:r>
            <a:r>
              <a:rPr lang="en-US" dirty="0"/>
              <a:t>from them and their interactions?</a:t>
            </a:r>
          </a:p>
          <a:p>
            <a:endParaRPr lang="en-US" dirty="0"/>
          </a:p>
          <a:p>
            <a:endParaRPr lang="en-US" dirty="0"/>
          </a:p>
          <a:p>
            <a:endParaRPr lang="en-US" dirty="0"/>
          </a:p>
        </p:txBody>
      </p:sp>
      <p:pic>
        <p:nvPicPr>
          <p:cNvPr id="7" name="Picture 2">
            <a:extLst>
              <a:ext uri="{FF2B5EF4-FFF2-40B4-BE49-F238E27FC236}">
                <a16:creationId xmlns:a16="http://schemas.microsoft.com/office/drawing/2014/main" id="{22BA6C71-EFA3-4893-993D-F9C6314DD726}"/>
              </a:ext>
            </a:extLst>
          </p:cNvPr>
          <p:cNvPicPr>
            <a:picLocks noChangeAspect="1" noChangeArrowheads="1"/>
          </p:cNvPicPr>
          <p:nvPr/>
        </p:nvPicPr>
        <p:blipFill>
          <a:blip r:embed="rId2" cstate="print">
            <a:alphaModFix/>
          </a:blip>
          <a:srcRect/>
          <a:stretch>
            <a:fillRect/>
          </a:stretch>
        </p:blipFill>
        <p:spPr bwMode="auto">
          <a:xfrm>
            <a:off x="3249771" y="1070218"/>
            <a:ext cx="2717483" cy="1165860"/>
          </a:xfrm>
          <a:prstGeom prst="rect">
            <a:avLst/>
          </a:prstGeom>
          <a:noFill/>
          <a:ln w="9525">
            <a:noFill/>
            <a:miter lim="800000"/>
            <a:headEnd/>
            <a:tailEnd/>
          </a:ln>
        </p:spPr>
      </p:pic>
      <p:sp>
        <p:nvSpPr>
          <p:cNvPr id="8" name="Text Box 2">
            <a:extLst>
              <a:ext uri="{FF2B5EF4-FFF2-40B4-BE49-F238E27FC236}">
                <a16:creationId xmlns:a16="http://schemas.microsoft.com/office/drawing/2014/main" id="{94DF04E7-71FA-4FA6-83EE-9855E835FEDE}"/>
              </a:ext>
            </a:extLst>
          </p:cNvPr>
          <p:cNvSpPr>
            <a:spLocks noGrp="1" noChangeArrowheads="1"/>
          </p:cNvSpPr>
          <p:nvPr>
            <p:ph type="title"/>
          </p:nvPr>
        </p:nvSpPr>
        <p:spPr>
          <a:xfrm>
            <a:off x="309563" y="0"/>
            <a:ext cx="8462962" cy="728663"/>
          </a:xfrm>
        </p:spPr>
        <p:txBody>
          <a:bodyPr>
            <a:normAutofit fontScale="90000"/>
          </a:bodyPr>
          <a:lstStyle/>
          <a:p>
            <a:pPr algn="ctr" eaLnBrk="1" hangingPunct="1"/>
            <a:r>
              <a:rPr lang="en-US" altLang="en-US" sz="3600" dirty="0"/>
              <a:t>EIC – World’s First Polarized </a:t>
            </a:r>
            <a:r>
              <a:rPr lang="en-US" altLang="en-US" sz="3600" dirty="0" err="1"/>
              <a:t>eN</a:t>
            </a:r>
            <a:r>
              <a:rPr lang="en-US" altLang="en-US" sz="3600" dirty="0"/>
              <a:t> Collider</a:t>
            </a:r>
          </a:p>
        </p:txBody>
      </p:sp>
    </p:spTree>
    <p:extLst>
      <p:ext uri="{BB962C8B-B14F-4D97-AF65-F5344CB8AC3E}">
        <p14:creationId xmlns:p14="http://schemas.microsoft.com/office/powerpoint/2010/main" val="3789729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3" name="Title 2">
            <a:extLst>
              <a:ext uri="{FF2B5EF4-FFF2-40B4-BE49-F238E27FC236}">
                <a16:creationId xmlns:a16="http://schemas.microsoft.com/office/drawing/2014/main" id="{ADB0AA5D-2655-4F90-A3C8-86F219440C0B}"/>
              </a:ext>
            </a:extLst>
          </p:cNvPr>
          <p:cNvSpPr>
            <a:spLocks noGrp="1"/>
          </p:cNvSpPr>
          <p:nvPr>
            <p:ph type="title"/>
          </p:nvPr>
        </p:nvSpPr>
        <p:spPr>
          <a:xfrm>
            <a:off x="308919" y="0"/>
            <a:ext cx="8464378" cy="728031"/>
          </a:xfrm>
        </p:spPr>
        <p:txBody>
          <a:bodyPr>
            <a:normAutofit/>
          </a:bodyPr>
          <a:lstStyle/>
          <a:p>
            <a:pPr algn="ctr"/>
            <a:r>
              <a:rPr lang="en-US" sz="3200" dirty="0"/>
              <a:t>Transverse Spatial Distribution of Gluons</a:t>
            </a:r>
          </a:p>
        </p:txBody>
      </p:sp>
      <p:pic>
        <p:nvPicPr>
          <p:cNvPr id="5" name="Content Placeholder 3" descr="Screen Shot 2018-10-10 at 7.09.22 AM.png">
            <a:extLst>
              <a:ext uri="{FF2B5EF4-FFF2-40B4-BE49-F238E27FC236}">
                <a16:creationId xmlns:a16="http://schemas.microsoft.com/office/drawing/2014/main" id="{B00AA9CA-497C-4749-A301-00965F0F63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4467" r="-14467"/>
          <a:stretch>
            <a:fillRect/>
          </a:stretch>
        </p:blipFill>
        <p:spPr>
          <a:xfrm>
            <a:off x="-1" y="879237"/>
            <a:ext cx="9143999" cy="5241636"/>
          </a:xfrm>
        </p:spPr>
      </p:pic>
      <p:pic>
        <p:nvPicPr>
          <p:cNvPr id="6" name="Picture 5" descr="Screen Shot 2018-10-13 at 4.07.56 PM.png">
            <a:extLst>
              <a:ext uri="{FF2B5EF4-FFF2-40B4-BE49-F238E27FC236}">
                <a16:creationId xmlns:a16="http://schemas.microsoft.com/office/drawing/2014/main" id="{C705F441-F542-4F18-B2E0-A7E468721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113" y="2873403"/>
            <a:ext cx="1146362" cy="1484498"/>
          </a:xfrm>
          <a:prstGeom prst="rect">
            <a:avLst/>
          </a:prstGeom>
        </p:spPr>
      </p:pic>
      <p:sp>
        <p:nvSpPr>
          <p:cNvPr id="7" name="TextBox 6">
            <a:extLst>
              <a:ext uri="{FF2B5EF4-FFF2-40B4-BE49-F238E27FC236}">
                <a16:creationId xmlns:a16="http://schemas.microsoft.com/office/drawing/2014/main" id="{3F77C665-76FF-4B5A-90E9-D8479AD983CC}"/>
              </a:ext>
            </a:extLst>
          </p:cNvPr>
          <p:cNvSpPr txBox="1"/>
          <p:nvPr/>
        </p:nvSpPr>
        <p:spPr>
          <a:xfrm>
            <a:off x="201783" y="4488940"/>
            <a:ext cx="8942218" cy="1569660"/>
          </a:xfrm>
          <a:prstGeom prst="rect">
            <a:avLst/>
          </a:prstGeom>
          <a:solidFill>
            <a:schemeClr val="bg1"/>
          </a:solidFill>
          <a:ln>
            <a:noFill/>
          </a:ln>
        </p:spPr>
        <p:txBody>
          <a:bodyPr wrap="square" rtlCol="0">
            <a:spAutoFit/>
          </a:bodyPr>
          <a:lstStyle/>
          <a:p>
            <a:pPr marL="285750" indent="-285750">
              <a:buFont typeface="Arial"/>
              <a:buChar char="•"/>
            </a:pPr>
            <a:r>
              <a:rPr lang="en-US" sz="2400" dirty="0"/>
              <a:t>How are gluons spatially distributed in a proton or a nucleus?</a:t>
            </a:r>
          </a:p>
          <a:p>
            <a:pPr marL="285750" indent="-285750">
              <a:buFont typeface="Arial"/>
              <a:buChar char="•"/>
            </a:pPr>
            <a:r>
              <a:rPr lang="en-US" sz="2400" dirty="0"/>
              <a:t>Is the distribution smooth?</a:t>
            </a:r>
          </a:p>
          <a:p>
            <a:pPr marL="285750" indent="-285750">
              <a:buFont typeface="Arial"/>
              <a:buChar char="•"/>
            </a:pPr>
            <a:r>
              <a:rPr lang="en-US" sz="2400" dirty="0"/>
              <a:t>How does it differ from the charge distribution?</a:t>
            </a:r>
          </a:p>
          <a:p>
            <a:pPr marL="285750" indent="-285750">
              <a:buFont typeface="Arial"/>
              <a:buChar char="•"/>
            </a:pPr>
            <a:r>
              <a:rPr lang="en-US" sz="2400" b="1" dirty="0">
                <a:solidFill>
                  <a:srgbClr val="FF0000"/>
                </a:solidFill>
                <a:cs typeface="Brush Script MT Italic"/>
              </a:rPr>
              <a:t>First ever tomographic images of ocean of gluons within matter !</a:t>
            </a:r>
            <a:endParaRPr lang="en-US" sz="2400" dirty="0"/>
          </a:p>
        </p:txBody>
      </p:sp>
    </p:spTree>
    <p:extLst>
      <p:ext uri="{BB962C8B-B14F-4D97-AF65-F5344CB8AC3E}">
        <p14:creationId xmlns:p14="http://schemas.microsoft.com/office/powerpoint/2010/main" val="2569522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CAAE77-134F-42A5-8401-D997558E89B2}"/>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22</a:t>
            </a:fld>
            <a:endParaRPr lang="en-US" dirty="0">
              <a:solidFill>
                <a:prstClr val="white"/>
              </a:solidFill>
            </a:endParaRPr>
          </a:p>
        </p:txBody>
      </p:sp>
      <p:sp>
        <p:nvSpPr>
          <p:cNvPr id="3" name="Title 2">
            <a:extLst>
              <a:ext uri="{FF2B5EF4-FFF2-40B4-BE49-F238E27FC236}">
                <a16:creationId xmlns:a16="http://schemas.microsoft.com/office/drawing/2014/main" id="{1E9FD0E9-2E39-4F3F-92A5-8B8790D4CA53}"/>
              </a:ext>
            </a:extLst>
          </p:cNvPr>
          <p:cNvSpPr>
            <a:spLocks noGrp="1"/>
          </p:cNvSpPr>
          <p:nvPr>
            <p:ph type="title"/>
          </p:nvPr>
        </p:nvSpPr>
        <p:spPr>
          <a:xfrm>
            <a:off x="72644" y="240538"/>
            <a:ext cx="9007981" cy="487490"/>
          </a:xfrm>
        </p:spPr>
        <p:txBody>
          <a:bodyPr>
            <a:normAutofit fontScale="90000"/>
          </a:bodyPr>
          <a:lstStyle/>
          <a:p>
            <a:pPr lvl="0" algn="ctr" defTabSz="914400" eaLnBrk="0" fontAlgn="base" hangingPunct="0">
              <a:lnSpc>
                <a:spcPct val="100000"/>
              </a:lnSpc>
              <a:spcAft>
                <a:spcPct val="0"/>
              </a:spcAft>
            </a:pPr>
            <a:r>
              <a:rPr lang="en-US" sz="4000" cap="none" dirty="0">
                <a:solidFill>
                  <a:prstClr val="black"/>
                </a:solidFill>
                <a:latin typeface="Arial" pitchFamily="34" charset="0"/>
                <a:ea typeface="+mn-ea"/>
              </a:rPr>
              <a:t>Features of 3D Distributions/TMDs</a:t>
            </a:r>
            <a:br>
              <a:rPr lang="en-US" sz="4000" cap="none" dirty="0">
                <a:solidFill>
                  <a:prstClr val="black"/>
                </a:solidFill>
                <a:latin typeface="Arial" pitchFamily="34" charset="0"/>
                <a:ea typeface="+mn-ea"/>
              </a:rPr>
            </a:br>
            <a:endParaRPr lang="en-US" dirty="0"/>
          </a:p>
        </p:txBody>
      </p:sp>
      <p:pic>
        <p:nvPicPr>
          <p:cNvPr id="4" name="Picture 5" descr="proton_quark_version_new.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07" y="822793"/>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creen Shot 2014-09-08 at 6.01.5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0261" y="882087"/>
            <a:ext cx="15509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6"/>
          <p:cNvSpPr>
            <a:spLocks noChangeArrowheads="1"/>
          </p:cNvSpPr>
          <p:nvPr/>
        </p:nvSpPr>
        <p:spPr bwMode="auto">
          <a:xfrm>
            <a:off x="1840261" y="1400436"/>
            <a:ext cx="22313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dirty="0"/>
              <a:t>Ex. TMD PDF for a given combination of </a:t>
            </a:r>
            <a:r>
              <a:rPr lang="en-US" altLang="en-US" sz="1400" dirty="0" err="1"/>
              <a:t>parton</a:t>
            </a:r>
            <a:r>
              <a:rPr lang="en-US" altLang="en-US" sz="1400" dirty="0"/>
              <a:t> and nucleon spins</a:t>
            </a:r>
          </a:p>
        </p:txBody>
      </p:sp>
      <p:grpSp>
        <p:nvGrpSpPr>
          <p:cNvPr id="7" name="Group 7"/>
          <p:cNvGrpSpPr>
            <a:grpSpLocks/>
          </p:cNvGrpSpPr>
          <p:nvPr/>
        </p:nvGrpSpPr>
        <p:grpSpPr bwMode="auto">
          <a:xfrm>
            <a:off x="135379" y="2250006"/>
            <a:ext cx="4318360" cy="4156152"/>
            <a:chOff x="3068347" y="714375"/>
            <a:chExt cx="5191024" cy="5614061"/>
          </a:xfrm>
        </p:grpSpPr>
        <p:sp>
          <p:nvSpPr>
            <p:cNvPr id="8" name="Rectangle 2"/>
            <p:cNvSpPr>
              <a:spLocks noChangeArrowheads="1"/>
            </p:cNvSpPr>
            <p:nvPr/>
          </p:nvSpPr>
          <p:spPr bwMode="auto">
            <a:xfrm>
              <a:off x="3443288" y="1200150"/>
              <a:ext cx="4733925" cy="478472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9" name="Text Box 3"/>
            <p:cNvSpPr txBox="1">
              <a:spLocks noChangeArrowheads="1"/>
            </p:cNvSpPr>
            <p:nvPr/>
          </p:nvSpPr>
          <p:spPr bwMode="auto">
            <a:xfrm>
              <a:off x="5646698" y="5980426"/>
              <a:ext cx="1308531"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transversity</a:t>
              </a:r>
              <a:endParaRPr lang="en-GB" sz="1400" b="1" dirty="0">
                <a:solidFill>
                  <a:srgbClr val="993366"/>
                </a:solidFill>
                <a:latin typeface="Arial" charset="0"/>
              </a:endParaRPr>
            </a:p>
          </p:txBody>
        </p:sp>
        <p:sp>
          <p:nvSpPr>
            <p:cNvPr id="10" name="Text Box 4"/>
            <p:cNvSpPr txBox="1">
              <a:spLocks noChangeArrowheads="1"/>
            </p:cNvSpPr>
            <p:nvPr/>
          </p:nvSpPr>
          <p:spPr bwMode="auto">
            <a:xfrm>
              <a:off x="6972874" y="5980427"/>
              <a:ext cx="1286497"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pretzelosity</a:t>
              </a:r>
              <a:endParaRPr lang="en-GB" sz="1400" b="1" dirty="0">
                <a:solidFill>
                  <a:srgbClr val="993366"/>
                </a:solidFill>
                <a:latin typeface="Arial" charset="0"/>
              </a:endParaRPr>
            </a:p>
          </p:txBody>
        </p:sp>
        <p:sp>
          <p:nvSpPr>
            <p:cNvPr id="11" name="Rectangle 5"/>
            <p:cNvSpPr>
              <a:spLocks noChangeArrowheads="1"/>
            </p:cNvSpPr>
            <p:nvPr/>
          </p:nvSpPr>
          <p:spPr bwMode="auto">
            <a:xfrm rot="5400000">
              <a:off x="5327650" y="-1171574"/>
              <a:ext cx="701675" cy="49847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6"/>
            <p:cNvSpPr>
              <a:spLocks noChangeArrowheads="1"/>
            </p:cNvSpPr>
            <p:nvPr/>
          </p:nvSpPr>
          <p:spPr bwMode="auto">
            <a:xfrm>
              <a:off x="3157538" y="952500"/>
              <a:ext cx="723900" cy="50307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Line 7"/>
            <p:cNvSpPr>
              <a:spLocks noChangeShapeType="1"/>
            </p:cNvSpPr>
            <p:nvPr/>
          </p:nvSpPr>
          <p:spPr bwMode="auto">
            <a:xfrm flipV="1">
              <a:off x="3163888" y="1662142"/>
              <a:ext cx="5010149"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8"/>
            <p:cNvSpPr>
              <a:spLocks noChangeShapeType="1"/>
            </p:cNvSpPr>
            <p:nvPr/>
          </p:nvSpPr>
          <p:spPr bwMode="auto">
            <a:xfrm>
              <a:off x="3163888" y="3108325"/>
              <a:ext cx="5014912"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9"/>
            <p:cNvSpPr>
              <a:spLocks noChangeShapeType="1"/>
            </p:cNvSpPr>
            <p:nvPr/>
          </p:nvSpPr>
          <p:spPr bwMode="auto">
            <a:xfrm>
              <a:off x="3167063" y="5983288"/>
              <a:ext cx="5005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0"/>
            <p:cNvSpPr>
              <a:spLocks noChangeShapeType="1"/>
            </p:cNvSpPr>
            <p:nvPr/>
          </p:nvSpPr>
          <p:spPr bwMode="auto">
            <a:xfrm>
              <a:off x="3168650" y="963613"/>
              <a:ext cx="0" cy="5021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1"/>
            <p:cNvSpPr>
              <a:spLocks noChangeShapeType="1"/>
            </p:cNvSpPr>
            <p:nvPr/>
          </p:nvSpPr>
          <p:spPr bwMode="auto">
            <a:xfrm>
              <a:off x="3890963" y="949325"/>
              <a:ext cx="0" cy="5029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2"/>
            <p:cNvSpPr>
              <a:spLocks noChangeShapeType="1"/>
            </p:cNvSpPr>
            <p:nvPr/>
          </p:nvSpPr>
          <p:spPr bwMode="auto">
            <a:xfrm>
              <a:off x="5330825" y="974725"/>
              <a:ext cx="6350" cy="500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3"/>
            <p:cNvSpPr>
              <a:spLocks noChangeShapeType="1"/>
            </p:cNvSpPr>
            <p:nvPr/>
          </p:nvSpPr>
          <p:spPr bwMode="auto">
            <a:xfrm>
              <a:off x="6746875" y="973138"/>
              <a:ext cx="25400" cy="4999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4"/>
            <p:cNvSpPr>
              <a:spLocks noChangeShapeType="1"/>
            </p:cNvSpPr>
            <p:nvPr/>
          </p:nvSpPr>
          <p:spPr bwMode="auto">
            <a:xfrm flipH="1">
              <a:off x="8170863" y="946150"/>
              <a:ext cx="11112" cy="5041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5"/>
            <p:cNvSpPr>
              <a:spLocks noChangeShapeType="1"/>
            </p:cNvSpPr>
            <p:nvPr/>
          </p:nvSpPr>
          <p:spPr bwMode="auto">
            <a:xfrm>
              <a:off x="3157538" y="957263"/>
              <a:ext cx="5022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2" name="Group 16"/>
            <p:cNvGrpSpPr>
              <a:grpSpLocks/>
            </p:cNvGrpSpPr>
            <p:nvPr/>
          </p:nvGrpSpPr>
          <p:grpSpPr bwMode="auto">
            <a:xfrm>
              <a:off x="3449638" y="2139950"/>
              <a:ext cx="441325" cy="3384550"/>
              <a:chOff x="2077" y="1492"/>
              <a:chExt cx="278" cy="2132"/>
            </a:xfrm>
          </p:grpSpPr>
          <p:sp>
            <p:nvSpPr>
              <p:cNvPr id="59" name="Text Box 17"/>
              <p:cNvSpPr txBox="1">
                <a:spLocks noChangeArrowheads="1"/>
              </p:cNvSpPr>
              <p:nvPr/>
            </p:nvSpPr>
            <p:spPr bwMode="auto">
              <a:xfrm>
                <a:off x="2077" y="1492"/>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U</a:t>
                </a:r>
              </a:p>
            </p:txBody>
          </p:sp>
          <p:sp>
            <p:nvSpPr>
              <p:cNvPr id="60" name="Text Box 18"/>
              <p:cNvSpPr txBox="1">
                <a:spLocks noChangeArrowheads="1"/>
              </p:cNvSpPr>
              <p:nvPr/>
            </p:nvSpPr>
            <p:spPr bwMode="auto">
              <a:xfrm>
                <a:off x="2090" y="2401"/>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L</a:t>
                </a:r>
              </a:p>
            </p:txBody>
          </p:sp>
          <p:sp>
            <p:nvSpPr>
              <p:cNvPr id="61" name="Text Box 19"/>
              <p:cNvSpPr txBox="1">
                <a:spLocks noChangeArrowheads="1"/>
              </p:cNvSpPr>
              <p:nvPr/>
            </p:nvSpPr>
            <p:spPr bwMode="auto">
              <a:xfrm>
                <a:off x="2090" y="3297"/>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T</a:t>
                </a:r>
              </a:p>
            </p:txBody>
          </p:sp>
        </p:grpSp>
        <p:grpSp>
          <p:nvGrpSpPr>
            <p:cNvPr id="23" name="Group 20"/>
            <p:cNvGrpSpPr>
              <a:grpSpLocks/>
            </p:cNvGrpSpPr>
            <p:nvPr/>
          </p:nvGrpSpPr>
          <p:grpSpPr bwMode="auto">
            <a:xfrm>
              <a:off x="4384675" y="1174750"/>
              <a:ext cx="3300413" cy="519113"/>
              <a:chOff x="2650" y="908"/>
              <a:chExt cx="2079" cy="327"/>
            </a:xfrm>
          </p:grpSpPr>
          <p:sp>
            <p:nvSpPr>
              <p:cNvPr id="56" name="Text Box 21"/>
              <p:cNvSpPr txBox="1">
                <a:spLocks noChangeArrowheads="1"/>
              </p:cNvSpPr>
              <p:nvPr/>
            </p:nvSpPr>
            <p:spPr bwMode="auto">
              <a:xfrm>
                <a:off x="2650" y="908"/>
                <a:ext cx="2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U</a:t>
                </a:r>
              </a:p>
            </p:txBody>
          </p:sp>
          <p:sp>
            <p:nvSpPr>
              <p:cNvPr id="57" name="Text Box 22"/>
              <p:cNvSpPr txBox="1">
                <a:spLocks noChangeArrowheads="1"/>
              </p:cNvSpPr>
              <p:nvPr/>
            </p:nvSpPr>
            <p:spPr bwMode="auto">
              <a:xfrm>
                <a:off x="3556" y="908"/>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L</a:t>
                </a:r>
              </a:p>
            </p:txBody>
          </p:sp>
          <p:sp>
            <p:nvSpPr>
              <p:cNvPr id="58" name="Text Box 23"/>
              <p:cNvSpPr txBox="1">
                <a:spLocks noChangeArrowheads="1"/>
              </p:cNvSpPr>
              <p:nvPr/>
            </p:nvSpPr>
            <p:spPr bwMode="auto">
              <a:xfrm>
                <a:off x="4476" y="908"/>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b="1" dirty="0">
                    <a:latin typeface="Arial" charset="0"/>
                  </a:rPr>
                  <a:t>T</a:t>
                </a:r>
              </a:p>
            </p:txBody>
          </p:sp>
        </p:grpSp>
        <p:sp>
          <p:nvSpPr>
            <p:cNvPr id="24" name="Text Box 24"/>
            <p:cNvSpPr txBox="1">
              <a:spLocks noChangeArrowheads="1"/>
            </p:cNvSpPr>
            <p:nvPr/>
          </p:nvSpPr>
          <p:spPr bwMode="auto">
            <a:xfrm>
              <a:off x="4348163" y="2130425"/>
              <a:ext cx="4778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f</a:t>
              </a:r>
              <a:r>
                <a:rPr lang="en-GB" sz="3200" b="1" baseline="-25000">
                  <a:solidFill>
                    <a:srgbClr val="FF0000"/>
                  </a:solidFill>
                  <a:latin typeface="Arial" charset="0"/>
                </a:rPr>
                <a:t>1</a:t>
              </a:r>
            </a:p>
          </p:txBody>
        </p:sp>
        <p:sp>
          <p:nvSpPr>
            <p:cNvPr id="25" name="Text Box 25"/>
            <p:cNvSpPr txBox="1">
              <a:spLocks noChangeArrowheads="1"/>
            </p:cNvSpPr>
            <p:nvPr/>
          </p:nvSpPr>
          <p:spPr bwMode="auto">
            <a:xfrm>
              <a:off x="5657850" y="3544888"/>
              <a:ext cx="714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g</a:t>
              </a:r>
              <a:r>
                <a:rPr lang="en-GB" sz="3200" b="1" baseline="-25000">
                  <a:solidFill>
                    <a:srgbClr val="FF0000"/>
                  </a:solidFill>
                  <a:latin typeface="Arial" charset="0"/>
                </a:rPr>
                <a:t>1L</a:t>
              </a:r>
            </a:p>
          </p:txBody>
        </p:sp>
        <p:sp>
          <p:nvSpPr>
            <p:cNvPr id="26" name="Text Box 26"/>
            <p:cNvSpPr txBox="1">
              <a:spLocks noChangeArrowheads="1"/>
            </p:cNvSpPr>
            <p:nvPr/>
          </p:nvSpPr>
          <p:spPr bwMode="auto">
            <a:xfrm>
              <a:off x="5657850" y="5018088"/>
              <a:ext cx="714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g</a:t>
              </a:r>
              <a:r>
                <a:rPr lang="en-GB" sz="3200" b="1" baseline="-25000">
                  <a:solidFill>
                    <a:srgbClr val="FF0000"/>
                  </a:solidFill>
                  <a:latin typeface="Arial" charset="0"/>
                </a:rPr>
                <a:t>1T</a:t>
              </a:r>
            </a:p>
          </p:txBody>
        </p:sp>
        <p:sp>
          <p:nvSpPr>
            <p:cNvPr id="27" name="Text Box 27"/>
            <p:cNvSpPr txBox="1">
              <a:spLocks noChangeArrowheads="1"/>
            </p:cNvSpPr>
            <p:nvPr/>
          </p:nvSpPr>
          <p:spPr bwMode="auto">
            <a:xfrm>
              <a:off x="7138988" y="2120900"/>
              <a:ext cx="568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a:t>
              </a:r>
            </a:p>
          </p:txBody>
        </p:sp>
        <p:sp>
          <p:nvSpPr>
            <p:cNvPr id="28" name="Text Box 28"/>
            <p:cNvSpPr txBox="1">
              <a:spLocks noChangeArrowheads="1"/>
            </p:cNvSpPr>
            <p:nvPr/>
          </p:nvSpPr>
          <p:spPr bwMode="auto">
            <a:xfrm flipV="1">
              <a:off x="7496175" y="20335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sp>
          <p:nvSpPr>
            <p:cNvPr id="29" name="Text Box 29"/>
            <p:cNvSpPr txBox="1">
              <a:spLocks noChangeArrowheads="1"/>
            </p:cNvSpPr>
            <p:nvPr/>
          </p:nvSpPr>
          <p:spPr bwMode="auto">
            <a:xfrm>
              <a:off x="7115175" y="3636963"/>
              <a:ext cx="731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1L</a:t>
              </a:r>
            </a:p>
          </p:txBody>
        </p:sp>
        <p:sp>
          <p:nvSpPr>
            <p:cNvPr id="30" name="Text Box 30"/>
            <p:cNvSpPr txBox="1">
              <a:spLocks noChangeArrowheads="1"/>
            </p:cNvSpPr>
            <p:nvPr/>
          </p:nvSpPr>
          <p:spPr bwMode="auto">
            <a:xfrm flipV="1">
              <a:off x="7445375" y="35194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sp>
          <p:nvSpPr>
            <p:cNvPr id="31" name="Text Box 31"/>
            <p:cNvSpPr txBox="1">
              <a:spLocks noChangeArrowheads="1"/>
            </p:cNvSpPr>
            <p:nvPr/>
          </p:nvSpPr>
          <p:spPr bwMode="auto">
            <a:xfrm>
              <a:off x="4348163" y="4999038"/>
              <a:ext cx="641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f</a:t>
              </a:r>
              <a:r>
                <a:rPr lang="en-GB" sz="3200" b="1" baseline="-25000">
                  <a:solidFill>
                    <a:srgbClr val="FF0000"/>
                  </a:solidFill>
                  <a:latin typeface="Arial" charset="0"/>
                </a:rPr>
                <a:t>1T</a:t>
              </a:r>
            </a:p>
          </p:txBody>
        </p:sp>
        <p:sp>
          <p:nvSpPr>
            <p:cNvPr id="32" name="Text Box 32"/>
            <p:cNvSpPr txBox="1">
              <a:spLocks noChangeArrowheads="1"/>
            </p:cNvSpPr>
            <p:nvPr/>
          </p:nvSpPr>
          <p:spPr bwMode="auto">
            <a:xfrm flipV="1">
              <a:off x="4619625" y="4903788"/>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sp>
          <p:nvSpPr>
            <p:cNvPr id="33" name="Text Box 33"/>
            <p:cNvSpPr txBox="1">
              <a:spLocks noChangeArrowheads="1"/>
            </p:cNvSpPr>
            <p:nvPr/>
          </p:nvSpPr>
          <p:spPr bwMode="auto">
            <a:xfrm>
              <a:off x="6834188" y="5026025"/>
              <a:ext cx="568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a:t>
              </a:r>
            </a:p>
          </p:txBody>
        </p:sp>
        <p:grpSp>
          <p:nvGrpSpPr>
            <p:cNvPr id="34" name="Group 33"/>
            <p:cNvGrpSpPr>
              <a:grpSpLocks/>
            </p:cNvGrpSpPr>
            <p:nvPr/>
          </p:nvGrpSpPr>
          <p:grpSpPr bwMode="auto">
            <a:xfrm>
              <a:off x="7253288" y="4903788"/>
              <a:ext cx="866775" cy="636587"/>
              <a:chOff x="3641" y="2825"/>
              <a:chExt cx="546" cy="401"/>
            </a:xfrm>
          </p:grpSpPr>
          <p:grpSp>
            <p:nvGrpSpPr>
              <p:cNvPr id="52" name="Group 35"/>
              <p:cNvGrpSpPr>
                <a:grpSpLocks/>
              </p:cNvGrpSpPr>
              <p:nvPr/>
            </p:nvGrpSpPr>
            <p:grpSpPr bwMode="auto">
              <a:xfrm>
                <a:off x="3726" y="2825"/>
                <a:ext cx="461" cy="401"/>
                <a:chOff x="4838" y="3569"/>
                <a:chExt cx="461" cy="401"/>
              </a:xfrm>
            </p:grpSpPr>
            <p:sp>
              <p:nvSpPr>
                <p:cNvPr id="54" name="Text Box 36"/>
                <p:cNvSpPr txBox="1">
                  <a:spLocks noChangeArrowheads="1"/>
                </p:cNvSpPr>
                <p:nvPr/>
              </p:nvSpPr>
              <p:spPr bwMode="auto">
                <a:xfrm>
                  <a:off x="4838" y="3643"/>
                  <a:ext cx="46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Lucida Calligraphy" charset="0"/>
                    </a:rPr>
                    <a:t>h</a:t>
                  </a:r>
                  <a:r>
                    <a:rPr lang="en-GB" sz="3200" b="1" baseline="-25000">
                      <a:solidFill>
                        <a:srgbClr val="FF0000"/>
                      </a:solidFill>
                      <a:latin typeface="Arial" charset="0"/>
                    </a:rPr>
                    <a:t>1T</a:t>
                  </a:r>
                  <a:endParaRPr lang="en-GB" sz="3200" b="1" baseline="-25000">
                    <a:solidFill>
                      <a:srgbClr val="FF0000"/>
                    </a:solidFill>
                    <a:latin typeface="Lucida Calligraphy" charset="0"/>
                  </a:endParaRPr>
                </a:p>
              </p:txBody>
            </p:sp>
            <p:sp>
              <p:nvSpPr>
                <p:cNvPr id="55" name="Text Box 37"/>
                <p:cNvSpPr txBox="1">
                  <a:spLocks noChangeArrowheads="1"/>
                </p:cNvSpPr>
                <p:nvPr/>
              </p:nvSpPr>
              <p:spPr bwMode="auto">
                <a:xfrm flipV="1">
                  <a:off x="5070" y="356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800" b="1">
                      <a:solidFill>
                        <a:srgbClr val="FF0000"/>
                      </a:solidFill>
                      <a:latin typeface="Arial" charset="0"/>
                    </a:rPr>
                    <a:t>T</a:t>
                  </a:r>
                </a:p>
              </p:txBody>
            </p:sp>
          </p:grpSp>
          <p:sp>
            <p:nvSpPr>
              <p:cNvPr id="53" name="Text Box 38"/>
              <p:cNvSpPr txBox="1">
                <a:spLocks noChangeArrowheads="1"/>
              </p:cNvSpPr>
              <p:nvPr/>
            </p:nvSpPr>
            <p:spPr bwMode="auto">
              <a:xfrm>
                <a:off x="3641" y="2864"/>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2800" b="1">
                    <a:solidFill>
                      <a:srgbClr val="FF0000"/>
                    </a:solidFill>
                    <a:latin typeface="Arial" charset="0"/>
                  </a:rPr>
                  <a:t>,</a:t>
                </a:r>
              </a:p>
            </p:txBody>
          </p:sp>
        </p:grpSp>
        <p:sp>
          <p:nvSpPr>
            <p:cNvPr id="35" name="Line 41"/>
            <p:cNvSpPr>
              <a:spLocks noChangeShapeType="1"/>
            </p:cNvSpPr>
            <p:nvPr/>
          </p:nvSpPr>
          <p:spPr bwMode="auto">
            <a:xfrm>
              <a:off x="3152775" y="4556125"/>
              <a:ext cx="501491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Text Box 42"/>
            <p:cNvSpPr txBox="1">
              <a:spLocks noChangeArrowheads="1"/>
            </p:cNvSpPr>
            <p:nvPr/>
          </p:nvSpPr>
          <p:spPr bwMode="auto">
            <a:xfrm rot="16200000">
              <a:off x="1806541" y="3295394"/>
              <a:ext cx="2930581" cy="406970"/>
            </a:xfrm>
            <a:prstGeom prst="rect">
              <a:avLst/>
            </a:prstGeom>
            <a:solidFill>
              <a:srgbClr val="FFFF99"/>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600" b="1" dirty="0">
                  <a:solidFill>
                    <a:srgbClr val="0000CC"/>
                  </a:solidFill>
                </a:rPr>
                <a:t>nucleon polarization</a:t>
              </a:r>
            </a:p>
          </p:txBody>
        </p:sp>
        <p:sp>
          <p:nvSpPr>
            <p:cNvPr id="37" name="Text Box 48"/>
            <p:cNvSpPr txBox="1">
              <a:spLocks noChangeArrowheads="1"/>
            </p:cNvSpPr>
            <p:nvPr/>
          </p:nvSpPr>
          <p:spPr bwMode="auto">
            <a:xfrm>
              <a:off x="4654709" y="714375"/>
              <a:ext cx="2338119" cy="457313"/>
            </a:xfrm>
            <a:prstGeom prst="rect">
              <a:avLst/>
            </a:prstGeom>
            <a:solidFill>
              <a:srgbClr val="FFFF99"/>
            </a:solidFill>
            <a:ln w="9525">
              <a:solidFill>
                <a:schemeClr val="tx1"/>
              </a:solidFill>
              <a:miter lim="800000"/>
              <a:headEnd/>
              <a:tailEnd/>
            </a:ln>
            <a:effectLst>
              <a:outerShdw blurRad="63500" dist="107763" dir="2700000" algn="ctr" rotWithShape="0">
                <a:schemeClr val="bg2">
                  <a:alpha val="50000"/>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600" b="1" dirty="0">
                  <a:solidFill>
                    <a:srgbClr val="0000CC"/>
                  </a:solidFill>
                </a:rPr>
                <a:t>quark polarization</a:t>
              </a:r>
            </a:p>
          </p:txBody>
        </p:sp>
        <p:pic>
          <p:nvPicPr>
            <p:cNvPr id="38" name="Picture 37" descr="g1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150" y="3264631"/>
              <a:ext cx="1217613" cy="106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g1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9400" y="4790914"/>
              <a:ext cx="13811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f1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3825" y="4622800"/>
              <a:ext cx="1381125" cy="1198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 name="Picture 40" descr="h1h1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4854575"/>
              <a:ext cx="1381125"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h1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0688" y="1908175"/>
              <a:ext cx="1379537" cy="1054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 name="Picture 42" descr="h1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3388" y="3305175"/>
              <a:ext cx="13541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f1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46525" y="1917700"/>
              <a:ext cx="133508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56"/>
            <p:cNvSpPr txBox="1">
              <a:spLocks noChangeArrowheads="1"/>
            </p:cNvSpPr>
            <p:nvPr/>
          </p:nvSpPr>
          <p:spPr bwMode="auto">
            <a:xfrm>
              <a:off x="6748463" y="2763837"/>
              <a:ext cx="1460002"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a:solidFill>
                    <a:srgbClr val="993366"/>
                  </a:solidFill>
                  <a:latin typeface="Arial" charset="0"/>
                </a:rPr>
                <a:t>Boer-Mulders</a:t>
              </a:r>
            </a:p>
          </p:txBody>
        </p:sp>
        <p:sp>
          <p:nvSpPr>
            <p:cNvPr id="46" name="Text Box 57"/>
            <p:cNvSpPr txBox="1">
              <a:spLocks noChangeArrowheads="1"/>
            </p:cNvSpPr>
            <p:nvPr/>
          </p:nvSpPr>
          <p:spPr bwMode="auto">
            <a:xfrm>
              <a:off x="6796088" y="4171950"/>
              <a:ext cx="1205571"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a:solidFill>
                    <a:srgbClr val="993366"/>
                  </a:solidFill>
                  <a:latin typeface="Arial" charset="0"/>
                </a:rPr>
                <a:t>worm-gear</a:t>
              </a:r>
            </a:p>
          </p:txBody>
        </p:sp>
        <p:sp>
          <p:nvSpPr>
            <p:cNvPr id="47" name="Text Box 58"/>
            <p:cNvSpPr txBox="1">
              <a:spLocks noChangeArrowheads="1"/>
            </p:cNvSpPr>
            <p:nvPr/>
          </p:nvSpPr>
          <p:spPr bwMode="auto">
            <a:xfrm>
              <a:off x="4154488" y="5616575"/>
              <a:ext cx="787446"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Sivers</a:t>
              </a:r>
              <a:endParaRPr lang="en-GB" sz="1400" b="1" dirty="0">
                <a:solidFill>
                  <a:srgbClr val="993366"/>
                </a:solidFill>
                <a:latin typeface="Arial" charset="0"/>
              </a:endParaRPr>
            </a:p>
          </p:txBody>
        </p:sp>
        <p:sp>
          <p:nvSpPr>
            <p:cNvPr id="48" name="Line 59"/>
            <p:cNvSpPr>
              <a:spLocks noChangeShapeType="1"/>
            </p:cNvSpPr>
            <p:nvPr/>
          </p:nvSpPr>
          <p:spPr bwMode="auto">
            <a:xfrm flipV="1">
              <a:off x="6864351" y="5602095"/>
              <a:ext cx="250824" cy="442912"/>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 name="Line 60"/>
            <p:cNvSpPr>
              <a:spLocks noChangeShapeType="1"/>
            </p:cNvSpPr>
            <p:nvPr/>
          </p:nvSpPr>
          <p:spPr bwMode="auto">
            <a:xfrm flipV="1">
              <a:off x="7535863" y="5667288"/>
              <a:ext cx="229112" cy="414882"/>
            </a:xfrm>
            <a:prstGeom prst="line">
              <a:avLst/>
            </a:prstGeom>
            <a:noFill/>
            <a:ln w="381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 name="Text Box 39"/>
            <p:cNvSpPr txBox="1">
              <a:spLocks noChangeArrowheads="1"/>
            </p:cNvSpPr>
            <p:nvPr/>
          </p:nvSpPr>
          <p:spPr bwMode="auto">
            <a:xfrm>
              <a:off x="5487988" y="4129087"/>
              <a:ext cx="874055"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err="1">
                  <a:solidFill>
                    <a:srgbClr val="993366"/>
                  </a:solidFill>
                  <a:latin typeface="Arial" charset="0"/>
                </a:rPr>
                <a:t>helicity</a:t>
              </a:r>
              <a:endParaRPr lang="en-GB" sz="1400" b="1" dirty="0">
                <a:solidFill>
                  <a:srgbClr val="993366"/>
                </a:solidFill>
                <a:latin typeface="Arial" charset="0"/>
              </a:endParaRPr>
            </a:p>
          </p:txBody>
        </p:sp>
        <p:sp>
          <p:nvSpPr>
            <p:cNvPr id="51" name="Text Box 40"/>
            <p:cNvSpPr txBox="1">
              <a:spLocks noChangeArrowheads="1"/>
            </p:cNvSpPr>
            <p:nvPr/>
          </p:nvSpPr>
          <p:spPr bwMode="auto">
            <a:xfrm>
              <a:off x="5348289" y="5614989"/>
              <a:ext cx="1205571" cy="3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400" b="1" dirty="0">
                  <a:solidFill>
                    <a:srgbClr val="993366"/>
                  </a:solidFill>
                  <a:latin typeface="Arial" charset="0"/>
                </a:rPr>
                <a:t>worm-gear</a:t>
              </a:r>
            </a:p>
          </p:txBody>
        </p:sp>
      </p:grpSp>
      <p:sp>
        <p:nvSpPr>
          <p:cNvPr id="62" name="Content Placeholder 2"/>
          <p:cNvSpPr txBox="1">
            <a:spLocks/>
          </p:cNvSpPr>
          <p:nvPr/>
        </p:nvSpPr>
        <p:spPr>
          <a:xfrm>
            <a:off x="4614728" y="2459207"/>
            <a:ext cx="4366897" cy="3680272"/>
          </a:xfrm>
          <a:prstGeom prst="rect">
            <a:avLst/>
          </a:prstGeom>
          <a:ln>
            <a:solidFill>
              <a:schemeClr val="tx1"/>
            </a:solidFill>
          </a:ln>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800"/>
              </a:spcAft>
            </a:pPr>
            <a:r>
              <a:rPr lang="en-US" altLang="en-US" sz="1400" dirty="0"/>
              <a:t>transverse position and momentum of </a:t>
            </a:r>
            <a:r>
              <a:rPr lang="en-US" altLang="en-US" sz="1400" dirty="0" err="1"/>
              <a:t>partons</a:t>
            </a:r>
            <a:r>
              <a:rPr lang="en-US" altLang="en-US" sz="1400" dirty="0"/>
              <a:t> are correlated with the spin orientations of the parent hadron and the spin of the </a:t>
            </a:r>
            <a:r>
              <a:rPr lang="en-US" altLang="en-US" sz="1400" dirty="0" err="1"/>
              <a:t>parton</a:t>
            </a:r>
            <a:r>
              <a:rPr lang="en-US" altLang="en-US" sz="1400" dirty="0"/>
              <a:t> itself</a:t>
            </a:r>
          </a:p>
          <a:p>
            <a:pPr>
              <a:spcBef>
                <a:spcPts val="0"/>
              </a:spcBef>
              <a:spcAft>
                <a:spcPts val="1800"/>
              </a:spcAft>
            </a:pPr>
            <a:r>
              <a:rPr lang="en-US" altLang="en-US" sz="1400" dirty="0"/>
              <a:t>transverse position and momentum of </a:t>
            </a:r>
            <a:r>
              <a:rPr lang="en-US" altLang="en-US" sz="1400" dirty="0" err="1"/>
              <a:t>partons</a:t>
            </a:r>
            <a:r>
              <a:rPr lang="en-US" altLang="en-US" sz="1400" dirty="0"/>
              <a:t> depend on their flavor</a:t>
            </a:r>
          </a:p>
          <a:p>
            <a:pPr>
              <a:spcBef>
                <a:spcPts val="0"/>
              </a:spcBef>
              <a:spcAft>
                <a:spcPts val="1800"/>
              </a:spcAft>
            </a:pPr>
            <a:r>
              <a:rPr lang="en-US" altLang="en-US" sz="1400" dirty="0"/>
              <a:t>transverse position and momentum of </a:t>
            </a:r>
            <a:r>
              <a:rPr lang="en-US" altLang="en-US" sz="1400" dirty="0" err="1"/>
              <a:t>partons</a:t>
            </a:r>
            <a:r>
              <a:rPr lang="en-US" altLang="en-US" sz="1400" dirty="0"/>
              <a:t> are correlated with their longitudinal momentum</a:t>
            </a:r>
          </a:p>
          <a:p>
            <a:pPr eaLnBrk="0" hangingPunct="0">
              <a:spcBef>
                <a:spcPts val="0"/>
              </a:spcBef>
              <a:spcAft>
                <a:spcPts val="1800"/>
              </a:spcAft>
              <a:buFontTx/>
              <a:buChar char="•"/>
              <a:defRPr/>
            </a:pPr>
            <a:r>
              <a:rPr lang="en-US" sz="1400" kern="0" dirty="0">
                <a:solidFill>
                  <a:srgbClr val="000000"/>
                </a:solidFill>
                <a:latin typeface="Arial"/>
                <a:ea typeface="ＭＳ Ｐゴシック" pitchFamily="-106" charset="-128"/>
                <a:cs typeface="ＭＳ Ｐゴシック" pitchFamily="-106" charset="-128"/>
              </a:rPr>
              <a:t>spin and momentum of struck quarks are correlated with remnant</a:t>
            </a:r>
          </a:p>
          <a:p>
            <a:pPr eaLnBrk="0" hangingPunct="0">
              <a:spcBef>
                <a:spcPts val="0"/>
              </a:spcBef>
              <a:spcAft>
                <a:spcPts val="1800"/>
              </a:spcAft>
              <a:buFontTx/>
              <a:buChar char="•"/>
              <a:defRPr/>
            </a:pPr>
            <a:r>
              <a:rPr lang="en-US" sz="1400" kern="0" dirty="0">
                <a:solidFill>
                  <a:srgbClr val="000000"/>
                </a:solidFill>
                <a:latin typeface="Arial"/>
                <a:ea typeface="ＭＳ Ｐゴシック" pitchFamily="-106" charset="-128"/>
                <a:cs typeface="ＭＳ Ｐゴシック" pitchFamily="-106" charset="-128"/>
              </a:rPr>
              <a:t>quark-gluon interaction play a crucial role in kinematical distributions of final state hadrons, both in semi-inclusive and exclusive processes </a:t>
            </a:r>
          </a:p>
        </p:txBody>
      </p:sp>
      <p:grpSp>
        <p:nvGrpSpPr>
          <p:cNvPr id="63" name="Group 4">
            <a:extLst>
              <a:ext uri="{FF2B5EF4-FFF2-40B4-BE49-F238E27FC236}">
                <a16:creationId xmlns:a16="http://schemas.microsoft.com/office/drawing/2014/main" id="{1051FFD3-4786-4CF3-A4FD-0AEFEC65205A}"/>
              </a:ext>
            </a:extLst>
          </p:cNvPr>
          <p:cNvGrpSpPr>
            <a:grpSpLocks/>
          </p:cNvGrpSpPr>
          <p:nvPr/>
        </p:nvGrpSpPr>
        <p:grpSpPr bwMode="auto">
          <a:xfrm>
            <a:off x="5380188" y="892445"/>
            <a:ext cx="2743200" cy="685800"/>
            <a:chOff x="533400" y="4648200"/>
            <a:chExt cx="2743200" cy="685800"/>
          </a:xfrm>
        </p:grpSpPr>
        <p:grpSp>
          <p:nvGrpSpPr>
            <p:cNvPr id="64" name="Group 21">
              <a:extLst>
                <a:ext uri="{FF2B5EF4-FFF2-40B4-BE49-F238E27FC236}">
                  <a16:creationId xmlns:a16="http://schemas.microsoft.com/office/drawing/2014/main" id="{3B297AA9-8EE5-4BF8-98B4-8784A61769CE}"/>
                </a:ext>
              </a:extLst>
            </p:cNvPr>
            <p:cNvGrpSpPr>
              <a:grpSpLocks/>
            </p:cNvGrpSpPr>
            <p:nvPr/>
          </p:nvGrpSpPr>
          <p:grpSpPr bwMode="auto">
            <a:xfrm>
              <a:off x="533400" y="4648200"/>
              <a:ext cx="2743200" cy="685800"/>
              <a:chOff x="2971800" y="5410200"/>
              <a:chExt cx="2743200" cy="685800"/>
            </a:xfrm>
          </p:grpSpPr>
          <p:grpSp>
            <p:nvGrpSpPr>
              <p:cNvPr id="67" name="Group 10">
                <a:extLst>
                  <a:ext uri="{FF2B5EF4-FFF2-40B4-BE49-F238E27FC236}">
                    <a16:creationId xmlns:a16="http://schemas.microsoft.com/office/drawing/2014/main" id="{A8F30CC3-5235-4E93-9144-8620FCA5DB42}"/>
                  </a:ext>
                </a:extLst>
              </p:cNvPr>
              <p:cNvGrpSpPr>
                <a:grpSpLocks/>
              </p:cNvGrpSpPr>
              <p:nvPr/>
            </p:nvGrpSpPr>
            <p:grpSpPr bwMode="auto">
              <a:xfrm>
                <a:off x="3067050" y="5410201"/>
                <a:ext cx="2571750" cy="685796"/>
                <a:chOff x="480011" y="1450975"/>
                <a:chExt cx="2572464" cy="685142"/>
              </a:xfrm>
            </p:grpSpPr>
            <p:pic>
              <p:nvPicPr>
                <p:cNvPr id="69" name="Picture 7">
                  <a:extLst>
                    <a:ext uri="{FF2B5EF4-FFF2-40B4-BE49-F238E27FC236}">
                      <a16:creationId xmlns:a16="http://schemas.microsoft.com/office/drawing/2014/main" id="{4C7E7AC7-68C6-4FB2-8D6E-B6B6F82A57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11" y="1469370"/>
                  <a:ext cx="2572464" cy="66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73">
                  <a:extLst>
                    <a:ext uri="{FF2B5EF4-FFF2-40B4-BE49-F238E27FC236}">
                      <a16:creationId xmlns:a16="http://schemas.microsoft.com/office/drawing/2014/main" id="{A5210315-5CB4-4666-B406-BC0F890EDEAC}"/>
                    </a:ext>
                  </a:extLst>
                </p:cNvPr>
                <p:cNvSpPr txBox="1">
                  <a:spLocks noChangeArrowheads="1"/>
                </p:cNvSpPr>
                <p:nvPr/>
              </p:nvSpPr>
              <p:spPr bwMode="auto">
                <a:xfrm>
                  <a:off x="513358" y="1450975"/>
                  <a:ext cx="401749" cy="523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ymbol" pitchFamily="18" charset="2"/>
                      <a:ea typeface="+mn-ea"/>
                      <a:cs typeface="Arial" pitchFamily="34" charset="0"/>
                    </a:rPr>
                    <a:t>s</a:t>
                  </a:r>
                </a:p>
              </p:txBody>
            </p:sp>
          </p:grpSp>
          <p:sp>
            <p:nvSpPr>
              <p:cNvPr id="68" name="Rectangle 67">
                <a:extLst>
                  <a:ext uri="{FF2B5EF4-FFF2-40B4-BE49-F238E27FC236}">
                    <a16:creationId xmlns:a16="http://schemas.microsoft.com/office/drawing/2014/main" id="{3073282E-BCFA-4642-A218-3C838CC92707}"/>
                  </a:ext>
                </a:extLst>
              </p:cNvPr>
              <p:cNvSpPr/>
              <p:nvPr/>
            </p:nvSpPr>
            <p:spPr>
              <a:xfrm>
                <a:off x="2971800" y="5410200"/>
                <a:ext cx="2743200" cy="6858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5" name="Rectangle 64">
              <a:extLst>
                <a:ext uri="{FF2B5EF4-FFF2-40B4-BE49-F238E27FC236}">
                  <a16:creationId xmlns:a16="http://schemas.microsoft.com/office/drawing/2014/main" id="{E1CD5AF6-FC7C-4348-B084-41935257264F}"/>
                </a:ext>
              </a:extLst>
            </p:cNvPr>
            <p:cNvSpPr/>
            <p:nvPr/>
          </p:nvSpPr>
          <p:spPr>
            <a:xfrm>
              <a:off x="1828800" y="4724400"/>
              <a:ext cx="131763"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E9E08C4C-069F-451F-BFBE-9C145612DA9B}"/>
                </a:ext>
              </a:extLst>
            </p:cNvPr>
            <p:cNvSpPr txBox="1"/>
            <p:nvPr/>
          </p:nvSpPr>
          <p:spPr>
            <a:xfrm>
              <a:off x="1752600" y="4724400"/>
              <a:ext cx="263525" cy="40005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f</a:t>
              </a:r>
            </a:p>
          </p:txBody>
        </p:sp>
      </p:grpSp>
      <p:pic>
        <p:nvPicPr>
          <p:cNvPr id="71" name="Picture 15" descr="Screen Shot 2014-09-08 at 6.01.50 PM.png">
            <a:extLst>
              <a:ext uri="{FF2B5EF4-FFF2-40B4-BE49-F238E27FC236}">
                <a16:creationId xmlns:a16="http://schemas.microsoft.com/office/drawing/2014/main" id="{59C7DDC6-D652-461A-B3B0-FE675F8B1F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5413" y="1841139"/>
            <a:ext cx="15509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Straight Arrow Connector 71">
            <a:extLst>
              <a:ext uri="{FF2B5EF4-FFF2-40B4-BE49-F238E27FC236}">
                <a16:creationId xmlns:a16="http://schemas.microsoft.com/office/drawing/2014/main" id="{25C5E50A-2694-4294-992E-34BFF2479643}"/>
              </a:ext>
            </a:extLst>
          </p:cNvPr>
          <p:cNvCxnSpPr>
            <a:cxnSpLocks/>
          </p:cNvCxnSpPr>
          <p:nvPr/>
        </p:nvCxnSpPr>
        <p:spPr>
          <a:xfrm>
            <a:off x="6862913" y="1416322"/>
            <a:ext cx="0" cy="44262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463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
        <p:nvSpPr>
          <p:cNvPr id="3" name="Title 2">
            <a:extLst>
              <a:ext uri="{FF2B5EF4-FFF2-40B4-BE49-F238E27FC236}">
                <a16:creationId xmlns:a16="http://schemas.microsoft.com/office/drawing/2014/main" id="{ADB0AA5D-2655-4F90-A3C8-86F219440C0B}"/>
              </a:ext>
            </a:extLst>
          </p:cNvPr>
          <p:cNvSpPr>
            <a:spLocks noGrp="1"/>
          </p:cNvSpPr>
          <p:nvPr>
            <p:ph type="title"/>
          </p:nvPr>
        </p:nvSpPr>
        <p:spPr>
          <a:xfrm>
            <a:off x="308919" y="0"/>
            <a:ext cx="8464378" cy="728031"/>
          </a:xfrm>
        </p:spPr>
        <p:txBody>
          <a:bodyPr>
            <a:noAutofit/>
          </a:bodyPr>
          <a:lstStyle/>
          <a:p>
            <a:pPr algn="ctr"/>
            <a:r>
              <a:rPr lang="en-US" sz="3200" dirty="0"/>
              <a:t>Transverse Momentum Distributions</a:t>
            </a:r>
          </a:p>
        </p:txBody>
      </p:sp>
      <p:pic>
        <p:nvPicPr>
          <p:cNvPr id="5" name="Content Placeholder 3" descr="Screen Shot 2018-10-10 at 7.30.24 AM.png">
            <a:extLst>
              <a:ext uri="{FF2B5EF4-FFF2-40B4-BE49-F238E27FC236}">
                <a16:creationId xmlns:a16="http://schemas.microsoft.com/office/drawing/2014/main" id="{321A8934-C358-43B7-8DBE-B27CA80AAA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 r="121" b="26390"/>
          <a:stretch/>
        </p:blipFill>
        <p:spPr>
          <a:xfrm>
            <a:off x="308919" y="949551"/>
            <a:ext cx="8229600" cy="3331531"/>
          </a:xfrm>
        </p:spPr>
      </p:pic>
      <p:pic>
        <p:nvPicPr>
          <p:cNvPr id="6" name="Picture 5" descr="Screen Shot 2018-10-13 at 4.07.56 PM.png">
            <a:extLst>
              <a:ext uri="{FF2B5EF4-FFF2-40B4-BE49-F238E27FC236}">
                <a16:creationId xmlns:a16="http://schemas.microsoft.com/office/drawing/2014/main" id="{363364C2-85BA-4EFD-98B0-C39A0D62D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261" y="3275450"/>
            <a:ext cx="776571" cy="1005632"/>
          </a:xfrm>
          <a:prstGeom prst="rect">
            <a:avLst/>
          </a:prstGeom>
        </p:spPr>
      </p:pic>
      <p:sp>
        <p:nvSpPr>
          <p:cNvPr id="7" name="TextBox 6">
            <a:extLst>
              <a:ext uri="{FF2B5EF4-FFF2-40B4-BE49-F238E27FC236}">
                <a16:creationId xmlns:a16="http://schemas.microsoft.com/office/drawing/2014/main" id="{5B178085-0444-4A06-B0C9-F0FA9EA49D89}"/>
              </a:ext>
            </a:extLst>
          </p:cNvPr>
          <p:cNvSpPr txBox="1"/>
          <p:nvPr/>
        </p:nvSpPr>
        <p:spPr>
          <a:xfrm>
            <a:off x="770706" y="4495527"/>
            <a:ext cx="7342555" cy="1938992"/>
          </a:xfrm>
          <a:prstGeom prst="rect">
            <a:avLst/>
          </a:prstGeom>
          <a:solidFill>
            <a:schemeClr val="bg1"/>
          </a:solidFill>
        </p:spPr>
        <p:txBody>
          <a:bodyPr wrap="square" rtlCol="0">
            <a:spAutoFit/>
          </a:bodyPr>
          <a:lstStyle/>
          <a:p>
            <a:pPr marL="285750" indent="-285750">
              <a:buFont typeface="Arial"/>
              <a:buChar char="•"/>
            </a:pPr>
            <a:r>
              <a:rPr lang="en-US" sz="2000" dirty="0"/>
              <a:t>Spin and the ability to look at transverse momentum together give a powerful new window into QCD</a:t>
            </a:r>
          </a:p>
          <a:p>
            <a:pPr marL="285750" indent="-285750">
              <a:buFont typeface="Arial"/>
              <a:buChar char="•"/>
            </a:pPr>
            <a:r>
              <a:rPr lang="en-US" sz="2000" dirty="0"/>
              <a:t>TMDs directly related to orbital motion</a:t>
            </a:r>
          </a:p>
          <a:p>
            <a:pPr marL="285750" indent="-285750">
              <a:buFont typeface="Arial"/>
              <a:buChar char="•"/>
            </a:pPr>
            <a:r>
              <a:rPr lang="en-US" sz="2000" dirty="0"/>
              <a:t>For example, we can explore for the first time </a:t>
            </a:r>
            <a:r>
              <a:rPr lang="en-US" sz="2000" b="1" dirty="0">
                <a:solidFill>
                  <a:srgbClr val="FF0000"/>
                </a:solidFill>
              </a:rPr>
              <a:t>interference in quantum phases due to color force – impossible with purely longitudinal experiments</a:t>
            </a:r>
          </a:p>
        </p:txBody>
      </p:sp>
    </p:spTree>
    <p:extLst>
      <p:ext uri="{BB962C8B-B14F-4D97-AF65-F5344CB8AC3E}">
        <p14:creationId xmlns:p14="http://schemas.microsoft.com/office/powerpoint/2010/main" val="3376023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9054EF-AD5C-4F0A-81B9-E72355DC24E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24</a:t>
            </a:fld>
            <a:endParaRPr lang="en-US" dirty="0">
              <a:solidFill>
                <a:prstClr val="white"/>
              </a:solidFill>
            </a:endParaRPr>
          </a:p>
        </p:txBody>
      </p:sp>
      <p:sp>
        <p:nvSpPr>
          <p:cNvPr id="4" name="Text Box 2">
            <a:extLst>
              <a:ext uri="{FF2B5EF4-FFF2-40B4-BE49-F238E27FC236}">
                <a16:creationId xmlns:a16="http://schemas.microsoft.com/office/drawing/2014/main" id="{E255988F-1792-4AD2-BE16-C9B3B0E38392}"/>
              </a:ext>
            </a:extLst>
          </p:cNvPr>
          <p:cNvSpPr txBox="1">
            <a:spLocks noChangeArrowheads="1"/>
          </p:cNvSpPr>
          <p:nvPr/>
        </p:nvSpPr>
        <p:spPr bwMode="auto">
          <a:xfrm>
            <a:off x="234132" y="107404"/>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F</a:t>
            </a:r>
            <a:r>
              <a:rPr lang="en-US" sz="2400" b="1" baseline="-25000" dirty="0">
                <a:latin typeface="Arial" pitchFamily="34" charset="0"/>
                <a:ea typeface="ＭＳ Ｐゴシック" pitchFamily="1" charset="-128"/>
                <a:cs typeface="Arial" pitchFamily="34" charset="0"/>
              </a:rPr>
              <a:t>2</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pic>
        <p:nvPicPr>
          <p:cNvPr id="5" name="Picture 3" descr="prev">
            <a:extLst>
              <a:ext uri="{FF2B5EF4-FFF2-40B4-BE49-F238E27FC236}">
                <a16:creationId xmlns:a16="http://schemas.microsoft.com/office/drawing/2014/main" id="{80EC63F7-AEDC-44A9-911E-702DB206035A}"/>
              </a:ext>
            </a:extLst>
          </p:cNvPr>
          <p:cNvPicPr>
            <a:picLocks noChangeAspect="1" noChangeArrowheads="1"/>
          </p:cNvPicPr>
          <p:nvPr/>
        </p:nvPicPr>
        <p:blipFill rotWithShape="1">
          <a:blip r:embed="rId2"/>
          <a:srcRect t="2709"/>
          <a:stretch/>
        </p:blipFill>
        <p:spPr bwMode="auto">
          <a:xfrm>
            <a:off x="55903" y="1458100"/>
            <a:ext cx="2868930" cy="4159025"/>
          </a:xfrm>
          <a:prstGeom prst="rect">
            <a:avLst/>
          </a:prstGeom>
          <a:noFill/>
          <a:ln w="9525">
            <a:noFill/>
            <a:miter lim="800000"/>
            <a:headEnd/>
            <a:tailEnd/>
          </a:ln>
        </p:spPr>
      </p:pic>
      <p:sp>
        <p:nvSpPr>
          <p:cNvPr id="6" name="Text Box 4">
            <a:extLst>
              <a:ext uri="{FF2B5EF4-FFF2-40B4-BE49-F238E27FC236}">
                <a16:creationId xmlns:a16="http://schemas.microsoft.com/office/drawing/2014/main" id="{82707686-799C-426C-908A-D17CF3B8D3E0}"/>
              </a:ext>
            </a:extLst>
          </p:cNvPr>
          <p:cNvSpPr txBox="1">
            <a:spLocks noChangeArrowheads="1"/>
          </p:cNvSpPr>
          <p:nvPr/>
        </p:nvSpPr>
        <p:spPr bwMode="auto">
          <a:xfrm>
            <a:off x="3280381" y="115717"/>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g</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7" name="Text Box 6">
            <a:extLst>
              <a:ext uri="{FF2B5EF4-FFF2-40B4-BE49-F238E27FC236}">
                <a16:creationId xmlns:a16="http://schemas.microsoft.com/office/drawing/2014/main" id="{2986AAB1-0920-4621-BCA8-66D25A6D9CCA}"/>
              </a:ext>
            </a:extLst>
          </p:cNvPr>
          <p:cNvSpPr txBox="1">
            <a:spLocks noChangeArrowheads="1"/>
          </p:cNvSpPr>
          <p:nvPr/>
        </p:nvSpPr>
        <p:spPr bwMode="auto">
          <a:xfrm>
            <a:off x="1064329" y="5862592"/>
            <a:ext cx="1446681" cy="369888"/>
          </a:xfrm>
          <a:prstGeom prst="rect">
            <a:avLst/>
          </a:prstGeom>
          <a:noFill/>
          <a:ln w="9525">
            <a:noFill/>
            <a:miter lim="800000"/>
            <a:headEnd/>
            <a:tailEnd/>
          </a:ln>
        </p:spPr>
        <p:txBody>
          <a:bodyPr wrap="square">
            <a:spAutoFit/>
          </a:bodyPr>
          <a:lstStyle/>
          <a:p>
            <a:pPr>
              <a:defRPr/>
            </a:pPr>
            <a:r>
              <a:rPr lang="en-US" sz="1800" b="1" dirty="0">
                <a:solidFill>
                  <a:srgbClr val="0033CC"/>
                </a:solidFill>
                <a:latin typeface="Arial" pitchFamily="34" charset="0"/>
                <a:ea typeface="ＭＳ Ｐゴシック" pitchFamily="1" charset="-128"/>
                <a:cs typeface="Arial" pitchFamily="34" charset="0"/>
                <a:sym typeface="Wingdings" pitchFamily="2" charset="2"/>
              </a:rPr>
              <a:t>momentum</a:t>
            </a:r>
            <a:endParaRPr lang="en-US" sz="1800" b="1" dirty="0">
              <a:solidFill>
                <a:srgbClr val="0033CC"/>
              </a:solidFill>
              <a:latin typeface="Arial" pitchFamily="34" charset="0"/>
              <a:ea typeface="ＭＳ Ｐゴシック" pitchFamily="1" charset="-128"/>
              <a:cs typeface="Arial" pitchFamily="34" charset="0"/>
            </a:endParaRPr>
          </a:p>
        </p:txBody>
      </p:sp>
      <p:sp>
        <p:nvSpPr>
          <p:cNvPr id="8" name="Text Box 7">
            <a:extLst>
              <a:ext uri="{FF2B5EF4-FFF2-40B4-BE49-F238E27FC236}">
                <a16:creationId xmlns:a16="http://schemas.microsoft.com/office/drawing/2014/main" id="{F838AF72-5010-4796-983C-B3388F1B10F8}"/>
              </a:ext>
            </a:extLst>
          </p:cNvPr>
          <p:cNvSpPr txBox="1">
            <a:spLocks noChangeArrowheads="1"/>
          </p:cNvSpPr>
          <p:nvPr/>
        </p:nvSpPr>
        <p:spPr bwMode="auto">
          <a:xfrm>
            <a:off x="4394540" y="5861305"/>
            <a:ext cx="770581" cy="369332"/>
          </a:xfrm>
          <a:prstGeom prst="rect">
            <a:avLst/>
          </a:prstGeom>
          <a:noFill/>
          <a:ln w="9525">
            <a:noFill/>
            <a:miter lim="800000"/>
            <a:headEnd/>
            <a:tailEnd/>
          </a:ln>
        </p:spPr>
        <p:txBody>
          <a:bodyPr wrap="square">
            <a:spAutoFit/>
          </a:bodyPr>
          <a:lstStyle/>
          <a:p>
            <a:pPr>
              <a:defRPr/>
            </a:pPr>
            <a:r>
              <a:rPr lang="en-US" sz="1800" b="1" dirty="0">
                <a:solidFill>
                  <a:srgbClr val="FF0000"/>
                </a:solidFill>
                <a:latin typeface="Arial" pitchFamily="34" charset="0"/>
                <a:ea typeface="ＭＳ Ｐゴシック" pitchFamily="1" charset="-128"/>
                <a:cs typeface="Arial" pitchFamily="34" charset="0"/>
                <a:sym typeface="Wingdings" pitchFamily="2" charset="2"/>
              </a:rPr>
              <a:t>spin</a:t>
            </a:r>
            <a:endParaRPr lang="en-US" sz="1800" b="1" dirty="0">
              <a:solidFill>
                <a:srgbClr val="FF0000"/>
              </a:solidFill>
              <a:latin typeface="Arial" pitchFamily="34" charset="0"/>
              <a:ea typeface="ＭＳ Ｐゴシック" pitchFamily="1" charset="-128"/>
              <a:cs typeface="Arial" pitchFamily="34" charset="0"/>
            </a:endParaRPr>
          </a:p>
        </p:txBody>
      </p:sp>
      <p:pic>
        <p:nvPicPr>
          <p:cNvPr id="9" name="Picture 8" descr="g1_eic_only.jpg">
            <a:extLst>
              <a:ext uri="{FF2B5EF4-FFF2-40B4-BE49-F238E27FC236}">
                <a16:creationId xmlns:a16="http://schemas.microsoft.com/office/drawing/2014/main" id="{5996EB02-FA1A-4EBF-A7DE-122F540758E6}"/>
              </a:ext>
            </a:extLst>
          </p:cNvPr>
          <p:cNvPicPr>
            <a:picLocks noChangeAspect="1"/>
          </p:cNvPicPr>
          <p:nvPr/>
        </p:nvPicPr>
        <p:blipFill>
          <a:blip r:embed="rId3"/>
          <a:srcRect/>
          <a:stretch>
            <a:fillRect/>
          </a:stretch>
        </p:blipFill>
        <p:spPr bwMode="auto">
          <a:xfrm>
            <a:off x="2938669" y="1458100"/>
            <a:ext cx="3190275" cy="4240784"/>
          </a:xfrm>
          <a:prstGeom prst="rect">
            <a:avLst/>
          </a:prstGeom>
          <a:noFill/>
          <a:ln w="9525">
            <a:noFill/>
            <a:miter lim="800000"/>
            <a:headEnd/>
            <a:tailEnd/>
          </a:ln>
        </p:spPr>
      </p:pic>
      <p:sp>
        <p:nvSpPr>
          <p:cNvPr id="10" name="Text Box 4">
            <a:extLst>
              <a:ext uri="{FF2B5EF4-FFF2-40B4-BE49-F238E27FC236}">
                <a16:creationId xmlns:a16="http://schemas.microsoft.com/office/drawing/2014/main" id="{C713459C-6AF4-461C-8121-2EAF9583D92F}"/>
              </a:ext>
            </a:extLst>
          </p:cNvPr>
          <p:cNvSpPr txBox="1">
            <a:spLocks noChangeArrowheads="1"/>
          </p:cNvSpPr>
          <p:nvPr/>
        </p:nvSpPr>
        <p:spPr bwMode="auto">
          <a:xfrm>
            <a:off x="6242575" y="110170"/>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h</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11" name="Text Box 7">
            <a:extLst>
              <a:ext uri="{FF2B5EF4-FFF2-40B4-BE49-F238E27FC236}">
                <a16:creationId xmlns:a16="http://schemas.microsoft.com/office/drawing/2014/main" id="{B09C9B6F-C299-4AB9-A511-2746EDF5AC4A}"/>
              </a:ext>
            </a:extLst>
          </p:cNvPr>
          <p:cNvSpPr txBox="1">
            <a:spLocks noChangeArrowheads="1"/>
          </p:cNvSpPr>
          <p:nvPr/>
        </p:nvSpPr>
        <p:spPr bwMode="auto">
          <a:xfrm>
            <a:off x="6572491" y="5684185"/>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transverse spin ~ angular momentum</a:t>
            </a:r>
            <a:endParaRPr lang="en-US" sz="1800" b="1" dirty="0">
              <a:solidFill>
                <a:srgbClr val="FF0000"/>
              </a:solidFill>
              <a:latin typeface="Arial" pitchFamily="34" charset="0"/>
              <a:ea typeface="ＭＳ Ｐゴシック" pitchFamily="1" charset="-128"/>
              <a:cs typeface="Arial" pitchFamily="34" charset="0"/>
            </a:endParaRPr>
          </a:p>
        </p:txBody>
      </p:sp>
      <p:pic>
        <p:nvPicPr>
          <p:cNvPr id="13" name="Picture 12">
            <a:extLst>
              <a:ext uri="{FF2B5EF4-FFF2-40B4-BE49-F238E27FC236}">
                <a16:creationId xmlns:a16="http://schemas.microsoft.com/office/drawing/2014/main" id="{CF540B35-83C2-4699-BFEE-79F9EB1AE578}"/>
              </a:ext>
            </a:extLst>
          </p:cNvPr>
          <p:cNvPicPr>
            <a:picLocks noChangeAspect="1"/>
          </p:cNvPicPr>
          <p:nvPr/>
        </p:nvPicPr>
        <p:blipFill rotWithShape="1">
          <a:blip r:embed="rId4">
            <a:extLst>
              <a:ext uri="{28A0092B-C50C-407E-A947-70E740481C1C}">
                <a14:useLocalDpi xmlns:a14="http://schemas.microsoft.com/office/drawing/2010/main" val="0"/>
              </a:ext>
            </a:extLst>
          </a:blip>
          <a:srcRect l="11853"/>
          <a:stretch/>
        </p:blipFill>
        <p:spPr>
          <a:xfrm>
            <a:off x="6242575" y="1471163"/>
            <a:ext cx="2844437" cy="4194248"/>
          </a:xfrm>
          <a:prstGeom prst="rect">
            <a:avLst/>
          </a:prstGeom>
        </p:spPr>
      </p:pic>
      <p:sp>
        <p:nvSpPr>
          <p:cNvPr id="14" name="Text Box 9">
            <a:extLst>
              <a:ext uri="{FF2B5EF4-FFF2-40B4-BE49-F238E27FC236}">
                <a16:creationId xmlns:a16="http://schemas.microsoft.com/office/drawing/2014/main" id="{866F5F79-F785-435D-AAE5-C208DA083618}"/>
              </a:ext>
            </a:extLst>
          </p:cNvPr>
          <p:cNvSpPr txBox="1">
            <a:spLocks noChangeArrowheads="1"/>
          </p:cNvSpPr>
          <p:nvPr/>
        </p:nvSpPr>
        <p:spPr bwMode="auto">
          <a:xfrm rot="2700000">
            <a:off x="4426793" y="2516948"/>
            <a:ext cx="2698750" cy="338138"/>
          </a:xfrm>
          <a:prstGeom prst="rect">
            <a:avLst/>
          </a:prstGeom>
          <a:solidFill>
            <a:schemeClr val="accent1">
              <a:lumMod val="20000"/>
              <a:lumOff val="80000"/>
            </a:schemeClr>
          </a:solidFill>
          <a:ln w="9525">
            <a:noFill/>
            <a:miter lim="800000"/>
            <a:headEnd/>
            <a:tailEnd/>
          </a:ln>
          <a:effectLst>
            <a:outerShdw blurRad="50800" dist="50800" dir="5400000" algn="ctr" rotWithShape="0">
              <a:srgbClr val="000000">
                <a:alpha val="60000"/>
              </a:srgbClr>
            </a:outerShdw>
          </a:effectLst>
        </p:spPr>
        <p:txBody>
          <a:bodyPr>
            <a:spAutoFit/>
          </a:bodyPr>
          <a:lstStyle/>
          <a:p>
            <a:pPr eaLnBrk="0" hangingPunct="0">
              <a:defRPr/>
            </a:pPr>
            <a:r>
              <a:rPr lang="en-US" sz="1600" b="1" dirty="0">
                <a:solidFill>
                  <a:srgbClr val="FF0000"/>
                </a:solidFill>
                <a:latin typeface="Arial" pitchFamily="34" charset="0"/>
                <a:ea typeface="ＭＳ Ｐゴシック" pitchFamily="1" charset="-128"/>
                <a:cs typeface="Arial" pitchFamily="34" charset="0"/>
              </a:rPr>
              <a:t>An EIC makes it possible!</a:t>
            </a:r>
          </a:p>
        </p:txBody>
      </p:sp>
      <p:sp>
        <p:nvSpPr>
          <p:cNvPr id="15" name="Isosceles Triangle 14">
            <a:extLst>
              <a:ext uri="{FF2B5EF4-FFF2-40B4-BE49-F238E27FC236}">
                <a16:creationId xmlns:a16="http://schemas.microsoft.com/office/drawing/2014/main" id="{530BA6B9-3819-4E51-A35A-3D5B03850853}"/>
              </a:ext>
            </a:extLst>
          </p:cNvPr>
          <p:cNvSpPr/>
          <p:nvPr/>
        </p:nvSpPr>
        <p:spPr bwMode="auto">
          <a:xfrm>
            <a:off x="6376546" y="5055329"/>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TextBox 15">
            <a:extLst>
              <a:ext uri="{FF2B5EF4-FFF2-40B4-BE49-F238E27FC236}">
                <a16:creationId xmlns:a16="http://schemas.microsoft.com/office/drawing/2014/main" id="{79033C11-CBA7-4536-BC94-0722D664D680}"/>
              </a:ext>
            </a:extLst>
          </p:cNvPr>
          <p:cNvSpPr txBox="1"/>
          <p:nvPr/>
        </p:nvSpPr>
        <p:spPr>
          <a:xfrm>
            <a:off x="6439986" y="5003076"/>
            <a:ext cx="623889"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HERMES</a:t>
            </a:r>
          </a:p>
        </p:txBody>
      </p:sp>
      <p:sp>
        <p:nvSpPr>
          <p:cNvPr id="17" name="Oval 16">
            <a:extLst>
              <a:ext uri="{FF2B5EF4-FFF2-40B4-BE49-F238E27FC236}">
                <a16:creationId xmlns:a16="http://schemas.microsoft.com/office/drawing/2014/main" id="{20DA76E6-892E-4759-B235-D50F6A1AB2D6}"/>
              </a:ext>
            </a:extLst>
          </p:cNvPr>
          <p:cNvSpPr/>
          <p:nvPr/>
        </p:nvSpPr>
        <p:spPr bwMode="auto">
          <a:xfrm>
            <a:off x="6376546" y="4885509"/>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8" name="TextBox 17">
            <a:extLst>
              <a:ext uri="{FF2B5EF4-FFF2-40B4-BE49-F238E27FC236}">
                <a16:creationId xmlns:a16="http://schemas.microsoft.com/office/drawing/2014/main" id="{55859516-DE8C-4098-9D6C-DB7B0BB2484C}"/>
              </a:ext>
            </a:extLst>
          </p:cNvPr>
          <p:cNvSpPr txBox="1"/>
          <p:nvPr/>
        </p:nvSpPr>
        <p:spPr>
          <a:xfrm>
            <a:off x="6435630" y="4841964"/>
            <a:ext cx="69923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COMPASS</a:t>
            </a:r>
          </a:p>
        </p:txBody>
      </p:sp>
      <p:sp>
        <p:nvSpPr>
          <p:cNvPr id="19" name="TextBox 18">
            <a:extLst>
              <a:ext uri="{FF2B5EF4-FFF2-40B4-BE49-F238E27FC236}">
                <a16:creationId xmlns:a16="http://schemas.microsoft.com/office/drawing/2014/main" id="{2C978BEC-E7CC-44E8-8789-0981F3AA937F}"/>
              </a:ext>
            </a:extLst>
          </p:cNvPr>
          <p:cNvSpPr txBox="1"/>
          <p:nvPr/>
        </p:nvSpPr>
        <p:spPr>
          <a:xfrm rot="3420000">
            <a:off x="7847216" y="3571342"/>
            <a:ext cx="1114408" cy="276999"/>
          </a:xfrm>
          <a:prstGeom prst="rect">
            <a:avLst/>
          </a:prstGeom>
          <a:noFill/>
        </p:spPr>
        <p:txBody>
          <a:bodyPr wrap="none" rtlCol="0">
            <a:spAutoFit/>
          </a:bodyPr>
          <a:lstStyle/>
          <a:p>
            <a:r>
              <a:rPr lang="en-US" sz="1200" i="1" dirty="0">
                <a:solidFill>
                  <a:srgbClr val="0033CC"/>
                </a:solidFill>
                <a:latin typeface="Arial" pitchFamily="34" charset="0"/>
                <a:cs typeface="Arial" pitchFamily="34" charset="0"/>
              </a:rPr>
              <a:t>EIC coverage</a:t>
            </a:r>
          </a:p>
        </p:txBody>
      </p:sp>
      <p:sp>
        <p:nvSpPr>
          <p:cNvPr id="20" name="TextBox 19">
            <a:extLst>
              <a:ext uri="{FF2B5EF4-FFF2-40B4-BE49-F238E27FC236}">
                <a16:creationId xmlns:a16="http://schemas.microsoft.com/office/drawing/2014/main" id="{A8E1BD2E-6296-40DA-89D0-860242ACC852}"/>
              </a:ext>
            </a:extLst>
          </p:cNvPr>
          <p:cNvSpPr txBox="1"/>
          <p:nvPr/>
        </p:nvSpPr>
        <p:spPr>
          <a:xfrm>
            <a:off x="5413900" y="1601720"/>
            <a:ext cx="3533976" cy="276999"/>
          </a:xfrm>
          <a:prstGeom prst="rect">
            <a:avLst/>
          </a:prstGeom>
          <a:noFill/>
        </p:spPr>
        <p:txBody>
          <a:bodyPr wrap="square" rtlCol="0">
            <a:spAutoFit/>
          </a:bodyPr>
          <a:lstStyle/>
          <a:p>
            <a:r>
              <a:rPr lang="en-US" sz="1200" b="1" dirty="0"/>
              <a:t>Note: need to update plots for COMPASS data</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C5DC978B-6BE4-49A6-98EE-893FF44F9D07}"/>
                  </a:ext>
                </a:extLst>
              </p:cNvPr>
              <p:cNvSpPr txBox="1"/>
              <p:nvPr/>
            </p:nvSpPr>
            <p:spPr>
              <a:xfrm>
                <a:off x="6075990" y="1106620"/>
                <a:ext cx="3107517" cy="369332"/>
              </a:xfrm>
              <a:prstGeom prst="rect">
                <a:avLst/>
              </a:prstGeom>
              <a:noFill/>
            </p:spPr>
            <p:txBody>
              <a:bodyPr wrap="none" rtlCol="0">
                <a:spAutoFit/>
              </a:bodyPr>
              <a:lstStyle/>
              <a:p>
                <a:r>
                  <a:rPr lang="en-US" dirty="0">
                    <a:latin typeface="Arial" panose="020B0604020202020204" pitchFamily="34" charset="0"/>
                    <a:ea typeface="Cambria Math"/>
                    <a:cs typeface="Arial" panose="020B0604020202020204" pitchFamily="34" charset="0"/>
                  </a:rPr>
                  <a:t>F</a:t>
                </a:r>
                <a:r>
                  <a:rPr lang="en-US" baseline="-25000" dirty="0" err="1">
                    <a:latin typeface="Arial" panose="020B0604020202020204" pitchFamily="34" charset="0"/>
                    <a:ea typeface="Cambria Math"/>
                    <a:cs typeface="Arial" panose="020B0604020202020204" pitchFamily="34" charset="0"/>
                  </a:rPr>
                  <a:t>UT</a:t>
                </a:r>
                <a:r>
                  <a:rPr lang="en-US" baseline="30000" dirty="0" err="1">
                    <a:latin typeface="Arial" panose="020B0604020202020204" pitchFamily="34" charset="0"/>
                    <a:ea typeface="Cambria Math"/>
                    <a:cs typeface="Arial" panose="020B0604020202020204" pitchFamily="34" charset="0"/>
                  </a:rPr>
                  <a:t>sin</a:t>
                </a:r>
                <a:r>
                  <a:rPr lang="en-US" baseline="30000" dirty="0">
                    <a:latin typeface="Arial" panose="020B0604020202020204" pitchFamily="34" charset="0"/>
                    <a:ea typeface="Cambria Math"/>
                    <a:cs typeface="Arial" panose="020B0604020202020204" pitchFamily="34" charset="0"/>
                  </a:rPr>
                  <a:t>(</a:t>
                </a:r>
                <a:r>
                  <a:rPr lang="en-US" baseline="30000" dirty="0" err="1">
                    <a:latin typeface="Symbol" panose="05050102010706020507" pitchFamily="18" charset="2"/>
                    <a:ea typeface="Cambria Math"/>
                    <a:cs typeface="Arial" panose="020B0604020202020204" pitchFamily="34" charset="0"/>
                  </a:rPr>
                  <a:t>f</a:t>
                </a:r>
                <a:r>
                  <a:rPr lang="en-US" baseline="16000" dirty="0" err="1">
                    <a:latin typeface="Arial" panose="020B0604020202020204" pitchFamily="34" charset="0"/>
                    <a:ea typeface="Cambria Math"/>
                    <a:cs typeface="Arial" panose="020B0604020202020204" pitchFamily="34" charset="0"/>
                  </a:rPr>
                  <a:t>h</a:t>
                </a:r>
                <a:r>
                  <a:rPr lang="en-US" baseline="30000" dirty="0" err="1">
                    <a:latin typeface="Arial" panose="020B0604020202020204" pitchFamily="34" charset="0"/>
                    <a:ea typeface="Cambria Math"/>
                    <a:cs typeface="Arial" panose="020B0604020202020204" pitchFamily="34" charset="0"/>
                  </a:rPr>
                  <a:t>+</a:t>
                </a:r>
                <a:r>
                  <a:rPr lang="en-US" baseline="30000" dirty="0" err="1">
                    <a:latin typeface="Symbol" panose="05050102010706020507" pitchFamily="18" charset="2"/>
                    <a:ea typeface="Cambria Math"/>
                    <a:cs typeface="Arial" panose="020B0604020202020204" pitchFamily="34" charset="0"/>
                  </a:rPr>
                  <a:t>f</a:t>
                </a:r>
                <a:r>
                  <a:rPr lang="en-US" baseline="16000" dirty="0" err="1">
                    <a:latin typeface="Arial" panose="020B0604020202020204" pitchFamily="34" charset="0"/>
                    <a:ea typeface="Cambria Math"/>
                    <a:cs typeface="Arial" panose="020B0604020202020204" pitchFamily="34" charset="0"/>
                  </a:rPr>
                  <a:t>s</a:t>
                </a:r>
                <a:r>
                  <a:rPr lang="en-US" baseline="30000" dirty="0">
                    <a:latin typeface="Arial" panose="020B0604020202020204" pitchFamily="34" charset="0"/>
                    <a:ea typeface="Cambria Math"/>
                    <a:cs typeface="Arial" panose="020B0604020202020204" pitchFamily="34" charset="0"/>
                  </a:rPr>
                  <a:t>)</a:t>
                </a:r>
                <a:r>
                  <a:rPr lang="en-US" dirty="0">
                    <a:latin typeface="Arial" panose="020B0604020202020204" pitchFamily="34" charset="0"/>
                    <a:ea typeface="Cambria Math"/>
                    <a:cs typeface="Arial" panose="020B0604020202020204" pitchFamily="34" charset="0"/>
                  </a:rPr>
                  <a:t>(x,Q</a:t>
                </a:r>
                <a:r>
                  <a:rPr lang="en-US" baseline="30000" dirty="0">
                    <a:latin typeface="Arial" panose="020B0604020202020204" pitchFamily="34" charset="0"/>
                    <a:ea typeface="Cambria Math"/>
                    <a:cs typeface="Arial" panose="020B0604020202020204" pitchFamily="34" charset="0"/>
                  </a:rPr>
                  <a:t>2</a:t>
                </a:r>
                <a:r>
                  <a:rPr lang="en-US" dirty="0">
                    <a:latin typeface="Arial" panose="020B0604020202020204" pitchFamily="34" charset="0"/>
                    <a:ea typeface="Cambria Math"/>
                    <a:cs typeface="Arial" panose="020B0604020202020204" pitchFamily="34" charset="0"/>
                  </a:rPr>
                  <a:t>) + C(x) </a:t>
                </a:r>
                <a14:m>
                  <m:oMath xmlns:m="http://schemas.openxmlformats.org/officeDocument/2006/math">
                    <m:r>
                      <a:rPr lang="en-US" i="1" smtClean="0">
                        <a:latin typeface="Cambria Math"/>
                        <a:ea typeface="Cambria Math"/>
                      </a:rPr>
                      <m:t>∝</m:t>
                    </m:r>
                    <m:r>
                      <m:rPr>
                        <m:sty m:val="p"/>
                      </m:rPr>
                      <a:rPr lang="en-US" b="0" i="0" smtClean="0">
                        <a:latin typeface="Cambria Math"/>
                        <a:ea typeface="Cambria Math"/>
                      </a:rPr>
                      <m:t>h</m:t>
                    </m:r>
                    <m:r>
                      <a:rPr lang="en-US" b="0" i="0" baseline="-25000" smtClean="0">
                        <a:latin typeface="Cambria Math"/>
                        <a:ea typeface="Cambria Math"/>
                      </a:rPr>
                      <m:t>1</m:t>
                    </m:r>
                  </m:oMath>
                </a14:m>
                <a:endParaRPr lang="en-US" baseline="30000" dirty="0">
                  <a:latin typeface="Arial" panose="020B0604020202020204" pitchFamily="34" charset="0"/>
                  <a:cs typeface="Arial" panose="020B0604020202020204" pitchFamily="34" charset="0"/>
                </a:endParaRPr>
              </a:p>
            </p:txBody>
          </p:sp>
        </mc:Choice>
        <mc:Fallback>
          <p:sp>
            <p:nvSpPr>
              <p:cNvPr id="24" name="TextBox 23">
                <a:extLst>
                  <a:ext uri="{FF2B5EF4-FFF2-40B4-BE49-F238E27FC236}">
                    <a16:creationId xmlns:a16="http://schemas.microsoft.com/office/drawing/2014/main" id="{C5DC978B-6BE4-49A6-98EE-893FF44F9D07}"/>
                  </a:ext>
                </a:extLst>
              </p:cNvPr>
              <p:cNvSpPr txBox="1">
                <a:spLocks noRot="1" noChangeAspect="1" noMove="1" noResize="1" noEditPoints="1" noAdjustHandles="1" noChangeArrowheads="1" noChangeShapeType="1" noTextEdit="1"/>
              </p:cNvSpPr>
              <p:nvPr/>
            </p:nvSpPr>
            <p:spPr>
              <a:xfrm>
                <a:off x="6075990" y="1106620"/>
                <a:ext cx="3107517" cy="369332"/>
              </a:xfrm>
              <a:prstGeom prst="rect">
                <a:avLst/>
              </a:prstGeom>
              <a:blipFill>
                <a:blip r:embed="rId5"/>
                <a:stretch>
                  <a:fillRect l="-1768"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112040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
        <p:nvSpPr>
          <p:cNvPr id="6" name="Title 1">
            <a:extLst>
              <a:ext uri="{FF2B5EF4-FFF2-40B4-BE49-F238E27FC236}">
                <a16:creationId xmlns:a16="http://schemas.microsoft.com/office/drawing/2014/main" id="{A6D2A865-646B-45A9-86BA-4B598ACE877B}"/>
              </a:ext>
            </a:extLst>
          </p:cNvPr>
          <p:cNvSpPr>
            <a:spLocks noGrp="1"/>
          </p:cNvSpPr>
          <p:nvPr>
            <p:ph type="title"/>
          </p:nvPr>
        </p:nvSpPr>
        <p:spPr>
          <a:xfrm>
            <a:off x="0" y="0"/>
            <a:ext cx="9143999" cy="728663"/>
          </a:xfrm>
        </p:spPr>
        <p:txBody>
          <a:bodyPr>
            <a:noAutofit/>
          </a:bodyPr>
          <a:lstStyle/>
          <a:p>
            <a:pPr algn="ctr"/>
            <a:r>
              <a:rPr lang="en-US" sz="3200" dirty="0"/>
              <a:t>THE INCOMPLETE HADRON: SPIN PUZZLE</a:t>
            </a:r>
            <a:endParaRPr lang="en-US" sz="3200" b="1" dirty="0"/>
          </a:p>
        </p:txBody>
      </p:sp>
      <p:pic>
        <p:nvPicPr>
          <p:cNvPr id="7" name="Content Placeholder 6" descr="Screen Shot 2018-10-14 at 8.00.12 PM.png">
            <a:extLst>
              <a:ext uri="{FF2B5EF4-FFF2-40B4-BE49-F238E27FC236}">
                <a16:creationId xmlns:a16="http://schemas.microsoft.com/office/drawing/2014/main" id="{2D46E017-A661-48DF-A839-7B87A39148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7448" b="-7448"/>
          <a:stretch>
            <a:fillRect/>
          </a:stretch>
        </p:blipFill>
        <p:spPr>
          <a:xfrm>
            <a:off x="243327" y="769955"/>
            <a:ext cx="3678564" cy="2023069"/>
          </a:xfrm>
        </p:spPr>
      </p:pic>
      <p:sp>
        <p:nvSpPr>
          <p:cNvPr id="8" name="TextBox 7">
            <a:extLst>
              <a:ext uri="{FF2B5EF4-FFF2-40B4-BE49-F238E27FC236}">
                <a16:creationId xmlns:a16="http://schemas.microsoft.com/office/drawing/2014/main" id="{11224BFA-557A-42D1-B62D-3AE8AB73777C}"/>
              </a:ext>
            </a:extLst>
          </p:cNvPr>
          <p:cNvSpPr txBox="1"/>
          <p:nvPr/>
        </p:nvSpPr>
        <p:spPr>
          <a:xfrm>
            <a:off x="4001022" y="1039078"/>
            <a:ext cx="4978782" cy="1200329"/>
          </a:xfrm>
          <a:prstGeom prst="rect">
            <a:avLst/>
          </a:prstGeom>
          <a:solidFill>
            <a:srgbClr val="FFFF00"/>
          </a:solidFill>
          <a:ln w="28575" cmpd="sng">
            <a:solidFill>
              <a:schemeClr val="tx1"/>
            </a:solidFill>
          </a:ln>
        </p:spPr>
        <p:txBody>
          <a:bodyPr wrap="square" rtlCol="0">
            <a:spAutoFit/>
          </a:bodyPr>
          <a:lstStyle/>
          <a:p>
            <a:r>
              <a:rPr lang="en-US" dirty="0"/>
              <a:t>EIC projected measurements:</a:t>
            </a:r>
          </a:p>
          <a:p>
            <a:r>
              <a:rPr lang="en-US" dirty="0"/>
              <a:t>Precise determination of polarized PDFs of</a:t>
            </a:r>
          </a:p>
          <a:p>
            <a:r>
              <a:rPr lang="en-US" dirty="0"/>
              <a:t>quark sea and gluons </a:t>
            </a:r>
            <a:r>
              <a:rPr lang="en-US" dirty="0">
                <a:latin typeface="Wingdings"/>
                <a:ea typeface="Wingdings"/>
                <a:cs typeface="Wingdings"/>
                <a:sym typeface="Wingdings"/>
              </a:rPr>
              <a:t></a:t>
            </a:r>
            <a:r>
              <a:rPr lang="en-US" dirty="0">
                <a:sym typeface="Wingdings"/>
              </a:rPr>
              <a:t> precision ΔG and ΔΣ</a:t>
            </a:r>
          </a:p>
          <a:p>
            <a:r>
              <a:rPr lang="en-US" dirty="0">
                <a:latin typeface="Wingdings"/>
                <a:ea typeface="Wingdings"/>
                <a:cs typeface="Wingdings"/>
                <a:sym typeface="Wingdings"/>
              </a:rPr>
              <a:t></a:t>
            </a:r>
            <a:r>
              <a:rPr lang="en-US" dirty="0">
                <a:sym typeface="Wingdings"/>
              </a:rPr>
              <a:t> Determination of </a:t>
            </a:r>
            <a:r>
              <a:rPr lang="en-US" dirty="0" err="1">
                <a:sym typeface="Wingdings"/>
              </a:rPr>
              <a:t>L</a:t>
            </a:r>
            <a:r>
              <a:rPr lang="en-US" baseline="-25000" dirty="0" err="1">
                <a:sym typeface="Wingdings"/>
              </a:rPr>
              <a:t>q</a:t>
            </a:r>
            <a:r>
              <a:rPr lang="en-US" baseline="-25000" dirty="0">
                <a:sym typeface="Wingdings"/>
              </a:rPr>
              <a:t> </a:t>
            </a:r>
            <a:r>
              <a:rPr lang="en-US" dirty="0">
                <a:sym typeface="Wingdings"/>
              </a:rPr>
              <a:t>+ L</a:t>
            </a:r>
            <a:r>
              <a:rPr lang="en-US" baseline="-25000" dirty="0">
                <a:sym typeface="Wingdings"/>
              </a:rPr>
              <a:t>g</a:t>
            </a:r>
            <a:endParaRPr lang="en-US" baseline="-25000" dirty="0"/>
          </a:p>
        </p:txBody>
      </p:sp>
      <p:pic>
        <p:nvPicPr>
          <p:cNvPr id="9" name="Picture 8" descr="Screen Shot 2018-10-14 at 8.06.51 PM.png">
            <a:extLst>
              <a:ext uri="{FF2B5EF4-FFF2-40B4-BE49-F238E27FC236}">
                <a16:creationId xmlns:a16="http://schemas.microsoft.com/office/drawing/2014/main" id="{B80A34AF-86E0-46CC-AA5F-783B5E88A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41" y="2514319"/>
            <a:ext cx="3409491" cy="4135968"/>
          </a:xfrm>
          <a:prstGeom prst="rect">
            <a:avLst/>
          </a:prstGeom>
        </p:spPr>
      </p:pic>
      <p:pic>
        <p:nvPicPr>
          <p:cNvPr id="11" name="Picture 10" descr="Screen Shot 2018-10-13 at 4.07.56 PM.png">
            <a:extLst>
              <a:ext uri="{FF2B5EF4-FFF2-40B4-BE49-F238E27FC236}">
                <a16:creationId xmlns:a16="http://schemas.microsoft.com/office/drawing/2014/main" id="{9BB6F528-903C-4EC6-8B64-05A821761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352" y="4654424"/>
            <a:ext cx="1059234" cy="1371671"/>
          </a:xfrm>
          <a:prstGeom prst="rect">
            <a:avLst/>
          </a:prstGeom>
        </p:spPr>
      </p:pic>
      <p:pic>
        <p:nvPicPr>
          <p:cNvPr id="12" name="Picture 11" descr="deltaG_Delta_Sigma.png">
            <a:extLst>
              <a:ext uri="{FF2B5EF4-FFF2-40B4-BE49-F238E27FC236}">
                <a16:creationId xmlns:a16="http://schemas.microsoft.com/office/drawing/2014/main" id="{E57C3EE7-5149-4AAD-AA22-18C474968C4A}"/>
              </a:ext>
            </a:extLst>
          </p:cNvPr>
          <p:cNvPicPr>
            <a:picLocks noChangeAspect="1"/>
          </p:cNvPicPr>
          <p:nvPr/>
        </p:nvPicPr>
        <p:blipFill>
          <a:blip r:embed="rId5"/>
          <a:stretch>
            <a:fillRect/>
          </a:stretch>
        </p:blipFill>
        <p:spPr>
          <a:xfrm>
            <a:off x="5001025" y="2535644"/>
            <a:ext cx="3860068" cy="3834441"/>
          </a:xfrm>
          <a:prstGeom prst="rect">
            <a:avLst/>
          </a:prstGeom>
        </p:spPr>
      </p:pic>
      <p:pic>
        <p:nvPicPr>
          <p:cNvPr id="13" name="Picture 12" descr="spot.png">
            <a:extLst>
              <a:ext uri="{FF2B5EF4-FFF2-40B4-BE49-F238E27FC236}">
                <a16:creationId xmlns:a16="http://schemas.microsoft.com/office/drawing/2014/main" id="{45867971-9B3D-40C2-85CE-0AF59AD2C1DD}"/>
              </a:ext>
            </a:extLst>
          </p:cNvPr>
          <p:cNvPicPr>
            <a:picLocks/>
          </p:cNvPicPr>
          <p:nvPr/>
        </p:nvPicPr>
        <p:blipFill>
          <a:blip r:embed="rId6"/>
          <a:stretch>
            <a:fillRect/>
          </a:stretch>
        </p:blipFill>
        <p:spPr>
          <a:xfrm>
            <a:off x="7151213" y="3323750"/>
            <a:ext cx="723763" cy="262927"/>
          </a:xfrm>
          <a:prstGeom prst="rect">
            <a:avLst/>
          </a:prstGeom>
        </p:spPr>
      </p:pic>
      <p:pic>
        <p:nvPicPr>
          <p:cNvPr id="14" name="Picture 13" descr="spot.png">
            <a:extLst>
              <a:ext uri="{FF2B5EF4-FFF2-40B4-BE49-F238E27FC236}">
                <a16:creationId xmlns:a16="http://schemas.microsoft.com/office/drawing/2014/main" id="{CA8DD641-A98F-40F5-ABCA-B241262F1DD6}"/>
              </a:ext>
            </a:extLst>
          </p:cNvPr>
          <p:cNvPicPr>
            <a:picLocks/>
          </p:cNvPicPr>
          <p:nvPr/>
        </p:nvPicPr>
        <p:blipFill>
          <a:blip r:embed="rId6"/>
          <a:stretch>
            <a:fillRect/>
          </a:stretch>
        </p:blipFill>
        <p:spPr>
          <a:xfrm>
            <a:off x="6579850" y="4805914"/>
            <a:ext cx="723763" cy="262927"/>
          </a:xfrm>
          <a:prstGeom prst="rect">
            <a:avLst/>
          </a:prstGeom>
        </p:spPr>
      </p:pic>
    </p:spTree>
    <p:extLst>
      <p:ext uri="{BB962C8B-B14F-4D97-AF65-F5344CB8AC3E}">
        <p14:creationId xmlns:p14="http://schemas.microsoft.com/office/powerpoint/2010/main" val="17585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strVal val="#ppt_w*0.70"/>
                                          </p:val>
                                        </p:tav>
                                        <p:tav tm="100000">
                                          <p:val>
                                            <p:strVal val="#ppt_w"/>
                                          </p:val>
                                        </p:tav>
                                      </p:tavLst>
                                    </p:anim>
                                    <p:anim calcmode="lin" valueType="num">
                                      <p:cBhvr>
                                        <p:cTn id="8" dur="2000" fill="hold"/>
                                        <p:tgtEl>
                                          <p:spTgt spid="13"/>
                                        </p:tgtEl>
                                        <p:attrNameLst>
                                          <p:attrName>ppt_h</p:attrName>
                                        </p:attrNameLst>
                                      </p:cBhvr>
                                      <p:tavLst>
                                        <p:tav tm="0">
                                          <p:val>
                                            <p:strVal val="#ppt_h"/>
                                          </p:val>
                                        </p:tav>
                                        <p:tav tm="100000">
                                          <p:val>
                                            <p:strVal val="#ppt_h"/>
                                          </p:val>
                                        </p:tav>
                                      </p:tavLst>
                                    </p:anim>
                                    <p:animEffect transition="in" filter="fade">
                                      <p:cBhvr>
                                        <p:cTn id="9" dur="2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55"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0720C-3163-4B9E-A099-A27DF3C17B88}"/>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26</a:t>
            </a:fld>
            <a:endParaRPr lang="en-US" dirty="0">
              <a:solidFill>
                <a:prstClr val="white"/>
              </a:solidFill>
            </a:endParaRPr>
          </a:p>
        </p:txBody>
      </p:sp>
      <p:sp>
        <p:nvSpPr>
          <p:cNvPr id="3" name="Title 2">
            <a:extLst>
              <a:ext uri="{FF2B5EF4-FFF2-40B4-BE49-F238E27FC236}">
                <a16:creationId xmlns:a16="http://schemas.microsoft.com/office/drawing/2014/main" id="{0A3D6074-F953-4F0B-BE49-F48E1930C486}"/>
              </a:ext>
            </a:extLst>
          </p:cNvPr>
          <p:cNvSpPr>
            <a:spLocks noGrp="1"/>
          </p:cNvSpPr>
          <p:nvPr>
            <p:ph type="title"/>
          </p:nvPr>
        </p:nvSpPr>
        <p:spPr/>
        <p:txBody>
          <a:bodyPr>
            <a:normAutofit fontScale="90000"/>
          </a:bodyPr>
          <a:lstStyle/>
          <a:p>
            <a:pPr algn="ctr"/>
            <a:r>
              <a:rPr lang="en-US" dirty="0"/>
              <a:t>EIC Science: Deuterons and neutron targets</a:t>
            </a:r>
            <a:br>
              <a:rPr lang="en-US" dirty="0"/>
            </a:br>
            <a:endParaRPr lang="en-US" dirty="0"/>
          </a:p>
        </p:txBody>
      </p:sp>
      <p:pic>
        <p:nvPicPr>
          <p:cNvPr id="4" name="Picture 3" descr="Screen Shot 2018-03-19 at 8.53.48 AM.png">
            <a:extLst>
              <a:ext uri="{FF2B5EF4-FFF2-40B4-BE49-F238E27FC236}">
                <a16:creationId xmlns:a16="http://schemas.microsoft.com/office/drawing/2014/main" id="{228347BE-8930-4A24-BA66-82F25BB14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08" y="823012"/>
            <a:ext cx="2155984" cy="1740218"/>
          </a:xfrm>
          <a:prstGeom prst="rect">
            <a:avLst/>
          </a:prstGeom>
        </p:spPr>
      </p:pic>
      <p:sp>
        <p:nvSpPr>
          <p:cNvPr id="5" name="TextBox 4">
            <a:extLst>
              <a:ext uri="{FF2B5EF4-FFF2-40B4-BE49-F238E27FC236}">
                <a16:creationId xmlns:a16="http://schemas.microsoft.com/office/drawing/2014/main" id="{974CA6C8-C725-43CC-84E6-BA5B4BFF0268}"/>
              </a:ext>
            </a:extLst>
          </p:cNvPr>
          <p:cNvSpPr txBox="1"/>
          <p:nvPr/>
        </p:nvSpPr>
        <p:spPr>
          <a:xfrm>
            <a:off x="3298564" y="1625676"/>
            <a:ext cx="5636034" cy="307777"/>
          </a:xfrm>
          <a:prstGeom prst="rect">
            <a:avLst/>
          </a:prstGeom>
          <a:noFill/>
          <a:ln>
            <a:solidFill>
              <a:schemeClr val="tx1"/>
            </a:solidFill>
          </a:ln>
        </p:spPr>
        <p:txBody>
          <a:bodyPr wrap="square" rtlCol="0">
            <a:spAutoFit/>
          </a:bodyPr>
          <a:lstStyle/>
          <a:p>
            <a:r>
              <a:rPr lang="en-US" sz="1400" dirty="0">
                <a:solidFill>
                  <a:srgbClr val="000000"/>
                </a:solidFill>
              </a:rPr>
              <a:t>Collider </a:t>
            </a:r>
            <a:r>
              <a:rPr lang="en-US" sz="1400" dirty="0">
                <a:solidFill>
                  <a:srgbClr val="000000"/>
                </a:solidFill>
                <a:sym typeface="Wingdings"/>
              </a:rPr>
              <a:t></a:t>
            </a:r>
            <a:r>
              <a:rPr lang="en-US" sz="1400" dirty="0">
                <a:solidFill>
                  <a:srgbClr val="000000"/>
                </a:solidFill>
              </a:rPr>
              <a:t> allows a </a:t>
            </a:r>
            <a:r>
              <a:rPr lang="en-US" sz="1400" i="1" dirty="0">
                <a:solidFill>
                  <a:srgbClr val="000000"/>
                </a:solidFill>
              </a:rPr>
              <a:t>precision</a:t>
            </a:r>
            <a:r>
              <a:rPr lang="en-US" sz="1400" dirty="0">
                <a:solidFill>
                  <a:srgbClr val="000000"/>
                </a:solidFill>
              </a:rPr>
              <a:t> </a:t>
            </a:r>
            <a:r>
              <a:rPr lang="en-US" sz="1400" i="1" dirty="0">
                <a:solidFill>
                  <a:srgbClr val="000000"/>
                </a:solidFill>
              </a:rPr>
              <a:t>measurement </a:t>
            </a:r>
            <a:r>
              <a:rPr lang="en-US" sz="1400" dirty="0">
                <a:solidFill>
                  <a:srgbClr val="000000"/>
                </a:solidFill>
              </a:rPr>
              <a:t>of</a:t>
            </a:r>
            <a:r>
              <a:rPr lang="en-US" sz="1400" i="1" dirty="0">
                <a:solidFill>
                  <a:srgbClr val="000000"/>
                </a:solidFill>
              </a:rPr>
              <a:t> </a:t>
            </a:r>
            <a:r>
              <a:rPr lang="en-US" sz="1400" dirty="0">
                <a:solidFill>
                  <a:srgbClr val="000000"/>
                </a:solidFill>
              </a:rPr>
              <a:t>the spectator nucleon.</a:t>
            </a:r>
          </a:p>
        </p:txBody>
      </p:sp>
      <p:sp>
        <p:nvSpPr>
          <p:cNvPr id="6" name="TextBox 5">
            <a:extLst>
              <a:ext uri="{FF2B5EF4-FFF2-40B4-BE49-F238E27FC236}">
                <a16:creationId xmlns:a16="http://schemas.microsoft.com/office/drawing/2014/main" id="{A11BC26B-F599-4D67-A07D-01C46B7F9F7D}"/>
              </a:ext>
            </a:extLst>
          </p:cNvPr>
          <p:cNvSpPr txBox="1"/>
          <p:nvPr/>
        </p:nvSpPr>
        <p:spPr>
          <a:xfrm>
            <a:off x="3298566" y="809625"/>
            <a:ext cx="5636034" cy="646331"/>
          </a:xfrm>
          <a:prstGeom prst="rect">
            <a:avLst/>
          </a:prstGeom>
          <a:solidFill>
            <a:srgbClr val="FFFF00"/>
          </a:solidFill>
        </p:spPr>
        <p:txBody>
          <a:bodyPr wrap="square" rtlCol="0">
            <a:spAutoFit/>
          </a:bodyPr>
          <a:lstStyle/>
          <a:p>
            <a:r>
              <a:rPr lang="en-US" dirty="0">
                <a:solidFill>
                  <a:srgbClr val="000000"/>
                </a:solidFill>
              </a:rPr>
              <a:t>Figure-8 design enables polarized (vector and tensor)</a:t>
            </a:r>
          </a:p>
          <a:p>
            <a:r>
              <a:rPr lang="en-US" dirty="0">
                <a:solidFill>
                  <a:srgbClr val="000000"/>
                </a:solidFill>
              </a:rPr>
              <a:t>deuteron beams (&gt;80% polarization).</a:t>
            </a:r>
          </a:p>
        </p:txBody>
      </p:sp>
      <p:sp>
        <p:nvSpPr>
          <p:cNvPr id="7" name="TextBox 6">
            <a:extLst>
              <a:ext uri="{FF2B5EF4-FFF2-40B4-BE49-F238E27FC236}">
                <a16:creationId xmlns:a16="http://schemas.microsoft.com/office/drawing/2014/main" id="{8E9713B5-2520-4152-AD4A-AE6B0D0C4629}"/>
              </a:ext>
            </a:extLst>
          </p:cNvPr>
          <p:cNvSpPr txBox="1"/>
          <p:nvPr/>
        </p:nvSpPr>
        <p:spPr>
          <a:xfrm>
            <a:off x="1958963" y="2099658"/>
            <a:ext cx="6975636" cy="307777"/>
          </a:xfrm>
          <a:prstGeom prst="rect">
            <a:avLst/>
          </a:prstGeom>
          <a:solidFill>
            <a:srgbClr val="93F7F4"/>
          </a:solidFill>
        </p:spPr>
        <p:txBody>
          <a:bodyPr wrap="square" rtlCol="0">
            <a:spAutoFit/>
          </a:bodyPr>
          <a:lstStyle/>
          <a:p>
            <a:r>
              <a:rPr lang="en-US" sz="1400" dirty="0">
                <a:solidFill>
                  <a:srgbClr val="000000"/>
                </a:solidFill>
              </a:rPr>
              <a:t>First precision measurement of </a:t>
            </a:r>
            <a:r>
              <a:rPr lang="en-US" sz="1400" i="1" dirty="0">
                <a:solidFill>
                  <a:srgbClr val="000000"/>
                </a:solidFill>
              </a:rPr>
              <a:t>polarized </a:t>
            </a:r>
            <a:r>
              <a:rPr lang="en-US" sz="1400" dirty="0">
                <a:solidFill>
                  <a:srgbClr val="000000"/>
                </a:solidFill>
              </a:rPr>
              <a:t>(and unpolarized) neutron is possible at EIC</a:t>
            </a:r>
          </a:p>
        </p:txBody>
      </p:sp>
      <p:sp>
        <p:nvSpPr>
          <p:cNvPr id="8" name="TextBox 7">
            <a:extLst>
              <a:ext uri="{FF2B5EF4-FFF2-40B4-BE49-F238E27FC236}">
                <a16:creationId xmlns:a16="http://schemas.microsoft.com/office/drawing/2014/main" id="{57F429E3-79E1-4D6B-8D4C-CC7B6683198D}"/>
              </a:ext>
            </a:extLst>
          </p:cNvPr>
          <p:cNvSpPr txBox="1"/>
          <p:nvPr/>
        </p:nvSpPr>
        <p:spPr>
          <a:xfrm>
            <a:off x="1998336" y="4610011"/>
            <a:ext cx="7001697" cy="307777"/>
          </a:xfrm>
          <a:prstGeom prst="rect">
            <a:avLst/>
          </a:prstGeom>
          <a:solidFill>
            <a:srgbClr val="93F7F4"/>
          </a:solidFill>
        </p:spPr>
        <p:txBody>
          <a:bodyPr wrap="square" rtlCol="0">
            <a:spAutoFit/>
          </a:bodyPr>
          <a:lstStyle/>
          <a:p>
            <a:r>
              <a:rPr lang="en-US" sz="1400" dirty="0">
                <a:solidFill>
                  <a:srgbClr val="000000"/>
                </a:solidFill>
              </a:rPr>
              <a:t>Investigate nuclear effects at the level of </a:t>
            </a:r>
            <a:r>
              <a:rPr lang="en-US" sz="1400" dirty="0" err="1">
                <a:solidFill>
                  <a:srgbClr val="000000"/>
                </a:solidFill>
              </a:rPr>
              <a:t>partons</a:t>
            </a:r>
            <a:r>
              <a:rPr lang="en-US" sz="1400" dirty="0">
                <a:solidFill>
                  <a:srgbClr val="000000"/>
                </a:solidFill>
              </a:rPr>
              <a:t> with Tensor Polarization Observables</a:t>
            </a:r>
          </a:p>
        </p:txBody>
      </p:sp>
      <p:pic>
        <p:nvPicPr>
          <p:cNvPr id="9" name="Picture 8" descr="Screen Shot 2018-03-22 at 6.11.27 PM.png">
            <a:extLst>
              <a:ext uri="{FF2B5EF4-FFF2-40B4-BE49-F238E27FC236}">
                <a16:creationId xmlns:a16="http://schemas.microsoft.com/office/drawing/2014/main" id="{193F7D2C-2602-4E3C-88F1-86773617D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525" y="2378860"/>
            <a:ext cx="3050105" cy="2252385"/>
          </a:xfrm>
          <a:prstGeom prst="rect">
            <a:avLst/>
          </a:prstGeom>
        </p:spPr>
      </p:pic>
      <p:sp>
        <p:nvSpPr>
          <p:cNvPr id="10" name="TextBox 9">
            <a:extLst>
              <a:ext uri="{FF2B5EF4-FFF2-40B4-BE49-F238E27FC236}">
                <a16:creationId xmlns:a16="http://schemas.microsoft.com/office/drawing/2014/main" id="{D5682EE8-80CF-4EEB-A432-E53D3FFCEFB0}"/>
              </a:ext>
            </a:extLst>
          </p:cNvPr>
          <p:cNvSpPr txBox="1"/>
          <p:nvPr/>
        </p:nvSpPr>
        <p:spPr>
          <a:xfrm>
            <a:off x="5300145" y="4991789"/>
            <a:ext cx="1910145" cy="1169551"/>
          </a:xfrm>
          <a:prstGeom prst="rect">
            <a:avLst/>
          </a:prstGeom>
          <a:noFill/>
        </p:spPr>
        <p:txBody>
          <a:bodyPr wrap="square" rtlCol="0">
            <a:spAutoFit/>
          </a:bodyPr>
          <a:lstStyle/>
          <a:p>
            <a:r>
              <a:rPr lang="en-US" sz="1400" dirty="0">
                <a:solidFill>
                  <a:srgbClr val="000000"/>
                </a:solidFill>
              </a:rPr>
              <a:t>Polarized Deuteron Structure Function </a:t>
            </a:r>
            <a:r>
              <a:rPr lang="en-US" sz="1400" dirty="0">
                <a:solidFill>
                  <a:srgbClr val="FF0000"/>
                </a:solidFill>
              </a:rPr>
              <a:t>b</a:t>
            </a:r>
            <a:r>
              <a:rPr lang="en-US" sz="1400" baseline="-25000" dirty="0">
                <a:solidFill>
                  <a:srgbClr val="FF0000"/>
                </a:solidFill>
              </a:rPr>
              <a:t>1</a:t>
            </a:r>
          </a:p>
          <a:p>
            <a:r>
              <a:rPr lang="en-US" sz="1400" dirty="0">
                <a:solidFill>
                  <a:srgbClr val="FF0000"/>
                </a:solidFill>
              </a:rPr>
              <a:t>Are quarks sensitive to the shape of the nucleus?</a:t>
            </a:r>
            <a:endParaRPr lang="en-US" sz="1400" dirty="0"/>
          </a:p>
        </p:txBody>
      </p:sp>
      <p:sp>
        <p:nvSpPr>
          <p:cNvPr id="12" name="TextBox 11">
            <a:extLst>
              <a:ext uri="{FF2B5EF4-FFF2-40B4-BE49-F238E27FC236}">
                <a16:creationId xmlns:a16="http://schemas.microsoft.com/office/drawing/2014/main" id="{EE1916FD-16D3-41F6-B41B-766E16ABF342}"/>
              </a:ext>
            </a:extLst>
          </p:cNvPr>
          <p:cNvSpPr txBox="1"/>
          <p:nvPr/>
        </p:nvSpPr>
        <p:spPr>
          <a:xfrm>
            <a:off x="4898557" y="2636732"/>
            <a:ext cx="865173" cy="738664"/>
          </a:xfrm>
          <a:prstGeom prst="rect">
            <a:avLst/>
          </a:prstGeom>
          <a:noFill/>
        </p:spPr>
        <p:txBody>
          <a:bodyPr wrap="none" rtlCol="0">
            <a:spAutoFit/>
          </a:bodyPr>
          <a:lstStyle/>
          <a:p>
            <a:r>
              <a:rPr lang="en-US" sz="1400" dirty="0">
                <a:solidFill>
                  <a:srgbClr val="000000"/>
                </a:solidFill>
              </a:rPr>
              <a:t>Polarized</a:t>
            </a:r>
          </a:p>
          <a:p>
            <a:r>
              <a:rPr lang="en-US" sz="1400" dirty="0">
                <a:solidFill>
                  <a:srgbClr val="000000"/>
                </a:solidFill>
              </a:rPr>
              <a:t>Neutron </a:t>
            </a:r>
          </a:p>
          <a:p>
            <a:r>
              <a:rPr lang="en-US" sz="1400" dirty="0">
                <a:solidFill>
                  <a:srgbClr val="000000"/>
                </a:solidFill>
              </a:rPr>
              <a:t>Structure</a:t>
            </a:r>
          </a:p>
        </p:txBody>
      </p:sp>
      <p:pic>
        <p:nvPicPr>
          <p:cNvPr id="13" name="Picture 12" descr="Screen Shot 2018-03-22 at 6.35.48 PM.png">
            <a:extLst>
              <a:ext uri="{FF2B5EF4-FFF2-40B4-BE49-F238E27FC236}">
                <a16:creationId xmlns:a16="http://schemas.microsoft.com/office/drawing/2014/main" id="{43A186CC-DF97-4268-8C92-EC29841FB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01" y="2486025"/>
            <a:ext cx="2580728" cy="2029355"/>
          </a:xfrm>
          <a:prstGeom prst="rect">
            <a:avLst/>
          </a:prstGeom>
        </p:spPr>
      </p:pic>
      <p:sp>
        <p:nvSpPr>
          <p:cNvPr id="14" name="TextBox 13">
            <a:extLst>
              <a:ext uri="{FF2B5EF4-FFF2-40B4-BE49-F238E27FC236}">
                <a16:creationId xmlns:a16="http://schemas.microsoft.com/office/drawing/2014/main" id="{1119AA95-A603-4BAC-BA4B-52E3FE3818A3}"/>
              </a:ext>
            </a:extLst>
          </p:cNvPr>
          <p:cNvSpPr txBox="1"/>
          <p:nvPr/>
        </p:nvSpPr>
        <p:spPr>
          <a:xfrm>
            <a:off x="2675638" y="2590554"/>
            <a:ext cx="1320728" cy="954107"/>
          </a:xfrm>
          <a:prstGeom prst="rect">
            <a:avLst/>
          </a:prstGeom>
          <a:noFill/>
        </p:spPr>
        <p:txBody>
          <a:bodyPr wrap="square" rtlCol="0">
            <a:spAutoFit/>
          </a:bodyPr>
          <a:lstStyle/>
          <a:p>
            <a:r>
              <a:rPr lang="en-US" sz="1400" dirty="0">
                <a:solidFill>
                  <a:srgbClr val="000000"/>
                </a:solidFill>
              </a:rPr>
              <a:t>Extrapolation  </a:t>
            </a:r>
          </a:p>
          <a:p>
            <a:r>
              <a:rPr lang="en-US" sz="1400" dirty="0">
                <a:solidFill>
                  <a:srgbClr val="000000"/>
                </a:solidFill>
              </a:rPr>
              <a:t>from bound to</a:t>
            </a:r>
          </a:p>
          <a:p>
            <a:r>
              <a:rPr lang="en-US" sz="1400" dirty="0">
                <a:solidFill>
                  <a:srgbClr val="000000"/>
                </a:solidFill>
              </a:rPr>
              <a:t>free neutron </a:t>
            </a:r>
          </a:p>
          <a:p>
            <a:r>
              <a:rPr lang="en-US" sz="1400" dirty="0">
                <a:solidFill>
                  <a:srgbClr val="000000"/>
                </a:solidFill>
              </a:rPr>
              <a:t>under control</a:t>
            </a:r>
          </a:p>
        </p:txBody>
      </p:sp>
      <p:sp>
        <p:nvSpPr>
          <p:cNvPr id="15" name="TextBox 14">
            <a:extLst>
              <a:ext uri="{FF2B5EF4-FFF2-40B4-BE49-F238E27FC236}">
                <a16:creationId xmlns:a16="http://schemas.microsoft.com/office/drawing/2014/main" id="{6C72FC7E-540F-4818-BACB-79C894964682}"/>
              </a:ext>
            </a:extLst>
          </p:cNvPr>
          <p:cNvSpPr txBox="1"/>
          <p:nvPr/>
        </p:nvSpPr>
        <p:spPr>
          <a:xfrm>
            <a:off x="2659172" y="3676904"/>
            <a:ext cx="2316494" cy="646331"/>
          </a:xfrm>
          <a:prstGeom prst="rect">
            <a:avLst/>
          </a:prstGeom>
          <a:noFill/>
        </p:spPr>
        <p:txBody>
          <a:bodyPr wrap="square" rtlCol="0">
            <a:spAutoFit/>
          </a:bodyPr>
          <a:lstStyle/>
          <a:p>
            <a:r>
              <a:rPr lang="en-US" dirty="0">
                <a:solidFill>
                  <a:srgbClr val="000000"/>
                </a:solidFill>
              </a:rPr>
              <a:t>F</a:t>
            </a:r>
            <a:r>
              <a:rPr lang="en-US" baseline="-25000" dirty="0">
                <a:solidFill>
                  <a:srgbClr val="000000"/>
                </a:solidFill>
              </a:rPr>
              <a:t>2</a:t>
            </a:r>
            <a:r>
              <a:rPr lang="en-US" baseline="30000" dirty="0">
                <a:solidFill>
                  <a:srgbClr val="000000"/>
                </a:solidFill>
              </a:rPr>
              <a:t>n</a:t>
            </a:r>
            <a:r>
              <a:rPr lang="en-US" dirty="0">
                <a:solidFill>
                  <a:srgbClr val="000000"/>
                </a:solidFill>
              </a:rPr>
              <a:t> can be extracted at % level accuracy</a:t>
            </a:r>
          </a:p>
        </p:txBody>
      </p:sp>
      <p:sp>
        <p:nvSpPr>
          <p:cNvPr id="16" name="Right Arrow 26">
            <a:extLst>
              <a:ext uri="{FF2B5EF4-FFF2-40B4-BE49-F238E27FC236}">
                <a16:creationId xmlns:a16="http://schemas.microsoft.com/office/drawing/2014/main" id="{E09A9C17-5E6D-4DF9-9020-4A945E8F9A59}"/>
              </a:ext>
            </a:extLst>
          </p:cNvPr>
          <p:cNvSpPr/>
          <p:nvPr/>
        </p:nvSpPr>
        <p:spPr>
          <a:xfrm>
            <a:off x="5147635" y="3404145"/>
            <a:ext cx="545895" cy="3770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18" name="Group 17">
            <a:extLst>
              <a:ext uri="{FF2B5EF4-FFF2-40B4-BE49-F238E27FC236}">
                <a16:creationId xmlns:a16="http://schemas.microsoft.com/office/drawing/2014/main" id="{22E6D195-70A8-4E30-A370-0D0163858787}"/>
              </a:ext>
            </a:extLst>
          </p:cNvPr>
          <p:cNvGrpSpPr/>
          <p:nvPr/>
        </p:nvGrpSpPr>
        <p:grpSpPr>
          <a:xfrm>
            <a:off x="2231241" y="5094000"/>
            <a:ext cx="3096978" cy="1263446"/>
            <a:chOff x="209401" y="5289754"/>
            <a:chExt cx="3096978" cy="1263446"/>
          </a:xfrm>
        </p:grpSpPr>
        <p:pic>
          <p:nvPicPr>
            <p:cNvPr id="19" name="Picture 5">
              <a:extLst>
                <a:ext uri="{FF2B5EF4-FFF2-40B4-BE49-F238E27FC236}">
                  <a16:creationId xmlns:a16="http://schemas.microsoft.com/office/drawing/2014/main" id="{6A39B884-5005-44C6-B968-DFF8DBDAEA48}"/>
                </a:ext>
              </a:extLst>
            </p:cNvPr>
            <p:cNvPicPr>
              <a:picLocks noChangeAspect="1"/>
            </p:cNvPicPr>
            <p:nvPr/>
          </p:nvPicPr>
          <p:blipFill>
            <a:blip r:embed="rId5" cstate="print">
              <a:extLst>
                <a:ext uri="{28A0092B-C50C-407E-A947-70E740481C1C}">
                  <a14:useLocalDpi xmlns:a14="http://schemas.microsoft.com/office/drawing/2010/main" val="0"/>
                </a:ext>
              </a:extLst>
            </a:blip>
            <a:srcRect l="-2" r="47656"/>
            <a:stretch>
              <a:fillRect/>
            </a:stretch>
          </p:blipFill>
          <p:spPr bwMode="auto">
            <a:xfrm>
              <a:off x="209401" y="5289754"/>
              <a:ext cx="1312805"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a:extLst>
                <a:ext uri="{FF2B5EF4-FFF2-40B4-BE49-F238E27FC236}">
                  <a16:creationId xmlns:a16="http://schemas.microsoft.com/office/drawing/2014/main" id="{660FB52B-DB1D-4771-A6FF-FCB7195BC4E3}"/>
                </a:ext>
              </a:extLst>
            </p:cNvPr>
            <p:cNvPicPr>
              <a:picLocks noChangeAspect="1"/>
            </p:cNvPicPr>
            <p:nvPr/>
          </p:nvPicPr>
          <p:blipFill>
            <a:blip r:embed="rId5" cstate="print">
              <a:extLst>
                <a:ext uri="{28A0092B-C50C-407E-A947-70E740481C1C}">
                  <a14:useLocalDpi xmlns:a14="http://schemas.microsoft.com/office/drawing/2010/main" val="0"/>
                </a:ext>
              </a:extLst>
            </a:blip>
            <a:srcRect l="52493" r="-2345"/>
            <a:stretch>
              <a:fillRect/>
            </a:stretch>
          </p:blipFill>
          <p:spPr bwMode="auto">
            <a:xfrm>
              <a:off x="2056122" y="5321454"/>
              <a:ext cx="1250257"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7612D24-1F0D-4B12-B674-03F9DFE5BEE8}"/>
                </a:ext>
              </a:extLst>
            </p:cNvPr>
            <p:cNvSpPr txBox="1"/>
            <p:nvPr/>
          </p:nvSpPr>
          <p:spPr>
            <a:xfrm>
              <a:off x="1524000" y="5334000"/>
              <a:ext cx="466794" cy="1200329"/>
            </a:xfrm>
            <a:prstGeom prst="rect">
              <a:avLst/>
            </a:prstGeom>
            <a:noFill/>
          </p:spPr>
          <p:txBody>
            <a:bodyPr wrap="none" rtlCol="0">
              <a:spAutoFit/>
            </a:bodyPr>
            <a:lstStyle/>
            <a:p>
              <a:r>
                <a:rPr lang="en-US" sz="7200" b="1" dirty="0"/>
                <a:t>-</a:t>
              </a:r>
            </a:p>
          </p:txBody>
        </p:sp>
      </p:grpSp>
    </p:spTree>
    <p:extLst>
      <p:ext uri="{BB962C8B-B14F-4D97-AF65-F5344CB8AC3E}">
        <p14:creationId xmlns:p14="http://schemas.microsoft.com/office/powerpoint/2010/main" val="2049433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9054EF-AD5C-4F0A-81B9-E72355DC24E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27</a:t>
            </a:fld>
            <a:endParaRPr lang="en-US" dirty="0">
              <a:solidFill>
                <a:prstClr val="white"/>
              </a:solidFill>
            </a:endParaRPr>
          </a:p>
        </p:txBody>
      </p:sp>
      <p:sp>
        <p:nvSpPr>
          <p:cNvPr id="4" name="Text Box 2">
            <a:extLst>
              <a:ext uri="{FF2B5EF4-FFF2-40B4-BE49-F238E27FC236}">
                <a16:creationId xmlns:a16="http://schemas.microsoft.com/office/drawing/2014/main" id="{E255988F-1792-4AD2-BE16-C9B3B0E38392}"/>
              </a:ext>
            </a:extLst>
          </p:cNvPr>
          <p:cNvSpPr txBox="1">
            <a:spLocks noChangeArrowheads="1"/>
          </p:cNvSpPr>
          <p:nvPr/>
        </p:nvSpPr>
        <p:spPr bwMode="auto">
          <a:xfrm>
            <a:off x="234132" y="107404"/>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F</a:t>
            </a:r>
            <a:r>
              <a:rPr lang="en-US" sz="2400" b="1" baseline="-25000" dirty="0">
                <a:latin typeface="Arial" pitchFamily="34" charset="0"/>
                <a:ea typeface="ＭＳ Ｐゴシック" pitchFamily="1" charset="-128"/>
                <a:cs typeface="Arial" pitchFamily="34" charset="0"/>
              </a:rPr>
              <a:t>2</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pic>
        <p:nvPicPr>
          <p:cNvPr id="5" name="Picture 3" descr="prev">
            <a:extLst>
              <a:ext uri="{FF2B5EF4-FFF2-40B4-BE49-F238E27FC236}">
                <a16:creationId xmlns:a16="http://schemas.microsoft.com/office/drawing/2014/main" id="{80EC63F7-AEDC-44A9-911E-702DB206035A}"/>
              </a:ext>
            </a:extLst>
          </p:cNvPr>
          <p:cNvPicPr>
            <a:picLocks noChangeAspect="1" noChangeArrowheads="1"/>
          </p:cNvPicPr>
          <p:nvPr/>
        </p:nvPicPr>
        <p:blipFill rotWithShape="1">
          <a:blip r:embed="rId2"/>
          <a:srcRect t="2709"/>
          <a:stretch/>
        </p:blipFill>
        <p:spPr bwMode="auto">
          <a:xfrm>
            <a:off x="55903" y="1458100"/>
            <a:ext cx="2868930" cy="4159025"/>
          </a:xfrm>
          <a:prstGeom prst="rect">
            <a:avLst/>
          </a:prstGeom>
          <a:noFill/>
          <a:ln w="9525">
            <a:noFill/>
            <a:miter lim="800000"/>
            <a:headEnd/>
            <a:tailEnd/>
          </a:ln>
        </p:spPr>
      </p:pic>
      <p:sp>
        <p:nvSpPr>
          <p:cNvPr id="6" name="Text Box 4">
            <a:extLst>
              <a:ext uri="{FF2B5EF4-FFF2-40B4-BE49-F238E27FC236}">
                <a16:creationId xmlns:a16="http://schemas.microsoft.com/office/drawing/2014/main" id="{82707686-799C-426C-908A-D17CF3B8D3E0}"/>
              </a:ext>
            </a:extLst>
          </p:cNvPr>
          <p:cNvSpPr txBox="1">
            <a:spLocks noChangeArrowheads="1"/>
          </p:cNvSpPr>
          <p:nvPr/>
        </p:nvSpPr>
        <p:spPr bwMode="auto">
          <a:xfrm>
            <a:off x="3280381" y="115717"/>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g</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7" name="Text Box 6">
            <a:extLst>
              <a:ext uri="{FF2B5EF4-FFF2-40B4-BE49-F238E27FC236}">
                <a16:creationId xmlns:a16="http://schemas.microsoft.com/office/drawing/2014/main" id="{2986AAB1-0920-4621-BCA8-66D25A6D9CCA}"/>
              </a:ext>
            </a:extLst>
          </p:cNvPr>
          <p:cNvSpPr txBox="1">
            <a:spLocks noChangeArrowheads="1"/>
          </p:cNvSpPr>
          <p:nvPr/>
        </p:nvSpPr>
        <p:spPr bwMode="auto">
          <a:xfrm>
            <a:off x="1064329" y="5862592"/>
            <a:ext cx="1446681" cy="369888"/>
          </a:xfrm>
          <a:prstGeom prst="rect">
            <a:avLst/>
          </a:prstGeom>
          <a:noFill/>
          <a:ln w="9525">
            <a:noFill/>
            <a:miter lim="800000"/>
            <a:headEnd/>
            <a:tailEnd/>
          </a:ln>
        </p:spPr>
        <p:txBody>
          <a:bodyPr wrap="square">
            <a:spAutoFit/>
          </a:bodyPr>
          <a:lstStyle/>
          <a:p>
            <a:pPr>
              <a:defRPr/>
            </a:pPr>
            <a:r>
              <a:rPr lang="en-US" sz="1800" b="1" dirty="0">
                <a:solidFill>
                  <a:srgbClr val="0033CC"/>
                </a:solidFill>
                <a:latin typeface="Arial" pitchFamily="34" charset="0"/>
                <a:ea typeface="ＭＳ Ｐゴシック" pitchFamily="1" charset="-128"/>
                <a:cs typeface="Arial" pitchFamily="34" charset="0"/>
                <a:sym typeface="Wingdings" pitchFamily="2" charset="2"/>
              </a:rPr>
              <a:t>momentum</a:t>
            </a:r>
            <a:endParaRPr lang="en-US" sz="1800" b="1" dirty="0">
              <a:solidFill>
                <a:srgbClr val="0033CC"/>
              </a:solidFill>
              <a:latin typeface="Arial" pitchFamily="34" charset="0"/>
              <a:ea typeface="ＭＳ Ｐゴシック" pitchFamily="1" charset="-128"/>
              <a:cs typeface="Arial" pitchFamily="34" charset="0"/>
            </a:endParaRPr>
          </a:p>
        </p:txBody>
      </p:sp>
      <p:sp>
        <p:nvSpPr>
          <p:cNvPr id="8" name="Text Box 7">
            <a:extLst>
              <a:ext uri="{FF2B5EF4-FFF2-40B4-BE49-F238E27FC236}">
                <a16:creationId xmlns:a16="http://schemas.microsoft.com/office/drawing/2014/main" id="{F838AF72-5010-4796-983C-B3388F1B10F8}"/>
              </a:ext>
            </a:extLst>
          </p:cNvPr>
          <p:cNvSpPr txBox="1">
            <a:spLocks noChangeArrowheads="1"/>
          </p:cNvSpPr>
          <p:nvPr/>
        </p:nvSpPr>
        <p:spPr bwMode="auto">
          <a:xfrm>
            <a:off x="4394540" y="5861305"/>
            <a:ext cx="770581" cy="369332"/>
          </a:xfrm>
          <a:prstGeom prst="rect">
            <a:avLst/>
          </a:prstGeom>
          <a:noFill/>
          <a:ln w="9525">
            <a:noFill/>
            <a:miter lim="800000"/>
            <a:headEnd/>
            <a:tailEnd/>
          </a:ln>
        </p:spPr>
        <p:txBody>
          <a:bodyPr wrap="square">
            <a:spAutoFit/>
          </a:bodyPr>
          <a:lstStyle/>
          <a:p>
            <a:pPr>
              <a:defRPr/>
            </a:pPr>
            <a:r>
              <a:rPr lang="en-US" sz="1800" b="1" dirty="0">
                <a:solidFill>
                  <a:srgbClr val="FF0000"/>
                </a:solidFill>
                <a:latin typeface="Arial" pitchFamily="34" charset="0"/>
                <a:ea typeface="ＭＳ Ｐゴシック" pitchFamily="1" charset="-128"/>
                <a:cs typeface="Arial" pitchFamily="34" charset="0"/>
                <a:sym typeface="Wingdings" pitchFamily="2" charset="2"/>
              </a:rPr>
              <a:t>spin</a:t>
            </a:r>
            <a:endParaRPr lang="en-US" sz="1800" b="1" dirty="0">
              <a:solidFill>
                <a:srgbClr val="FF0000"/>
              </a:solidFill>
              <a:latin typeface="Arial" pitchFamily="34" charset="0"/>
              <a:ea typeface="ＭＳ Ｐゴシック" pitchFamily="1" charset="-128"/>
              <a:cs typeface="Arial" pitchFamily="34" charset="0"/>
            </a:endParaRPr>
          </a:p>
        </p:txBody>
      </p:sp>
      <p:pic>
        <p:nvPicPr>
          <p:cNvPr id="9" name="Picture 8" descr="g1_eic_only.jpg">
            <a:extLst>
              <a:ext uri="{FF2B5EF4-FFF2-40B4-BE49-F238E27FC236}">
                <a16:creationId xmlns:a16="http://schemas.microsoft.com/office/drawing/2014/main" id="{5996EB02-FA1A-4EBF-A7DE-122F540758E6}"/>
              </a:ext>
            </a:extLst>
          </p:cNvPr>
          <p:cNvPicPr>
            <a:picLocks noChangeAspect="1"/>
          </p:cNvPicPr>
          <p:nvPr/>
        </p:nvPicPr>
        <p:blipFill>
          <a:blip r:embed="rId3"/>
          <a:srcRect/>
          <a:stretch>
            <a:fillRect/>
          </a:stretch>
        </p:blipFill>
        <p:spPr bwMode="auto">
          <a:xfrm>
            <a:off x="2938669" y="1458100"/>
            <a:ext cx="3190275" cy="4240784"/>
          </a:xfrm>
          <a:prstGeom prst="rect">
            <a:avLst/>
          </a:prstGeom>
          <a:noFill/>
          <a:ln w="9525">
            <a:noFill/>
            <a:miter lim="800000"/>
            <a:headEnd/>
            <a:tailEnd/>
          </a:ln>
        </p:spPr>
      </p:pic>
      <p:sp>
        <p:nvSpPr>
          <p:cNvPr id="10" name="Text Box 4">
            <a:extLst>
              <a:ext uri="{FF2B5EF4-FFF2-40B4-BE49-F238E27FC236}">
                <a16:creationId xmlns:a16="http://schemas.microsoft.com/office/drawing/2014/main" id="{C713459C-6AF4-461C-8121-2EAF9583D92F}"/>
              </a:ext>
            </a:extLst>
          </p:cNvPr>
          <p:cNvSpPr txBox="1">
            <a:spLocks noChangeArrowheads="1"/>
          </p:cNvSpPr>
          <p:nvPr/>
        </p:nvSpPr>
        <p:spPr bwMode="auto">
          <a:xfrm>
            <a:off x="6242575" y="110170"/>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h</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11" name="Text Box 7">
            <a:extLst>
              <a:ext uri="{FF2B5EF4-FFF2-40B4-BE49-F238E27FC236}">
                <a16:creationId xmlns:a16="http://schemas.microsoft.com/office/drawing/2014/main" id="{B09C9B6F-C299-4AB9-A511-2746EDF5AC4A}"/>
              </a:ext>
            </a:extLst>
          </p:cNvPr>
          <p:cNvSpPr txBox="1">
            <a:spLocks noChangeArrowheads="1"/>
          </p:cNvSpPr>
          <p:nvPr/>
        </p:nvSpPr>
        <p:spPr bwMode="auto">
          <a:xfrm>
            <a:off x="6572491" y="5684185"/>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transverse spin ~ angular momentum</a:t>
            </a:r>
            <a:endParaRPr lang="en-US" sz="1800" b="1" dirty="0">
              <a:solidFill>
                <a:srgbClr val="FF0000"/>
              </a:solidFill>
              <a:latin typeface="Arial" pitchFamily="34" charset="0"/>
              <a:ea typeface="ＭＳ Ｐゴシック" pitchFamily="1" charset="-128"/>
              <a:cs typeface="Arial" pitchFamily="34"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CC072E1-FF5A-47E1-AC58-6122901B4C73}"/>
                  </a:ext>
                </a:extLst>
              </p:cNvPr>
              <p:cNvSpPr txBox="1"/>
              <p:nvPr/>
            </p:nvSpPr>
            <p:spPr>
              <a:xfrm>
                <a:off x="6075990" y="1106620"/>
                <a:ext cx="3107517" cy="369332"/>
              </a:xfrm>
              <a:prstGeom prst="rect">
                <a:avLst/>
              </a:prstGeom>
              <a:noFill/>
            </p:spPr>
            <p:txBody>
              <a:bodyPr wrap="none" rtlCol="0">
                <a:spAutoFit/>
              </a:bodyPr>
              <a:lstStyle/>
              <a:p>
                <a:r>
                  <a:rPr lang="en-US" dirty="0">
                    <a:latin typeface="Arial" panose="020B0604020202020204" pitchFamily="34" charset="0"/>
                    <a:ea typeface="Cambria Math"/>
                    <a:cs typeface="Arial" panose="020B0604020202020204" pitchFamily="34" charset="0"/>
                  </a:rPr>
                  <a:t>F</a:t>
                </a:r>
                <a:r>
                  <a:rPr lang="en-US" baseline="-25000" dirty="0" err="1">
                    <a:latin typeface="Arial" panose="020B0604020202020204" pitchFamily="34" charset="0"/>
                    <a:ea typeface="Cambria Math"/>
                    <a:cs typeface="Arial" panose="020B0604020202020204" pitchFamily="34" charset="0"/>
                  </a:rPr>
                  <a:t>UT</a:t>
                </a:r>
                <a:r>
                  <a:rPr lang="en-US" baseline="30000" dirty="0" err="1">
                    <a:latin typeface="Arial" panose="020B0604020202020204" pitchFamily="34" charset="0"/>
                    <a:ea typeface="Cambria Math"/>
                    <a:cs typeface="Arial" panose="020B0604020202020204" pitchFamily="34" charset="0"/>
                  </a:rPr>
                  <a:t>sin</a:t>
                </a:r>
                <a:r>
                  <a:rPr lang="en-US" baseline="30000" dirty="0">
                    <a:latin typeface="Arial" panose="020B0604020202020204" pitchFamily="34" charset="0"/>
                    <a:ea typeface="Cambria Math"/>
                    <a:cs typeface="Arial" panose="020B0604020202020204" pitchFamily="34" charset="0"/>
                  </a:rPr>
                  <a:t>(</a:t>
                </a:r>
                <a:r>
                  <a:rPr lang="en-US" baseline="30000" dirty="0" err="1">
                    <a:latin typeface="Symbol" panose="05050102010706020507" pitchFamily="18" charset="2"/>
                    <a:ea typeface="Cambria Math"/>
                    <a:cs typeface="Arial" panose="020B0604020202020204" pitchFamily="34" charset="0"/>
                  </a:rPr>
                  <a:t>f</a:t>
                </a:r>
                <a:r>
                  <a:rPr lang="en-US" baseline="16000" dirty="0" err="1">
                    <a:latin typeface="Arial" panose="020B0604020202020204" pitchFamily="34" charset="0"/>
                    <a:ea typeface="Cambria Math"/>
                    <a:cs typeface="Arial" panose="020B0604020202020204" pitchFamily="34" charset="0"/>
                  </a:rPr>
                  <a:t>h</a:t>
                </a:r>
                <a:r>
                  <a:rPr lang="en-US" baseline="30000" dirty="0" err="1">
                    <a:latin typeface="Arial" panose="020B0604020202020204" pitchFamily="34" charset="0"/>
                    <a:ea typeface="Cambria Math"/>
                    <a:cs typeface="Arial" panose="020B0604020202020204" pitchFamily="34" charset="0"/>
                  </a:rPr>
                  <a:t>+</a:t>
                </a:r>
                <a:r>
                  <a:rPr lang="en-US" baseline="30000" dirty="0" err="1">
                    <a:latin typeface="Symbol" panose="05050102010706020507" pitchFamily="18" charset="2"/>
                    <a:ea typeface="Cambria Math"/>
                    <a:cs typeface="Arial" panose="020B0604020202020204" pitchFamily="34" charset="0"/>
                  </a:rPr>
                  <a:t>f</a:t>
                </a:r>
                <a:r>
                  <a:rPr lang="en-US" baseline="16000" dirty="0" err="1">
                    <a:latin typeface="Arial" panose="020B0604020202020204" pitchFamily="34" charset="0"/>
                    <a:ea typeface="Cambria Math"/>
                    <a:cs typeface="Arial" panose="020B0604020202020204" pitchFamily="34" charset="0"/>
                  </a:rPr>
                  <a:t>s</a:t>
                </a:r>
                <a:r>
                  <a:rPr lang="en-US" baseline="30000" dirty="0">
                    <a:latin typeface="Arial" panose="020B0604020202020204" pitchFamily="34" charset="0"/>
                    <a:ea typeface="Cambria Math"/>
                    <a:cs typeface="Arial" panose="020B0604020202020204" pitchFamily="34" charset="0"/>
                  </a:rPr>
                  <a:t>)</a:t>
                </a:r>
                <a:r>
                  <a:rPr lang="en-US" dirty="0">
                    <a:latin typeface="Arial" panose="020B0604020202020204" pitchFamily="34" charset="0"/>
                    <a:ea typeface="Cambria Math"/>
                    <a:cs typeface="Arial" panose="020B0604020202020204" pitchFamily="34" charset="0"/>
                  </a:rPr>
                  <a:t>(x,Q</a:t>
                </a:r>
                <a:r>
                  <a:rPr lang="en-US" baseline="30000" dirty="0">
                    <a:latin typeface="Arial" panose="020B0604020202020204" pitchFamily="34" charset="0"/>
                    <a:ea typeface="Cambria Math"/>
                    <a:cs typeface="Arial" panose="020B0604020202020204" pitchFamily="34" charset="0"/>
                  </a:rPr>
                  <a:t>2</a:t>
                </a:r>
                <a:r>
                  <a:rPr lang="en-US" dirty="0">
                    <a:latin typeface="Arial" panose="020B0604020202020204" pitchFamily="34" charset="0"/>
                    <a:ea typeface="Cambria Math"/>
                    <a:cs typeface="Arial" panose="020B0604020202020204" pitchFamily="34" charset="0"/>
                  </a:rPr>
                  <a:t>) + C(x) </a:t>
                </a:r>
                <a14:m>
                  <m:oMath xmlns:m="http://schemas.openxmlformats.org/officeDocument/2006/math">
                    <m:r>
                      <a:rPr lang="en-US" i="1" smtClean="0">
                        <a:latin typeface="Cambria Math"/>
                        <a:ea typeface="Cambria Math"/>
                      </a:rPr>
                      <m:t>∝</m:t>
                    </m:r>
                    <m:r>
                      <m:rPr>
                        <m:sty m:val="p"/>
                      </m:rPr>
                      <a:rPr lang="en-US" b="0" i="0" smtClean="0">
                        <a:latin typeface="Cambria Math"/>
                        <a:ea typeface="Cambria Math"/>
                      </a:rPr>
                      <m:t>h</m:t>
                    </m:r>
                    <m:r>
                      <a:rPr lang="en-US" b="0" i="0" baseline="-25000" smtClean="0">
                        <a:latin typeface="Cambria Math"/>
                        <a:ea typeface="Cambria Math"/>
                      </a:rPr>
                      <m:t>1</m:t>
                    </m:r>
                  </m:oMath>
                </a14:m>
                <a:endParaRPr lang="en-US" baseline="30000" dirty="0">
                  <a:latin typeface="Arial" panose="020B060402020202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2CC072E1-FF5A-47E1-AC58-6122901B4C73}"/>
                  </a:ext>
                </a:extLst>
              </p:cNvPr>
              <p:cNvSpPr txBox="1">
                <a:spLocks noRot="1" noChangeAspect="1" noMove="1" noResize="1" noEditPoints="1" noAdjustHandles="1" noChangeArrowheads="1" noChangeShapeType="1" noTextEdit="1"/>
              </p:cNvSpPr>
              <p:nvPr/>
            </p:nvSpPr>
            <p:spPr>
              <a:xfrm>
                <a:off x="6075990" y="1106620"/>
                <a:ext cx="3107517" cy="369332"/>
              </a:xfrm>
              <a:prstGeom prst="rect">
                <a:avLst/>
              </a:prstGeom>
              <a:blipFill>
                <a:blip r:embed="rId4"/>
                <a:stretch>
                  <a:fillRect l="-1768" t="-10000" b="-2666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F540B35-83C2-4699-BFEE-79F9EB1AE578}"/>
              </a:ext>
            </a:extLst>
          </p:cNvPr>
          <p:cNvPicPr>
            <a:picLocks noChangeAspect="1"/>
          </p:cNvPicPr>
          <p:nvPr/>
        </p:nvPicPr>
        <p:blipFill rotWithShape="1">
          <a:blip r:embed="rId5">
            <a:extLst>
              <a:ext uri="{28A0092B-C50C-407E-A947-70E740481C1C}">
                <a14:useLocalDpi xmlns:a14="http://schemas.microsoft.com/office/drawing/2010/main" val="0"/>
              </a:ext>
            </a:extLst>
          </a:blip>
          <a:srcRect l="11853"/>
          <a:stretch/>
        </p:blipFill>
        <p:spPr>
          <a:xfrm>
            <a:off x="6242575" y="1471163"/>
            <a:ext cx="2844437" cy="4194248"/>
          </a:xfrm>
          <a:prstGeom prst="rect">
            <a:avLst/>
          </a:prstGeom>
        </p:spPr>
      </p:pic>
      <p:sp>
        <p:nvSpPr>
          <p:cNvPr id="14" name="Text Box 9">
            <a:extLst>
              <a:ext uri="{FF2B5EF4-FFF2-40B4-BE49-F238E27FC236}">
                <a16:creationId xmlns:a16="http://schemas.microsoft.com/office/drawing/2014/main" id="{866F5F79-F785-435D-AAE5-C208DA083618}"/>
              </a:ext>
            </a:extLst>
          </p:cNvPr>
          <p:cNvSpPr txBox="1">
            <a:spLocks noChangeArrowheads="1"/>
          </p:cNvSpPr>
          <p:nvPr/>
        </p:nvSpPr>
        <p:spPr bwMode="auto">
          <a:xfrm rot="2700000">
            <a:off x="4426793" y="2516948"/>
            <a:ext cx="2698750" cy="338138"/>
          </a:xfrm>
          <a:prstGeom prst="rect">
            <a:avLst/>
          </a:prstGeom>
          <a:solidFill>
            <a:schemeClr val="accent1">
              <a:lumMod val="20000"/>
              <a:lumOff val="80000"/>
            </a:schemeClr>
          </a:solidFill>
          <a:ln w="9525">
            <a:noFill/>
            <a:miter lim="800000"/>
            <a:headEnd/>
            <a:tailEnd/>
          </a:ln>
          <a:effectLst>
            <a:outerShdw blurRad="50800" dist="50800" dir="5400000" algn="ctr" rotWithShape="0">
              <a:srgbClr val="000000">
                <a:alpha val="60000"/>
              </a:srgbClr>
            </a:outerShdw>
          </a:effectLst>
        </p:spPr>
        <p:txBody>
          <a:bodyPr>
            <a:spAutoFit/>
          </a:bodyPr>
          <a:lstStyle/>
          <a:p>
            <a:pPr eaLnBrk="0" hangingPunct="0">
              <a:defRPr/>
            </a:pPr>
            <a:r>
              <a:rPr lang="en-US" sz="1600" b="1" dirty="0">
                <a:solidFill>
                  <a:srgbClr val="FF0000"/>
                </a:solidFill>
                <a:latin typeface="Arial" pitchFamily="34" charset="0"/>
                <a:ea typeface="ＭＳ Ｐゴシック" pitchFamily="1" charset="-128"/>
                <a:cs typeface="Arial" pitchFamily="34" charset="0"/>
              </a:rPr>
              <a:t>An EIC makes it possible!</a:t>
            </a:r>
          </a:p>
        </p:txBody>
      </p:sp>
      <p:sp>
        <p:nvSpPr>
          <p:cNvPr id="15" name="Isosceles Triangle 14">
            <a:extLst>
              <a:ext uri="{FF2B5EF4-FFF2-40B4-BE49-F238E27FC236}">
                <a16:creationId xmlns:a16="http://schemas.microsoft.com/office/drawing/2014/main" id="{530BA6B9-3819-4E51-A35A-3D5B03850853}"/>
              </a:ext>
            </a:extLst>
          </p:cNvPr>
          <p:cNvSpPr/>
          <p:nvPr/>
        </p:nvSpPr>
        <p:spPr bwMode="auto">
          <a:xfrm>
            <a:off x="6376546" y="5055329"/>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TextBox 15">
            <a:extLst>
              <a:ext uri="{FF2B5EF4-FFF2-40B4-BE49-F238E27FC236}">
                <a16:creationId xmlns:a16="http://schemas.microsoft.com/office/drawing/2014/main" id="{79033C11-CBA7-4536-BC94-0722D664D680}"/>
              </a:ext>
            </a:extLst>
          </p:cNvPr>
          <p:cNvSpPr txBox="1"/>
          <p:nvPr/>
        </p:nvSpPr>
        <p:spPr>
          <a:xfrm>
            <a:off x="6439986" y="5003076"/>
            <a:ext cx="623889"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HERMES</a:t>
            </a:r>
          </a:p>
        </p:txBody>
      </p:sp>
      <p:sp>
        <p:nvSpPr>
          <p:cNvPr id="17" name="Oval 16">
            <a:extLst>
              <a:ext uri="{FF2B5EF4-FFF2-40B4-BE49-F238E27FC236}">
                <a16:creationId xmlns:a16="http://schemas.microsoft.com/office/drawing/2014/main" id="{20DA76E6-892E-4759-B235-D50F6A1AB2D6}"/>
              </a:ext>
            </a:extLst>
          </p:cNvPr>
          <p:cNvSpPr/>
          <p:nvPr/>
        </p:nvSpPr>
        <p:spPr bwMode="auto">
          <a:xfrm>
            <a:off x="6376546" y="4885509"/>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8" name="TextBox 17">
            <a:extLst>
              <a:ext uri="{FF2B5EF4-FFF2-40B4-BE49-F238E27FC236}">
                <a16:creationId xmlns:a16="http://schemas.microsoft.com/office/drawing/2014/main" id="{55859516-DE8C-4098-9D6C-DB7B0BB2484C}"/>
              </a:ext>
            </a:extLst>
          </p:cNvPr>
          <p:cNvSpPr txBox="1"/>
          <p:nvPr/>
        </p:nvSpPr>
        <p:spPr>
          <a:xfrm>
            <a:off x="6435630" y="4841964"/>
            <a:ext cx="69923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COMPASS</a:t>
            </a:r>
          </a:p>
        </p:txBody>
      </p:sp>
      <p:sp>
        <p:nvSpPr>
          <p:cNvPr id="19" name="TextBox 18">
            <a:extLst>
              <a:ext uri="{FF2B5EF4-FFF2-40B4-BE49-F238E27FC236}">
                <a16:creationId xmlns:a16="http://schemas.microsoft.com/office/drawing/2014/main" id="{2C978BEC-E7CC-44E8-8789-0981F3AA937F}"/>
              </a:ext>
            </a:extLst>
          </p:cNvPr>
          <p:cNvSpPr txBox="1"/>
          <p:nvPr/>
        </p:nvSpPr>
        <p:spPr>
          <a:xfrm rot="3420000">
            <a:off x="7847216" y="3571342"/>
            <a:ext cx="1114408" cy="276999"/>
          </a:xfrm>
          <a:prstGeom prst="rect">
            <a:avLst/>
          </a:prstGeom>
          <a:noFill/>
        </p:spPr>
        <p:txBody>
          <a:bodyPr wrap="none" rtlCol="0">
            <a:spAutoFit/>
          </a:bodyPr>
          <a:lstStyle/>
          <a:p>
            <a:r>
              <a:rPr lang="en-US" sz="1200" i="1" dirty="0">
                <a:solidFill>
                  <a:srgbClr val="0033CC"/>
                </a:solidFill>
                <a:latin typeface="Arial" pitchFamily="34" charset="0"/>
                <a:cs typeface="Arial" pitchFamily="34" charset="0"/>
              </a:rPr>
              <a:t>EIC coverage</a:t>
            </a:r>
          </a:p>
        </p:txBody>
      </p:sp>
      <p:sp>
        <p:nvSpPr>
          <p:cNvPr id="20" name="TextBox 19">
            <a:extLst>
              <a:ext uri="{FF2B5EF4-FFF2-40B4-BE49-F238E27FC236}">
                <a16:creationId xmlns:a16="http://schemas.microsoft.com/office/drawing/2014/main" id="{A8E1BD2E-6296-40DA-89D0-860242ACC852}"/>
              </a:ext>
            </a:extLst>
          </p:cNvPr>
          <p:cNvSpPr txBox="1"/>
          <p:nvPr/>
        </p:nvSpPr>
        <p:spPr>
          <a:xfrm>
            <a:off x="5413900" y="1601720"/>
            <a:ext cx="3533976" cy="276999"/>
          </a:xfrm>
          <a:prstGeom prst="rect">
            <a:avLst/>
          </a:prstGeom>
          <a:noFill/>
        </p:spPr>
        <p:txBody>
          <a:bodyPr wrap="square" rtlCol="0">
            <a:spAutoFit/>
          </a:bodyPr>
          <a:lstStyle/>
          <a:p>
            <a:r>
              <a:rPr lang="en-US" sz="1200" b="1" dirty="0"/>
              <a:t>Note: need to update plots for COMPASS data</a:t>
            </a:r>
          </a:p>
        </p:txBody>
      </p:sp>
      <p:sp>
        <p:nvSpPr>
          <p:cNvPr id="21" name="TextBox 20">
            <a:extLst>
              <a:ext uri="{FF2B5EF4-FFF2-40B4-BE49-F238E27FC236}">
                <a16:creationId xmlns:a16="http://schemas.microsoft.com/office/drawing/2014/main" id="{402C7DB5-F8E3-4A81-9A76-58BFDAF18A6E}"/>
              </a:ext>
            </a:extLst>
          </p:cNvPr>
          <p:cNvSpPr txBox="1"/>
          <p:nvPr/>
        </p:nvSpPr>
        <p:spPr>
          <a:xfrm>
            <a:off x="3412602" y="758248"/>
            <a:ext cx="2608406" cy="646331"/>
          </a:xfrm>
          <a:prstGeom prst="rect">
            <a:avLst/>
          </a:prstGeom>
          <a:solidFill>
            <a:srgbClr val="008000"/>
          </a:solidFill>
        </p:spPr>
        <p:txBody>
          <a:bodyPr wrap="none" rtlCol="0">
            <a:spAutoFit/>
          </a:bodyPr>
          <a:lstStyle/>
          <a:p>
            <a:r>
              <a:rPr lang="en-US" b="1" dirty="0">
                <a:solidFill>
                  <a:schemeClr val="bg1"/>
                </a:solidFill>
              </a:rPr>
              <a:t>Similar for g</a:t>
            </a:r>
            <a:r>
              <a:rPr lang="en-US" b="1" baseline="-25000" dirty="0">
                <a:solidFill>
                  <a:schemeClr val="bg1"/>
                </a:solidFill>
              </a:rPr>
              <a:t>1</a:t>
            </a:r>
            <a:r>
              <a:rPr lang="en-US" b="1" baseline="30000" dirty="0">
                <a:solidFill>
                  <a:schemeClr val="bg1"/>
                </a:solidFill>
              </a:rPr>
              <a:t>n</a:t>
            </a:r>
            <a:r>
              <a:rPr lang="en-US" b="1" dirty="0">
                <a:solidFill>
                  <a:schemeClr val="bg1"/>
                </a:solidFill>
              </a:rPr>
              <a:t>, g</a:t>
            </a:r>
            <a:r>
              <a:rPr lang="en-US" b="1" baseline="-25000" dirty="0">
                <a:solidFill>
                  <a:schemeClr val="bg1"/>
                </a:solidFill>
              </a:rPr>
              <a:t>2</a:t>
            </a:r>
            <a:r>
              <a:rPr lang="en-US" b="1" baseline="30000" dirty="0">
                <a:solidFill>
                  <a:schemeClr val="bg1"/>
                </a:solidFill>
              </a:rPr>
              <a:t>p</a:t>
            </a:r>
            <a:r>
              <a:rPr lang="en-US" b="1" dirty="0">
                <a:solidFill>
                  <a:schemeClr val="bg1"/>
                </a:solidFill>
              </a:rPr>
              <a:t>, g</a:t>
            </a:r>
            <a:r>
              <a:rPr lang="en-US" b="1" baseline="-25000" dirty="0">
                <a:solidFill>
                  <a:schemeClr val="bg1"/>
                </a:solidFill>
              </a:rPr>
              <a:t>2</a:t>
            </a:r>
            <a:r>
              <a:rPr lang="en-US" b="1" baseline="30000" dirty="0">
                <a:solidFill>
                  <a:schemeClr val="bg1"/>
                </a:solidFill>
              </a:rPr>
              <a:t>n</a:t>
            </a:r>
            <a:endParaRPr lang="en-US" b="1" dirty="0">
              <a:solidFill>
                <a:schemeClr val="bg1"/>
              </a:solidFill>
            </a:endParaRPr>
          </a:p>
          <a:p>
            <a:r>
              <a:rPr lang="en-US" b="1" dirty="0">
                <a:solidFill>
                  <a:schemeClr val="bg1"/>
                </a:solidFill>
              </a:rPr>
              <a:t>	        and b</a:t>
            </a:r>
            <a:r>
              <a:rPr lang="en-US" b="1" baseline="-25000" dirty="0">
                <a:solidFill>
                  <a:schemeClr val="bg1"/>
                </a:solidFill>
              </a:rPr>
              <a:t>1</a:t>
            </a:r>
            <a:r>
              <a:rPr lang="en-US" b="1" baseline="30000" dirty="0">
                <a:solidFill>
                  <a:schemeClr val="bg1"/>
                </a:solidFill>
              </a:rPr>
              <a:t>d</a:t>
            </a:r>
            <a:endParaRPr lang="en-US" b="1" dirty="0">
              <a:solidFill>
                <a:schemeClr val="bg1"/>
              </a:solidFill>
            </a:endParaRPr>
          </a:p>
        </p:txBody>
      </p:sp>
      <p:sp>
        <p:nvSpPr>
          <p:cNvPr id="22" name="TextBox 21">
            <a:extLst>
              <a:ext uri="{FF2B5EF4-FFF2-40B4-BE49-F238E27FC236}">
                <a16:creationId xmlns:a16="http://schemas.microsoft.com/office/drawing/2014/main" id="{70A5A13C-50FA-40DD-9764-BB5CD81A290B}"/>
              </a:ext>
            </a:extLst>
          </p:cNvPr>
          <p:cNvSpPr txBox="1"/>
          <p:nvPr/>
        </p:nvSpPr>
        <p:spPr>
          <a:xfrm>
            <a:off x="830509" y="767489"/>
            <a:ext cx="1710725" cy="369332"/>
          </a:xfrm>
          <a:prstGeom prst="rect">
            <a:avLst/>
          </a:prstGeom>
          <a:solidFill>
            <a:srgbClr val="008000"/>
          </a:solidFill>
        </p:spPr>
        <p:txBody>
          <a:bodyPr wrap="none" rtlCol="0">
            <a:spAutoFit/>
          </a:bodyPr>
          <a:lstStyle/>
          <a:p>
            <a:r>
              <a:rPr lang="en-US" b="1" dirty="0">
                <a:solidFill>
                  <a:schemeClr val="bg1"/>
                </a:solidFill>
              </a:rPr>
              <a:t>Similar for F</a:t>
            </a:r>
            <a:r>
              <a:rPr lang="en-US" b="1" baseline="-25000" dirty="0">
                <a:solidFill>
                  <a:schemeClr val="bg1"/>
                </a:solidFill>
              </a:rPr>
              <a:t>2</a:t>
            </a:r>
            <a:r>
              <a:rPr lang="en-US" b="1" baseline="30000" dirty="0">
                <a:solidFill>
                  <a:schemeClr val="bg1"/>
                </a:solidFill>
              </a:rPr>
              <a:t>n</a:t>
            </a:r>
            <a:endParaRPr lang="en-US" b="1" dirty="0">
              <a:solidFill>
                <a:schemeClr val="bg1"/>
              </a:solidFill>
            </a:endParaRPr>
          </a:p>
        </p:txBody>
      </p:sp>
      <p:sp>
        <p:nvSpPr>
          <p:cNvPr id="23" name="TextBox 22">
            <a:extLst>
              <a:ext uri="{FF2B5EF4-FFF2-40B4-BE49-F238E27FC236}">
                <a16:creationId xmlns:a16="http://schemas.microsoft.com/office/drawing/2014/main" id="{D2DF7921-8C60-4885-9971-728515A0C19E}"/>
              </a:ext>
            </a:extLst>
          </p:cNvPr>
          <p:cNvSpPr txBox="1"/>
          <p:nvPr/>
        </p:nvSpPr>
        <p:spPr>
          <a:xfrm>
            <a:off x="6714500" y="760842"/>
            <a:ext cx="1710725" cy="369332"/>
          </a:xfrm>
          <a:prstGeom prst="rect">
            <a:avLst/>
          </a:prstGeom>
          <a:solidFill>
            <a:srgbClr val="008000"/>
          </a:solidFill>
        </p:spPr>
        <p:txBody>
          <a:bodyPr wrap="none" rtlCol="0">
            <a:spAutoFit/>
          </a:bodyPr>
          <a:lstStyle/>
          <a:p>
            <a:r>
              <a:rPr lang="en-US" b="1" dirty="0">
                <a:solidFill>
                  <a:schemeClr val="bg1"/>
                </a:solidFill>
              </a:rPr>
              <a:t>Similar for h</a:t>
            </a:r>
            <a:r>
              <a:rPr lang="en-US" b="1" baseline="-25000" dirty="0">
                <a:solidFill>
                  <a:schemeClr val="bg1"/>
                </a:solidFill>
              </a:rPr>
              <a:t>1</a:t>
            </a:r>
            <a:r>
              <a:rPr lang="en-US" b="1" baseline="30000" dirty="0">
                <a:solidFill>
                  <a:schemeClr val="bg1"/>
                </a:solidFill>
              </a:rPr>
              <a:t>n</a:t>
            </a:r>
            <a:endParaRPr lang="en-US" b="1" dirty="0">
              <a:solidFill>
                <a:schemeClr val="bg1"/>
              </a:solidFill>
            </a:endParaRPr>
          </a:p>
        </p:txBody>
      </p:sp>
    </p:spTree>
    <p:extLst>
      <p:ext uri="{BB962C8B-B14F-4D97-AF65-F5344CB8AC3E}">
        <p14:creationId xmlns:p14="http://schemas.microsoft.com/office/powerpoint/2010/main" val="4092833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234D2E-3A9C-41C3-9753-B3AF4817F6D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28</a:t>
            </a:fld>
            <a:endParaRPr lang="en-US" dirty="0">
              <a:solidFill>
                <a:prstClr val="white"/>
              </a:solidFill>
            </a:endParaRPr>
          </a:p>
        </p:txBody>
      </p:sp>
      <p:sp>
        <p:nvSpPr>
          <p:cNvPr id="3" name="Title 2">
            <a:extLst>
              <a:ext uri="{FF2B5EF4-FFF2-40B4-BE49-F238E27FC236}">
                <a16:creationId xmlns:a16="http://schemas.microsoft.com/office/drawing/2014/main" id="{56C39FC2-DD09-4663-9936-D5C0BEAB4AFF}"/>
              </a:ext>
            </a:extLst>
          </p:cNvPr>
          <p:cNvSpPr>
            <a:spLocks noGrp="1"/>
          </p:cNvSpPr>
          <p:nvPr>
            <p:ph type="title"/>
          </p:nvPr>
        </p:nvSpPr>
        <p:spPr>
          <a:xfrm>
            <a:off x="308919" y="0"/>
            <a:ext cx="8464378" cy="728031"/>
          </a:xfrm>
        </p:spPr>
        <p:txBody>
          <a:bodyPr/>
          <a:lstStyle/>
          <a:p>
            <a:pPr algn="ctr"/>
            <a:r>
              <a:rPr lang="en-US" dirty="0"/>
              <a:t>Measuring High-x Structure Functions</a:t>
            </a:r>
          </a:p>
        </p:txBody>
      </p:sp>
      <p:sp>
        <p:nvSpPr>
          <p:cNvPr id="5" name="Rectangle 3">
            <a:extLst>
              <a:ext uri="{FF2B5EF4-FFF2-40B4-BE49-F238E27FC236}">
                <a16:creationId xmlns:a16="http://schemas.microsoft.com/office/drawing/2014/main" id="{2F9C5A28-AF91-4B65-A3BD-FFF50CF2AA5F}"/>
              </a:ext>
            </a:extLst>
          </p:cNvPr>
          <p:cNvSpPr txBox="1">
            <a:spLocks noChangeArrowheads="1"/>
          </p:cNvSpPr>
          <p:nvPr/>
        </p:nvSpPr>
        <p:spPr>
          <a:xfrm>
            <a:off x="152400" y="838200"/>
            <a:ext cx="5173663" cy="2339975"/>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REQUIRES: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High beam polarization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High electron current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High target polarization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Large solid angle spectrometers</a:t>
            </a: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325B46DD-97B1-4E68-B758-32EA7857E523}"/>
              </a:ext>
            </a:extLst>
          </p:cNvPr>
          <p:cNvPicPr>
            <a:picLocks noChangeArrowheads="1"/>
          </p:cNvPicPr>
          <p:nvPr/>
        </p:nvPicPr>
        <p:blipFill>
          <a:blip r:embed="rId2" cstate="print"/>
          <a:srcRect/>
          <a:stretch>
            <a:fillRect/>
          </a:stretch>
        </p:blipFill>
        <p:spPr bwMode="auto">
          <a:xfrm>
            <a:off x="990600" y="2716771"/>
            <a:ext cx="2719388" cy="3052688"/>
          </a:xfrm>
          <a:prstGeom prst="rect">
            <a:avLst/>
          </a:prstGeom>
          <a:noFill/>
          <a:ln w="12700" algn="ctr">
            <a:noFill/>
            <a:miter lim="800000"/>
            <a:headEnd/>
            <a:tailEnd/>
          </a:ln>
        </p:spPr>
      </p:pic>
      <p:sp>
        <p:nvSpPr>
          <p:cNvPr id="7" name="Rectangle 6">
            <a:extLst>
              <a:ext uri="{FF2B5EF4-FFF2-40B4-BE49-F238E27FC236}">
                <a16:creationId xmlns:a16="http://schemas.microsoft.com/office/drawing/2014/main" id="{990E4CEF-10F1-47B8-9F38-5C016339D340}"/>
              </a:ext>
            </a:extLst>
          </p:cNvPr>
          <p:cNvSpPr>
            <a:spLocks noChangeArrowheads="1"/>
          </p:cNvSpPr>
          <p:nvPr/>
        </p:nvSpPr>
        <p:spPr bwMode="auto">
          <a:xfrm>
            <a:off x="57150" y="5808663"/>
            <a:ext cx="4371975" cy="555625"/>
          </a:xfrm>
          <a:prstGeom prst="rect">
            <a:avLst/>
          </a:prstGeom>
          <a:noFill/>
          <a:ln w="9525">
            <a:noFill/>
            <a:miter lim="800000"/>
            <a:headEnd/>
            <a:tailEnd/>
          </a:ln>
        </p:spPr>
        <p:txBody>
          <a:bodyPr wrap="square">
            <a:spAutoFit/>
          </a:bodyPr>
          <a:lstStyle/>
          <a:p>
            <a:pPr algn="ctr" defTabSz="457200" eaLnBrk="0" hangingPunct="0">
              <a:lnSpc>
                <a:spcPct val="95000"/>
              </a:lnSpc>
              <a:spcBef>
                <a:spcPct val="20000"/>
              </a:spcBef>
              <a:buFont typeface="Times"/>
              <a:buNone/>
              <a:defRPr/>
            </a:pPr>
            <a:r>
              <a:rPr lang="en-US" sz="1600" b="1" dirty="0">
                <a:solidFill>
                  <a:srgbClr val="FF0000"/>
                </a:solidFill>
                <a:latin typeface="Arial" pitchFamily="34" charset="0"/>
                <a:cs typeface="Arial" pitchFamily="34" charset="0"/>
              </a:rPr>
              <a:t>12 </a:t>
            </a:r>
            <a:r>
              <a:rPr lang="en-US" sz="1600" b="1" dirty="0" err="1">
                <a:solidFill>
                  <a:srgbClr val="FF0000"/>
                </a:solidFill>
                <a:latin typeface="Arial" pitchFamily="34" charset="0"/>
                <a:cs typeface="Arial" pitchFamily="34" charset="0"/>
              </a:rPr>
              <a:t>GeV</a:t>
            </a:r>
            <a:r>
              <a:rPr lang="en-US" sz="1600" b="1" dirty="0">
                <a:solidFill>
                  <a:srgbClr val="FF0000"/>
                </a:solidFill>
                <a:latin typeface="Arial" pitchFamily="34" charset="0"/>
                <a:cs typeface="Arial" pitchFamily="34" charset="0"/>
              </a:rPr>
              <a:t> will access the regime (x &gt; 0.3), where valence quarks dominate</a:t>
            </a:r>
          </a:p>
        </p:txBody>
      </p:sp>
      <p:graphicFrame>
        <p:nvGraphicFramePr>
          <p:cNvPr id="8" name="Table 7">
            <a:extLst>
              <a:ext uri="{FF2B5EF4-FFF2-40B4-BE49-F238E27FC236}">
                <a16:creationId xmlns:a16="http://schemas.microsoft.com/office/drawing/2014/main" id="{0E23FCF7-D703-49E9-AACA-1B9790275E52}"/>
              </a:ext>
            </a:extLst>
          </p:cNvPr>
          <p:cNvGraphicFramePr>
            <a:graphicFrameLocks noGrp="1"/>
          </p:cNvGraphicFramePr>
          <p:nvPr>
            <p:extLst>
              <p:ext uri="{D42A27DB-BD31-4B8C-83A1-F6EECF244321}">
                <p14:modId xmlns:p14="http://schemas.microsoft.com/office/powerpoint/2010/main" val="2714498048"/>
              </p:ext>
            </p:extLst>
          </p:nvPr>
        </p:nvGraphicFramePr>
        <p:xfrm>
          <a:off x="4533900" y="4246182"/>
          <a:ext cx="4061346" cy="1881014"/>
        </p:xfrm>
        <a:graphic>
          <a:graphicData uri="http://schemas.openxmlformats.org/drawingml/2006/table">
            <a:tbl>
              <a:tblPr firstRow="1" bandRow="1">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1952971">
                  <a:extLst>
                    <a:ext uri="{9D8B030D-6E8A-4147-A177-3AD203B41FA5}">
                      <a16:colId xmlns:a16="http://schemas.microsoft.com/office/drawing/2014/main" val="20000"/>
                    </a:ext>
                  </a:extLst>
                </a:gridCol>
                <a:gridCol w="678132">
                  <a:extLst>
                    <a:ext uri="{9D8B030D-6E8A-4147-A177-3AD203B41FA5}">
                      <a16:colId xmlns:a16="http://schemas.microsoft.com/office/drawing/2014/main" val="20001"/>
                    </a:ext>
                  </a:extLst>
                </a:gridCol>
                <a:gridCol w="579495">
                  <a:extLst>
                    <a:ext uri="{9D8B030D-6E8A-4147-A177-3AD203B41FA5}">
                      <a16:colId xmlns:a16="http://schemas.microsoft.com/office/drawing/2014/main" val="20002"/>
                    </a:ext>
                  </a:extLst>
                </a:gridCol>
                <a:gridCol w="431539">
                  <a:extLst>
                    <a:ext uri="{9D8B030D-6E8A-4147-A177-3AD203B41FA5}">
                      <a16:colId xmlns:a16="http://schemas.microsoft.com/office/drawing/2014/main" val="20003"/>
                    </a:ext>
                  </a:extLst>
                </a:gridCol>
                <a:gridCol w="419209">
                  <a:extLst>
                    <a:ext uri="{9D8B030D-6E8A-4147-A177-3AD203B41FA5}">
                      <a16:colId xmlns:a16="http://schemas.microsoft.com/office/drawing/2014/main" val="20004"/>
                    </a:ext>
                  </a:extLst>
                </a:gridCol>
              </a:tblGrid>
              <a:tr h="370840">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600" dirty="0">
                          <a:solidFill>
                            <a:schemeClr val="tx1"/>
                          </a:solidFill>
                          <a:latin typeface="Arial" pitchFamily="34" charset="0"/>
                          <a:cs typeface="Arial" pitchFamily="34" charset="0"/>
                        </a:rPr>
                        <a:t>x →1 predictions</a:t>
                      </a:r>
                    </a:p>
                  </a:txBody>
                  <a:tcPr>
                    <a:lnL w="6350" cap="flat" cmpd="sng" algn="ctr">
                      <a:solidFill>
                        <a:srgbClr val="70AD47"/>
                      </a:solidFill>
                      <a:prstDash val="solid"/>
                      <a:miter lim="800000"/>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200" b="1" dirty="0">
                          <a:solidFill>
                            <a:srgbClr val="000000"/>
                          </a:solidFill>
                          <a:latin typeface="Arial" pitchFamily="34" charset="0"/>
                          <a:cs typeface="Arial" pitchFamily="34" charset="0"/>
                        </a:rPr>
                        <a:t>F</a:t>
                      </a:r>
                      <a:r>
                        <a:rPr lang="en-US" sz="1200" b="1" baseline="-25000" dirty="0">
                          <a:solidFill>
                            <a:srgbClr val="000000"/>
                          </a:solidFill>
                          <a:latin typeface="Arial" pitchFamily="34" charset="0"/>
                          <a:cs typeface="Arial" pitchFamily="34" charset="0"/>
                        </a:rPr>
                        <a:t>2</a:t>
                      </a:r>
                      <a:r>
                        <a:rPr lang="en-US" sz="1200" b="1" baseline="30000" dirty="0">
                          <a:solidFill>
                            <a:srgbClr val="000000"/>
                          </a:solidFill>
                          <a:latin typeface="Arial" pitchFamily="34" charset="0"/>
                          <a:cs typeface="Arial" pitchFamily="34" charset="0"/>
                        </a:rPr>
                        <a:t>n</a:t>
                      </a:r>
                      <a:r>
                        <a:rPr lang="en-US" sz="1200" b="1" dirty="0">
                          <a:solidFill>
                            <a:srgbClr val="000000"/>
                          </a:solidFill>
                          <a:latin typeface="Arial" pitchFamily="34" charset="0"/>
                          <a:cs typeface="Arial" pitchFamily="34" charset="0"/>
                        </a:rPr>
                        <a:t>/F</a:t>
                      </a:r>
                      <a:r>
                        <a:rPr lang="en-US" sz="1200" b="1" baseline="-25000" dirty="0">
                          <a:solidFill>
                            <a:srgbClr val="000000"/>
                          </a:solidFill>
                          <a:latin typeface="Arial" pitchFamily="34" charset="0"/>
                          <a:cs typeface="Arial" pitchFamily="34" charset="0"/>
                        </a:rPr>
                        <a:t>2</a:t>
                      </a:r>
                      <a:r>
                        <a:rPr lang="en-US" sz="1200" b="1" baseline="30000" dirty="0">
                          <a:solidFill>
                            <a:srgbClr val="000000"/>
                          </a:solidFill>
                          <a:latin typeface="Arial" pitchFamily="34" charset="0"/>
                          <a:cs typeface="Arial" pitchFamily="34" charset="0"/>
                        </a:rPr>
                        <a:t>p</a:t>
                      </a:r>
                    </a:p>
                  </a:txBody>
                  <a:tcPr>
                    <a:lnL>
                      <a:noFill/>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200" dirty="0">
                          <a:solidFill>
                            <a:srgbClr val="000000"/>
                          </a:solidFill>
                          <a:latin typeface="Arial" pitchFamily="34" charset="0"/>
                          <a:cs typeface="Arial" pitchFamily="34" charset="0"/>
                        </a:rPr>
                        <a:t>d/u</a:t>
                      </a:r>
                    </a:p>
                  </a:txBody>
                  <a:tcPr>
                    <a:lnL>
                      <a:noFill/>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200" dirty="0">
                          <a:solidFill>
                            <a:srgbClr val="000000"/>
                          </a:solidFill>
                          <a:latin typeface="Arial" pitchFamily="34" charset="0"/>
                          <a:cs typeface="Arial" pitchFamily="34" charset="0"/>
                        </a:rPr>
                        <a:t>A</a:t>
                      </a:r>
                      <a:r>
                        <a:rPr lang="en-US" sz="1200" baseline="-25000" dirty="0">
                          <a:solidFill>
                            <a:srgbClr val="000000"/>
                          </a:solidFill>
                          <a:latin typeface="Arial" pitchFamily="34" charset="0"/>
                          <a:cs typeface="Arial" pitchFamily="34" charset="0"/>
                        </a:rPr>
                        <a:t>1</a:t>
                      </a:r>
                      <a:r>
                        <a:rPr lang="en-US" sz="1200" baseline="30000" dirty="0">
                          <a:solidFill>
                            <a:srgbClr val="000000"/>
                          </a:solidFill>
                          <a:latin typeface="Arial" pitchFamily="34" charset="0"/>
                          <a:cs typeface="Arial" pitchFamily="34" charset="0"/>
                        </a:rPr>
                        <a:t>n</a:t>
                      </a:r>
                    </a:p>
                  </a:txBody>
                  <a:tcPr>
                    <a:lnL>
                      <a:noFill/>
                    </a:lnL>
                    <a:lnR>
                      <a:noFill/>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itchFamily="34" charset="0"/>
                          <a:cs typeface="Arial" pitchFamily="34" charset="0"/>
                        </a:rPr>
                        <a:t>A</a:t>
                      </a:r>
                      <a:r>
                        <a:rPr lang="en-US" sz="1200" baseline="-25000" dirty="0">
                          <a:solidFill>
                            <a:srgbClr val="000000"/>
                          </a:solidFill>
                          <a:latin typeface="Arial" pitchFamily="34" charset="0"/>
                          <a:cs typeface="Arial" pitchFamily="34" charset="0"/>
                        </a:rPr>
                        <a:t>1</a:t>
                      </a:r>
                      <a:r>
                        <a:rPr lang="en-US" sz="1200" baseline="30000" dirty="0">
                          <a:solidFill>
                            <a:srgbClr val="000000"/>
                          </a:solidFill>
                          <a:latin typeface="Arial" pitchFamily="34" charset="0"/>
                          <a:cs typeface="Arial" pitchFamily="34" charset="0"/>
                        </a:rPr>
                        <a:t>p</a:t>
                      </a:r>
                    </a:p>
                  </a:txBody>
                  <a:tcPr>
                    <a:lnL>
                      <a:noFill/>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 lastClr="FFFFFF"/>
                      </a:solidFill>
                      <a:prstDash val="solid"/>
                      <a:miter lim="800000"/>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0"/>
                  </a:ext>
                </a:extLst>
              </a:tr>
              <a:tr h="316374">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SU(6)</a:t>
                      </a:r>
                    </a:p>
                  </a:txBody>
                  <a:tcPr>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2/3</a:t>
                      </a:r>
                    </a:p>
                  </a:txBody>
                  <a:tcPr>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1/2</a:t>
                      </a:r>
                    </a:p>
                  </a:txBody>
                  <a:tcPr>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0</a:t>
                      </a:r>
                    </a:p>
                  </a:txBody>
                  <a:tcPr>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5/9</a:t>
                      </a:r>
                    </a:p>
                  </a:txBody>
                  <a:tcPr>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 lastClr="FFFFFF"/>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extLst>
                  <a:ext uri="{0D108BD9-81ED-4DB2-BD59-A6C34878D82A}">
                    <a16:rowId xmlns:a16="http://schemas.microsoft.com/office/drawing/2014/main" val="10001"/>
                  </a:ext>
                </a:extLst>
              </a:tr>
              <a:tr h="258909">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err="1">
                          <a:latin typeface="Arial" pitchFamily="34" charset="0"/>
                          <a:cs typeface="Arial" pitchFamily="34" charset="0"/>
                        </a:rPr>
                        <a:t>Diquark</a:t>
                      </a:r>
                      <a:r>
                        <a:rPr lang="en-US" sz="1200" b="1" dirty="0">
                          <a:latin typeface="Arial" pitchFamily="34" charset="0"/>
                          <a:cs typeface="Arial" pitchFamily="34" charset="0"/>
                        </a:rPr>
                        <a:t> Model/Feynman</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1/4</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0</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0587">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Quark Model/</a:t>
                      </a:r>
                      <a:r>
                        <a:rPr lang="en-US" sz="1200" b="1" dirty="0" err="1">
                          <a:latin typeface="Arial" pitchFamily="34" charset="0"/>
                          <a:cs typeface="Arial" pitchFamily="34" charset="0"/>
                        </a:rPr>
                        <a:t>Isgur</a:t>
                      </a:r>
                      <a:endParaRPr lang="en-US" sz="1200" b="1" dirty="0">
                        <a:latin typeface="Arial" pitchFamily="34" charset="0"/>
                        <a:cs typeface="Arial" pitchFamily="34" charset="0"/>
                      </a:endParaRP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1/4</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0</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extLst>
                  <a:ext uri="{0D108BD9-81ED-4DB2-BD59-A6C34878D82A}">
                    <a16:rowId xmlns:a16="http://schemas.microsoft.com/office/drawing/2014/main" val="10003"/>
                  </a:ext>
                </a:extLst>
              </a:tr>
              <a:tr h="271580">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err="1">
                          <a:latin typeface="Arial" pitchFamily="34" charset="0"/>
                          <a:cs typeface="Arial" pitchFamily="34" charset="0"/>
                        </a:rPr>
                        <a:t>Perturbative</a:t>
                      </a:r>
                      <a:r>
                        <a:rPr lang="en-US" sz="1200" b="1" baseline="0" dirty="0">
                          <a:latin typeface="Arial" pitchFamily="34" charset="0"/>
                          <a:cs typeface="Arial" pitchFamily="34" charset="0"/>
                        </a:rPr>
                        <a:t> QCD</a:t>
                      </a:r>
                      <a:endParaRPr lang="en-US" sz="1200" b="1" dirty="0">
                        <a:latin typeface="Arial" pitchFamily="34" charset="0"/>
                        <a:cs typeface="Arial" pitchFamily="34" charset="0"/>
                      </a:endParaRP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3/7</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1/5</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QCD Counting Rules</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3/7</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1/5</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200" b="1" dirty="0">
                          <a:latin typeface="Arial" pitchFamily="34" charset="0"/>
                          <a:cs typeface="Arial" pitchFamily="34" charset="0"/>
                        </a:rPr>
                        <a:t>1</a:t>
                      </a:r>
                    </a:p>
                  </a:txBody>
                  <a:tcPr>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alpha val="40000"/>
                      </a:srgbClr>
                    </a:solidFill>
                  </a:tcPr>
                </a:tc>
                <a:extLst>
                  <a:ext uri="{0D108BD9-81ED-4DB2-BD59-A6C34878D82A}">
                    <a16:rowId xmlns:a16="http://schemas.microsoft.com/office/drawing/2014/main" val="10005"/>
                  </a:ext>
                </a:extLst>
              </a:tr>
            </a:tbl>
          </a:graphicData>
        </a:graphic>
      </p:graphicFrame>
      <p:pic>
        <p:nvPicPr>
          <p:cNvPr id="9" name="Picture 8" descr="fig.du.png">
            <a:extLst>
              <a:ext uri="{FF2B5EF4-FFF2-40B4-BE49-F238E27FC236}">
                <a16:creationId xmlns:a16="http://schemas.microsoft.com/office/drawing/2014/main" id="{2217961C-35A1-4C28-B21A-97C4C0823FC4}"/>
              </a:ext>
            </a:extLst>
          </p:cNvPr>
          <p:cNvPicPr>
            <a:picLocks noChangeAspect="1"/>
          </p:cNvPicPr>
          <p:nvPr/>
        </p:nvPicPr>
        <p:blipFill rotWithShape="1">
          <a:blip r:embed="rId3">
            <a:extLst>
              <a:ext uri="{28A0092B-C50C-407E-A947-70E740481C1C}">
                <a14:useLocalDpi xmlns:a14="http://schemas.microsoft.com/office/drawing/2010/main" val="0"/>
              </a:ext>
            </a:extLst>
          </a:blip>
          <a:srcRect l="1826"/>
          <a:stretch/>
        </p:blipFill>
        <p:spPr>
          <a:xfrm>
            <a:off x="4222843" y="1109278"/>
            <a:ext cx="4912059" cy="2645382"/>
          </a:xfrm>
          <a:prstGeom prst="rect">
            <a:avLst/>
          </a:prstGeom>
          <a:ln>
            <a:noFill/>
          </a:ln>
          <a:effectLst>
            <a:outerShdw blurRad="292100" dist="139700" dir="2700000" algn="tl" rotWithShape="0">
              <a:srgbClr val="333333">
                <a:alpha val="65000"/>
              </a:srgbClr>
            </a:outerShdw>
          </a:effectLst>
        </p:spPr>
      </p:pic>
      <p:sp>
        <p:nvSpPr>
          <p:cNvPr id="10" name="TextBox 3">
            <a:extLst>
              <a:ext uri="{FF2B5EF4-FFF2-40B4-BE49-F238E27FC236}">
                <a16:creationId xmlns:a16="http://schemas.microsoft.com/office/drawing/2014/main" id="{AAF10E55-89E2-478C-B418-E5773860DF1F}"/>
              </a:ext>
            </a:extLst>
          </p:cNvPr>
          <p:cNvSpPr txBox="1">
            <a:spLocks noChangeArrowheads="1"/>
          </p:cNvSpPr>
          <p:nvPr/>
        </p:nvSpPr>
        <p:spPr bwMode="auto">
          <a:xfrm>
            <a:off x="4333875" y="739498"/>
            <a:ext cx="4235680" cy="369332"/>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dirty="0">
                <a:solidFill>
                  <a:srgbClr val="000000"/>
                </a:solidFill>
                <a:latin typeface="Arial" panose="020B0604020202020204"/>
                <a:cs typeface="Avenir Black"/>
              </a:rPr>
              <a:t>Projected </a:t>
            </a:r>
            <a:r>
              <a:rPr lang="en-US" dirty="0" err="1">
                <a:solidFill>
                  <a:srgbClr val="000000"/>
                </a:solidFill>
                <a:latin typeface="Arial" panose="020B0604020202020204"/>
                <a:cs typeface="Avenir Black"/>
              </a:rPr>
              <a:t>JLab</a:t>
            </a:r>
            <a:r>
              <a:rPr lang="en-US" dirty="0">
                <a:solidFill>
                  <a:srgbClr val="000000"/>
                </a:solidFill>
                <a:latin typeface="Arial" panose="020B0604020202020204"/>
                <a:cs typeface="Avenir Black"/>
              </a:rPr>
              <a:t> 12 </a:t>
            </a:r>
            <a:r>
              <a:rPr lang="en-US" dirty="0" err="1">
                <a:solidFill>
                  <a:srgbClr val="000000"/>
                </a:solidFill>
                <a:latin typeface="Arial" panose="020B0604020202020204"/>
                <a:cs typeface="Avenir Black"/>
              </a:rPr>
              <a:t>GeV</a:t>
            </a:r>
            <a:r>
              <a:rPr lang="en-US" dirty="0">
                <a:solidFill>
                  <a:srgbClr val="000000"/>
                </a:solidFill>
                <a:latin typeface="Arial" panose="020B0604020202020204"/>
                <a:cs typeface="Avenir Black"/>
              </a:rPr>
              <a:t> </a:t>
            </a:r>
            <a:r>
              <a:rPr lang="en-US" i="1" dirty="0">
                <a:solidFill>
                  <a:srgbClr val="000000"/>
                </a:solidFill>
                <a:latin typeface="Arial" panose="020B0604020202020204"/>
                <a:cs typeface="Avenir Black"/>
              </a:rPr>
              <a:t>d/u</a:t>
            </a:r>
            <a:r>
              <a:rPr lang="en-US" dirty="0">
                <a:solidFill>
                  <a:srgbClr val="000000"/>
                </a:solidFill>
                <a:latin typeface="Arial" panose="020B0604020202020204"/>
                <a:cs typeface="Avenir Black"/>
              </a:rPr>
              <a:t> Extraction</a:t>
            </a:r>
            <a:r>
              <a:rPr lang="en-US" baseline="50000" dirty="0">
                <a:solidFill>
                  <a:srgbClr val="000000"/>
                </a:solidFill>
                <a:latin typeface="Arial" panose="020B0604020202020204"/>
                <a:cs typeface="Avenir Black"/>
              </a:rPr>
              <a:t> </a:t>
            </a:r>
          </a:p>
        </p:txBody>
      </p:sp>
      <p:sp>
        <p:nvSpPr>
          <p:cNvPr id="11" name="TextBox 10">
            <a:extLst>
              <a:ext uri="{FF2B5EF4-FFF2-40B4-BE49-F238E27FC236}">
                <a16:creationId xmlns:a16="http://schemas.microsoft.com/office/drawing/2014/main" id="{A9CE6338-39E2-4F21-970B-27D168F709F1}"/>
              </a:ext>
            </a:extLst>
          </p:cNvPr>
          <p:cNvSpPr txBox="1"/>
          <p:nvPr/>
        </p:nvSpPr>
        <p:spPr>
          <a:xfrm>
            <a:off x="4868352" y="3785038"/>
            <a:ext cx="3151698" cy="369332"/>
          </a:xfrm>
          <a:prstGeom prst="rect">
            <a:avLst/>
          </a:prstGeom>
          <a:noFill/>
        </p:spPr>
        <p:txBody>
          <a:bodyPr wrap="square" rtlCol="0">
            <a:spAutoFit/>
          </a:bodyPr>
          <a:lstStyle/>
          <a:p>
            <a:pPr defTabSz="914400"/>
            <a:r>
              <a:rPr lang="en-US" dirty="0">
                <a:solidFill>
                  <a:srgbClr val="FF0000"/>
                </a:solidFill>
                <a:effectLst>
                  <a:outerShdw blurRad="38100" dist="38100" dir="2700000" algn="tl">
                    <a:srgbClr val="000000">
                      <a:alpha val="43137"/>
                    </a:srgbClr>
                  </a:outerShdw>
                </a:effectLst>
                <a:latin typeface="Arial" panose="020B0604020202020204"/>
              </a:rPr>
              <a:t>Marathon </a:t>
            </a:r>
            <a:r>
              <a:rPr lang="en-US" baseline="30000" dirty="0">
                <a:solidFill>
                  <a:srgbClr val="FF0000"/>
                </a:solidFill>
                <a:effectLst>
                  <a:outerShdw blurRad="38100" dist="38100" dir="2700000" algn="tl">
                    <a:srgbClr val="000000">
                      <a:alpha val="43137"/>
                    </a:srgbClr>
                  </a:outerShdw>
                </a:effectLst>
                <a:latin typeface="Arial" panose="020B0604020202020204"/>
              </a:rPr>
              <a:t>3</a:t>
            </a:r>
            <a:r>
              <a:rPr lang="en-US" dirty="0">
                <a:solidFill>
                  <a:srgbClr val="FF0000"/>
                </a:solidFill>
                <a:effectLst>
                  <a:outerShdw blurRad="38100" dist="38100" dir="2700000" algn="tl">
                    <a:srgbClr val="000000">
                      <a:alpha val="43137"/>
                    </a:srgbClr>
                  </a:outerShdw>
                </a:effectLst>
                <a:latin typeface="Arial" panose="020B0604020202020204"/>
              </a:rPr>
              <a:t>H/</a:t>
            </a:r>
            <a:r>
              <a:rPr lang="en-US" baseline="30000" dirty="0">
                <a:solidFill>
                  <a:srgbClr val="FF0000"/>
                </a:solidFill>
                <a:effectLst>
                  <a:outerShdw blurRad="38100" dist="38100" dir="2700000" algn="tl">
                    <a:srgbClr val="000000">
                      <a:alpha val="43137"/>
                    </a:srgbClr>
                  </a:outerShdw>
                </a:effectLst>
                <a:latin typeface="Arial" panose="020B0604020202020204"/>
              </a:rPr>
              <a:t>3</a:t>
            </a:r>
            <a:r>
              <a:rPr lang="en-US" dirty="0">
                <a:solidFill>
                  <a:srgbClr val="FF0000"/>
                </a:solidFill>
                <a:effectLst>
                  <a:outerShdw blurRad="38100" dist="38100" dir="2700000" algn="tl">
                    <a:srgbClr val="000000">
                      <a:alpha val="43137"/>
                    </a:srgbClr>
                  </a:outerShdw>
                </a:effectLst>
                <a:latin typeface="Arial" panose="020B0604020202020204"/>
              </a:rPr>
              <a:t>He completed!</a:t>
            </a:r>
          </a:p>
        </p:txBody>
      </p:sp>
      <p:sp>
        <p:nvSpPr>
          <p:cNvPr id="12" name="TextBox 11">
            <a:extLst>
              <a:ext uri="{FF2B5EF4-FFF2-40B4-BE49-F238E27FC236}">
                <a16:creationId xmlns:a16="http://schemas.microsoft.com/office/drawing/2014/main" id="{BD7FCA9F-0300-43B4-95B2-111D0D368A8E}"/>
              </a:ext>
            </a:extLst>
          </p:cNvPr>
          <p:cNvSpPr txBox="1"/>
          <p:nvPr/>
        </p:nvSpPr>
        <p:spPr>
          <a:xfrm>
            <a:off x="8700021" y="4908639"/>
            <a:ext cx="320922" cy="584775"/>
          </a:xfrm>
          <a:prstGeom prst="rect">
            <a:avLst/>
          </a:prstGeom>
          <a:solidFill>
            <a:srgbClr val="0000FF"/>
          </a:solidFill>
        </p:spPr>
        <p:txBody>
          <a:bodyPr wrap="none" rtlCol="0">
            <a:spAutoFit/>
          </a:bodyPr>
          <a:lstStyle/>
          <a:p>
            <a:r>
              <a:rPr lang="en-US" sz="3200" b="1" dirty="0">
                <a:solidFill>
                  <a:schemeClr val="bg1"/>
                </a:solidFill>
              </a:rPr>
              <a:t>!</a:t>
            </a:r>
          </a:p>
        </p:txBody>
      </p:sp>
      <p:sp>
        <p:nvSpPr>
          <p:cNvPr id="13" name="TextBox 12">
            <a:extLst>
              <a:ext uri="{FF2B5EF4-FFF2-40B4-BE49-F238E27FC236}">
                <a16:creationId xmlns:a16="http://schemas.microsoft.com/office/drawing/2014/main" id="{072B55A3-22A7-4DE3-BDB7-3EC10DAEBC54}"/>
              </a:ext>
            </a:extLst>
          </p:cNvPr>
          <p:cNvSpPr txBox="1"/>
          <p:nvPr/>
        </p:nvSpPr>
        <p:spPr>
          <a:xfrm>
            <a:off x="4108203" y="4939790"/>
            <a:ext cx="320922" cy="584775"/>
          </a:xfrm>
          <a:prstGeom prst="rect">
            <a:avLst/>
          </a:prstGeom>
          <a:solidFill>
            <a:srgbClr val="0000FF"/>
          </a:solidFill>
        </p:spPr>
        <p:txBody>
          <a:bodyPr wrap="none" rtlCol="0">
            <a:spAutoFit/>
          </a:bodyPr>
          <a:lstStyle/>
          <a:p>
            <a:r>
              <a:rPr lang="en-US" sz="3200" b="1" dirty="0">
                <a:solidFill>
                  <a:schemeClr val="bg1"/>
                </a:solidFill>
              </a:rPr>
              <a:t>!</a:t>
            </a:r>
          </a:p>
        </p:txBody>
      </p:sp>
    </p:spTree>
    <p:extLst>
      <p:ext uri="{BB962C8B-B14F-4D97-AF65-F5344CB8AC3E}">
        <p14:creationId xmlns:p14="http://schemas.microsoft.com/office/powerpoint/2010/main" val="2669707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EAD6-467F-4155-8027-7FE1BC74187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29</a:t>
            </a:fld>
            <a:endParaRPr lang="en-US" dirty="0">
              <a:solidFill>
                <a:prstClr val="white"/>
              </a:solidFill>
            </a:endParaRPr>
          </a:p>
        </p:txBody>
      </p:sp>
      <p:pic>
        <p:nvPicPr>
          <p:cNvPr id="9" name="Picture 8" descr="fig.100.JLEIC_relerr.png">
            <a:extLst>
              <a:ext uri="{FF2B5EF4-FFF2-40B4-BE49-F238E27FC236}">
                <a16:creationId xmlns:a16="http://schemas.microsoft.com/office/drawing/2014/main" id="{1086D107-8B35-43D1-9EC4-B5B41EB0FC1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733800"/>
            <a:ext cx="5768379" cy="2683283"/>
          </a:xfrm>
          <a:prstGeom prst="rect">
            <a:avLst/>
          </a:prstGeom>
        </p:spPr>
      </p:pic>
      <p:pic>
        <p:nvPicPr>
          <p:cNvPr id="10" name="Picture 9" descr="fig.100.JLEIC_relerr_improvement.png">
            <a:extLst>
              <a:ext uri="{FF2B5EF4-FFF2-40B4-BE49-F238E27FC236}">
                <a16:creationId xmlns:a16="http://schemas.microsoft.com/office/drawing/2014/main" id="{C426E897-E1CE-4C35-A6C3-3115E2BB5E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38201"/>
            <a:ext cx="6324600" cy="2986824"/>
          </a:xfrm>
          <a:prstGeom prst="rect">
            <a:avLst/>
          </a:prstGeom>
        </p:spPr>
      </p:pic>
      <p:sp>
        <p:nvSpPr>
          <p:cNvPr id="12" name="Oval 11">
            <a:extLst>
              <a:ext uri="{FF2B5EF4-FFF2-40B4-BE49-F238E27FC236}">
                <a16:creationId xmlns:a16="http://schemas.microsoft.com/office/drawing/2014/main" id="{498AAE96-322A-45C5-868E-1A585FDA6F54}"/>
              </a:ext>
            </a:extLst>
          </p:cNvPr>
          <p:cNvSpPr/>
          <p:nvPr/>
        </p:nvSpPr>
        <p:spPr bwMode="auto">
          <a:xfrm>
            <a:off x="1828800" y="4800600"/>
            <a:ext cx="685800" cy="457200"/>
          </a:xfrm>
          <a:prstGeom prst="ellipse">
            <a:avLst/>
          </a:prstGeom>
          <a:noFill/>
          <a:ln w="38100" cap="flat" cmpd="sng" algn="ctr">
            <a:solidFill>
              <a:srgbClr val="006B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3" name="TextBox 12">
            <a:extLst>
              <a:ext uri="{FF2B5EF4-FFF2-40B4-BE49-F238E27FC236}">
                <a16:creationId xmlns:a16="http://schemas.microsoft.com/office/drawing/2014/main" id="{E51C4CDD-48A0-444B-9597-AEB789A265B6}"/>
              </a:ext>
            </a:extLst>
          </p:cNvPr>
          <p:cNvSpPr txBox="1"/>
          <p:nvPr/>
        </p:nvSpPr>
        <p:spPr>
          <a:xfrm>
            <a:off x="5113176" y="187023"/>
            <a:ext cx="3886200" cy="6247864"/>
          </a:xfrm>
          <a:prstGeom prst="rect">
            <a:avLst/>
          </a:prstGeom>
          <a:noFill/>
        </p:spPr>
        <p:txBody>
          <a:bodyPr wrap="square" rtlCol="0">
            <a:spAutoFit/>
          </a:bodyPr>
          <a:lstStyle/>
          <a:p>
            <a:pPr algn="r"/>
            <a:br>
              <a:rPr lang="en-US" sz="2000" dirty="0">
                <a:latin typeface="Arial"/>
                <a:cs typeface="Arial"/>
              </a:rPr>
            </a:br>
            <a:endParaRPr lang="en-US" sz="2000" dirty="0">
              <a:latin typeface="Arial"/>
              <a:cs typeface="Arial"/>
            </a:endParaRPr>
          </a:p>
          <a:p>
            <a:pPr marL="342900" indent="-342900" algn="r">
              <a:buFont typeface="Arial"/>
              <a:buChar char="•"/>
            </a:pPr>
            <a:r>
              <a:rPr lang="en-US" sz="2000" i="1" dirty="0">
                <a:solidFill>
                  <a:srgbClr val="660066"/>
                </a:solidFill>
                <a:latin typeface="Arial"/>
                <a:cs typeface="Arial"/>
              </a:rPr>
              <a:t>d quark precision will become comparable to current u!!</a:t>
            </a:r>
          </a:p>
          <a:p>
            <a:pPr algn="r"/>
            <a:r>
              <a:rPr lang="en-US" sz="2000" i="1" dirty="0">
                <a:solidFill>
                  <a:srgbClr val="660066"/>
                </a:solidFill>
                <a:latin typeface="Arial"/>
                <a:cs typeface="Arial"/>
              </a:rPr>
              <a:t>(becomes ~5% at x = 0.9)</a:t>
            </a:r>
          </a:p>
          <a:p>
            <a:pPr algn="r"/>
            <a:endParaRPr lang="en-US" sz="2000" dirty="0">
              <a:latin typeface="Arial"/>
              <a:cs typeface="Arial"/>
            </a:endParaRPr>
          </a:p>
          <a:p>
            <a:pPr marL="342900" indent="-342900" algn="r">
              <a:buFont typeface="Arial"/>
              <a:buChar char="•"/>
            </a:pPr>
            <a:r>
              <a:rPr lang="en-US" sz="2000" dirty="0">
                <a:latin typeface="Arial"/>
                <a:cs typeface="Arial"/>
              </a:rPr>
              <a:t>similar improvement in g(x)</a:t>
            </a:r>
          </a:p>
          <a:p>
            <a:pPr algn="r"/>
            <a:endParaRPr lang="en-US" sz="2000" dirty="0">
              <a:latin typeface="Arial"/>
              <a:cs typeface="Arial"/>
            </a:endParaRPr>
          </a:p>
          <a:p>
            <a:pPr algn="r"/>
            <a:endParaRPr lang="en-US" sz="2000" dirty="0">
              <a:latin typeface="Arial"/>
              <a:cs typeface="Arial"/>
            </a:endParaRPr>
          </a:p>
          <a:p>
            <a:pPr algn="r"/>
            <a:endParaRPr lang="en-US" sz="2000" dirty="0">
              <a:latin typeface="Arial"/>
              <a:cs typeface="Arial"/>
            </a:endParaRPr>
          </a:p>
          <a:p>
            <a:pPr marL="342900" indent="-342900" algn="r">
              <a:buFont typeface="Arial"/>
              <a:buChar char="•"/>
            </a:pPr>
            <a:r>
              <a:rPr lang="en-US" sz="2000" dirty="0">
                <a:latin typeface="Arial"/>
                <a:cs typeface="Arial"/>
              </a:rPr>
              <a:t>The u quark uncertainty becomes less than ~1%; may be important for large mass BSM new particles.</a:t>
            </a:r>
            <a:br>
              <a:rPr lang="en-US" sz="2000" dirty="0">
                <a:latin typeface="Arial"/>
                <a:cs typeface="Arial"/>
              </a:rPr>
            </a:br>
            <a:endParaRPr lang="en-US" sz="2000" dirty="0">
              <a:latin typeface="Arial"/>
              <a:cs typeface="Arial"/>
            </a:endParaRPr>
          </a:p>
          <a:p>
            <a:pPr marL="342900" indent="-342900" algn="r">
              <a:buFont typeface="Arial"/>
              <a:buChar char="•"/>
            </a:pPr>
            <a:r>
              <a:rPr lang="en-US" sz="2000" dirty="0">
                <a:latin typeface="Arial"/>
                <a:cs typeface="Arial"/>
              </a:rPr>
              <a:t>With d quark nailed by </a:t>
            </a:r>
            <a:r>
              <a:rPr lang="en-US" sz="2000" dirty="0">
                <a:solidFill>
                  <a:srgbClr val="000000"/>
                </a:solidFill>
                <a:latin typeface="Arial"/>
                <a:cs typeface="Arial"/>
              </a:rPr>
              <a:t>F</a:t>
            </a:r>
            <a:r>
              <a:rPr lang="en-US" sz="2000" baseline="-25000" dirty="0">
                <a:solidFill>
                  <a:srgbClr val="000000"/>
                </a:solidFill>
                <a:latin typeface="Arial"/>
                <a:cs typeface="Arial"/>
              </a:rPr>
              <a:t>2</a:t>
            </a:r>
            <a:r>
              <a:rPr lang="en-US" sz="2000" baseline="30000" dirty="0">
                <a:solidFill>
                  <a:srgbClr val="000000"/>
                </a:solidFill>
                <a:latin typeface="Arial"/>
                <a:cs typeface="Arial"/>
              </a:rPr>
              <a:t>n</a:t>
            </a:r>
            <a:r>
              <a:rPr lang="en-US" sz="2000" dirty="0">
                <a:latin typeface="Arial"/>
                <a:cs typeface="Arial"/>
              </a:rPr>
              <a:t>, fitting </a:t>
            </a:r>
            <a:r>
              <a:rPr lang="en-US" sz="2000" dirty="0">
                <a:solidFill>
                  <a:srgbClr val="000000"/>
                </a:solidFill>
                <a:latin typeface="Arial"/>
                <a:cs typeface="Arial"/>
              </a:rPr>
              <a:t>F</a:t>
            </a:r>
            <a:r>
              <a:rPr lang="en-US" sz="2000" baseline="-25000" dirty="0">
                <a:solidFill>
                  <a:srgbClr val="000000"/>
                </a:solidFill>
                <a:latin typeface="Arial"/>
                <a:cs typeface="Arial"/>
              </a:rPr>
              <a:t>2</a:t>
            </a:r>
            <a:r>
              <a:rPr lang="en-US" sz="2000" baseline="30000" dirty="0">
                <a:solidFill>
                  <a:srgbClr val="000000"/>
                </a:solidFill>
                <a:latin typeface="Arial"/>
                <a:cs typeface="Arial"/>
              </a:rPr>
              <a:t>d</a:t>
            </a:r>
            <a:r>
              <a:rPr lang="en-US" sz="2000" dirty="0">
                <a:latin typeface="Arial"/>
                <a:cs typeface="Arial"/>
              </a:rPr>
              <a:t> data will explore details of nuclear effects</a:t>
            </a:r>
          </a:p>
          <a:p>
            <a:pPr marL="342900" indent="-342900" algn="r">
              <a:buFont typeface="Arial"/>
              <a:buChar char="•"/>
            </a:pPr>
            <a:endParaRPr lang="en-US" sz="2000" dirty="0">
              <a:latin typeface="Arial"/>
              <a:cs typeface="Arial"/>
            </a:endParaRPr>
          </a:p>
          <a:p>
            <a:pPr algn="r"/>
            <a:endParaRPr lang="en-US" sz="2000" dirty="0">
              <a:latin typeface="Arial"/>
              <a:cs typeface="Arial"/>
            </a:endParaRPr>
          </a:p>
        </p:txBody>
      </p:sp>
      <p:sp>
        <p:nvSpPr>
          <p:cNvPr id="3" name="Title 2">
            <a:extLst>
              <a:ext uri="{FF2B5EF4-FFF2-40B4-BE49-F238E27FC236}">
                <a16:creationId xmlns:a16="http://schemas.microsoft.com/office/drawing/2014/main" id="{8D64AE32-6469-44DE-B915-ECC349C7D7A0}"/>
              </a:ext>
            </a:extLst>
          </p:cNvPr>
          <p:cNvSpPr>
            <a:spLocks noGrp="1"/>
          </p:cNvSpPr>
          <p:nvPr>
            <p:ph type="title"/>
          </p:nvPr>
        </p:nvSpPr>
        <p:spPr>
          <a:xfrm>
            <a:off x="0" y="240541"/>
            <a:ext cx="9144000" cy="487490"/>
          </a:xfrm>
        </p:spPr>
        <p:txBody>
          <a:bodyPr>
            <a:noAutofit/>
          </a:bodyPr>
          <a:lstStyle/>
          <a:p>
            <a:pPr algn="ctr"/>
            <a:r>
              <a:rPr lang="en-US" dirty="0">
                <a:latin typeface="Arial"/>
                <a:cs typeface="Arial"/>
              </a:rPr>
              <a:t>EIC e-d (with </a:t>
            </a:r>
            <a:r>
              <a:rPr lang="en-US" dirty="0" err="1">
                <a:latin typeface="Arial"/>
                <a:cs typeface="Arial"/>
              </a:rPr>
              <a:t>n</a:t>
            </a:r>
            <a:r>
              <a:rPr lang="en-US" baseline="-25000" dirty="0" err="1">
                <a:latin typeface="Arial"/>
                <a:cs typeface="Arial"/>
              </a:rPr>
              <a:t>tag</a:t>
            </a:r>
            <a:r>
              <a:rPr lang="en-US" dirty="0">
                <a:latin typeface="Arial"/>
                <a:cs typeface="Arial"/>
              </a:rPr>
              <a:t>) projection with 100/fb luminosity</a:t>
            </a:r>
            <a:br>
              <a:rPr lang="en-US" dirty="0">
                <a:latin typeface="Arial"/>
                <a:cs typeface="Arial"/>
              </a:rPr>
            </a:br>
            <a:endParaRPr lang="en-US" dirty="0"/>
          </a:p>
        </p:txBody>
      </p:sp>
    </p:spTree>
    <p:extLst>
      <p:ext uri="{BB962C8B-B14F-4D97-AF65-F5344CB8AC3E}">
        <p14:creationId xmlns:p14="http://schemas.microsoft.com/office/powerpoint/2010/main" val="392739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7B59D2-B75A-4F30-B149-042F74D4053C}"/>
              </a:ext>
            </a:extLst>
          </p:cNvPr>
          <p:cNvSpPr>
            <a:spLocks noGrp="1"/>
          </p:cNvSpPr>
          <p:nvPr>
            <p:ph type="title"/>
          </p:nvPr>
        </p:nvSpPr>
        <p:spPr>
          <a:xfrm>
            <a:off x="0" y="17585"/>
            <a:ext cx="9144000" cy="712178"/>
          </a:xfrm>
        </p:spPr>
        <p:txBody>
          <a:bodyPr>
            <a:noAutofit/>
          </a:bodyPr>
          <a:lstStyle/>
          <a:p>
            <a:pPr algn="ctr"/>
            <a:r>
              <a:rPr lang="en-US" sz="2800" dirty="0">
                <a:latin typeface="Arial" pitchFamily="34" charset="0"/>
              </a:rPr>
              <a:t>Nuclear </a:t>
            </a:r>
            <a:r>
              <a:rPr lang="en-US" sz="2800" dirty="0" err="1">
                <a:latin typeface="Arial" pitchFamily="34" charset="0"/>
              </a:rPr>
              <a:t>Femtography</a:t>
            </a:r>
            <a:r>
              <a:rPr lang="en-US" sz="2800" dirty="0">
                <a:latin typeface="Arial" pitchFamily="34" charset="0"/>
              </a:rPr>
              <a:t> – Subatomic Matter is Unique</a:t>
            </a:r>
            <a:endParaRPr lang="en-US" sz="2800" dirty="0">
              <a:latin typeface="+mj-lt"/>
            </a:endParaRPr>
          </a:p>
        </p:txBody>
      </p:sp>
      <p:sp>
        <p:nvSpPr>
          <p:cNvPr id="11" name="Rectangle 10">
            <a:extLst>
              <a:ext uri="{FF2B5EF4-FFF2-40B4-BE49-F238E27FC236}">
                <a16:creationId xmlns:a16="http://schemas.microsoft.com/office/drawing/2014/main" id="{AED3A82B-0303-4F3F-9900-20A9175B3582}"/>
              </a:ext>
            </a:extLst>
          </p:cNvPr>
          <p:cNvSpPr/>
          <p:nvPr/>
        </p:nvSpPr>
        <p:spPr>
          <a:xfrm>
            <a:off x="321604" y="3875765"/>
            <a:ext cx="4673184" cy="2585323"/>
          </a:xfrm>
          <a:prstGeom prst="rect">
            <a:avLst/>
          </a:prstGeom>
          <a:ln>
            <a:solidFill>
              <a:schemeClr val="accent1"/>
            </a:solidFill>
          </a:ln>
        </p:spPr>
        <p:txBody>
          <a:bodyPr wrap="square">
            <a:spAutoFit/>
          </a:bodyPr>
          <a:lstStyle/>
          <a:p>
            <a:r>
              <a:rPr lang="en-US" b="1" dirty="0">
                <a:latin typeface="Arial" panose="020B0604020202020204" pitchFamily="34" charset="0"/>
                <a:cs typeface="Arial" panose="020B0604020202020204" pitchFamily="34" charset="0"/>
              </a:rPr>
              <a:t>Interactions and structure are mixed up in nuclear matter: </a:t>
            </a:r>
            <a:r>
              <a:rPr lang="en-US" dirty="0">
                <a:latin typeface="Arial" panose="020B0604020202020204" pitchFamily="34" charset="0"/>
                <a:cs typeface="Arial" panose="020B0604020202020204" pitchFamily="34" charset="0"/>
              </a:rPr>
              <a:t>Nuclear matter is made of quarks that are bound by gluons that also bind themselves.  Unlike with the more familiar atomic and molecular matter, the </a:t>
            </a:r>
            <a:r>
              <a:rPr lang="en-US" dirty="0">
                <a:solidFill>
                  <a:srgbClr val="0000FF"/>
                </a:solidFill>
                <a:latin typeface="Arial" panose="020B0604020202020204" pitchFamily="34" charset="0"/>
                <a:cs typeface="Arial" panose="020B0604020202020204" pitchFamily="34" charset="0"/>
              </a:rPr>
              <a:t>interactions and structures are inextricably mixed up</a:t>
            </a:r>
            <a:r>
              <a:rPr lang="en-US" dirty="0">
                <a:latin typeface="Arial" panose="020B0604020202020204" pitchFamily="34" charset="0"/>
                <a:cs typeface="Arial" panose="020B0604020202020204" pitchFamily="34" charset="0"/>
              </a:rPr>
              <a:t>, and the </a:t>
            </a:r>
            <a:r>
              <a:rPr lang="en-US" dirty="0">
                <a:solidFill>
                  <a:srgbClr val="FF0000"/>
                </a:solidFill>
                <a:latin typeface="Arial" panose="020B0604020202020204" pitchFamily="34" charset="0"/>
                <a:cs typeface="Arial" panose="020B0604020202020204" pitchFamily="34" charset="0"/>
              </a:rPr>
              <a:t>observed properties </a:t>
            </a:r>
            <a:r>
              <a:rPr lang="en-US" dirty="0">
                <a:latin typeface="Arial" panose="020B0604020202020204" pitchFamily="34" charset="0"/>
                <a:cs typeface="Arial" panose="020B0604020202020204" pitchFamily="34" charset="0"/>
              </a:rPr>
              <a:t>of nucleons and nuclei, such as mass &amp; spin, </a:t>
            </a:r>
            <a:r>
              <a:rPr lang="en-US" dirty="0">
                <a:solidFill>
                  <a:srgbClr val="FF0000"/>
                </a:solidFill>
                <a:latin typeface="Arial" panose="020B0604020202020204" pitchFamily="34" charset="0"/>
                <a:cs typeface="Arial" panose="020B0604020202020204" pitchFamily="34" charset="0"/>
              </a:rPr>
              <a:t>emerge</a:t>
            </a:r>
            <a:r>
              <a:rPr lang="en-US" dirty="0">
                <a:latin typeface="Arial" panose="020B0604020202020204" pitchFamily="34" charset="0"/>
                <a:cs typeface="Arial" panose="020B0604020202020204" pitchFamily="34" charset="0"/>
              </a:rPr>
              <a:t> out of this complex system.  </a:t>
            </a:r>
          </a:p>
        </p:txBody>
      </p:sp>
      <p:grpSp>
        <p:nvGrpSpPr>
          <p:cNvPr id="12" name="Group 11">
            <a:extLst>
              <a:ext uri="{FF2B5EF4-FFF2-40B4-BE49-F238E27FC236}">
                <a16:creationId xmlns:a16="http://schemas.microsoft.com/office/drawing/2014/main" id="{1EF0D6E0-1A79-4031-8413-AF403A11B1F5}"/>
              </a:ext>
            </a:extLst>
          </p:cNvPr>
          <p:cNvGrpSpPr/>
          <p:nvPr/>
        </p:nvGrpSpPr>
        <p:grpSpPr>
          <a:xfrm>
            <a:off x="181889" y="912895"/>
            <a:ext cx="8780222" cy="2731532"/>
            <a:chOff x="228600" y="3733800"/>
            <a:chExt cx="8780222" cy="2731532"/>
          </a:xfrm>
        </p:grpSpPr>
        <p:grpSp>
          <p:nvGrpSpPr>
            <p:cNvPr id="13" name="Group 12">
              <a:extLst>
                <a:ext uri="{FF2B5EF4-FFF2-40B4-BE49-F238E27FC236}">
                  <a16:creationId xmlns:a16="http://schemas.microsoft.com/office/drawing/2014/main" id="{41CA328E-8BBD-4864-92A4-5553887C49A9}"/>
                </a:ext>
              </a:extLst>
            </p:cNvPr>
            <p:cNvGrpSpPr/>
            <p:nvPr/>
          </p:nvGrpSpPr>
          <p:grpSpPr>
            <a:xfrm>
              <a:off x="228600" y="3733800"/>
              <a:ext cx="7612915" cy="2731532"/>
              <a:chOff x="228600" y="3733800"/>
              <a:chExt cx="7612915" cy="2731532"/>
            </a:xfrm>
          </p:grpSpPr>
          <p:sp>
            <p:nvSpPr>
              <p:cNvPr id="25" name="TextBox 24">
                <a:extLst>
                  <a:ext uri="{FF2B5EF4-FFF2-40B4-BE49-F238E27FC236}">
                    <a16:creationId xmlns:a16="http://schemas.microsoft.com/office/drawing/2014/main" id="{A64967F6-CCA8-4593-A103-3E2DB786DD4B}"/>
                  </a:ext>
                </a:extLst>
              </p:cNvPr>
              <p:cNvSpPr txBox="1"/>
              <p:nvPr/>
            </p:nvSpPr>
            <p:spPr>
              <a:xfrm>
                <a:off x="228600" y="3733800"/>
                <a:ext cx="7612915"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a:solidFill>
                      <a:srgbClr val="006600"/>
                    </a:solidFill>
                  </a:rPr>
                  <a:t>Localized mass and charge centers – vast “open” space:</a:t>
                </a:r>
              </a:p>
            </p:txBody>
          </p:sp>
          <p:grpSp>
            <p:nvGrpSpPr>
              <p:cNvPr id="26" name="Group 25">
                <a:extLst>
                  <a:ext uri="{FF2B5EF4-FFF2-40B4-BE49-F238E27FC236}">
                    <a16:creationId xmlns:a16="http://schemas.microsoft.com/office/drawing/2014/main" id="{4EB07690-A6C8-45F4-9531-4166854BD868}"/>
                  </a:ext>
                </a:extLst>
              </p:cNvPr>
              <p:cNvGrpSpPr/>
              <p:nvPr/>
            </p:nvGrpSpPr>
            <p:grpSpPr>
              <a:xfrm>
                <a:off x="609600" y="4191000"/>
                <a:ext cx="2095307" cy="2274332"/>
                <a:chOff x="609600" y="4191000"/>
                <a:chExt cx="2095307" cy="2274332"/>
              </a:xfrm>
            </p:grpSpPr>
            <p:sp>
              <p:nvSpPr>
                <p:cNvPr id="27" name="TextBox 26">
                  <a:extLst>
                    <a:ext uri="{FF2B5EF4-FFF2-40B4-BE49-F238E27FC236}">
                      <a16:creationId xmlns:a16="http://schemas.microsoft.com/office/drawing/2014/main" id="{22E29C5A-8EAD-4F73-86B1-6F97AA75C100}"/>
                    </a:ext>
                  </a:extLst>
                </p:cNvPr>
                <p:cNvSpPr txBox="1"/>
                <p:nvPr/>
              </p:nvSpPr>
              <p:spPr>
                <a:xfrm>
                  <a:off x="609600" y="4191000"/>
                  <a:ext cx="1172116" cy="369332"/>
                </a:xfrm>
                <a:prstGeom prst="rect">
                  <a:avLst/>
                </a:prstGeom>
                <a:noFill/>
              </p:spPr>
              <p:txBody>
                <a:bodyPr wrap="none" rtlCol="0">
                  <a:spAutoFit/>
                </a:bodyPr>
                <a:lstStyle/>
                <a:p>
                  <a:r>
                    <a:rPr lang="en-US" dirty="0">
                      <a:solidFill>
                        <a:srgbClr val="0000FF"/>
                      </a:solidFill>
                      <a:cs typeface="Arial Rounded MT Bold"/>
                    </a:rPr>
                    <a:t>Molecule:</a:t>
                  </a:r>
                </a:p>
              </p:txBody>
            </p:sp>
            <p:pic>
              <p:nvPicPr>
                <p:cNvPr id="33" name="Picture 32" descr="Screen Shot 2017-09-28 at 3.34.52 AM.png">
                  <a:extLst>
                    <a:ext uri="{FF2B5EF4-FFF2-40B4-BE49-F238E27FC236}">
                      <a16:creationId xmlns:a16="http://schemas.microsoft.com/office/drawing/2014/main" id="{B6C6E76E-22F4-4769-A3AB-8E14E39A8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2000"/>
                  <a:ext cx="2019107" cy="1524000"/>
                </a:xfrm>
                <a:prstGeom prst="rect">
                  <a:avLst/>
                </a:prstGeom>
              </p:spPr>
            </p:pic>
            <p:sp>
              <p:nvSpPr>
                <p:cNvPr id="34" name="TextBox 33">
                  <a:extLst>
                    <a:ext uri="{FF2B5EF4-FFF2-40B4-BE49-F238E27FC236}">
                      <a16:creationId xmlns:a16="http://schemas.microsoft.com/office/drawing/2014/main" id="{35AFFDBE-1C9B-4534-B6EA-16E16AE67E41}"/>
                    </a:ext>
                  </a:extLst>
                </p:cNvPr>
                <p:cNvSpPr txBox="1"/>
                <p:nvPr/>
              </p:nvSpPr>
              <p:spPr>
                <a:xfrm>
                  <a:off x="1524000" y="6096000"/>
                  <a:ext cx="945515" cy="369332"/>
                </a:xfrm>
                <a:prstGeom prst="rect">
                  <a:avLst/>
                </a:prstGeom>
                <a:noFill/>
              </p:spPr>
              <p:txBody>
                <a:bodyPr wrap="none" rtlCol="0">
                  <a:spAutoFit/>
                </a:bodyPr>
                <a:lstStyle/>
                <a:p>
                  <a:r>
                    <a:rPr lang="en-US" dirty="0">
                      <a:solidFill>
                        <a:srgbClr val="0000FF"/>
                      </a:solidFill>
                      <a:cs typeface="Arial Rounded MT Bold"/>
                    </a:rPr>
                    <a:t>“Water”</a:t>
                  </a:r>
                </a:p>
              </p:txBody>
            </p:sp>
          </p:grpSp>
        </p:grpSp>
        <p:grpSp>
          <p:nvGrpSpPr>
            <p:cNvPr id="14" name="Group 13">
              <a:extLst>
                <a:ext uri="{FF2B5EF4-FFF2-40B4-BE49-F238E27FC236}">
                  <a16:creationId xmlns:a16="http://schemas.microsoft.com/office/drawing/2014/main" id="{E9311A25-EBC0-4F6F-872B-A063CB5EB756}"/>
                </a:ext>
              </a:extLst>
            </p:cNvPr>
            <p:cNvGrpSpPr/>
            <p:nvPr/>
          </p:nvGrpSpPr>
          <p:grpSpPr>
            <a:xfrm>
              <a:off x="3352800" y="4191000"/>
              <a:ext cx="2005677" cy="2274332"/>
              <a:chOff x="3352800" y="4191000"/>
              <a:chExt cx="2005677" cy="2274332"/>
            </a:xfrm>
          </p:grpSpPr>
          <p:pic>
            <p:nvPicPr>
              <p:cNvPr id="22" name="Picture 21" descr="Screen Shot 2017-09-28 at 10.17.48 AM.png">
                <a:extLst>
                  <a:ext uri="{FF2B5EF4-FFF2-40B4-BE49-F238E27FC236}">
                    <a16:creationId xmlns:a16="http://schemas.microsoft.com/office/drawing/2014/main" id="{271E96ED-520B-4A3D-8779-41C487792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419600"/>
                <a:ext cx="1676400" cy="1735220"/>
              </a:xfrm>
              <a:prstGeom prst="rect">
                <a:avLst/>
              </a:prstGeom>
            </p:spPr>
          </p:pic>
          <p:sp>
            <p:nvSpPr>
              <p:cNvPr id="23" name="TextBox 22">
                <a:extLst>
                  <a:ext uri="{FF2B5EF4-FFF2-40B4-BE49-F238E27FC236}">
                    <a16:creationId xmlns:a16="http://schemas.microsoft.com/office/drawing/2014/main" id="{5A81640C-C50F-4D25-9B73-AE59526CA822}"/>
                  </a:ext>
                </a:extLst>
              </p:cNvPr>
              <p:cNvSpPr txBox="1"/>
              <p:nvPr/>
            </p:nvSpPr>
            <p:spPr>
              <a:xfrm>
                <a:off x="3352800" y="4191000"/>
                <a:ext cx="966931" cy="369332"/>
              </a:xfrm>
              <a:prstGeom prst="rect">
                <a:avLst/>
              </a:prstGeom>
              <a:noFill/>
            </p:spPr>
            <p:txBody>
              <a:bodyPr wrap="none" rtlCol="0">
                <a:spAutoFit/>
              </a:bodyPr>
              <a:lstStyle/>
              <a:p>
                <a:r>
                  <a:rPr lang="en-US" dirty="0">
                    <a:solidFill>
                      <a:srgbClr val="0000FF"/>
                    </a:solidFill>
                    <a:cs typeface="Arial Rounded MT Bold"/>
                  </a:rPr>
                  <a:t>Crystal:</a:t>
                </a:r>
              </a:p>
            </p:txBody>
          </p:sp>
          <p:sp>
            <p:nvSpPr>
              <p:cNvPr id="24" name="TextBox 23">
                <a:extLst>
                  <a:ext uri="{FF2B5EF4-FFF2-40B4-BE49-F238E27FC236}">
                    <a16:creationId xmlns:a16="http://schemas.microsoft.com/office/drawing/2014/main" id="{1151794D-780F-4DD8-91F0-E1907ED436DB}"/>
                  </a:ext>
                </a:extLst>
              </p:cNvPr>
              <p:cNvSpPr txBox="1"/>
              <p:nvPr/>
            </p:nvSpPr>
            <p:spPr>
              <a:xfrm>
                <a:off x="3352800" y="6096000"/>
                <a:ext cx="2005677" cy="369332"/>
              </a:xfrm>
              <a:prstGeom prst="rect">
                <a:avLst/>
              </a:prstGeom>
              <a:noFill/>
            </p:spPr>
            <p:txBody>
              <a:bodyPr wrap="none" rtlCol="0">
                <a:spAutoFit/>
              </a:bodyPr>
              <a:lstStyle/>
              <a:p>
                <a:r>
                  <a:rPr lang="en-US" dirty="0">
                    <a:solidFill>
                      <a:srgbClr val="0000FF"/>
                    </a:solidFill>
                    <a:cs typeface="Arial Rounded MT Bold"/>
                  </a:rPr>
                  <a:t>Rare-Earth metal </a:t>
                </a:r>
              </a:p>
            </p:txBody>
          </p:sp>
        </p:grpSp>
        <p:grpSp>
          <p:nvGrpSpPr>
            <p:cNvPr id="18" name="Group 17">
              <a:extLst>
                <a:ext uri="{FF2B5EF4-FFF2-40B4-BE49-F238E27FC236}">
                  <a16:creationId xmlns:a16="http://schemas.microsoft.com/office/drawing/2014/main" id="{69730CEF-8602-4ADE-9207-5596F4FD9638}"/>
                </a:ext>
              </a:extLst>
            </p:cNvPr>
            <p:cNvGrpSpPr/>
            <p:nvPr/>
          </p:nvGrpSpPr>
          <p:grpSpPr>
            <a:xfrm>
              <a:off x="5887928" y="4191000"/>
              <a:ext cx="3120894" cy="2274332"/>
              <a:chOff x="5887928" y="4191000"/>
              <a:chExt cx="3120894" cy="2274332"/>
            </a:xfrm>
          </p:grpSpPr>
          <p:pic>
            <p:nvPicPr>
              <p:cNvPr id="19" name="Picture 18" descr="carbon-nano.jpg">
                <a:extLst>
                  <a:ext uri="{FF2B5EF4-FFF2-40B4-BE49-F238E27FC236}">
                    <a16:creationId xmlns:a16="http://schemas.microsoft.com/office/drawing/2014/main" id="{E34F31E0-8656-4992-857F-06CB3CB03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308" y="4522176"/>
                <a:ext cx="1967174" cy="1780248"/>
              </a:xfrm>
              <a:prstGeom prst="rect">
                <a:avLst/>
              </a:prstGeom>
            </p:spPr>
          </p:pic>
          <p:sp>
            <p:nvSpPr>
              <p:cNvPr id="20" name="TextBox 19">
                <a:extLst>
                  <a:ext uri="{FF2B5EF4-FFF2-40B4-BE49-F238E27FC236}">
                    <a16:creationId xmlns:a16="http://schemas.microsoft.com/office/drawing/2014/main" id="{E99FA10C-0CCC-4F82-89EB-A4AA5003C99E}"/>
                  </a:ext>
                </a:extLst>
              </p:cNvPr>
              <p:cNvSpPr txBox="1"/>
              <p:nvPr/>
            </p:nvSpPr>
            <p:spPr>
              <a:xfrm>
                <a:off x="5887928" y="4191000"/>
                <a:ext cx="1620957" cy="369332"/>
              </a:xfrm>
              <a:prstGeom prst="rect">
                <a:avLst/>
              </a:prstGeom>
              <a:noFill/>
            </p:spPr>
            <p:txBody>
              <a:bodyPr wrap="none" rtlCol="0">
                <a:spAutoFit/>
              </a:bodyPr>
              <a:lstStyle/>
              <a:p>
                <a:r>
                  <a:rPr lang="en-US" dirty="0">
                    <a:solidFill>
                      <a:srgbClr val="0000FF"/>
                    </a:solidFill>
                    <a:cs typeface="Arial Rounded MT Bold"/>
                  </a:rPr>
                  <a:t>Nanomaterial:</a:t>
                </a:r>
              </a:p>
            </p:txBody>
          </p:sp>
          <p:sp>
            <p:nvSpPr>
              <p:cNvPr id="21" name="TextBox 20">
                <a:extLst>
                  <a:ext uri="{FF2B5EF4-FFF2-40B4-BE49-F238E27FC236}">
                    <a16:creationId xmlns:a16="http://schemas.microsoft.com/office/drawing/2014/main" id="{7C4BF59B-3E1F-4935-BEE3-29354B2F5BA5}"/>
                  </a:ext>
                </a:extLst>
              </p:cNvPr>
              <p:cNvSpPr txBox="1"/>
              <p:nvPr/>
            </p:nvSpPr>
            <p:spPr>
              <a:xfrm>
                <a:off x="7362217" y="6096000"/>
                <a:ext cx="1646605" cy="369332"/>
              </a:xfrm>
              <a:prstGeom prst="rect">
                <a:avLst/>
              </a:prstGeom>
              <a:noFill/>
            </p:spPr>
            <p:txBody>
              <a:bodyPr wrap="none" rtlCol="0">
                <a:spAutoFit/>
              </a:bodyPr>
              <a:lstStyle/>
              <a:p>
                <a:r>
                  <a:rPr lang="en-US" dirty="0">
                    <a:solidFill>
                      <a:srgbClr val="0000FF"/>
                    </a:solidFill>
                    <a:cs typeface="Arial Rounded MT Bold"/>
                  </a:rPr>
                  <a:t>Carbon-based</a:t>
                </a:r>
              </a:p>
            </p:txBody>
          </p:sp>
        </p:grpSp>
      </p:grpSp>
      <p:sp>
        <p:nvSpPr>
          <p:cNvPr id="35" name="TextBox 34">
            <a:extLst>
              <a:ext uri="{FF2B5EF4-FFF2-40B4-BE49-F238E27FC236}">
                <a16:creationId xmlns:a16="http://schemas.microsoft.com/office/drawing/2014/main" id="{D5483AA3-D6D1-40C5-99AD-0E9CD326D0FC}"/>
              </a:ext>
            </a:extLst>
          </p:cNvPr>
          <p:cNvSpPr txBox="1"/>
          <p:nvPr/>
        </p:nvSpPr>
        <p:spPr>
          <a:xfrm>
            <a:off x="5297403" y="4128278"/>
            <a:ext cx="3781738"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a:solidFill>
                  <a:srgbClr val="006600"/>
                </a:solidFill>
              </a:rPr>
              <a:t>Not so in proton structure!</a:t>
            </a:r>
          </a:p>
        </p:txBody>
      </p:sp>
      <p:pic>
        <p:nvPicPr>
          <p:cNvPr id="36" name="Picture 35">
            <a:extLst>
              <a:ext uri="{FF2B5EF4-FFF2-40B4-BE49-F238E27FC236}">
                <a16:creationId xmlns:a16="http://schemas.microsoft.com/office/drawing/2014/main" id="{D0877495-200A-45B2-A4C1-444ECC3F8D2A}"/>
              </a:ext>
            </a:extLst>
          </p:cNvPr>
          <p:cNvPicPr>
            <a:picLocks noChangeAspect="1"/>
          </p:cNvPicPr>
          <p:nvPr/>
        </p:nvPicPr>
        <p:blipFill>
          <a:blip r:embed="rId5"/>
          <a:stretch>
            <a:fillRect/>
          </a:stretch>
        </p:blipFill>
        <p:spPr>
          <a:xfrm>
            <a:off x="5502034" y="4700557"/>
            <a:ext cx="3372476" cy="1489202"/>
          </a:xfrm>
          <a:prstGeom prst="rect">
            <a:avLst/>
          </a:prstGeom>
        </p:spPr>
      </p:pic>
    </p:spTree>
    <p:extLst>
      <p:ext uri="{BB962C8B-B14F-4D97-AF65-F5344CB8AC3E}">
        <p14:creationId xmlns:p14="http://schemas.microsoft.com/office/powerpoint/2010/main" val="37441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EAD6-467F-4155-8027-7FE1BC74187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30</a:t>
            </a:fld>
            <a:endParaRPr lang="en-US" dirty="0">
              <a:solidFill>
                <a:prstClr val="white"/>
              </a:solidFill>
            </a:endParaRPr>
          </a:p>
        </p:txBody>
      </p:sp>
      <p:sp>
        <p:nvSpPr>
          <p:cNvPr id="3" name="Title 2">
            <a:extLst>
              <a:ext uri="{FF2B5EF4-FFF2-40B4-BE49-F238E27FC236}">
                <a16:creationId xmlns:a16="http://schemas.microsoft.com/office/drawing/2014/main" id="{3C3A40C2-D879-40C5-9FE0-440114399052}"/>
              </a:ext>
            </a:extLst>
          </p:cNvPr>
          <p:cNvSpPr>
            <a:spLocks noGrp="1"/>
          </p:cNvSpPr>
          <p:nvPr>
            <p:ph type="title"/>
          </p:nvPr>
        </p:nvSpPr>
        <p:spPr>
          <a:xfrm>
            <a:off x="0" y="240541"/>
            <a:ext cx="9144000" cy="487490"/>
          </a:xfrm>
        </p:spPr>
        <p:txBody>
          <a:bodyPr>
            <a:noAutofit/>
          </a:bodyPr>
          <a:lstStyle/>
          <a:p>
            <a:pPr algn="ctr"/>
            <a:r>
              <a:rPr lang="en-US" sz="2800" dirty="0">
                <a:latin typeface="Arial"/>
                <a:cs typeface="Arial"/>
              </a:rPr>
              <a:t>Improved d(x) precision </a:t>
            </a:r>
            <a:r>
              <a:rPr lang="en-US" sz="2800" dirty="0" err="1">
                <a:latin typeface="Arial"/>
                <a:cs typeface="Arial"/>
              </a:rPr>
              <a:t>oF</a:t>
            </a:r>
            <a:r>
              <a:rPr lang="en-US" sz="2800" dirty="0">
                <a:latin typeface="Arial"/>
                <a:cs typeface="Arial"/>
              </a:rPr>
              <a:t> EIC is good news</a:t>
            </a:r>
            <a:br>
              <a:rPr lang="en-US" sz="2800" dirty="0">
                <a:latin typeface="Arial"/>
                <a:cs typeface="Arial"/>
              </a:rPr>
            </a:br>
            <a:endParaRPr lang="en-US" sz="2800" dirty="0"/>
          </a:p>
        </p:txBody>
      </p:sp>
      <p:pic>
        <p:nvPicPr>
          <p:cNvPr id="15" name="Picture 14" descr="fig.100.d_over_u.png">
            <a:extLst>
              <a:ext uri="{FF2B5EF4-FFF2-40B4-BE49-F238E27FC236}">
                <a16:creationId xmlns:a16="http://schemas.microsoft.com/office/drawing/2014/main" id="{2F24A46C-79B0-4C32-82E4-CA4A6FDCE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7391400" cy="2628900"/>
          </a:xfrm>
          <a:prstGeom prst="rect">
            <a:avLst/>
          </a:prstGeom>
        </p:spPr>
      </p:pic>
      <p:sp>
        <p:nvSpPr>
          <p:cNvPr id="16" name="TextBox 15">
            <a:extLst>
              <a:ext uri="{FF2B5EF4-FFF2-40B4-BE49-F238E27FC236}">
                <a16:creationId xmlns:a16="http://schemas.microsoft.com/office/drawing/2014/main" id="{C1381C69-621B-4B1D-8953-54B07EF418F5}"/>
              </a:ext>
            </a:extLst>
          </p:cNvPr>
          <p:cNvSpPr txBox="1"/>
          <p:nvPr/>
        </p:nvSpPr>
        <p:spPr>
          <a:xfrm>
            <a:off x="152399" y="2916205"/>
            <a:ext cx="4111783" cy="3139321"/>
          </a:xfrm>
          <a:prstGeom prst="rect">
            <a:avLst/>
          </a:prstGeom>
          <a:noFill/>
        </p:spPr>
        <p:txBody>
          <a:bodyPr wrap="square" rtlCol="0">
            <a:spAutoFit/>
          </a:bodyPr>
          <a:lstStyle/>
          <a:p>
            <a:pPr marL="342900" indent="-342900" algn="r">
              <a:buFont typeface="Arial"/>
              <a:buChar char="•"/>
            </a:pPr>
            <a:endParaRPr lang="en-US" dirty="0">
              <a:latin typeface="Arial"/>
              <a:cs typeface="Arial"/>
            </a:endParaRP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The d-quark goes from a few 10% to ~few% percent level</a:t>
            </a:r>
          </a:p>
          <a:p>
            <a:endParaRPr lang="en-US" dirty="0">
              <a:latin typeface="Arial"/>
              <a:cs typeface="Arial"/>
            </a:endParaRPr>
          </a:p>
          <a:p>
            <a:pPr marL="342900" indent="-342900">
              <a:buFont typeface="Arial"/>
              <a:buChar char="•"/>
            </a:pPr>
            <a:r>
              <a:rPr lang="en-US" dirty="0">
                <a:latin typeface="Arial"/>
                <a:cs typeface="Arial"/>
              </a:rPr>
              <a:t>Resolve long-standing mystery of d/u at large x, bell-weather for  fundamental models of nucleon structure</a:t>
            </a:r>
          </a:p>
          <a:p>
            <a:pPr marL="342900" indent="-342900">
              <a:buFont typeface="Arial"/>
              <a:buChar char="•"/>
            </a:pPr>
            <a:endParaRPr lang="en-US" dirty="0">
              <a:latin typeface="Arial"/>
              <a:cs typeface="Arial"/>
            </a:endParaRPr>
          </a:p>
          <a:p>
            <a:endParaRPr lang="en-US" dirty="0">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2426778"/>
            <a:ext cx="4105656" cy="395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71080" y="5265581"/>
            <a:ext cx="2335040" cy="646331"/>
          </a:xfrm>
          <a:prstGeom prst="rect">
            <a:avLst/>
          </a:prstGeom>
          <a:solidFill>
            <a:srgbClr val="FFFF00"/>
          </a:solidFill>
        </p:spPr>
        <p:txBody>
          <a:bodyPr wrap="square" rtlCol="0">
            <a:spAutoFit/>
          </a:bodyPr>
          <a:lstStyle/>
          <a:p>
            <a:r>
              <a:rPr lang="en-US" dirty="0"/>
              <a:t>Sensitivity confirmed with </a:t>
            </a:r>
            <a:r>
              <a:rPr lang="en-US" dirty="0" err="1"/>
              <a:t>PDFSense</a:t>
            </a:r>
            <a:r>
              <a:rPr lang="en-US" dirty="0"/>
              <a:t>!</a:t>
            </a:r>
          </a:p>
        </p:txBody>
      </p:sp>
    </p:spTree>
    <p:extLst>
      <p:ext uri="{BB962C8B-B14F-4D97-AF65-F5344CB8AC3E}">
        <p14:creationId xmlns:p14="http://schemas.microsoft.com/office/powerpoint/2010/main" val="2684096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278C20-4FC3-4C4A-9DC7-F86F93198D25}"/>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31</a:t>
            </a:fld>
            <a:endParaRPr lang="en-US" dirty="0">
              <a:solidFill>
                <a:prstClr val="white"/>
              </a:solidFill>
            </a:endParaRPr>
          </a:p>
        </p:txBody>
      </p:sp>
      <p:sp>
        <p:nvSpPr>
          <p:cNvPr id="4" name="Rectangle 2">
            <a:extLst>
              <a:ext uri="{FF2B5EF4-FFF2-40B4-BE49-F238E27FC236}">
                <a16:creationId xmlns:a16="http://schemas.microsoft.com/office/drawing/2014/main" id="{634F1E63-272F-4259-AC12-0C59EB196276}"/>
              </a:ext>
            </a:extLst>
          </p:cNvPr>
          <p:cNvSpPr>
            <a:spLocks noGrp="1" noChangeArrowheads="1"/>
          </p:cNvSpPr>
          <p:nvPr>
            <p:ph type="title"/>
          </p:nvPr>
        </p:nvSpPr>
        <p:spPr>
          <a:xfrm>
            <a:off x="309563" y="148427"/>
            <a:ext cx="8462962" cy="487363"/>
          </a:xfrm>
        </p:spPr>
        <p:txBody>
          <a:bodyPr>
            <a:noAutofit/>
          </a:bodyPr>
          <a:lstStyle/>
          <a:p>
            <a:pPr algn="ctr">
              <a:defRPr/>
            </a:pPr>
            <a:r>
              <a:rPr lang="en-US" sz="3200" dirty="0">
                <a:ea typeface="ＭＳ Ｐゴシック" pitchFamily="-107" charset="-128"/>
              </a:rPr>
              <a:t>Mass of the Visible Universe</a:t>
            </a:r>
            <a:endParaRPr lang="en-US" sz="3200" dirty="0">
              <a:solidFill>
                <a:srgbClr val="008000"/>
              </a:solidFill>
              <a:ea typeface="ＭＳ Ｐゴシック" pitchFamily="-107" charset="-128"/>
            </a:endParaRPr>
          </a:p>
        </p:txBody>
      </p:sp>
      <p:pic>
        <p:nvPicPr>
          <p:cNvPr id="5" name="Picture 4">
            <a:extLst>
              <a:ext uri="{FF2B5EF4-FFF2-40B4-BE49-F238E27FC236}">
                <a16:creationId xmlns:a16="http://schemas.microsoft.com/office/drawing/2014/main" id="{E57C0E0E-B217-44DE-8986-353397B332C0}"/>
              </a:ext>
            </a:extLst>
          </p:cNvPr>
          <p:cNvPicPr>
            <a:picLocks noChangeAspect="1"/>
          </p:cNvPicPr>
          <p:nvPr/>
        </p:nvPicPr>
        <p:blipFill>
          <a:blip r:embed="rId3"/>
          <a:stretch>
            <a:fillRect/>
          </a:stretch>
        </p:blipFill>
        <p:spPr>
          <a:xfrm>
            <a:off x="4572000" y="3439891"/>
            <a:ext cx="3072384" cy="2938272"/>
          </a:xfrm>
          <a:prstGeom prst="rect">
            <a:avLst/>
          </a:prstGeom>
        </p:spPr>
      </p:pic>
      <p:pic>
        <p:nvPicPr>
          <p:cNvPr id="6" name="Picture 5">
            <a:extLst>
              <a:ext uri="{FF2B5EF4-FFF2-40B4-BE49-F238E27FC236}">
                <a16:creationId xmlns:a16="http://schemas.microsoft.com/office/drawing/2014/main" id="{2C240A07-45F9-412A-BBE2-930EB88C71EF}"/>
              </a:ext>
            </a:extLst>
          </p:cNvPr>
          <p:cNvPicPr>
            <a:picLocks noChangeAspect="1"/>
          </p:cNvPicPr>
          <p:nvPr/>
        </p:nvPicPr>
        <p:blipFill>
          <a:blip r:embed="rId4"/>
          <a:stretch>
            <a:fillRect/>
          </a:stretch>
        </p:blipFill>
        <p:spPr>
          <a:xfrm>
            <a:off x="290879" y="1018904"/>
            <a:ext cx="4956192" cy="3478831"/>
          </a:xfrm>
          <a:prstGeom prst="rect">
            <a:avLst/>
          </a:prstGeom>
        </p:spPr>
      </p:pic>
      <p:sp>
        <p:nvSpPr>
          <p:cNvPr id="7" name="TextBox 6">
            <a:extLst>
              <a:ext uri="{FF2B5EF4-FFF2-40B4-BE49-F238E27FC236}">
                <a16:creationId xmlns:a16="http://schemas.microsoft.com/office/drawing/2014/main" id="{1C722ECF-B2E9-4339-BB40-2482A48C0EC3}"/>
              </a:ext>
            </a:extLst>
          </p:cNvPr>
          <p:cNvSpPr txBox="1"/>
          <p:nvPr/>
        </p:nvSpPr>
        <p:spPr>
          <a:xfrm>
            <a:off x="290879" y="4749876"/>
            <a:ext cx="4114801"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strange quark is at the boundary - both emergent-mass and Higgs-mass generation mechanisms are important.</a:t>
            </a:r>
          </a:p>
        </p:txBody>
      </p:sp>
      <p:pic>
        <p:nvPicPr>
          <p:cNvPr id="8" name="Picture 2" descr="http://inspirehep.net/record/921792/files/Fig1U.png">
            <a:extLst>
              <a:ext uri="{FF2B5EF4-FFF2-40B4-BE49-F238E27FC236}">
                <a16:creationId xmlns:a16="http://schemas.microsoft.com/office/drawing/2014/main" id="{5698D47A-A414-4207-B03D-B6840CCE9758}"/>
              </a:ext>
            </a:extLst>
          </p:cNvPr>
          <p:cNvPicPr>
            <a:picLocks noChangeAspect="1" noChangeArrowheads="1"/>
          </p:cNvPicPr>
          <p:nvPr/>
        </p:nvPicPr>
        <p:blipFill>
          <a:blip r:embed="rId5" cstate="print"/>
          <a:stretch>
            <a:fillRect/>
          </a:stretch>
        </p:blipFill>
        <p:spPr bwMode="auto">
          <a:xfrm>
            <a:off x="5205779" y="1181100"/>
            <a:ext cx="3429000" cy="2247900"/>
          </a:xfrm>
          <a:prstGeom prst="rect">
            <a:avLst/>
          </a:prstGeom>
          <a:noFill/>
        </p:spPr>
      </p:pic>
      <p:sp>
        <p:nvSpPr>
          <p:cNvPr id="9" name="Rectangle 8">
            <a:extLst>
              <a:ext uri="{FF2B5EF4-FFF2-40B4-BE49-F238E27FC236}">
                <a16:creationId xmlns:a16="http://schemas.microsoft.com/office/drawing/2014/main" id="{FE04B4C2-CADD-4CAF-9491-47FDECA75568}"/>
              </a:ext>
            </a:extLst>
          </p:cNvPr>
          <p:cNvSpPr/>
          <p:nvPr/>
        </p:nvSpPr>
        <p:spPr bwMode="auto">
          <a:xfrm>
            <a:off x="5853479" y="809625"/>
            <a:ext cx="2925040"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99"/>
                </a:solidFill>
                <a:effectLst/>
                <a:latin typeface="Arial" panose="020B0604020202020204" pitchFamily="34" charset="0"/>
                <a:cs typeface="Arial" panose="020B0604020202020204" pitchFamily="34" charset="0"/>
              </a:rPr>
              <a:t>Gluon mass-squared function</a:t>
            </a:r>
          </a:p>
        </p:txBody>
      </p:sp>
      <p:sp>
        <p:nvSpPr>
          <p:cNvPr id="10" name="TextBox 9">
            <a:extLst>
              <a:ext uri="{FF2B5EF4-FFF2-40B4-BE49-F238E27FC236}">
                <a16:creationId xmlns:a16="http://schemas.microsoft.com/office/drawing/2014/main" id="{709C6225-2535-45B9-8295-429F750F2176}"/>
              </a:ext>
            </a:extLst>
          </p:cNvPr>
          <p:cNvSpPr txBox="1"/>
          <p:nvPr/>
        </p:nvSpPr>
        <p:spPr>
          <a:xfrm>
            <a:off x="6644920" y="5537734"/>
            <a:ext cx="213359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Emergent mass of the visible universe</a:t>
            </a:r>
          </a:p>
        </p:txBody>
      </p:sp>
      <p:sp>
        <p:nvSpPr>
          <p:cNvPr id="11" name="Freeform 18">
            <a:extLst>
              <a:ext uri="{FF2B5EF4-FFF2-40B4-BE49-F238E27FC236}">
                <a16:creationId xmlns:a16="http://schemas.microsoft.com/office/drawing/2014/main" id="{6D3B5BD2-F1FE-4CF3-9168-E807514F8F8F}"/>
              </a:ext>
            </a:extLst>
          </p:cNvPr>
          <p:cNvSpPr/>
          <p:nvPr/>
        </p:nvSpPr>
        <p:spPr bwMode="auto">
          <a:xfrm>
            <a:off x="7334251" y="4133850"/>
            <a:ext cx="1188134" cy="1390650"/>
          </a:xfrm>
          <a:custGeom>
            <a:avLst/>
            <a:gdLst>
              <a:gd name="connsiteX0" fmla="*/ 0 w 702733"/>
              <a:gd name="connsiteY0" fmla="*/ 0 h 2857500"/>
              <a:gd name="connsiteX1" fmla="*/ 673100 w 702733"/>
              <a:gd name="connsiteY1" fmla="*/ 1536700 h 2857500"/>
              <a:gd name="connsiteX2" fmla="*/ 177800 w 702733"/>
              <a:gd name="connsiteY2" fmla="*/ 2857500 h 2857500"/>
            </a:gdLst>
            <a:ahLst/>
            <a:cxnLst>
              <a:cxn ang="0">
                <a:pos x="connsiteX0" y="connsiteY0"/>
              </a:cxn>
              <a:cxn ang="0">
                <a:pos x="connsiteX1" y="connsiteY1"/>
              </a:cxn>
              <a:cxn ang="0">
                <a:pos x="connsiteX2" y="connsiteY2"/>
              </a:cxn>
            </a:cxnLst>
            <a:rect l="l" t="t" r="r" b="b"/>
            <a:pathLst>
              <a:path w="702733" h="2857500">
                <a:moveTo>
                  <a:pt x="0" y="0"/>
                </a:moveTo>
                <a:cubicBezTo>
                  <a:pt x="321733" y="530225"/>
                  <a:pt x="643467" y="1060450"/>
                  <a:pt x="673100" y="1536700"/>
                </a:cubicBezTo>
                <a:cubicBezTo>
                  <a:pt x="702733" y="2012950"/>
                  <a:pt x="440266" y="2435225"/>
                  <a:pt x="177800" y="2857500"/>
                </a:cubicBezTo>
              </a:path>
            </a:pathLst>
          </a:custGeom>
          <a:noFill/>
          <a:ln w="19050" cap="flat" cmpd="sng" algn="ctr">
            <a:solidFill>
              <a:srgbClr val="000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aphicFrame>
        <p:nvGraphicFramePr>
          <p:cNvPr id="12" name="Object 11">
            <a:extLst>
              <a:ext uri="{FF2B5EF4-FFF2-40B4-BE49-F238E27FC236}">
                <a16:creationId xmlns:a16="http://schemas.microsoft.com/office/drawing/2014/main" id="{8692CC81-579E-467F-997C-D9DD58FC190D}"/>
              </a:ext>
            </a:extLst>
          </p:cNvPr>
          <p:cNvGraphicFramePr>
            <a:graphicFrameLocks noChangeAspect="1"/>
          </p:cNvGraphicFramePr>
          <p:nvPr/>
        </p:nvGraphicFramePr>
        <p:xfrm>
          <a:off x="6869022" y="1265474"/>
          <a:ext cx="1653363" cy="721738"/>
        </p:xfrm>
        <a:graphic>
          <a:graphicData uri="http://schemas.openxmlformats.org/presentationml/2006/ole">
            <mc:AlternateContent xmlns:mc="http://schemas.openxmlformats.org/markup-compatibility/2006">
              <mc:Choice xmlns:v="urn:schemas-microsoft-com:vml" Requires="v">
                <p:oleObj spid="_x0000_s4133" name="Equation" r:id="rId6" imgW="1104900" imgH="482600" progId="Equation.3">
                  <p:embed/>
                </p:oleObj>
              </mc:Choice>
              <mc:Fallback>
                <p:oleObj name="Equation" r:id="rId6" imgW="1104900" imgH="482600" progId="Equation.3">
                  <p:embed/>
                  <p:pic>
                    <p:nvPicPr>
                      <p:cNvPr id="12" name="Object 11">
                        <a:extLst>
                          <a:ext uri="{FF2B5EF4-FFF2-40B4-BE49-F238E27FC236}">
                            <a16:creationId xmlns:a16="http://schemas.microsoft.com/office/drawing/2014/main" id="{8692CC81-579E-467F-997C-D9DD58FC19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9022" y="1265474"/>
                        <a:ext cx="1653363" cy="721738"/>
                      </a:xfrm>
                      <a:prstGeom prst="rect">
                        <a:avLst/>
                      </a:prstGeom>
                      <a:noFill/>
                    </p:spPr>
                  </p:pic>
                </p:oleObj>
              </mc:Fallback>
            </mc:AlternateContent>
          </a:graphicData>
        </a:graphic>
      </p:graphicFrame>
    </p:spTree>
    <p:extLst>
      <p:ext uri="{BB962C8B-B14F-4D97-AF65-F5344CB8AC3E}">
        <p14:creationId xmlns:p14="http://schemas.microsoft.com/office/powerpoint/2010/main" val="1185064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8BD05-5874-446A-A420-E88B831C549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32</a:t>
            </a:fld>
            <a:endParaRPr lang="en-US" dirty="0">
              <a:solidFill>
                <a:prstClr val="white"/>
              </a:solidFill>
            </a:endParaRPr>
          </a:p>
        </p:txBody>
      </p:sp>
      <p:sp>
        <p:nvSpPr>
          <p:cNvPr id="3" name="Title 2">
            <a:extLst>
              <a:ext uri="{FF2B5EF4-FFF2-40B4-BE49-F238E27FC236}">
                <a16:creationId xmlns:a16="http://schemas.microsoft.com/office/drawing/2014/main" id="{C89D9CA4-AA7B-43D3-9596-1479DD5B6CB8}"/>
              </a:ext>
            </a:extLst>
          </p:cNvPr>
          <p:cNvSpPr>
            <a:spLocks noGrp="1"/>
          </p:cNvSpPr>
          <p:nvPr>
            <p:ph type="title"/>
          </p:nvPr>
        </p:nvSpPr>
        <p:spPr>
          <a:xfrm>
            <a:off x="308919" y="0"/>
            <a:ext cx="8464378" cy="728031"/>
          </a:xfrm>
        </p:spPr>
        <p:txBody>
          <a:bodyPr/>
          <a:lstStyle/>
          <a:p>
            <a:pPr algn="ctr"/>
            <a:r>
              <a:rPr lang="en-US" kern="0" dirty="0">
                <a:ea typeface="ＭＳ Ｐゴシック" charset="-128"/>
              </a:rPr>
              <a:t>The Incomplete Hadron: Mass Puzzle</a:t>
            </a:r>
            <a:endParaRPr lang="en-US" dirty="0"/>
          </a:p>
        </p:txBody>
      </p:sp>
      <p:pic>
        <p:nvPicPr>
          <p:cNvPr id="4" name="Picture 5" descr="fig1-pg19">
            <a:extLst>
              <a:ext uri="{FF2B5EF4-FFF2-40B4-BE49-F238E27FC236}">
                <a16:creationId xmlns:a16="http://schemas.microsoft.com/office/drawing/2014/main" id="{02DC340C-A76D-4508-AB2D-D3BF5EC74F5F}"/>
              </a:ext>
            </a:extLst>
          </p:cNvPr>
          <p:cNvPicPr>
            <a:picLocks noChangeAspect="1" noChangeArrowheads="1"/>
          </p:cNvPicPr>
          <p:nvPr/>
        </p:nvPicPr>
        <p:blipFill>
          <a:blip r:embed="rId2" cstate="print"/>
          <a:srcRect l="3509" t="6774" r="8772" b="2274"/>
          <a:stretch>
            <a:fillRect/>
          </a:stretch>
        </p:blipFill>
        <p:spPr bwMode="auto">
          <a:xfrm>
            <a:off x="5625808" y="1152121"/>
            <a:ext cx="3047990" cy="2437534"/>
          </a:xfrm>
          <a:prstGeom prst="rect">
            <a:avLst/>
          </a:prstGeom>
          <a:noFill/>
          <a:ln w="9525">
            <a:noFill/>
            <a:miter lim="800000"/>
            <a:headEnd/>
            <a:tailEnd/>
          </a:ln>
        </p:spPr>
      </p:pic>
      <p:sp>
        <p:nvSpPr>
          <p:cNvPr id="5" name="TextBox 4">
            <a:extLst>
              <a:ext uri="{FF2B5EF4-FFF2-40B4-BE49-F238E27FC236}">
                <a16:creationId xmlns:a16="http://schemas.microsoft.com/office/drawing/2014/main" id="{E2BFD640-EC6A-4868-9459-14943479C834}"/>
              </a:ext>
            </a:extLst>
          </p:cNvPr>
          <p:cNvSpPr txBox="1"/>
          <p:nvPr/>
        </p:nvSpPr>
        <p:spPr>
          <a:xfrm>
            <a:off x="470203" y="1232368"/>
            <a:ext cx="4660597" cy="2215991"/>
          </a:xfrm>
          <a:prstGeom prst="rect">
            <a:avLst/>
          </a:prstGeom>
          <a:noFill/>
          <a:ln>
            <a:solidFill>
              <a:schemeClr val="tx1"/>
            </a:solidFill>
          </a:ln>
        </p:spPr>
        <p:txBody>
          <a:bodyPr wrap="square" rtlCol="0">
            <a:spAutoFit/>
          </a:bodyPr>
          <a:lstStyle/>
          <a:p>
            <a:r>
              <a:rPr lang="en-US" dirty="0">
                <a:solidFill>
                  <a:srgbClr val="FF00FF"/>
                </a:solidFill>
                <a:cs typeface="Arial" panose="020B0604020202020204" pitchFamily="34" charset="0"/>
              </a:rPr>
              <a:t>Proton: 	Mass ~ 940 MeV</a:t>
            </a:r>
          </a:p>
          <a:p>
            <a:pPr lvl="1"/>
            <a:r>
              <a:rPr lang="en-US" sz="1600" dirty="0">
                <a:cs typeface="Arial" panose="020B0604020202020204" pitchFamily="34" charset="0"/>
              </a:rPr>
              <a:t>constituents acquire mass by </a:t>
            </a:r>
            <a:r>
              <a:rPr lang="en-US" sz="1600" dirty="0" err="1">
                <a:cs typeface="Arial" panose="020B0604020202020204" pitchFamily="34" charset="0"/>
              </a:rPr>
              <a:t>D</a:t>
            </a:r>
            <a:r>
              <a:rPr lang="en-US" sz="1600" dirty="0" err="1">
                <a:latin typeface="Symbol" panose="05050102010706020507" pitchFamily="18" charset="2"/>
                <a:cs typeface="Arial" panose="020B0604020202020204" pitchFamily="34" charset="0"/>
              </a:rPr>
              <a:t>c</a:t>
            </a:r>
            <a:r>
              <a:rPr lang="en-US" sz="1600" dirty="0" err="1">
                <a:cs typeface="Arial" panose="020B0604020202020204" pitchFamily="34" charset="0"/>
              </a:rPr>
              <a:t>SB</a:t>
            </a:r>
            <a:r>
              <a:rPr lang="en-US" sz="1600" dirty="0">
                <a:cs typeface="Arial" panose="020B0604020202020204" pitchFamily="34" charset="0"/>
              </a:rPr>
              <a:t>,</a:t>
            </a:r>
          </a:p>
          <a:p>
            <a:pPr lvl="1"/>
            <a:r>
              <a:rPr lang="en-US" sz="1600" dirty="0">
                <a:cs typeface="Arial" panose="020B0604020202020204" pitchFamily="34" charset="0"/>
              </a:rPr>
              <a:t>most of mass generated by dynamics </a:t>
            </a:r>
          </a:p>
          <a:p>
            <a:r>
              <a:rPr lang="en-US" dirty="0">
                <a:solidFill>
                  <a:srgbClr val="FF00FF"/>
                </a:solidFill>
                <a:cs typeface="Arial" panose="020B0604020202020204" pitchFamily="34" charset="0"/>
              </a:rPr>
              <a:t>Kaon:	Mass ~ 490 MeV</a:t>
            </a:r>
          </a:p>
          <a:p>
            <a:pPr lvl="1"/>
            <a:r>
              <a:rPr lang="en-US" sz="1600" dirty="0">
                <a:cs typeface="Arial" panose="020B0604020202020204" pitchFamily="34" charset="0"/>
              </a:rPr>
              <a:t>boundary between emergent-mass and Higgs-mass generation mechanisms </a:t>
            </a:r>
          </a:p>
          <a:p>
            <a:r>
              <a:rPr lang="en-US" dirty="0">
                <a:solidFill>
                  <a:srgbClr val="FF00FF"/>
                </a:solidFill>
                <a:cs typeface="Arial" panose="020B0604020202020204" pitchFamily="34" charset="0"/>
              </a:rPr>
              <a:t>Pion:	Mass ~ 140 MeV</a:t>
            </a:r>
          </a:p>
          <a:p>
            <a:pPr lvl="1"/>
            <a:r>
              <a:rPr lang="en-US" sz="1600" dirty="0">
                <a:cs typeface="Arial" panose="020B0604020202020204" pitchFamily="34" charset="0"/>
              </a:rPr>
              <a:t>exists only if mass is dynamically generated</a:t>
            </a:r>
          </a:p>
        </p:txBody>
      </p:sp>
      <p:sp>
        <p:nvSpPr>
          <p:cNvPr id="6" name="TextBox 5">
            <a:extLst>
              <a:ext uri="{FF2B5EF4-FFF2-40B4-BE49-F238E27FC236}">
                <a16:creationId xmlns:a16="http://schemas.microsoft.com/office/drawing/2014/main" id="{83BAF6C0-35CE-4273-AE37-88D0059EA2FF}"/>
              </a:ext>
            </a:extLst>
          </p:cNvPr>
          <p:cNvSpPr txBox="1"/>
          <p:nvPr/>
        </p:nvSpPr>
        <p:spPr>
          <a:xfrm>
            <a:off x="3239245" y="777850"/>
            <a:ext cx="2492990" cy="400110"/>
          </a:xfrm>
          <a:prstGeom prst="rect">
            <a:avLst/>
          </a:prstGeom>
          <a:noFill/>
        </p:spPr>
        <p:txBody>
          <a:bodyPr wrap="none" rtlCol="0">
            <a:spAutoFit/>
          </a:bodyPr>
          <a:lstStyle/>
          <a:p>
            <a:r>
              <a:rPr lang="en-US" sz="2000" dirty="0">
                <a:solidFill>
                  <a:srgbClr val="E810FF"/>
                </a:solidFill>
                <a:cs typeface="Arial" panose="020B0604020202020204" pitchFamily="34" charset="0"/>
              </a:rPr>
              <a:t>“Mass without mass!”</a:t>
            </a:r>
          </a:p>
        </p:txBody>
      </p:sp>
      <p:sp>
        <p:nvSpPr>
          <p:cNvPr id="7" name="TextBox 6">
            <a:extLst>
              <a:ext uri="{FF2B5EF4-FFF2-40B4-BE49-F238E27FC236}">
                <a16:creationId xmlns:a16="http://schemas.microsoft.com/office/drawing/2014/main" id="{4C3081AC-E5F6-439F-8B21-A9FD7124D9F8}"/>
              </a:ext>
            </a:extLst>
          </p:cNvPr>
          <p:cNvSpPr txBox="1"/>
          <p:nvPr/>
        </p:nvSpPr>
        <p:spPr>
          <a:xfrm>
            <a:off x="6644386" y="925949"/>
            <a:ext cx="2128083" cy="276999"/>
          </a:xfrm>
          <a:prstGeom prst="rect">
            <a:avLst/>
          </a:prstGeom>
          <a:noFill/>
        </p:spPr>
        <p:txBody>
          <a:bodyPr wrap="none" rtlCol="0">
            <a:spAutoFit/>
          </a:bodyPr>
          <a:lstStyle/>
          <a:p>
            <a:r>
              <a:rPr lang="en-US" sz="1200" i="1" dirty="0" err="1">
                <a:cs typeface="Arial" panose="020B0604020202020204" pitchFamily="34" charset="0"/>
              </a:rPr>
              <a:t>Bhagwat</a:t>
            </a:r>
            <a:r>
              <a:rPr lang="en-US" sz="1200" i="1" dirty="0">
                <a:cs typeface="Arial" panose="020B0604020202020204" pitchFamily="34" charset="0"/>
              </a:rPr>
              <a:t> &amp; Tandy/Roberts et al</a:t>
            </a:r>
          </a:p>
        </p:txBody>
      </p:sp>
      <p:sp>
        <p:nvSpPr>
          <p:cNvPr id="8" name="TextBox 7">
            <a:extLst>
              <a:ext uri="{FF2B5EF4-FFF2-40B4-BE49-F238E27FC236}">
                <a16:creationId xmlns:a16="http://schemas.microsoft.com/office/drawing/2014/main" id="{4CB437CC-E62A-42D1-B0C5-7440F06372C8}"/>
              </a:ext>
            </a:extLst>
          </p:cNvPr>
          <p:cNvSpPr txBox="1"/>
          <p:nvPr/>
        </p:nvSpPr>
        <p:spPr>
          <a:xfrm>
            <a:off x="433671" y="3743177"/>
            <a:ext cx="3871103" cy="359830"/>
          </a:xfrm>
          <a:prstGeom prst="rect">
            <a:avLst/>
          </a:prstGeom>
          <a:noFill/>
        </p:spPr>
        <p:txBody>
          <a:bodyPr wrap="square" lIns="82030" tIns="41015" rIns="82030" bIns="41015" rtlCol="0">
            <a:spAutoFit/>
          </a:bodyPr>
          <a:lstStyle/>
          <a:p>
            <a:pPr marL="285750" indent="-285750" defTabSz="820487">
              <a:buFont typeface="Wingdings" charset="2"/>
              <a:buChar char="q"/>
            </a:pPr>
            <a:r>
              <a:rPr lang="en-US" b="1" dirty="0">
                <a:solidFill>
                  <a:srgbClr val="008000"/>
                </a:solidFill>
                <a:cs typeface="Arial" panose="020B0604020202020204" pitchFamily="34" charset="0"/>
              </a:rPr>
              <a:t>EIC’s expected  contribution in:</a:t>
            </a:r>
          </a:p>
        </p:txBody>
      </p:sp>
      <p:sp>
        <p:nvSpPr>
          <p:cNvPr id="9" name="TextBox 8">
            <a:extLst>
              <a:ext uri="{FF2B5EF4-FFF2-40B4-BE49-F238E27FC236}">
                <a16:creationId xmlns:a16="http://schemas.microsoft.com/office/drawing/2014/main" id="{64F89246-63D5-4CBE-8E9A-55BBBA64F15B}"/>
              </a:ext>
            </a:extLst>
          </p:cNvPr>
          <p:cNvSpPr txBox="1"/>
          <p:nvPr/>
        </p:nvSpPr>
        <p:spPr>
          <a:xfrm>
            <a:off x="433671" y="4155592"/>
            <a:ext cx="2343911" cy="338554"/>
          </a:xfrm>
          <a:prstGeom prst="rect">
            <a:avLst/>
          </a:prstGeom>
          <a:noFill/>
        </p:spPr>
        <p:txBody>
          <a:bodyPr wrap="square" rtlCol="0">
            <a:spAutoFit/>
          </a:bodyPr>
          <a:lstStyle/>
          <a:p>
            <a:pPr marL="285750" indent="-285750">
              <a:buFont typeface="Wingdings" charset="2"/>
              <a:buChar char="²"/>
            </a:pPr>
            <a:r>
              <a:rPr lang="en-US" sz="1600" dirty="0">
                <a:solidFill>
                  <a:srgbClr val="0000FF"/>
                </a:solidFill>
                <a:cs typeface="Arial" panose="020B0604020202020204" pitchFamily="34" charset="0"/>
              </a:rPr>
              <a:t>Quark-gluon energy:</a:t>
            </a:r>
          </a:p>
        </p:txBody>
      </p:sp>
      <p:grpSp>
        <p:nvGrpSpPr>
          <p:cNvPr id="10" name="Group 9">
            <a:extLst>
              <a:ext uri="{FF2B5EF4-FFF2-40B4-BE49-F238E27FC236}">
                <a16:creationId xmlns:a16="http://schemas.microsoft.com/office/drawing/2014/main" id="{F75C4E63-6856-430D-8551-CB1080A278F4}"/>
              </a:ext>
            </a:extLst>
          </p:cNvPr>
          <p:cNvGrpSpPr/>
          <p:nvPr/>
        </p:nvGrpSpPr>
        <p:grpSpPr>
          <a:xfrm>
            <a:off x="780825" y="4410252"/>
            <a:ext cx="3155924" cy="338554"/>
            <a:chOff x="5335347" y="4456955"/>
            <a:chExt cx="3155924" cy="338554"/>
          </a:xfrm>
        </p:grpSpPr>
        <p:sp>
          <p:nvSpPr>
            <p:cNvPr id="11" name="Rectangle 10">
              <a:extLst>
                <a:ext uri="{FF2B5EF4-FFF2-40B4-BE49-F238E27FC236}">
                  <a16:creationId xmlns:a16="http://schemas.microsoft.com/office/drawing/2014/main" id="{28F213F7-E2EF-45F3-9F59-90C7CD00DC5C}"/>
                </a:ext>
              </a:extLst>
            </p:cNvPr>
            <p:cNvSpPr/>
            <p:nvPr/>
          </p:nvSpPr>
          <p:spPr>
            <a:xfrm>
              <a:off x="5501735" y="4456955"/>
              <a:ext cx="2989536" cy="338554"/>
            </a:xfrm>
            <a:prstGeom prst="rect">
              <a:avLst/>
            </a:prstGeom>
          </p:spPr>
          <p:txBody>
            <a:bodyPr wrap="none">
              <a:spAutoFit/>
            </a:bodyPr>
            <a:lstStyle/>
            <a:p>
              <a:r>
                <a:rPr lang="en-US" sz="1600" i="1" dirty="0">
                  <a:cs typeface="Arial" panose="020B0604020202020204" pitchFamily="34" charset="0"/>
                </a:rPr>
                <a:t>quark-gluon momentum fractions</a:t>
              </a:r>
            </a:p>
          </p:txBody>
        </p:sp>
        <p:pic>
          <p:nvPicPr>
            <p:cNvPr id="12" name="Picture 11" descr="latex-image-1.pdf">
              <a:extLst>
                <a:ext uri="{FF2B5EF4-FFF2-40B4-BE49-F238E27FC236}">
                  <a16:creationId xmlns:a16="http://schemas.microsoft.com/office/drawing/2014/main" id="{AC7891AF-FFAE-4899-B483-C14FB101EE5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5347" y="4577007"/>
              <a:ext cx="177800" cy="127000"/>
            </a:xfrm>
            <a:prstGeom prst="rect">
              <a:avLst/>
            </a:prstGeom>
          </p:spPr>
        </p:pic>
      </p:grpSp>
      <p:grpSp>
        <p:nvGrpSpPr>
          <p:cNvPr id="13" name="Group 12">
            <a:extLst>
              <a:ext uri="{FF2B5EF4-FFF2-40B4-BE49-F238E27FC236}">
                <a16:creationId xmlns:a16="http://schemas.microsoft.com/office/drawing/2014/main" id="{D170238B-5B53-4026-9862-291EC8B114EB}"/>
              </a:ext>
            </a:extLst>
          </p:cNvPr>
          <p:cNvGrpSpPr/>
          <p:nvPr/>
        </p:nvGrpSpPr>
        <p:grpSpPr>
          <a:xfrm>
            <a:off x="347470" y="4947446"/>
            <a:ext cx="3589279" cy="1315392"/>
            <a:chOff x="4888950" y="5419788"/>
            <a:chExt cx="3589279" cy="1315392"/>
          </a:xfrm>
        </p:grpSpPr>
        <p:sp>
          <p:nvSpPr>
            <p:cNvPr id="14" name="Rectangle 13">
              <a:extLst>
                <a:ext uri="{FF2B5EF4-FFF2-40B4-BE49-F238E27FC236}">
                  <a16:creationId xmlns:a16="http://schemas.microsoft.com/office/drawing/2014/main" id="{FE62BE3B-85F7-4CCB-BE15-3EA5F00E412A}"/>
                </a:ext>
              </a:extLst>
            </p:cNvPr>
            <p:cNvSpPr/>
            <p:nvPr/>
          </p:nvSpPr>
          <p:spPr>
            <a:xfrm>
              <a:off x="4888950" y="5710396"/>
              <a:ext cx="1481330" cy="830997"/>
            </a:xfrm>
            <a:prstGeom prst="rect">
              <a:avLst/>
            </a:prstGeom>
            <a:solidFill>
              <a:srgbClr val="FFFF00"/>
            </a:solidFill>
          </p:spPr>
          <p:txBody>
            <a:bodyPr wrap="square">
              <a:spAutoFit/>
            </a:bodyPr>
            <a:lstStyle/>
            <a:p>
              <a:r>
                <a:rPr lang="en-US" sz="1600" b="1" i="1" dirty="0">
                  <a:solidFill>
                    <a:srgbClr val="0000FF"/>
                  </a:solidFill>
                  <a:cs typeface="Arial" panose="020B0604020202020204" pitchFamily="34" charset="0"/>
                </a:rPr>
                <a:t>For </a:t>
              </a:r>
              <a:r>
                <a:rPr lang="en-US" sz="1600" b="1" i="1" dirty="0">
                  <a:solidFill>
                    <a:srgbClr val="0000FF"/>
                  </a:solidFill>
                  <a:latin typeface="Symbol" panose="05050102010706020507" pitchFamily="18" charset="2"/>
                  <a:cs typeface="Arial" panose="020B0604020202020204" pitchFamily="34" charset="0"/>
                </a:rPr>
                <a:t>p</a:t>
              </a:r>
              <a:r>
                <a:rPr lang="en-US" sz="1600" b="1" i="1" dirty="0">
                  <a:solidFill>
                    <a:srgbClr val="0000FF"/>
                  </a:solidFill>
                  <a:cs typeface="Arial" panose="020B0604020202020204" pitchFamily="34" charset="0"/>
                </a:rPr>
                <a:t> and K with Sullivan process</a:t>
              </a:r>
            </a:p>
          </p:txBody>
        </p:sp>
        <p:pic>
          <p:nvPicPr>
            <p:cNvPr id="15" name="Picture 14" descr="Screen Shot 2017-04-11 at 12.48.51 PM.png">
              <a:extLst>
                <a:ext uri="{FF2B5EF4-FFF2-40B4-BE49-F238E27FC236}">
                  <a16:creationId xmlns:a16="http://schemas.microsoft.com/office/drawing/2014/main" id="{55ECF4E1-83AE-4600-A652-11A8E14AE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933" y="5419788"/>
              <a:ext cx="1588296" cy="1315392"/>
            </a:xfrm>
            <a:prstGeom prst="rect">
              <a:avLst/>
            </a:prstGeom>
          </p:spPr>
        </p:pic>
      </p:gr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DB197C84-36C7-4322-82D8-1ABD2CD794C2}"/>
                  </a:ext>
                </a:extLst>
              </p:cNvPr>
              <p:cNvSpPr txBox="1"/>
              <p:nvPr/>
            </p:nvSpPr>
            <p:spPr>
              <a:xfrm>
                <a:off x="4553133" y="3733937"/>
                <a:ext cx="4157472" cy="828047"/>
              </a:xfrm>
              <a:prstGeom prst="rect">
                <a:avLst/>
              </a:prstGeom>
              <a:noFill/>
            </p:spPr>
            <p:txBody>
              <a:bodyPr wrap="square" rtlCol="0">
                <a:spAutoFit/>
              </a:bodyPr>
              <a:lstStyle/>
              <a:p>
                <a:pPr>
                  <a:spcAft>
                    <a:spcPts val="600"/>
                  </a:spcAft>
                </a:pPr>
                <a:r>
                  <a:rPr lang="en-US" dirty="0">
                    <a:cs typeface="Arial" panose="020B0604020202020204" pitchFamily="34" charset="0"/>
                  </a:rPr>
                  <a:t>In the chiral limit, for the pion (</a:t>
                </a:r>
                <a:r>
                  <a:rPr lang="en-US" dirty="0" err="1">
                    <a:cs typeface="Arial" panose="020B0604020202020204" pitchFamily="34" charset="0"/>
                  </a:rPr>
                  <a:t>m</a:t>
                </a:r>
                <a:r>
                  <a:rPr lang="en-US" baseline="-25000" dirty="0" err="1">
                    <a:latin typeface="Symbol" panose="05050102010706020507" pitchFamily="18" charset="2"/>
                    <a:cs typeface="Arial" panose="020B0604020202020204" pitchFamily="34" charset="0"/>
                  </a:rPr>
                  <a:t>p</a:t>
                </a:r>
                <a:r>
                  <a:rPr lang="en-US" dirty="0">
                    <a:cs typeface="Arial" panose="020B0604020202020204" pitchFamily="34" charset="0"/>
                  </a:rPr>
                  <a:t> = 0):</a:t>
                </a:r>
              </a:p>
              <a:p>
                <a:pPr>
                  <a:spcAft>
                    <a:spcPts val="600"/>
                  </a:spcAft>
                </a:pPr>
                <a14:m>
                  <m:oMathPara xmlns:m="http://schemas.openxmlformats.org/officeDocument/2006/math">
                    <m:oMathParaPr>
                      <m:jc m:val="centerGroup"/>
                    </m:oMathParaPr>
                    <m:oMath xmlns:m="http://schemas.openxmlformats.org/officeDocument/2006/math">
                      <m:d>
                        <m:dPr>
                          <m:begChr m:val="⟨"/>
                          <m:endChr m:val="⟩"/>
                          <m:ctrlPr>
                            <a:rPr lang="en-US" i="1">
                              <a:solidFill>
                                <a:srgbClr val="000000"/>
                              </a:solidFill>
                              <a:latin typeface="Cambria Math" panose="02040503050406030204" pitchFamily="18" charset="0"/>
                              <a:cs typeface="Times New Roman" panose="02020603050405020304" pitchFamily="18" charset="0"/>
                            </a:rPr>
                          </m:ctrlPr>
                        </m:d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d>
                            <m:dPr>
                              <m:ctrlPr>
                                <a:rPr lang="en-US" i="1">
                                  <a:solidFill>
                                    <a:srgbClr val="000000"/>
                                  </a:solidFill>
                                  <a:latin typeface="Cambria Math" panose="02040503050406030204" pitchFamily="18" charset="0"/>
                                  <a:cs typeface="Times New Roman" panose="02020603050405020304" pitchFamily="18" charset="0"/>
                                </a:rPr>
                              </m:ctrlPr>
                            </m:d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𝑞</m:t>
                              </m:r>
                            </m:e>
                          </m:d>
                          <m:d>
                            <m:dPr>
                              <m:begChr m:val="|"/>
                              <m:endChr m:val="|"/>
                              <m:ctrlPr>
                                <a:rPr lang="en-US" i="1">
                                  <a:solidFill>
                                    <a:srgbClr val="000000"/>
                                  </a:solidFill>
                                  <a:latin typeface="Cambria Math" panose="02040503050406030204" pitchFamily="18" charset="0"/>
                                  <a:cs typeface="Times New Roman" panose="02020603050405020304" pitchFamily="18" charset="0"/>
                                </a:rPr>
                              </m:ctrlPr>
                            </m:dPr>
                            <m:e>
                              <m:sSub>
                                <m:sSubPr>
                                  <m:ctrlPr>
                                    <a:rPr lang="en-US" i="1">
                                      <a:solidFill>
                                        <a:srgbClr val="000000"/>
                                      </a:solidFill>
                                      <a:latin typeface="Cambria Math" panose="02040503050406030204" pitchFamily="18" charset="0"/>
                                      <a:cs typeface="Times New Roman" panose="02020603050405020304" pitchFamily="18" charset="0"/>
                                    </a:rPr>
                                  </m:ctrlPr>
                                </m:sSubPr>
                                <m:e>
                                  <m:r>
                                    <m:rPr>
                                      <m:sty m:val="p"/>
                                    </m:rPr>
                                    <a:rPr lang="en-US">
                                      <a:solidFill>
                                        <a:srgbClr val="000000"/>
                                      </a:solidFill>
                                      <a:latin typeface="Cambria Math" panose="02040503050406030204" pitchFamily="18" charset="0"/>
                                      <a:ea typeface="Calibri" panose="020F0502020204030204" pitchFamily="34" charset="0"/>
                                      <a:cs typeface="Times New Roman" panose="02020603050405020304" pitchFamily="18" charset="0"/>
                                    </a:rPr>
                                    <m:t>Θ</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sub>
                              </m:sSub>
                            </m:e>
                          </m:d>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d>
                            <m:dPr>
                              <m:ctrlPr>
                                <a:rPr lang="en-US" i="1">
                                  <a:solidFill>
                                    <a:srgbClr val="000000"/>
                                  </a:solidFill>
                                  <a:latin typeface="Cambria Math" panose="02040503050406030204" pitchFamily="18" charset="0"/>
                                  <a:cs typeface="Times New Roman" panose="02020603050405020304" pitchFamily="18" charset="0"/>
                                </a:rPr>
                              </m:ctrlPr>
                            </m:d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𝑞</m:t>
                              </m:r>
                            </m:e>
                          </m:d>
                        </m:e>
                      </m:d>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sSub>
                        <m:sSubPr>
                          <m:ctrlPr>
                            <a:rPr lang="en-US" i="1">
                              <a:solidFill>
                                <a:srgbClr val="000000"/>
                              </a:solidFill>
                              <a:latin typeface="Cambria Math" panose="02040503050406030204" pitchFamily="18"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𝑞</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i="1">
                              <a:solidFill>
                                <a:srgbClr val="000000"/>
                              </a:solidFill>
                              <a:latin typeface="Cambria Math" panose="02040503050406030204" pitchFamily="18" charset="0"/>
                              <a:cs typeface="Times New Roman" panose="02020603050405020304" pitchFamily="18" charset="0"/>
                            </a:rPr>
                          </m:ctrlPr>
                        </m:sSub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𝜋</m:t>
                          </m:r>
                        </m:sub>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b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dirty="0">
                  <a:cs typeface="Arial" panose="020B0604020202020204" pitchFamily="34" charset="0"/>
                </a:endParaRPr>
              </a:p>
            </p:txBody>
          </p:sp>
        </mc:Choice>
        <mc:Fallback>
          <p:sp>
            <p:nvSpPr>
              <p:cNvPr id="16" name="TextBox 15">
                <a:extLst>
                  <a:ext uri="{FF2B5EF4-FFF2-40B4-BE49-F238E27FC236}">
                    <a16:creationId xmlns:a16="http://schemas.microsoft.com/office/drawing/2014/main" id="{DB197C84-36C7-4322-82D8-1ABD2CD794C2}"/>
                  </a:ext>
                </a:extLst>
              </p:cNvPr>
              <p:cNvSpPr txBox="1">
                <a:spLocks noRot="1" noChangeAspect="1" noMove="1" noResize="1" noEditPoints="1" noAdjustHandles="1" noChangeArrowheads="1" noChangeShapeType="1" noTextEdit="1"/>
              </p:cNvSpPr>
              <p:nvPr/>
            </p:nvSpPr>
            <p:spPr>
              <a:xfrm>
                <a:off x="4553133" y="3733937"/>
                <a:ext cx="4157472" cy="828047"/>
              </a:xfrm>
              <a:prstGeom prst="rect">
                <a:avLst/>
              </a:prstGeom>
              <a:blipFill>
                <a:blip r:embed="rId5"/>
                <a:stretch>
                  <a:fillRect l="-1320" t="-4444"/>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B4F1EB2-26CD-4C8B-B2DE-861ECD90C167}"/>
              </a:ext>
            </a:extLst>
          </p:cNvPr>
          <p:cNvSpPr txBox="1"/>
          <p:nvPr/>
        </p:nvSpPr>
        <p:spPr>
          <a:xfrm>
            <a:off x="4227239" y="4717413"/>
            <a:ext cx="4809259" cy="1646605"/>
          </a:xfrm>
          <a:prstGeom prst="rect">
            <a:avLst/>
          </a:prstGeom>
          <a:noFill/>
        </p:spPr>
        <p:txBody>
          <a:bodyPr wrap="square" rtlCol="0">
            <a:spAutoFit/>
          </a:bodyPr>
          <a:lstStyle/>
          <a:p>
            <a:pPr>
              <a:spcAft>
                <a:spcPts val="600"/>
              </a:spcAft>
            </a:pPr>
            <a:r>
              <a:rPr lang="en-US" sz="1600" dirty="0">
                <a:cs typeface="Arial" panose="020B0604020202020204" pitchFamily="34" charset="0"/>
              </a:rPr>
              <a:t>Sometimes interpreted as that in the chiral limit the gluons disappear and thus contribute nothing to the pion mass: </a:t>
            </a:r>
            <a:r>
              <a:rPr lang="en-US" sz="1600" b="1" dirty="0">
                <a:solidFill>
                  <a:srgbClr val="FF0000"/>
                </a:solidFill>
                <a:cs typeface="Arial" panose="020B0604020202020204" pitchFamily="34" charset="0"/>
              </a:rPr>
              <a:t>is the pion empty or full of gluons?</a:t>
            </a:r>
          </a:p>
          <a:p>
            <a:pPr>
              <a:spcAft>
                <a:spcPts val="600"/>
              </a:spcAft>
            </a:pPr>
            <a:r>
              <a:rPr lang="en-US" sz="1600" dirty="0">
                <a:cs typeface="Arial" panose="020B0604020202020204" pitchFamily="34" charset="0"/>
              </a:rPr>
              <a:t>On the other hand, from phenomenological view, at a given scale, </a:t>
            </a:r>
            <a:r>
              <a:rPr lang="en-US" sz="1600" b="1" dirty="0">
                <a:solidFill>
                  <a:srgbClr val="FF0000"/>
                </a:solidFill>
                <a:cs typeface="Arial" panose="020B0604020202020204" pitchFamily="34" charset="0"/>
              </a:rPr>
              <a:t>there is far less glue in the kaon than in the pion. </a:t>
            </a:r>
            <a:r>
              <a:rPr lang="en-US" sz="1600" b="1" dirty="0">
                <a:solidFill>
                  <a:srgbClr val="0000FF"/>
                </a:solidFill>
                <a:cs typeface="Arial" panose="020B0604020202020204" pitchFamily="34" charset="0"/>
              </a:rPr>
              <a:t>All measurable at EIC.</a:t>
            </a:r>
          </a:p>
        </p:txBody>
      </p:sp>
    </p:spTree>
    <p:extLst>
      <p:ext uri="{BB962C8B-B14F-4D97-AF65-F5344CB8AC3E}">
        <p14:creationId xmlns:p14="http://schemas.microsoft.com/office/powerpoint/2010/main" val="3394248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33</a:t>
            </a:fld>
            <a:endParaRPr lang="en-US" dirty="0"/>
          </a:p>
        </p:txBody>
      </p:sp>
      <p:sp>
        <p:nvSpPr>
          <p:cNvPr id="5" name="Title 1">
            <a:extLst>
              <a:ext uri="{FF2B5EF4-FFF2-40B4-BE49-F238E27FC236}">
                <a16:creationId xmlns:a16="http://schemas.microsoft.com/office/drawing/2014/main" id="{6BB368C9-5B34-47CD-9984-1CF99589B6A2}"/>
              </a:ext>
            </a:extLst>
          </p:cNvPr>
          <p:cNvSpPr txBox="1">
            <a:spLocks/>
          </p:cNvSpPr>
          <p:nvPr/>
        </p:nvSpPr>
        <p:spPr>
          <a:xfrm>
            <a:off x="722313" y="2443376"/>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EIC: A Versatile Collider with a Hermetic Detector</a:t>
            </a:r>
          </a:p>
        </p:txBody>
      </p:sp>
      <p:sp>
        <p:nvSpPr>
          <p:cNvPr id="6" name="Text Placeholder 6">
            <a:extLst>
              <a:ext uri="{FF2B5EF4-FFF2-40B4-BE49-F238E27FC236}">
                <a16:creationId xmlns:a16="http://schemas.microsoft.com/office/drawing/2014/main" id="{C6A55FFE-B916-4619-9C55-A6134E68E10D}"/>
              </a:ext>
            </a:extLst>
          </p:cNvPr>
          <p:cNvSpPr txBox="1">
            <a:spLocks/>
          </p:cNvSpPr>
          <p:nvPr/>
        </p:nvSpPr>
        <p:spPr>
          <a:xfrm>
            <a:off x="1081331" y="4636816"/>
            <a:ext cx="7054361" cy="150018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292934"/>
                </a:solidFill>
              </a:rPr>
              <a:t>How do color-charged quarks and gluons, and colorless jets, </a:t>
            </a:r>
            <a:r>
              <a:rPr lang="en-US" dirty="0">
                <a:solidFill>
                  <a:srgbClr val="0000FF"/>
                </a:solidFill>
              </a:rPr>
              <a:t>interact with a nuclear medium</a:t>
            </a:r>
            <a:r>
              <a:rPr lang="en-US" dirty="0">
                <a:solidFill>
                  <a:srgbClr val="292934"/>
                </a:solidFill>
              </a:rPr>
              <a:t>?</a:t>
            </a:r>
          </a:p>
          <a:p>
            <a:pPr>
              <a:spcBef>
                <a:spcPts val="400"/>
              </a:spcBef>
            </a:pPr>
            <a:r>
              <a:rPr lang="en-US" dirty="0">
                <a:solidFill>
                  <a:srgbClr val="292934"/>
                </a:solidFill>
              </a:rPr>
              <a:t>How do the </a:t>
            </a:r>
            <a:r>
              <a:rPr lang="en-US" dirty="0">
                <a:solidFill>
                  <a:srgbClr val="0000FF"/>
                </a:solidFill>
              </a:rPr>
              <a:t>confined hadronic states emerge </a:t>
            </a:r>
            <a:r>
              <a:rPr lang="en-US" dirty="0">
                <a:solidFill>
                  <a:srgbClr val="292934"/>
                </a:solidFill>
              </a:rPr>
              <a:t>from these quarks and gluons? </a:t>
            </a:r>
          </a:p>
          <a:p>
            <a:pPr>
              <a:spcBef>
                <a:spcPts val="400"/>
              </a:spcBef>
            </a:pPr>
            <a:r>
              <a:rPr lang="en-US" dirty="0">
                <a:solidFill>
                  <a:srgbClr val="292934"/>
                </a:solidFill>
              </a:rPr>
              <a:t>How do the quark-gluon </a:t>
            </a:r>
            <a:r>
              <a:rPr lang="en-US" dirty="0">
                <a:solidFill>
                  <a:srgbClr val="0000FF"/>
                </a:solidFill>
              </a:rPr>
              <a:t>interactions create nuclear binding?</a:t>
            </a:r>
          </a:p>
          <a:p>
            <a:endParaRPr lang="en-US" dirty="0"/>
          </a:p>
          <a:p>
            <a:endParaRPr lang="en-US" dirty="0"/>
          </a:p>
          <a:p>
            <a:endParaRPr lang="en-US" dirty="0"/>
          </a:p>
        </p:txBody>
      </p:sp>
      <p:pic>
        <p:nvPicPr>
          <p:cNvPr id="7" name="Picture 2" descr="hadronization.eps">
            <a:extLst>
              <a:ext uri="{FF2B5EF4-FFF2-40B4-BE49-F238E27FC236}">
                <a16:creationId xmlns:a16="http://schemas.microsoft.com/office/drawing/2014/main" id="{672B92DC-98EB-4F92-8B69-D2375D3519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47583"/>
          <a:stretch/>
        </p:blipFill>
        <p:spPr bwMode="auto">
          <a:xfrm>
            <a:off x="1878830" y="1137827"/>
            <a:ext cx="2792365" cy="16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BF8016A-B724-4C47-A5BE-AF5D6BDCB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462" y="1104798"/>
            <a:ext cx="1667683" cy="1691823"/>
          </a:xfrm>
          <a:prstGeom prst="rect">
            <a:avLst/>
          </a:prstGeom>
        </p:spPr>
      </p:pic>
      <p:sp>
        <p:nvSpPr>
          <p:cNvPr id="9" name="Text Box 2">
            <a:extLst>
              <a:ext uri="{FF2B5EF4-FFF2-40B4-BE49-F238E27FC236}">
                <a16:creationId xmlns:a16="http://schemas.microsoft.com/office/drawing/2014/main" id="{BDE5D394-A2E6-46A0-A095-0545C6119119}"/>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EIC – Versatility is Key </a:t>
            </a:r>
          </a:p>
        </p:txBody>
      </p:sp>
    </p:spTree>
    <p:extLst>
      <p:ext uri="{BB962C8B-B14F-4D97-AF65-F5344CB8AC3E}">
        <p14:creationId xmlns:p14="http://schemas.microsoft.com/office/powerpoint/2010/main" val="779065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278C20-4FC3-4C4A-9DC7-F86F93198D25}"/>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34</a:t>
            </a:fld>
            <a:endParaRPr lang="en-US" dirty="0">
              <a:solidFill>
                <a:prstClr val="white"/>
              </a:solidFill>
            </a:endParaRPr>
          </a:p>
        </p:txBody>
      </p:sp>
      <p:sp>
        <p:nvSpPr>
          <p:cNvPr id="4" name="Text Box 2">
            <a:extLst>
              <a:ext uri="{FF2B5EF4-FFF2-40B4-BE49-F238E27FC236}">
                <a16:creationId xmlns:a16="http://schemas.microsoft.com/office/drawing/2014/main" id="{E335A13F-D6A4-4DD2-B76F-4A3320271FEF}"/>
              </a:ext>
            </a:extLst>
          </p:cNvPr>
          <p:cNvSpPr>
            <a:spLocks noGrp="1" noChangeArrowheads="1"/>
          </p:cNvSpPr>
          <p:nvPr>
            <p:ph type="title"/>
          </p:nvPr>
        </p:nvSpPr>
        <p:spPr>
          <a:xfrm>
            <a:off x="0" y="148427"/>
            <a:ext cx="9144000" cy="487363"/>
          </a:xfrm>
        </p:spPr>
        <p:txBody>
          <a:bodyPr>
            <a:normAutofit fontScale="90000"/>
          </a:bodyPr>
          <a:lstStyle/>
          <a:p>
            <a:pPr algn="ctr" eaLnBrk="1" hangingPunct="1"/>
            <a:r>
              <a:rPr lang="en-US" altLang="en-US" sz="3600" dirty="0"/>
              <a:t>EIC – Versatility and Luminosity is Key </a:t>
            </a:r>
          </a:p>
        </p:txBody>
      </p:sp>
      <p:sp>
        <p:nvSpPr>
          <p:cNvPr id="5" name="TextBox 4">
            <a:extLst>
              <a:ext uri="{FF2B5EF4-FFF2-40B4-BE49-F238E27FC236}">
                <a16:creationId xmlns:a16="http://schemas.microsoft.com/office/drawing/2014/main" id="{C6EAC0CD-5FF1-40A8-B068-006DD82F52B6}"/>
              </a:ext>
            </a:extLst>
          </p:cNvPr>
          <p:cNvSpPr txBox="1"/>
          <p:nvPr/>
        </p:nvSpPr>
        <p:spPr>
          <a:xfrm>
            <a:off x="169580" y="882280"/>
            <a:ext cx="7400925" cy="646331"/>
          </a:xfrm>
          <a:prstGeom prst="rect">
            <a:avLst/>
          </a:prstGeom>
          <a:noFill/>
        </p:spPr>
        <p:txBody>
          <a:bodyPr wrap="square" rtlCol="0">
            <a:spAutoFit/>
          </a:bodyPr>
          <a:lstStyle/>
          <a:p>
            <a:pPr defTabSz="914400"/>
            <a:r>
              <a:rPr lang="en-US" dirty="0">
                <a:solidFill>
                  <a:srgbClr val="0000FF"/>
                </a:solidFill>
                <a:latin typeface="Arial" panose="020B0604020202020204"/>
              </a:rPr>
              <a:t>Why would pion and kaon structure functions, and even measurements of pion structure beyond (pion GPDs and TMDs) be feasible at an EIC?</a:t>
            </a:r>
          </a:p>
        </p:txBody>
      </p:sp>
      <p:pic>
        <p:nvPicPr>
          <p:cNvPr id="6" name="Picture 5">
            <a:extLst>
              <a:ext uri="{FF2B5EF4-FFF2-40B4-BE49-F238E27FC236}">
                <a16:creationId xmlns:a16="http://schemas.microsoft.com/office/drawing/2014/main" id="{67F3A597-0BB4-4575-9E1E-81C8001D2B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1195" y="1969113"/>
            <a:ext cx="4138163" cy="2787651"/>
          </a:xfrm>
          <a:prstGeom prst="rect">
            <a:avLst/>
          </a:prstGeom>
          <a:noFill/>
          <a:ln>
            <a:noFill/>
          </a:ln>
        </p:spPr>
      </p:pic>
      <p:sp>
        <p:nvSpPr>
          <p:cNvPr id="7" name="TextBox 6">
            <a:extLst>
              <a:ext uri="{FF2B5EF4-FFF2-40B4-BE49-F238E27FC236}">
                <a16:creationId xmlns:a16="http://schemas.microsoft.com/office/drawing/2014/main" id="{B10CEBA3-4F1A-4BE3-B24D-5AA04C2925BD}"/>
              </a:ext>
            </a:extLst>
          </p:cNvPr>
          <p:cNvSpPr txBox="1"/>
          <p:nvPr/>
        </p:nvSpPr>
        <p:spPr>
          <a:xfrm>
            <a:off x="5148508" y="4798596"/>
            <a:ext cx="3995492" cy="1323439"/>
          </a:xfrm>
          <a:prstGeom prst="rect">
            <a:avLst/>
          </a:prstGeom>
          <a:noFill/>
        </p:spPr>
        <p:txBody>
          <a:bodyPr wrap="square" rtlCol="0">
            <a:spAutoFit/>
          </a:bodyPr>
          <a:lstStyle/>
          <a:p>
            <a:pPr defTabSz="914400"/>
            <a:r>
              <a:rPr lang="en-US" sz="1600" i="1" dirty="0">
                <a:solidFill>
                  <a:prstClr val="black"/>
                </a:solidFill>
                <a:latin typeface="Arial" panose="020B0604020202020204"/>
              </a:rPr>
              <a:t>Ratio of the F</a:t>
            </a:r>
            <a:r>
              <a:rPr lang="en-US" sz="1600" i="1" baseline="-25000" dirty="0">
                <a:solidFill>
                  <a:prstClr val="black"/>
                </a:solidFill>
                <a:latin typeface="Arial" panose="020B0604020202020204"/>
              </a:rPr>
              <a:t>2</a:t>
            </a:r>
            <a:r>
              <a:rPr lang="en-US" sz="1600" i="1" dirty="0">
                <a:solidFill>
                  <a:prstClr val="black"/>
                </a:solidFill>
                <a:latin typeface="Arial" panose="020B0604020202020204"/>
              </a:rPr>
              <a:t> structure function related to the pion Sullivan process as compared to the proton F</a:t>
            </a:r>
            <a:r>
              <a:rPr lang="en-US" sz="1600" i="1" baseline="-25000" dirty="0">
                <a:solidFill>
                  <a:prstClr val="black"/>
                </a:solidFill>
                <a:latin typeface="Arial" panose="020B0604020202020204"/>
              </a:rPr>
              <a:t>2</a:t>
            </a:r>
            <a:r>
              <a:rPr lang="en-US" sz="1600" i="1" dirty="0">
                <a:solidFill>
                  <a:prstClr val="black"/>
                </a:solidFill>
                <a:latin typeface="Arial" panose="020B0604020202020204"/>
              </a:rPr>
              <a:t> structure function in the low-t vicinity of the pion pole, as a function of </a:t>
            </a:r>
            <a:r>
              <a:rPr lang="en-US" sz="1600" i="1" dirty="0" err="1">
                <a:solidFill>
                  <a:prstClr val="black"/>
                </a:solidFill>
                <a:latin typeface="Arial" panose="020B0604020202020204"/>
              </a:rPr>
              <a:t>Bjorken</a:t>
            </a:r>
            <a:r>
              <a:rPr lang="en-US" sz="1600" i="1" dirty="0">
                <a:solidFill>
                  <a:prstClr val="black"/>
                </a:solidFill>
                <a:latin typeface="Arial" panose="020B0604020202020204"/>
              </a:rPr>
              <a:t>-x (for </a:t>
            </a:r>
            <a:r>
              <a:rPr lang="en-US" sz="1600" i="1" dirty="0" err="1">
                <a:solidFill>
                  <a:prstClr val="black"/>
                </a:solidFill>
                <a:latin typeface="Arial" panose="020B0604020202020204"/>
              </a:rPr>
              <a:t>JLab</a:t>
            </a:r>
            <a:r>
              <a:rPr lang="en-US" sz="1600" i="1" dirty="0">
                <a:solidFill>
                  <a:prstClr val="black"/>
                </a:solidFill>
                <a:latin typeface="Arial" panose="020B0604020202020204"/>
              </a:rPr>
              <a:t> kinematics)</a:t>
            </a:r>
          </a:p>
        </p:txBody>
      </p:sp>
      <p:sp>
        <p:nvSpPr>
          <p:cNvPr id="8" name="TextBox 7">
            <a:extLst>
              <a:ext uri="{FF2B5EF4-FFF2-40B4-BE49-F238E27FC236}">
                <a16:creationId xmlns:a16="http://schemas.microsoft.com/office/drawing/2014/main" id="{00570AD8-0AE9-4D22-B97D-7E772E08C452}"/>
              </a:ext>
            </a:extLst>
          </p:cNvPr>
          <p:cNvSpPr txBox="1"/>
          <p:nvPr/>
        </p:nvSpPr>
        <p:spPr>
          <a:xfrm>
            <a:off x="356211" y="1648891"/>
            <a:ext cx="4351703" cy="4585871"/>
          </a:xfrm>
          <a:prstGeom prst="rect">
            <a:avLst/>
          </a:prstGeom>
          <a:noFill/>
        </p:spPr>
        <p:txBody>
          <a:bodyPr wrap="square" rtlCol="0">
            <a:spAutoFit/>
          </a:bodyPr>
          <a:lstStyle/>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L</a:t>
            </a:r>
            <a:r>
              <a:rPr lang="en-US" baseline="-25000" dirty="0">
                <a:solidFill>
                  <a:prstClr val="black"/>
                </a:solidFill>
                <a:latin typeface="Arial" panose="020B0604020202020204"/>
              </a:rPr>
              <a:t>EIC</a:t>
            </a:r>
            <a:r>
              <a:rPr lang="en-US" dirty="0">
                <a:solidFill>
                  <a:prstClr val="black"/>
                </a:solidFill>
                <a:latin typeface="Arial" panose="020B0604020202020204"/>
              </a:rPr>
              <a:t> = 10</a:t>
            </a:r>
            <a:r>
              <a:rPr lang="en-US" baseline="30000" dirty="0">
                <a:solidFill>
                  <a:prstClr val="black"/>
                </a:solidFill>
                <a:latin typeface="Arial" panose="020B0604020202020204"/>
              </a:rPr>
              <a:t>34</a:t>
            </a:r>
            <a:r>
              <a:rPr lang="en-US" dirty="0">
                <a:solidFill>
                  <a:prstClr val="black"/>
                </a:solidFill>
                <a:latin typeface="Arial" panose="020B0604020202020204"/>
              </a:rPr>
              <a:t> = 1000 x L</a:t>
            </a:r>
            <a:r>
              <a:rPr lang="en-US" baseline="-25000" dirty="0">
                <a:solidFill>
                  <a:prstClr val="black"/>
                </a:solidFill>
                <a:latin typeface="Arial" panose="020B0604020202020204"/>
              </a:rPr>
              <a:t>HERA</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Detection fraction @ EIC in general much higher than at HERA</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Fraction of proton wave function related to pion Sullivan process is roughly 10</a:t>
            </a:r>
            <a:r>
              <a:rPr lang="en-US" baseline="30000" dirty="0">
                <a:solidFill>
                  <a:prstClr val="black"/>
                </a:solidFill>
                <a:latin typeface="Arial" panose="020B0604020202020204"/>
              </a:rPr>
              <a:t>-3</a:t>
            </a:r>
            <a:r>
              <a:rPr lang="en-US" dirty="0">
                <a:solidFill>
                  <a:prstClr val="black"/>
                </a:solidFill>
                <a:latin typeface="Arial" panose="020B0604020202020204"/>
              </a:rPr>
              <a:t> for a small –t bin (0.02).</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Hence, pion data @ EIC should be comparable or better than the proton data @ HERA, or the 3D nucleon structure data @ COMPASS</a:t>
            </a:r>
          </a:p>
          <a:p>
            <a:pPr marL="285750" indent="-285750" defTabSz="914400">
              <a:spcAft>
                <a:spcPts val="1200"/>
              </a:spcAft>
              <a:buFont typeface="Arial" panose="020B0604020202020204" pitchFamily="34" charset="0"/>
              <a:buChar char="•"/>
            </a:pPr>
            <a:r>
              <a:rPr lang="en-US" dirty="0">
                <a:solidFill>
                  <a:prstClr val="black"/>
                </a:solidFill>
                <a:latin typeface="Arial" panose="020B0604020202020204"/>
              </a:rPr>
              <a:t>If we can convince ourselves we can map pion (kaon) structure for –t &lt; 0.6 (0.9) GeV</a:t>
            </a:r>
            <a:r>
              <a:rPr lang="en-US" baseline="30000" dirty="0">
                <a:solidFill>
                  <a:prstClr val="black"/>
                </a:solidFill>
                <a:latin typeface="Arial" panose="020B0604020202020204"/>
              </a:rPr>
              <a:t>2</a:t>
            </a:r>
            <a:r>
              <a:rPr lang="en-US" dirty="0">
                <a:solidFill>
                  <a:prstClr val="black"/>
                </a:solidFill>
                <a:latin typeface="Arial" panose="020B0604020202020204"/>
              </a:rPr>
              <a:t>, we gain at least a decade as compared to HERA/COMPASS.</a:t>
            </a:r>
          </a:p>
        </p:txBody>
      </p:sp>
      <p:pic>
        <p:nvPicPr>
          <p:cNvPr id="9" name="Picture 8" descr="Screen Shot 2017-04-11 at 12.48.51 PM.png">
            <a:extLst>
              <a:ext uri="{FF2B5EF4-FFF2-40B4-BE49-F238E27FC236}">
                <a16:creationId xmlns:a16="http://schemas.microsoft.com/office/drawing/2014/main" id="{16FA4BFE-4ABD-492B-88F6-38286E431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04" y="611889"/>
            <a:ext cx="1588296" cy="1315392"/>
          </a:xfrm>
          <a:prstGeom prst="rect">
            <a:avLst/>
          </a:prstGeom>
        </p:spPr>
      </p:pic>
    </p:spTree>
    <p:extLst>
      <p:ext uri="{BB962C8B-B14F-4D97-AF65-F5344CB8AC3E}">
        <p14:creationId xmlns:p14="http://schemas.microsoft.com/office/powerpoint/2010/main" val="1064450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3102FE-83FC-4772-A006-582FBB263118}"/>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35</a:t>
            </a:fld>
            <a:endParaRPr lang="en-US" dirty="0">
              <a:solidFill>
                <a:prstClr val="white"/>
              </a:solidFill>
            </a:endParaRPr>
          </a:p>
        </p:txBody>
      </p:sp>
      <p:sp>
        <p:nvSpPr>
          <p:cNvPr id="3" name="Title 2">
            <a:extLst>
              <a:ext uri="{FF2B5EF4-FFF2-40B4-BE49-F238E27FC236}">
                <a16:creationId xmlns:a16="http://schemas.microsoft.com/office/drawing/2014/main" id="{05246A11-A8AA-4B83-A9F4-BB9D421D5CD1}"/>
              </a:ext>
            </a:extLst>
          </p:cNvPr>
          <p:cNvSpPr>
            <a:spLocks noGrp="1"/>
          </p:cNvSpPr>
          <p:nvPr>
            <p:ph type="title"/>
          </p:nvPr>
        </p:nvSpPr>
        <p:spPr>
          <a:xfrm>
            <a:off x="308919" y="0"/>
            <a:ext cx="8464378" cy="728031"/>
          </a:xfrm>
        </p:spPr>
        <p:txBody>
          <a:bodyPr/>
          <a:lstStyle/>
          <a:p>
            <a:pPr algn="ctr"/>
            <a:r>
              <a:rPr lang="en-US" altLang="en-US" dirty="0"/>
              <a:t>Emergence of hadrons from </a:t>
            </a:r>
            <a:r>
              <a:rPr lang="en-US" altLang="en-US" dirty="0" err="1"/>
              <a:t>partons</a:t>
            </a:r>
            <a:endParaRPr lang="en-US" dirty="0"/>
          </a:p>
        </p:txBody>
      </p:sp>
      <p:pic>
        <p:nvPicPr>
          <p:cNvPr id="4" name="Picture 3" descr="latex-image-1.pdf">
            <a:extLst>
              <a:ext uri="{FF2B5EF4-FFF2-40B4-BE49-F238E27FC236}">
                <a16:creationId xmlns:a16="http://schemas.microsoft.com/office/drawing/2014/main" id="{B2F40E20-DFCD-400D-93C1-5D4393009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5" y="2743523"/>
            <a:ext cx="1003300" cy="571500"/>
          </a:xfrm>
          <a:prstGeom prst="rect">
            <a:avLst/>
          </a:prstGeom>
        </p:spPr>
      </p:pic>
      <p:pic>
        <p:nvPicPr>
          <p:cNvPr id="5" name="Picture 2" descr="hadronization.eps">
            <a:extLst>
              <a:ext uri="{FF2B5EF4-FFF2-40B4-BE49-F238E27FC236}">
                <a16:creationId xmlns:a16="http://schemas.microsoft.com/office/drawing/2014/main" id="{4D8D397E-9DF2-44D2-8921-36DC3F104D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529" y="1952992"/>
            <a:ext cx="2180923" cy="239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3EABAA2-D161-4995-B5A0-20F05009DC13}"/>
              </a:ext>
            </a:extLst>
          </p:cNvPr>
          <p:cNvSpPr txBox="1"/>
          <p:nvPr/>
        </p:nvSpPr>
        <p:spPr>
          <a:xfrm>
            <a:off x="804747" y="6054444"/>
            <a:ext cx="7777755" cy="359820"/>
          </a:xfrm>
          <a:prstGeom prst="rect">
            <a:avLst/>
          </a:prstGeom>
          <a:noFill/>
        </p:spPr>
        <p:txBody>
          <a:bodyPr wrap="square" lIns="82021" tIns="41010" rIns="82021" bIns="41010" rtlCol="0">
            <a:spAutoFit/>
          </a:bodyPr>
          <a:lstStyle/>
          <a:p>
            <a:pPr algn="ctr"/>
            <a:r>
              <a:rPr lang="en-US" b="1" i="1" dirty="0">
                <a:solidFill>
                  <a:srgbClr val="FF0000"/>
                </a:solidFill>
                <a:latin typeface="Arial" panose="020B0604020202020204" pitchFamily="34" charset="0"/>
                <a:cs typeface="Arial" panose="020B0604020202020204" pitchFamily="34" charset="0"/>
              </a:rPr>
              <a:t>Need the collider energy of EIC and its control on </a:t>
            </a:r>
            <a:r>
              <a:rPr lang="en-US" b="1" i="1" dirty="0" err="1">
                <a:solidFill>
                  <a:srgbClr val="FF0000"/>
                </a:solidFill>
                <a:latin typeface="Arial" panose="020B0604020202020204" pitchFamily="34" charset="0"/>
                <a:cs typeface="Arial" panose="020B0604020202020204" pitchFamily="34" charset="0"/>
              </a:rPr>
              <a:t>parton</a:t>
            </a:r>
            <a:r>
              <a:rPr lang="en-US" b="1" i="1" dirty="0">
                <a:solidFill>
                  <a:srgbClr val="FF0000"/>
                </a:solidFill>
                <a:latin typeface="Arial" panose="020B0604020202020204" pitchFamily="34" charset="0"/>
                <a:cs typeface="Arial" panose="020B0604020202020204" pitchFamily="34" charset="0"/>
              </a:rPr>
              <a:t> kinematics</a:t>
            </a:r>
          </a:p>
        </p:txBody>
      </p:sp>
      <p:sp>
        <p:nvSpPr>
          <p:cNvPr id="7" name="Rectangle 15">
            <a:extLst>
              <a:ext uri="{FF2B5EF4-FFF2-40B4-BE49-F238E27FC236}">
                <a16:creationId xmlns:a16="http://schemas.microsoft.com/office/drawing/2014/main" id="{67472700-475E-4908-8188-E12D5AC08C19}"/>
              </a:ext>
            </a:extLst>
          </p:cNvPr>
          <p:cNvSpPr>
            <a:spLocks noChangeArrowheads="1"/>
          </p:cNvSpPr>
          <p:nvPr/>
        </p:nvSpPr>
        <p:spPr bwMode="auto">
          <a:xfrm>
            <a:off x="59" y="4330640"/>
            <a:ext cx="4467412" cy="172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21" tIns="41010" rIns="82021" bIns="41010">
            <a:spAutoFit/>
          </a:bodyPr>
          <a:lstStyle/>
          <a:p>
            <a:pPr algn="ctr">
              <a:spcBef>
                <a:spcPct val="20000"/>
              </a:spcBef>
            </a:pPr>
            <a:r>
              <a:rPr lang="fr-FR" dirty="0">
                <a:solidFill>
                  <a:srgbClr val="0000FF"/>
                </a:solidFill>
                <a:latin typeface="Arial" panose="020B0604020202020204" pitchFamily="34" charset="0"/>
                <a:cs typeface="Arial" panose="020B0604020202020204" pitchFamily="34" charset="0"/>
                <a:sym typeface="Symbol" charset="0"/>
              </a:rPr>
              <a:t>Control of </a:t>
            </a:r>
            <a:r>
              <a:rPr lang="fr-FR" dirty="0">
                <a:solidFill>
                  <a:srgbClr val="0000FF"/>
                </a:solidFill>
                <a:latin typeface="Symbol" panose="05050102010706020507" pitchFamily="18" charset="2"/>
                <a:cs typeface="Arial" panose="020B0604020202020204" pitchFamily="34" charset="0"/>
                <a:sym typeface="Symbol" charset="0"/>
              </a:rPr>
              <a:t>n</a:t>
            </a:r>
            <a:r>
              <a:rPr lang="fr-FR" dirty="0">
                <a:solidFill>
                  <a:srgbClr val="0000FF"/>
                </a:solidFill>
                <a:latin typeface="Arial" panose="020B0604020202020204" pitchFamily="34" charset="0"/>
                <a:cs typeface="Arial" panose="020B0604020202020204" pitchFamily="34" charset="0"/>
                <a:sym typeface="Symbol" charset="0"/>
              </a:rPr>
              <a:t> by </a:t>
            </a:r>
            <a:r>
              <a:rPr lang="fr-FR" dirty="0" err="1">
                <a:solidFill>
                  <a:srgbClr val="0000FF"/>
                </a:solidFill>
                <a:latin typeface="Arial" panose="020B0604020202020204" pitchFamily="34" charset="0"/>
                <a:cs typeface="Arial" panose="020B0604020202020204" pitchFamily="34" charset="0"/>
                <a:sym typeface="Symbol" charset="0"/>
              </a:rPr>
              <a:t>selecting</a:t>
            </a:r>
            <a:r>
              <a:rPr lang="fr-FR" dirty="0">
                <a:solidFill>
                  <a:srgbClr val="0000FF"/>
                </a:solidFill>
                <a:latin typeface="Arial" panose="020B0604020202020204" pitchFamily="34" charset="0"/>
                <a:cs typeface="Arial" panose="020B0604020202020204" pitchFamily="34" charset="0"/>
                <a:sym typeface="Symbol" charset="0"/>
              </a:rPr>
              <a:t> </a:t>
            </a:r>
            <a:r>
              <a:rPr lang="fr-FR" dirty="0" err="1">
                <a:solidFill>
                  <a:srgbClr val="0000FF"/>
                </a:solidFill>
                <a:latin typeface="Arial" panose="020B0604020202020204" pitchFamily="34" charset="0"/>
                <a:cs typeface="Arial" panose="020B0604020202020204" pitchFamily="34" charset="0"/>
                <a:sym typeface="Symbol" charset="0"/>
              </a:rPr>
              <a:t>kinematics</a:t>
            </a:r>
            <a:r>
              <a:rPr lang="fr-FR" dirty="0">
                <a:solidFill>
                  <a:srgbClr val="0000FF"/>
                </a:solidFill>
                <a:latin typeface="Arial" panose="020B0604020202020204" pitchFamily="34" charset="0"/>
                <a:cs typeface="Arial" panose="020B0604020202020204" pitchFamily="34" charset="0"/>
                <a:sym typeface="Symbol" charset="0"/>
              </a:rPr>
              <a:t>;</a:t>
            </a:r>
          </a:p>
          <a:p>
            <a:pPr algn="ctr">
              <a:spcBef>
                <a:spcPct val="20000"/>
              </a:spcBef>
            </a:pPr>
            <a:r>
              <a:rPr lang="fr-FR" dirty="0">
                <a:solidFill>
                  <a:srgbClr val="0000FF"/>
                </a:solidFill>
                <a:latin typeface="Arial" panose="020B0604020202020204" pitchFamily="34" charset="0"/>
                <a:cs typeface="Arial" panose="020B0604020202020204" pitchFamily="34" charset="0"/>
                <a:sym typeface="Symbol" charset="0"/>
              </a:rPr>
              <a:t>Control the medium by </a:t>
            </a:r>
            <a:r>
              <a:rPr lang="fr-FR" dirty="0" err="1">
                <a:solidFill>
                  <a:srgbClr val="0000FF"/>
                </a:solidFill>
                <a:latin typeface="Arial" panose="020B0604020202020204" pitchFamily="34" charset="0"/>
                <a:cs typeface="Arial" panose="020B0604020202020204" pitchFamily="34" charset="0"/>
                <a:sym typeface="Symbol" charset="0"/>
              </a:rPr>
              <a:t>selecting</a:t>
            </a:r>
            <a:r>
              <a:rPr lang="fr-FR" dirty="0">
                <a:solidFill>
                  <a:srgbClr val="0000FF"/>
                </a:solidFill>
                <a:latin typeface="Arial" panose="020B0604020202020204" pitchFamily="34" charset="0"/>
                <a:cs typeface="Arial" panose="020B0604020202020204" pitchFamily="34" charset="0"/>
                <a:sym typeface="Symbol" charset="0"/>
              </a:rPr>
              <a:t> ions</a:t>
            </a:r>
          </a:p>
          <a:p>
            <a:pPr algn="ctr">
              <a:spcBef>
                <a:spcPct val="20000"/>
              </a:spcBef>
            </a:pPr>
            <a:r>
              <a:rPr lang="fr-FR" sz="800" dirty="0">
                <a:solidFill>
                  <a:srgbClr val="0000FF"/>
                </a:solidFill>
                <a:latin typeface="Arial" panose="020B0604020202020204" pitchFamily="34" charset="0"/>
                <a:cs typeface="Arial" panose="020B0604020202020204" pitchFamily="34" charset="0"/>
                <a:sym typeface="Symbol" charset="0"/>
              </a:rPr>
              <a:t> </a:t>
            </a:r>
          </a:p>
          <a:p>
            <a:pPr algn="ctr">
              <a:spcBef>
                <a:spcPct val="20000"/>
              </a:spcBef>
            </a:pPr>
            <a:r>
              <a:rPr lang="fr-FR" i="1" dirty="0" err="1">
                <a:solidFill>
                  <a:srgbClr val="292934"/>
                </a:solidFill>
                <a:latin typeface="Arial" panose="020B0604020202020204" pitchFamily="34" charset="0"/>
                <a:cs typeface="Arial" panose="020B0604020202020204" pitchFamily="34" charset="0"/>
                <a:sym typeface="Symbol" charset="0"/>
              </a:rPr>
              <a:t>Colored</a:t>
            </a:r>
            <a:r>
              <a:rPr lang="fr-FR" i="1" dirty="0">
                <a:solidFill>
                  <a:srgbClr val="292934"/>
                </a:solidFill>
                <a:latin typeface="Arial" panose="020B0604020202020204" pitchFamily="34" charset="0"/>
                <a:cs typeface="Arial" panose="020B0604020202020204" pitchFamily="34" charset="0"/>
                <a:sym typeface="Symbol" charset="0"/>
              </a:rPr>
              <a:t> quark </a:t>
            </a:r>
            <a:r>
              <a:rPr lang="fr-FR" i="1" dirty="0" err="1">
                <a:solidFill>
                  <a:srgbClr val="292934"/>
                </a:solidFill>
                <a:latin typeface="Arial" panose="020B0604020202020204" pitchFamily="34" charset="0"/>
                <a:cs typeface="Arial" panose="020B0604020202020204" pitchFamily="34" charset="0"/>
                <a:sym typeface="Symbol" charset="0"/>
              </a:rPr>
              <a:t>emerges</a:t>
            </a:r>
            <a:r>
              <a:rPr lang="fr-FR" i="1" dirty="0">
                <a:solidFill>
                  <a:srgbClr val="292934"/>
                </a:solidFill>
                <a:latin typeface="Arial" panose="020B0604020202020204" pitchFamily="34" charset="0"/>
                <a:cs typeface="Arial" panose="020B0604020202020204" pitchFamily="34" charset="0"/>
                <a:sym typeface="Symbol" charset="0"/>
              </a:rPr>
              <a:t> as </a:t>
            </a:r>
            <a:r>
              <a:rPr lang="fr-FR" i="1" dirty="0" err="1">
                <a:solidFill>
                  <a:srgbClr val="292934"/>
                </a:solidFill>
                <a:latin typeface="Arial" panose="020B0604020202020204" pitchFamily="34" charset="0"/>
                <a:cs typeface="Arial" panose="020B0604020202020204" pitchFamily="34" charset="0"/>
                <a:sym typeface="Symbol" charset="0"/>
              </a:rPr>
              <a:t>color</a:t>
            </a:r>
            <a:r>
              <a:rPr lang="fr-FR" i="1" dirty="0">
                <a:solidFill>
                  <a:srgbClr val="292934"/>
                </a:solidFill>
                <a:latin typeface="Arial" panose="020B0604020202020204" pitchFamily="34" charset="0"/>
                <a:cs typeface="Arial" panose="020B0604020202020204" pitchFamily="34" charset="0"/>
                <a:sym typeface="Symbol" charset="0"/>
              </a:rPr>
              <a:t> </a:t>
            </a:r>
            <a:r>
              <a:rPr lang="fr-FR" i="1" dirty="0" err="1">
                <a:solidFill>
                  <a:srgbClr val="292934"/>
                </a:solidFill>
                <a:latin typeface="Arial" panose="020B0604020202020204" pitchFamily="34" charset="0"/>
                <a:cs typeface="Arial" panose="020B0604020202020204" pitchFamily="34" charset="0"/>
                <a:sym typeface="Symbol" charset="0"/>
              </a:rPr>
              <a:t>neutral</a:t>
            </a:r>
            <a:r>
              <a:rPr lang="fr-FR" i="1" dirty="0">
                <a:solidFill>
                  <a:srgbClr val="292934"/>
                </a:solidFill>
                <a:latin typeface="Arial" panose="020B0604020202020204" pitchFamily="34" charset="0"/>
                <a:cs typeface="Arial" panose="020B0604020202020204" pitchFamily="34" charset="0"/>
                <a:sym typeface="Symbol" charset="0"/>
              </a:rPr>
              <a:t> hadron </a:t>
            </a:r>
            <a:r>
              <a:rPr lang="fr-FR" i="1" dirty="0">
                <a:solidFill>
                  <a:srgbClr val="292934"/>
                </a:solidFill>
                <a:latin typeface="Arial" panose="020B0604020202020204" pitchFamily="34" charset="0"/>
                <a:cs typeface="Arial" panose="020B0604020202020204" pitchFamily="34" charset="0"/>
                <a:sym typeface="Wingdings"/>
              </a:rPr>
              <a:t></a:t>
            </a:r>
            <a:r>
              <a:rPr lang="fr-FR" i="1" dirty="0">
                <a:solidFill>
                  <a:srgbClr val="292934"/>
                </a:solidFill>
                <a:latin typeface="Arial" panose="020B0604020202020204" pitchFamily="34" charset="0"/>
                <a:cs typeface="Arial" panose="020B0604020202020204" pitchFamily="34" charset="0"/>
                <a:sym typeface="Symbol" charset="0"/>
              </a:rPr>
              <a:t> </a:t>
            </a:r>
            <a:r>
              <a:rPr lang="fr-FR" i="1" dirty="0" err="1">
                <a:solidFill>
                  <a:srgbClr val="292934"/>
                </a:solidFill>
                <a:latin typeface="Arial" panose="020B0604020202020204" pitchFamily="34" charset="0"/>
                <a:cs typeface="Arial" panose="020B0604020202020204" pitchFamily="34" charset="0"/>
                <a:sym typeface="Symbol" charset="0"/>
              </a:rPr>
              <a:t>What</a:t>
            </a:r>
            <a:r>
              <a:rPr lang="fr-FR" i="1" dirty="0">
                <a:solidFill>
                  <a:srgbClr val="292934"/>
                </a:solidFill>
                <a:latin typeface="Arial" panose="020B0604020202020204" pitchFamily="34" charset="0"/>
                <a:cs typeface="Arial" panose="020B0604020202020204" pitchFamily="34" charset="0"/>
                <a:sym typeface="Symbol" charset="0"/>
              </a:rPr>
              <a:t> </a:t>
            </a:r>
            <a:r>
              <a:rPr lang="fr-FR" i="1" dirty="0" err="1">
                <a:solidFill>
                  <a:srgbClr val="292934"/>
                </a:solidFill>
                <a:latin typeface="Arial" panose="020B0604020202020204" pitchFamily="34" charset="0"/>
                <a:cs typeface="Arial" panose="020B0604020202020204" pitchFamily="34" charset="0"/>
                <a:sym typeface="Symbol" charset="0"/>
              </a:rPr>
              <a:t>is</a:t>
            </a:r>
            <a:r>
              <a:rPr lang="fr-FR" i="1" dirty="0">
                <a:solidFill>
                  <a:srgbClr val="292934"/>
                </a:solidFill>
                <a:latin typeface="Arial" panose="020B0604020202020204" pitchFamily="34" charset="0"/>
                <a:cs typeface="Arial" panose="020B0604020202020204" pitchFamily="34" charset="0"/>
                <a:sym typeface="Symbol" charset="0"/>
              </a:rPr>
              <a:t> nature </a:t>
            </a:r>
            <a:r>
              <a:rPr lang="fr-FR" i="1" dirty="0" err="1">
                <a:solidFill>
                  <a:srgbClr val="292934"/>
                </a:solidFill>
                <a:latin typeface="Arial" panose="020B0604020202020204" pitchFamily="34" charset="0"/>
                <a:cs typeface="Arial" panose="020B0604020202020204" pitchFamily="34" charset="0"/>
                <a:sym typeface="Symbol" charset="0"/>
              </a:rPr>
              <a:t>telling</a:t>
            </a:r>
            <a:r>
              <a:rPr lang="fr-FR" i="1" dirty="0">
                <a:solidFill>
                  <a:srgbClr val="292934"/>
                </a:solidFill>
                <a:latin typeface="Arial" panose="020B0604020202020204" pitchFamily="34" charset="0"/>
                <a:cs typeface="Arial" panose="020B0604020202020204" pitchFamily="34" charset="0"/>
                <a:sym typeface="Symbol" charset="0"/>
              </a:rPr>
              <a:t> us about confinement?</a:t>
            </a:r>
          </a:p>
        </p:txBody>
      </p:sp>
      <p:sp>
        <p:nvSpPr>
          <p:cNvPr id="8" name="TextBox 7">
            <a:extLst>
              <a:ext uri="{FF2B5EF4-FFF2-40B4-BE49-F238E27FC236}">
                <a16:creationId xmlns:a16="http://schemas.microsoft.com/office/drawing/2014/main" id="{A317C5A8-5508-442A-ADAB-27AAD4AD1FFC}"/>
              </a:ext>
            </a:extLst>
          </p:cNvPr>
          <p:cNvSpPr txBox="1">
            <a:spLocks noChangeArrowheads="1"/>
          </p:cNvSpPr>
          <p:nvPr/>
        </p:nvSpPr>
        <p:spPr bwMode="auto">
          <a:xfrm>
            <a:off x="213659" y="1279792"/>
            <a:ext cx="4522696" cy="656814"/>
          </a:xfrm>
          <a:prstGeom prst="rect">
            <a:avLst/>
          </a:prstGeom>
          <a:noFill/>
          <a:ln w="9525">
            <a:noFill/>
            <a:miter lim="800000"/>
            <a:headEnd/>
            <a:tailEnd/>
          </a:ln>
        </p:spPr>
        <p:txBody>
          <a:bodyPr wrap="square" lIns="101822" tIns="50911" rIns="101822" bIns="50911">
            <a:prstTxWarp prst="textNoShape">
              <a:avLst/>
            </a:prstTxWarp>
            <a:spAutoFit/>
          </a:bodyPr>
          <a:lstStyle/>
          <a:p>
            <a:r>
              <a:rPr lang="en-US" dirty="0">
                <a:solidFill>
                  <a:srgbClr val="006600"/>
                </a:solidFill>
                <a:latin typeface="Arial" panose="020B0604020202020204" pitchFamily="34" charset="0"/>
                <a:cs typeface="Arial" panose="020B0604020202020204" pitchFamily="34" charset="0"/>
              </a:rPr>
              <a:t>Unprecedented </a:t>
            </a:r>
            <a:r>
              <a:rPr lang="en-US" dirty="0">
                <a:solidFill>
                  <a:srgbClr val="006600"/>
                </a:solidFill>
                <a:latin typeface="Symbol" panose="05050102010706020507" pitchFamily="18" charset="2"/>
                <a:ea typeface="Lucida Grande"/>
                <a:cs typeface="Arial" panose="020B0604020202020204" pitchFamily="34" charset="0"/>
              </a:rPr>
              <a:t>n</a:t>
            </a:r>
            <a:r>
              <a:rPr lang="en-US" dirty="0">
                <a:solidFill>
                  <a:srgbClr val="006600"/>
                </a:solidFill>
                <a:latin typeface="Arial" panose="020B0604020202020204" pitchFamily="34" charset="0"/>
                <a:ea typeface="Lucida Grande"/>
                <a:cs typeface="Arial" panose="020B0604020202020204" pitchFamily="34" charset="0"/>
              </a:rPr>
              <a:t>, the virtual photon energy range @ EIC : </a:t>
            </a:r>
            <a:r>
              <a:rPr lang="en-US" i="1" u="sng" dirty="0">
                <a:solidFill>
                  <a:srgbClr val="006600"/>
                </a:solidFill>
                <a:latin typeface="Arial" panose="020B0604020202020204" pitchFamily="34" charset="0"/>
                <a:ea typeface="Lucida Grande"/>
                <a:cs typeface="Arial" panose="020B0604020202020204" pitchFamily="34" charset="0"/>
              </a:rPr>
              <a:t>precision &amp;  control</a:t>
            </a:r>
            <a:r>
              <a:rPr lang="en-US" i="1" u="sng" dirty="0">
                <a:solidFill>
                  <a:srgbClr val="006600"/>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D5B4624-26FC-4A98-8DEE-2F38252D5443}"/>
              </a:ext>
            </a:extLst>
          </p:cNvPr>
          <p:cNvSpPr txBox="1"/>
          <p:nvPr/>
        </p:nvSpPr>
        <p:spPr>
          <a:xfrm>
            <a:off x="2463247" y="866224"/>
            <a:ext cx="4313957" cy="369310"/>
          </a:xfrm>
          <a:prstGeom prst="rect">
            <a:avLst/>
          </a:prstGeom>
          <a:noFill/>
        </p:spPr>
        <p:txBody>
          <a:bodyPr wrap="none" lIns="91418" tIns="45709" rIns="91418" bIns="45709" rtlCol="0">
            <a:spAutoFit/>
          </a:bodyPr>
          <a:lstStyle/>
          <a:p>
            <a:r>
              <a:rPr lang="en-US" b="1" dirty="0">
                <a:solidFill>
                  <a:srgbClr val="0000FF"/>
                </a:solidFill>
                <a:latin typeface="Arial" panose="020B0604020202020204" pitchFamily="34" charset="0"/>
                <a:cs typeface="Arial" panose="020B0604020202020204" pitchFamily="34" charset="0"/>
              </a:rPr>
              <a:t>Nucleus as a </a:t>
            </a:r>
            <a:r>
              <a:rPr lang="en-US" b="1" dirty="0" err="1">
                <a:solidFill>
                  <a:srgbClr val="0000FF"/>
                </a:solidFill>
                <a:latin typeface="Arial" panose="020B0604020202020204" pitchFamily="34" charset="0"/>
                <a:cs typeface="Arial" panose="020B0604020202020204" pitchFamily="34" charset="0"/>
              </a:rPr>
              <a:t>Femtometer</a:t>
            </a:r>
            <a:r>
              <a:rPr lang="en-US" b="1" dirty="0">
                <a:solidFill>
                  <a:srgbClr val="0000FF"/>
                </a:solidFill>
                <a:latin typeface="Arial" panose="020B0604020202020204" pitchFamily="34" charset="0"/>
                <a:cs typeface="Arial" panose="020B0604020202020204" pitchFamily="34" charset="0"/>
              </a:rPr>
              <a:t> sized filter  </a:t>
            </a:r>
          </a:p>
        </p:txBody>
      </p:sp>
      <p:grpSp>
        <p:nvGrpSpPr>
          <p:cNvPr id="10" name="Group 9">
            <a:extLst>
              <a:ext uri="{FF2B5EF4-FFF2-40B4-BE49-F238E27FC236}">
                <a16:creationId xmlns:a16="http://schemas.microsoft.com/office/drawing/2014/main" id="{57154709-0515-4BF1-9586-184A1CB38CC4}"/>
              </a:ext>
            </a:extLst>
          </p:cNvPr>
          <p:cNvGrpSpPr/>
          <p:nvPr/>
        </p:nvGrpSpPr>
        <p:grpSpPr>
          <a:xfrm>
            <a:off x="4620225" y="1264403"/>
            <a:ext cx="4698585" cy="4512570"/>
            <a:chOff x="4620225" y="1264403"/>
            <a:chExt cx="4698585" cy="4512570"/>
          </a:xfrm>
        </p:grpSpPr>
        <p:sp>
          <p:nvSpPr>
            <p:cNvPr id="11" name="TextBox 10">
              <a:extLst>
                <a:ext uri="{FF2B5EF4-FFF2-40B4-BE49-F238E27FC236}">
                  <a16:creationId xmlns:a16="http://schemas.microsoft.com/office/drawing/2014/main" id="{059B6CAF-4658-4ED3-BE77-672DDCE3D49D}"/>
                </a:ext>
              </a:extLst>
            </p:cNvPr>
            <p:cNvSpPr txBox="1"/>
            <p:nvPr/>
          </p:nvSpPr>
          <p:spPr>
            <a:xfrm>
              <a:off x="4620225" y="4853643"/>
              <a:ext cx="4523777"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Identify </a:t>
              </a:r>
              <a:r>
                <a:rPr lang="en-US" dirty="0">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 vs. D</a:t>
              </a:r>
              <a:r>
                <a:rPr lang="en-US" baseline="30000" dirty="0">
                  <a:latin typeface="Arial" panose="020B0604020202020204" pitchFamily="34" charset="0"/>
                  <a:cs typeface="Arial" panose="020B0604020202020204" pitchFamily="34" charset="0"/>
                </a:rPr>
                <a:t>0 </a:t>
              </a:r>
              <a:r>
                <a:rPr lang="en-US" b="1" baseline="30000" dirty="0">
                  <a:solidFill>
                    <a:srgbClr val="FF0000"/>
                  </a:solidFill>
                  <a:latin typeface="Arial" panose="020B0604020202020204" pitchFamily="34" charset="0"/>
                  <a:cs typeface="Arial" panose="020B0604020202020204" pitchFamily="34" charset="0"/>
                </a:rPr>
                <a:t>(charm) </a:t>
              </a:r>
              <a:r>
                <a:rPr lang="en-US" dirty="0">
                  <a:latin typeface="Arial" panose="020B0604020202020204" pitchFamily="34" charset="0"/>
                  <a:cs typeface="Arial" panose="020B0604020202020204" pitchFamily="34" charset="0"/>
                </a:rPr>
                <a:t>mesons in e-A collisions: </a:t>
              </a:r>
              <a:r>
                <a:rPr lang="en-US" dirty="0">
                  <a:solidFill>
                    <a:srgbClr val="0000FF"/>
                  </a:solidFill>
                  <a:latin typeface="Arial" panose="020B0604020202020204" pitchFamily="34" charset="0"/>
                  <a:cs typeface="Arial" panose="020B0604020202020204" pitchFamily="34" charset="0"/>
                </a:rPr>
                <a:t>Understand energy loss of light vs. heavy quarks </a:t>
              </a:r>
              <a:r>
                <a:rPr lang="en-US" dirty="0">
                  <a:latin typeface="Arial" panose="020B0604020202020204" pitchFamily="34" charset="0"/>
                  <a:cs typeface="Arial" panose="020B0604020202020204" pitchFamily="34" charset="0"/>
                </a:rPr>
                <a:t>traversing </a:t>
              </a:r>
              <a:r>
                <a:rPr lang="en-US" dirty="0">
                  <a:solidFill>
                    <a:srgbClr val="0000FF"/>
                  </a:solidFill>
                  <a:latin typeface="Arial" panose="020B0604020202020204" pitchFamily="34" charset="0"/>
                  <a:cs typeface="Arial" panose="020B0604020202020204" pitchFamily="34" charset="0"/>
                </a:rPr>
                <a:t>nuclear</a:t>
              </a:r>
              <a:r>
                <a:rPr lang="en-US" dirty="0">
                  <a:latin typeface="Arial" panose="020B0604020202020204" pitchFamily="34" charset="0"/>
                  <a:cs typeface="Arial" panose="020B0604020202020204" pitchFamily="34" charset="0"/>
                </a:rPr>
                <a:t> matter</a:t>
              </a:r>
            </a:p>
          </p:txBody>
        </p:sp>
        <p:sp>
          <p:nvSpPr>
            <p:cNvPr id="12" name="TextBox 7">
              <a:extLst>
                <a:ext uri="{FF2B5EF4-FFF2-40B4-BE49-F238E27FC236}">
                  <a16:creationId xmlns:a16="http://schemas.microsoft.com/office/drawing/2014/main" id="{7E8BDCBF-5238-4873-865C-1416EAFE3045}"/>
                </a:ext>
              </a:extLst>
            </p:cNvPr>
            <p:cNvSpPr txBox="1">
              <a:spLocks noChangeArrowheads="1"/>
            </p:cNvSpPr>
            <p:nvPr/>
          </p:nvSpPr>
          <p:spPr bwMode="auto">
            <a:xfrm>
              <a:off x="5035175" y="1264403"/>
              <a:ext cx="4283635" cy="379815"/>
            </a:xfrm>
            <a:prstGeom prst="rect">
              <a:avLst/>
            </a:prstGeom>
            <a:noFill/>
            <a:ln w="9525">
              <a:noFill/>
              <a:miter lim="800000"/>
              <a:headEnd/>
              <a:tailEnd/>
            </a:ln>
          </p:spPr>
          <p:txBody>
            <a:bodyPr wrap="square" lIns="101822" tIns="50911" rIns="101822" bIns="50911">
              <a:prstTxWarp prst="textNoShape">
                <a:avLst/>
              </a:prstTxWarp>
              <a:spAutoFit/>
            </a:bodyPr>
            <a:lstStyle/>
            <a:p>
              <a:r>
                <a:rPr lang="en-US" dirty="0">
                  <a:solidFill>
                    <a:srgbClr val="006600"/>
                  </a:solidFill>
                  <a:latin typeface="Arial" panose="020B0604020202020204" pitchFamily="34" charset="0"/>
                  <a:cs typeface="Arial" panose="020B0604020202020204" pitchFamily="34" charset="0"/>
                </a:rPr>
                <a:t>Energy loss by light vs. heavy quarks:</a:t>
              </a:r>
            </a:p>
          </p:txBody>
        </p:sp>
        <p:pic>
          <p:nvPicPr>
            <p:cNvPr id="13" name="Picture 12">
              <a:extLst>
                <a:ext uri="{FF2B5EF4-FFF2-40B4-BE49-F238E27FC236}">
                  <a16:creationId xmlns:a16="http://schemas.microsoft.com/office/drawing/2014/main" id="{34731904-3BB1-4D2D-A2D5-16F3F03665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13289" y="1714579"/>
              <a:ext cx="2851192" cy="3057952"/>
            </a:xfrm>
            <a:prstGeom prst="rect">
              <a:avLst/>
            </a:prstGeom>
            <a:noFill/>
            <a:ln>
              <a:noFill/>
            </a:ln>
          </p:spPr>
        </p:pic>
      </p:grpSp>
    </p:spTree>
    <p:extLst>
      <p:ext uri="{BB962C8B-B14F-4D97-AF65-F5344CB8AC3E}">
        <p14:creationId xmlns:p14="http://schemas.microsoft.com/office/powerpoint/2010/main" val="2526746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36</a:t>
            </a:fld>
            <a:endParaRPr lang="en-US" dirty="0"/>
          </a:p>
        </p:txBody>
      </p:sp>
      <p:sp>
        <p:nvSpPr>
          <p:cNvPr id="5" name="TextBox 19">
            <a:extLst>
              <a:ext uri="{FF2B5EF4-FFF2-40B4-BE49-F238E27FC236}">
                <a16:creationId xmlns:a16="http://schemas.microsoft.com/office/drawing/2014/main" id="{A5C528A5-130C-4617-95EB-E678BD4CA1A1}"/>
              </a:ext>
            </a:extLst>
          </p:cNvPr>
          <p:cNvSpPr txBox="1">
            <a:spLocks noGrp="1" noChangeArrowheads="1"/>
          </p:cNvSpPr>
          <p:nvPr>
            <p:ph type="title"/>
          </p:nvPr>
        </p:nvSpPr>
        <p:spPr bwMode="auto">
          <a:xfrm>
            <a:off x="309563" y="118205"/>
            <a:ext cx="8462962" cy="487363"/>
          </a:xfrm>
          <a:prstGeom prst="rect">
            <a:avLst/>
          </a:prstGeom>
          <a:noFill/>
          <a:ln w="9525">
            <a:noFill/>
            <a:miter lim="800000"/>
            <a:headEnd/>
            <a:tailEnd/>
          </a:ln>
        </p:spPr>
        <p:txBody>
          <a:bodyPr wrap="square">
            <a:spAutoFit/>
          </a:bodyPr>
          <a:lstStyle/>
          <a:p>
            <a:pPr algn="ctr"/>
            <a:r>
              <a:rPr lang="en-US" sz="3200" b="1" dirty="0">
                <a:latin typeface="Arial" panose="020B0604020202020204" pitchFamily="34" charset="0"/>
                <a:cs typeface="Arial" panose="020B0604020202020204" pitchFamily="34" charset="0"/>
              </a:rPr>
              <a:t>Timeline of the Universe</a:t>
            </a:r>
          </a:p>
        </p:txBody>
      </p:sp>
      <p:pic>
        <p:nvPicPr>
          <p:cNvPr id="6" name="Picture 5">
            <a:extLst>
              <a:ext uri="{FF2B5EF4-FFF2-40B4-BE49-F238E27FC236}">
                <a16:creationId xmlns:a16="http://schemas.microsoft.com/office/drawing/2014/main" id="{4E17FD7A-4CE2-4C46-9AAE-4C6759AA4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802"/>
            <a:ext cx="9144000" cy="5629811"/>
          </a:xfrm>
          <a:prstGeom prst="rect">
            <a:avLst/>
          </a:prstGeom>
        </p:spPr>
      </p:pic>
      <p:sp>
        <p:nvSpPr>
          <p:cNvPr id="7" name="Oval 6">
            <a:extLst>
              <a:ext uri="{FF2B5EF4-FFF2-40B4-BE49-F238E27FC236}">
                <a16:creationId xmlns:a16="http://schemas.microsoft.com/office/drawing/2014/main" id="{68EB54CB-F043-4C91-83BC-782645826592}"/>
              </a:ext>
            </a:extLst>
          </p:cNvPr>
          <p:cNvSpPr/>
          <p:nvPr/>
        </p:nvSpPr>
        <p:spPr>
          <a:xfrm>
            <a:off x="2358637" y="1212519"/>
            <a:ext cx="1247686" cy="598205"/>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1C5038A-6D0B-4128-9EBC-BBA0AFB6B11D}"/>
              </a:ext>
            </a:extLst>
          </p:cNvPr>
          <p:cNvSpPr txBox="1"/>
          <p:nvPr/>
        </p:nvSpPr>
        <p:spPr>
          <a:xfrm>
            <a:off x="4076668" y="1879126"/>
            <a:ext cx="5067332" cy="3416320"/>
          </a:xfrm>
          <a:prstGeom prst="rect">
            <a:avLst/>
          </a:prstGeom>
          <a:solidFill>
            <a:schemeClr val="bg1"/>
          </a:solidFill>
          <a:ln w="76200">
            <a:solidFill>
              <a:srgbClr val="00B0F0"/>
            </a:solidFill>
          </a:ln>
        </p:spPr>
        <p:txBody>
          <a:bodyPr wrap="square" rtlCol="0">
            <a:spAutoFit/>
          </a:bodyPr>
          <a:lstStyle/>
          <a:p>
            <a:r>
              <a:rPr lang="en-US" dirty="0">
                <a:latin typeface="Arial" panose="020B0604020202020204" pitchFamily="34" charset="0"/>
                <a:cs typeface="Arial" panose="020B0604020202020204" pitchFamily="34" charset="0"/>
              </a:rPr>
              <a:t>In Steven Weinberg’s seminal treaty on </a:t>
            </a:r>
            <a:r>
              <a:rPr lang="en-US" i="1" dirty="0">
                <a:latin typeface="Arial" panose="020B0604020202020204" pitchFamily="34" charset="0"/>
                <a:cs typeface="Arial" panose="020B0604020202020204" pitchFamily="34" charset="0"/>
              </a:rPr>
              <a:t>The First Three Minutes</a:t>
            </a:r>
            <a:r>
              <a:rPr lang="en-US" dirty="0">
                <a:latin typeface="Arial" panose="020B0604020202020204" pitchFamily="34" charset="0"/>
                <a:cs typeface="Arial" panose="020B0604020202020204" pitchFamily="34" charset="0"/>
              </a:rPr>
              <a:t>, a modern view of the origin of the universe, he conveniently starts with a ‘first frame” when the cosmic temperature has already cooled to 100,000 million degrees Kelvin, carefully chosen to be below the threshold temperature for all hadrons.  Two reasons underlie this choice, the first that the quark-gluon description of hadrons was not universally accepted yet at that time, the second that the choice evades questions on the </a:t>
            </a:r>
            <a:r>
              <a:rPr lang="en-US" i="1" dirty="0">
                <a:latin typeface="Arial" panose="020B0604020202020204" pitchFamily="34" charset="0"/>
                <a:cs typeface="Arial" panose="020B0604020202020204" pitchFamily="34" charset="0"/>
              </a:rPr>
              <a:t>emergence</a:t>
            </a:r>
            <a:r>
              <a:rPr lang="en-US" dirty="0">
                <a:latin typeface="Arial" panose="020B0604020202020204" pitchFamily="34" charset="0"/>
                <a:cs typeface="Arial" panose="020B0604020202020204" pitchFamily="34" charset="0"/>
              </a:rPr>
              <a:t> of hadrons from quarks and gluons.</a:t>
            </a:r>
          </a:p>
        </p:txBody>
      </p:sp>
    </p:spTree>
    <p:extLst>
      <p:ext uri="{BB962C8B-B14F-4D97-AF65-F5344CB8AC3E}">
        <p14:creationId xmlns:p14="http://schemas.microsoft.com/office/powerpoint/2010/main" val="35307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0720C-3163-4B9E-A099-A27DF3C17B88}"/>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37</a:t>
            </a:fld>
            <a:endParaRPr lang="en-US" dirty="0">
              <a:solidFill>
                <a:prstClr val="white"/>
              </a:solidFill>
            </a:endParaRPr>
          </a:p>
        </p:txBody>
      </p:sp>
      <p:sp>
        <p:nvSpPr>
          <p:cNvPr id="3" name="Title 2">
            <a:extLst>
              <a:ext uri="{FF2B5EF4-FFF2-40B4-BE49-F238E27FC236}">
                <a16:creationId xmlns:a16="http://schemas.microsoft.com/office/drawing/2014/main" id="{0A3D6074-F953-4F0B-BE49-F48E1930C486}"/>
              </a:ext>
            </a:extLst>
          </p:cNvPr>
          <p:cNvSpPr>
            <a:spLocks noGrp="1"/>
          </p:cNvSpPr>
          <p:nvPr>
            <p:ph type="title"/>
          </p:nvPr>
        </p:nvSpPr>
        <p:spPr>
          <a:xfrm>
            <a:off x="298759" y="0"/>
            <a:ext cx="8464378" cy="788991"/>
          </a:xfrm>
        </p:spPr>
        <p:txBody>
          <a:bodyPr>
            <a:noAutofit/>
          </a:bodyPr>
          <a:lstStyle/>
          <a:p>
            <a:pPr algn="ctr"/>
            <a:r>
              <a:rPr lang="en-US" sz="3200" cap="none" dirty="0">
                <a:latin typeface="Arial" pitchFamily="34" charset="0"/>
              </a:rPr>
              <a:t>Lessons from the 70s to Now</a:t>
            </a:r>
            <a:endParaRPr lang="en-US" sz="3200" dirty="0"/>
          </a:p>
        </p:txBody>
      </p:sp>
      <p:grpSp>
        <p:nvGrpSpPr>
          <p:cNvPr id="4" name="Group 3">
            <a:extLst>
              <a:ext uri="{FF2B5EF4-FFF2-40B4-BE49-F238E27FC236}">
                <a16:creationId xmlns:a16="http://schemas.microsoft.com/office/drawing/2014/main" id="{AA6DE3ED-44F1-4E3C-A75F-186318E5B717}"/>
              </a:ext>
            </a:extLst>
          </p:cNvPr>
          <p:cNvGrpSpPr/>
          <p:nvPr/>
        </p:nvGrpSpPr>
        <p:grpSpPr>
          <a:xfrm>
            <a:off x="7092082" y="1415324"/>
            <a:ext cx="1804988" cy="2733675"/>
            <a:chOff x="7092082" y="1415324"/>
            <a:chExt cx="1804988" cy="2733675"/>
          </a:xfrm>
        </p:grpSpPr>
        <p:pic>
          <p:nvPicPr>
            <p:cNvPr id="5" name="Picture 2" descr="http://t0.gstatic.com/images?q=tbn:ANd9GcQUkfhXc2e2p2iQl_9BDe0dgr-wp0Wg095-tpPIond7ltTD6-Su">
              <a:extLst>
                <a:ext uri="{FF2B5EF4-FFF2-40B4-BE49-F238E27FC236}">
                  <a16:creationId xmlns:a16="http://schemas.microsoft.com/office/drawing/2014/main" id="{4E5DFFC8-CC50-486D-8B6F-F5537640B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082" y="1415324"/>
              <a:ext cx="1804988" cy="2733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625967-B43C-4458-BBCE-E64208FEFFF7}"/>
                </a:ext>
              </a:extLst>
            </p:cNvPr>
            <p:cNvSpPr txBox="1"/>
            <p:nvPr/>
          </p:nvSpPr>
          <p:spPr>
            <a:xfrm>
              <a:off x="7102767" y="3277805"/>
              <a:ext cx="697627"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1977</a:t>
              </a:r>
            </a:p>
          </p:txBody>
        </p:sp>
      </p:grpSp>
      <p:sp>
        <p:nvSpPr>
          <p:cNvPr id="7" name="TextBox 6">
            <a:extLst>
              <a:ext uri="{FF2B5EF4-FFF2-40B4-BE49-F238E27FC236}">
                <a16:creationId xmlns:a16="http://schemas.microsoft.com/office/drawing/2014/main" id="{F3151BDA-0DD4-4762-AE91-A270AA935766}"/>
              </a:ext>
            </a:extLst>
          </p:cNvPr>
          <p:cNvSpPr txBox="1"/>
          <p:nvPr/>
        </p:nvSpPr>
        <p:spPr>
          <a:xfrm>
            <a:off x="2274468" y="1863811"/>
            <a:ext cx="4828299"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Basis on Parton Model Intuition: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Localization in space-time &amp; momentum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Lorentz contraction, time dilation, causality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Sharp separation of scales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Ideas about string-like </a:t>
            </a:r>
            <a:r>
              <a:rPr lang="en-US" dirty="0" err="1">
                <a:latin typeface="Arial" panose="020B0604020202020204" pitchFamily="34" charset="0"/>
                <a:cs typeface="Arial" panose="020B0604020202020204" pitchFamily="34" charset="0"/>
              </a:rPr>
              <a:t>hadronization</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F8F5FF6-E6AC-45A1-B3FA-8FDEBE09EBD0}"/>
              </a:ext>
            </a:extLst>
          </p:cNvPr>
          <p:cNvPicPr>
            <a:picLocks noChangeAspect="1"/>
          </p:cNvPicPr>
          <p:nvPr/>
        </p:nvPicPr>
        <p:blipFill>
          <a:blip r:embed="rId3"/>
          <a:stretch>
            <a:fillRect/>
          </a:stretch>
        </p:blipFill>
        <p:spPr>
          <a:xfrm>
            <a:off x="173561" y="1861174"/>
            <a:ext cx="1980226" cy="1988820"/>
          </a:xfrm>
          <a:prstGeom prst="rect">
            <a:avLst/>
          </a:prstGeom>
        </p:spPr>
      </p:pic>
      <p:sp>
        <p:nvSpPr>
          <p:cNvPr id="9" name="TextBox 8">
            <a:extLst>
              <a:ext uri="{FF2B5EF4-FFF2-40B4-BE49-F238E27FC236}">
                <a16:creationId xmlns:a16="http://schemas.microsoft.com/office/drawing/2014/main" id="{BD24B717-479A-48EF-B0BC-44A11E7EDD1E}"/>
              </a:ext>
            </a:extLst>
          </p:cNvPr>
          <p:cNvSpPr txBox="1"/>
          <p:nvPr/>
        </p:nvSpPr>
        <p:spPr>
          <a:xfrm>
            <a:off x="120106" y="3838110"/>
            <a:ext cx="219517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Space-time view of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model idea of </a:t>
            </a:r>
            <a:r>
              <a:rPr lang="en-US" dirty="0" err="1">
                <a:latin typeface="Arial" panose="020B0604020202020204" pitchFamily="34" charset="0"/>
                <a:cs typeface="Arial" panose="020B0604020202020204" pitchFamily="34" charset="0"/>
              </a:rPr>
              <a:t>hadronization</a:t>
            </a:r>
            <a:r>
              <a:rPr lang="en-US" dirty="0">
                <a:latin typeface="Arial" panose="020B0604020202020204" pitchFamily="34" charset="0"/>
                <a:cs typeface="Arial" panose="020B0604020202020204" pitchFamily="34" charset="0"/>
              </a:rPr>
              <a:t>   (in </a:t>
            </a:r>
            <a:r>
              <a:rPr lang="en-US" dirty="0">
                <a:latin typeface="Symbol" panose="05050102010706020507" pitchFamily="18" charset="2"/>
                <a:cs typeface="Arial" panose="020B0604020202020204" pitchFamily="34" charset="0"/>
              </a:rPr>
              <a:t>g</a:t>
            </a:r>
            <a:r>
              <a:rPr lang="en-US" dirty="0">
                <a:latin typeface="Arial" panose="020B0604020202020204" pitchFamily="34" charset="0"/>
                <a:cs typeface="Arial" panose="020B0604020202020204" pitchFamily="34" charset="0"/>
              </a:rPr>
              <a:t>*p CM frame)</a:t>
            </a:r>
          </a:p>
        </p:txBody>
      </p:sp>
      <p:sp>
        <p:nvSpPr>
          <p:cNvPr id="10" name="TextBox 9">
            <a:extLst>
              <a:ext uri="{FF2B5EF4-FFF2-40B4-BE49-F238E27FC236}">
                <a16:creationId xmlns:a16="http://schemas.microsoft.com/office/drawing/2014/main" id="{B7BDC98F-3D60-46B7-A0DF-3613D768FE80}"/>
              </a:ext>
            </a:extLst>
          </p:cNvPr>
          <p:cNvSpPr txBox="1"/>
          <p:nvPr/>
        </p:nvSpPr>
        <p:spPr>
          <a:xfrm>
            <a:off x="2782741" y="4556968"/>
            <a:ext cx="6163296" cy="1754326"/>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History/timeline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Late 60s/early 70s: Parton Model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QCD ~ 1974</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Factorization ~ 1980</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~2008 Transverse spin physics provokes new definition of pdfs (TMDs) - Back to need for separation of scales</a:t>
            </a:r>
          </a:p>
        </p:txBody>
      </p:sp>
      <p:sp>
        <p:nvSpPr>
          <p:cNvPr id="11" name="TextBox 10">
            <a:extLst>
              <a:ext uri="{FF2B5EF4-FFF2-40B4-BE49-F238E27FC236}">
                <a16:creationId xmlns:a16="http://schemas.microsoft.com/office/drawing/2014/main" id="{6430AF63-6B0E-439A-BB5A-4D9D239D557C}"/>
              </a:ext>
            </a:extLst>
          </p:cNvPr>
          <p:cNvSpPr txBox="1"/>
          <p:nvPr/>
        </p:nvSpPr>
        <p:spPr>
          <a:xfrm>
            <a:off x="2337847" y="3348158"/>
            <a:ext cx="4737194"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Issues: no direct connection with field theory</a:t>
            </a:r>
          </a:p>
          <a:p>
            <a:r>
              <a:rPr lang="en-US" dirty="0">
                <a:latin typeface="Arial" panose="020B0604020202020204" pitchFamily="34" charset="0"/>
                <a:cs typeface="Arial" panose="020B0604020202020204" pitchFamily="34" charset="0"/>
              </a:rPr>
              <a:t>Sharp separation of scales?</a:t>
            </a:r>
          </a:p>
          <a:p>
            <a:r>
              <a:rPr lang="en-US" dirty="0">
                <a:latin typeface="Arial" panose="020B0604020202020204" pitchFamily="34" charset="0"/>
                <a:cs typeface="Arial" panose="020B0604020202020204" pitchFamily="34" charset="0"/>
              </a:rPr>
              <a:t>Final state evolution in space-time??</a:t>
            </a:r>
          </a:p>
        </p:txBody>
      </p:sp>
      <p:sp>
        <p:nvSpPr>
          <p:cNvPr id="12" name="Rectangle 11">
            <a:extLst>
              <a:ext uri="{FF2B5EF4-FFF2-40B4-BE49-F238E27FC236}">
                <a16:creationId xmlns:a16="http://schemas.microsoft.com/office/drawing/2014/main" id="{30CED137-5E6B-4EE0-95F7-F1C79BD9DA8F}"/>
              </a:ext>
            </a:extLst>
          </p:cNvPr>
          <p:cNvSpPr/>
          <p:nvPr/>
        </p:nvSpPr>
        <p:spPr bwMode="auto">
          <a:xfrm>
            <a:off x="363296" y="811883"/>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
                <a:srgbClr val="C00000"/>
              </a:buClr>
              <a:buSzTx/>
              <a:tabLst/>
            </a:pPr>
            <a:r>
              <a:rPr lang="en-US" sz="2800" dirty="0">
                <a:solidFill>
                  <a:srgbClr val="002060"/>
                </a:solidFill>
                <a:latin typeface="Arial" pitchFamily="34" charset="0"/>
                <a:cs typeface="Arial" pitchFamily="34" charset="0"/>
              </a:rPr>
              <a:t>The emergence of hadrons – mass from massless gluons and nearly-massless quarks</a:t>
            </a:r>
          </a:p>
        </p:txBody>
      </p:sp>
    </p:spTree>
    <p:extLst>
      <p:ext uri="{BB962C8B-B14F-4D97-AF65-F5344CB8AC3E}">
        <p14:creationId xmlns:p14="http://schemas.microsoft.com/office/powerpoint/2010/main" val="238902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36D63D-C361-4246-AA25-D1B46D6E8CD6}"/>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38</a:t>
            </a:fld>
            <a:endParaRPr lang="en-US" dirty="0">
              <a:solidFill>
                <a:prstClr val="white"/>
              </a:solidFill>
            </a:endParaRPr>
          </a:p>
        </p:txBody>
      </p:sp>
      <p:sp>
        <p:nvSpPr>
          <p:cNvPr id="3" name="Title 2">
            <a:extLst>
              <a:ext uri="{FF2B5EF4-FFF2-40B4-BE49-F238E27FC236}">
                <a16:creationId xmlns:a16="http://schemas.microsoft.com/office/drawing/2014/main" id="{203EF400-7E8C-4814-84F3-3812131E3C0A}"/>
              </a:ext>
            </a:extLst>
          </p:cNvPr>
          <p:cNvSpPr>
            <a:spLocks noGrp="1"/>
          </p:cNvSpPr>
          <p:nvPr>
            <p:ph type="title"/>
          </p:nvPr>
        </p:nvSpPr>
        <p:spPr>
          <a:xfrm>
            <a:off x="0" y="0"/>
            <a:ext cx="9144000" cy="728031"/>
          </a:xfrm>
        </p:spPr>
        <p:txBody>
          <a:bodyPr>
            <a:noAutofit/>
          </a:bodyPr>
          <a:lstStyle/>
          <a:p>
            <a:pPr algn="ctr"/>
            <a:r>
              <a:rPr lang="en-US" sz="3200" dirty="0">
                <a:latin typeface="Arial" panose="020B0604020202020204" pitchFamily="34" charset="0"/>
              </a:rPr>
              <a:t>Twist-2 </a:t>
            </a:r>
            <a:r>
              <a:rPr lang="en-US" sz="3200" dirty="0">
                <a:solidFill>
                  <a:srgbClr val="008000"/>
                </a:solidFill>
                <a:latin typeface="Arial" panose="020B0604020202020204" pitchFamily="34" charset="0"/>
              </a:rPr>
              <a:t>3D</a:t>
            </a:r>
            <a:r>
              <a:rPr lang="en-US" sz="3200" dirty="0">
                <a:latin typeface="Arial" panose="020B0604020202020204" pitchFamily="34" charset="0"/>
              </a:rPr>
              <a:t> Fragmentation Functions</a:t>
            </a:r>
            <a:endParaRPr lang="en-US" sz="3200" dirty="0"/>
          </a:p>
        </p:txBody>
      </p:sp>
      <p:sp>
        <p:nvSpPr>
          <p:cNvPr id="36" name="Rectangle 2">
            <a:extLst>
              <a:ext uri="{FF2B5EF4-FFF2-40B4-BE49-F238E27FC236}">
                <a16:creationId xmlns:a16="http://schemas.microsoft.com/office/drawing/2014/main" id="{C3342CA9-F632-47C3-AE2A-C7698ACE9BE3}"/>
              </a:ext>
            </a:extLst>
          </p:cNvPr>
          <p:cNvSpPr>
            <a:spLocks noChangeArrowheads="1"/>
          </p:cNvSpPr>
          <p:nvPr/>
        </p:nvSpPr>
        <p:spPr bwMode="auto">
          <a:xfrm>
            <a:off x="152400" y="1260475"/>
            <a:ext cx="89154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37" name="Rectangle 19">
            <a:extLst>
              <a:ext uri="{FF2B5EF4-FFF2-40B4-BE49-F238E27FC236}">
                <a16:creationId xmlns:a16="http://schemas.microsoft.com/office/drawing/2014/main" id="{AD7F238B-CA31-42AD-922F-9A6AB8136954}"/>
              </a:ext>
            </a:extLst>
          </p:cNvPr>
          <p:cNvSpPr>
            <a:spLocks noChangeArrowheads="1"/>
          </p:cNvSpPr>
          <p:nvPr/>
        </p:nvSpPr>
        <p:spPr bwMode="auto">
          <a:xfrm>
            <a:off x="3124198" y="1508125"/>
            <a:ext cx="2514602" cy="465812"/>
          </a:xfrm>
          <a:prstGeom prst="rect">
            <a:avLst/>
          </a:prstGeom>
          <a:noFill/>
          <a:ln w="9525" algn="ctr">
            <a:solidFill>
              <a:srgbClr val="0000FF"/>
            </a:solidFill>
            <a:miter lim="800000"/>
            <a:headEnd/>
            <a:tailEnd/>
          </a:ln>
          <a:effectLst/>
        </p:spPr>
        <p:txBody>
          <a:bodyPr wrap="square" anchor="ctr">
            <a:spAutoFit/>
          </a:bodyPr>
          <a:lstStyle/>
          <a:p>
            <a:endParaRPr lang="en-US"/>
          </a:p>
        </p:txBody>
      </p:sp>
      <p:sp>
        <p:nvSpPr>
          <p:cNvPr id="38" name="Rectangle 20">
            <a:extLst>
              <a:ext uri="{FF2B5EF4-FFF2-40B4-BE49-F238E27FC236}">
                <a16:creationId xmlns:a16="http://schemas.microsoft.com/office/drawing/2014/main" id="{4EC5D3B8-8359-4CDF-AEEE-CD6A2BB0A81C}"/>
              </a:ext>
            </a:extLst>
          </p:cNvPr>
          <p:cNvSpPr>
            <a:spLocks noChangeArrowheads="1"/>
          </p:cNvSpPr>
          <p:nvPr/>
        </p:nvSpPr>
        <p:spPr bwMode="auto">
          <a:xfrm>
            <a:off x="3124198" y="2133600"/>
            <a:ext cx="2514602" cy="1280160"/>
          </a:xfrm>
          <a:prstGeom prst="rect">
            <a:avLst/>
          </a:prstGeom>
          <a:noFill/>
          <a:ln w="9525" algn="ctr">
            <a:solidFill>
              <a:srgbClr val="FF0000"/>
            </a:solidFill>
            <a:miter lim="800000"/>
            <a:headEnd/>
            <a:tailEnd/>
          </a:ln>
          <a:effectLst/>
        </p:spPr>
        <p:txBody>
          <a:bodyPr wrap="square" anchor="ctr">
            <a:spAutoFit/>
          </a:bodyPr>
          <a:lstStyle/>
          <a:p>
            <a:endParaRPr lang="en-US"/>
          </a:p>
        </p:txBody>
      </p:sp>
      <p:sp>
        <p:nvSpPr>
          <p:cNvPr id="39" name="Text Box 21">
            <a:extLst>
              <a:ext uri="{FF2B5EF4-FFF2-40B4-BE49-F238E27FC236}">
                <a16:creationId xmlns:a16="http://schemas.microsoft.com/office/drawing/2014/main" id="{A8748977-1CC4-457D-B89A-85F5330CD5B6}"/>
              </a:ext>
            </a:extLst>
          </p:cNvPr>
          <p:cNvSpPr txBox="1">
            <a:spLocks noChangeArrowheads="1"/>
          </p:cNvSpPr>
          <p:nvPr/>
        </p:nvSpPr>
        <p:spPr bwMode="auto">
          <a:xfrm>
            <a:off x="385624" y="1600200"/>
            <a:ext cx="2057400" cy="492443"/>
          </a:xfrm>
          <a:prstGeom prst="rect">
            <a:avLst/>
          </a:prstGeom>
          <a:noFill/>
          <a:ln w="9525" algn="ctr">
            <a:noFill/>
            <a:miter lim="800000"/>
            <a:headEnd/>
            <a:tailEnd/>
          </a:ln>
          <a:effectLst/>
        </p:spPr>
        <p:txBody>
          <a:bodyPr>
            <a:spAutoFit/>
          </a:bodyPr>
          <a:lstStyle/>
          <a:p>
            <a:pPr eaLnBrk="1" hangingPunct="1">
              <a:spcBef>
                <a:spcPct val="50000"/>
              </a:spcBef>
            </a:pPr>
            <a:r>
              <a:rPr lang="en-US" altLang="zh-CN" sz="2600" dirty="0">
                <a:solidFill>
                  <a:srgbClr val="0070C0"/>
                </a:solidFill>
                <a:latin typeface="Arial" charset="0"/>
                <a:ea typeface="宋体" pitchFamily="116" charset="-122"/>
              </a:rPr>
              <a:t>Unpolarized</a:t>
            </a:r>
          </a:p>
        </p:txBody>
      </p:sp>
      <p:sp>
        <p:nvSpPr>
          <p:cNvPr id="40" name="Text Box 22">
            <a:extLst>
              <a:ext uri="{FF2B5EF4-FFF2-40B4-BE49-F238E27FC236}">
                <a16:creationId xmlns:a16="http://schemas.microsoft.com/office/drawing/2014/main" id="{5EC92760-84E6-4DD2-BF52-B9F93C84D067}"/>
              </a:ext>
            </a:extLst>
          </p:cNvPr>
          <p:cNvSpPr txBox="1">
            <a:spLocks noChangeArrowheads="1"/>
          </p:cNvSpPr>
          <p:nvPr/>
        </p:nvSpPr>
        <p:spPr bwMode="auto">
          <a:xfrm>
            <a:off x="385624" y="2362200"/>
            <a:ext cx="2514600" cy="892552"/>
          </a:xfrm>
          <a:prstGeom prst="rect">
            <a:avLst/>
          </a:prstGeom>
          <a:noFill/>
          <a:ln w="9525" algn="ctr">
            <a:noFill/>
            <a:miter lim="800000"/>
            <a:headEnd/>
            <a:tailEnd/>
          </a:ln>
          <a:effectLst/>
        </p:spPr>
        <p:txBody>
          <a:bodyPr>
            <a:spAutoFit/>
          </a:bodyPr>
          <a:lstStyle/>
          <a:p>
            <a:pPr eaLnBrk="1" hangingPunct="1">
              <a:spcBef>
                <a:spcPct val="50000"/>
              </a:spcBef>
            </a:pPr>
            <a:r>
              <a:rPr lang="en-US" altLang="zh-CN" sz="2600" dirty="0">
                <a:solidFill>
                  <a:srgbClr val="FF3300"/>
                </a:solidFill>
                <a:latin typeface="Arial" charset="0"/>
                <a:ea typeface="宋体" pitchFamily="116" charset="-122"/>
              </a:rPr>
              <a:t>Spin-spin correlations</a:t>
            </a:r>
          </a:p>
        </p:txBody>
      </p:sp>
      <p:sp>
        <p:nvSpPr>
          <p:cNvPr id="41" name="L-Shape 40">
            <a:extLst>
              <a:ext uri="{FF2B5EF4-FFF2-40B4-BE49-F238E27FC236}">
                <a16:creationId xmlns:a16="http://schemas.microsoft.com/office/drawing/2014/main" id="{7A30CAB8-B7E2-40A8-B3DE-1F3D75DB1BCB}"/>
              </a:ext>
            </a:extLst>
          </p:cNvPr>
          <p:cNvSpPr/>
          <p:nvPr/>
        </p:nvSpPr>
        <p:spPr bwMode="auto">
          <a:xfrm rot="16200000">
            <a:off x="3659982" y="881848"/>
            <a:ext cx="4491037" cy="5562602"/>
          </a:xfrm>
          <a:prstGeom prst="corner">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99"/>
              </a:solidFill>
              <a:effectLst/>
              <a:latin typeface="Times New Roman" pitchFamily="18" charset="0"/>
            </a:endParaRPr>
          </a:p>
        </p:txBody>
      </p:sp>
      <p:sp>
        <p:nvSpPr>
          <p:cNvPr id="42" name="Text Box 22">
            <a:extLst>
              <a:ext uri="{FF2B5EF4-FFF2-40B4-BE49-F238E27FC236}">
                <a16:creationId xmlns:a16="http://schemas.microsoft.com/office/drawing/2014/main" id="{24D9C6A7-7168-4F79-85F9-660F3F138B64}"/>
              </a:ext>
            </a:extLst>
          </p:cNvPr>
          <p:cNvSpPr txBox="1">
            <a:spLocks noChangeArrowheads="1"/>
          </p:cNvSpPr>
          <p:nvPr/>
        </p:nvSpPr>
        <p:spPr bwMode="auto">
          <a:xfrm>
            <a:off x="352968" y="4191000"/>
            <a:ext cx="2852056" cy="892552"/>
          </a:xfrm>
          <a:prstGeom prst="rect">
            <a:avLst/>
          </a:prstGeom>
          <a:noFill/>
          <a:ln w="9525" algn="ctr">
            <a:noFill/>
            <a:miter lim="800000"/>
            <a:headEnd/>
            <a:tailEnd/>
          </a:ln>
          <a:effectLst/>
        </p:spPr>
        <p:txBody>
          <a:bodyPr wrap="square">
            <a:spAutoFit/>
          </a:bodyPr>
          <a:lstStyle/>
          <a:p>
            <a:pPr eaLnBrk="1" hangingPunct="1">
              <a:spcBef>
                <a:spcPct val="50000"/>
              </a:spcBef>
            </a:pPr>
            <a:r>
              <a:rPr lang="en-US" altLang="zh-CN" sz="2600" dirty="0">
                <a:solidFill>
                  <a:srgbClr val="00B050"/>
                </a:solidFill>
                <a:latin typeface="Arial" charset="0"/>
                <a:ea typeface="宋体" pitchFamily="116" charset="-122"/>
              </a:rPr>
              <a:t>Spin-momentum correlations</a:t>
            </a:r>
          </a:p>
        </p:txBody>
      </p:sp>
      <p:sp>
        <p:nvSpPr>
          <p:cNvPr id="43" name="TextBox 42">
            <a:extLst>
              <a:ext uri="{FF2B5EF4-FFF2-40B4-BE49-F238E27FC236}">
                <a16:creationId xmlns:a16="http://schemas.microsoft.com/office/drawing/2014/main" id="{2C52A18C-22DA-4712-A16E-EFE459B79475}"/>
              </a:ext>
            </a:extLst>
          </p:cNvPr>
          <p:cNvSpPr txBox="1"/>
          <p:nvPr/>
        </p:nvSpPr>
        <p:spPr>
          <a:xfrm>
            <a:off x="5486400" y="4621768"/>
            <a:ext cx="934871" cy="430887"/>
          </a:xfrm>
          <a:prstGeom prst="rect">
            <a:avLst/>
          </a:prstGeom>
          <a:noFill/>
        </p:spPr>
        <p:txBody>
          <a:bodyPr wrap="none" rtlCol="0">
            <a:spAutoFit/>
          </a:bodyPr>
          <a:lstStyle/>
          <a:p>
            <a:r>
              <a:rPr lang="en-US" sz="2200" dirty="0">
                <a:solidFill>
                  <a:srgbClr val="C00000"/>
                </a:solidFill>
              </a:rPr>
              <a:t>Collins</a:t>
            </a:r>
          </a:p>
        </p:txBody>
      </p:sp>
      <p:sp>
        <p:nvSpPr>
          <p:cNvPr id="44" name="TextBox 43">
            <a:extLst>
              <a:ext uri="{FF2B5EF4-FFF2-40B4-BE49-F238E27FC236}">
                <a16:creationId xmlns:a16="http://schemas.microsoft.com/office/drawing/2014/main" id="{DC373AB0-78D7-4654-835B-EC46931D20C6}"/>
              </a:ext>
            </a:extLst>
          </p:cNvPr>
          <p:cNvSpPr txBox="1"/>
          <p:nvPr/>
        </p:nvSpPr>
        <p:spPr>
          <a:xfrm>
            <a:off x="5486400" y="3886200"/>
            <a:ext cx="1615314" cy="430887"/>
          </a:xfrm>
          <a:prstGeom prst="rect">
            <a:avLst/>
          </a:prstGeom>
          <a:noFill/>
        </p:spPr>
        <p:txBody>
          <a:bodyPr wrap="none" rtlCol="0">
            <a:spAutoFit/>
          </a:bodyPr>
          <a:lstStyle/>
          <a:p>
            <a:r>
              <a:rPr lang="en-US" sz="2200" dirty="0">
                <a:solidFill>
                  <a:srgbClr val="C00000"/>
                </a:solidFill>
              </a:rPr>
              <a:t>Polarizing FF</a:t>
            </a:r>
          </a:p>
        </p:txBody>
      </p:sp>
      <p:pic>
        <p:nvPicPr>
          <p:cNvPr id="45" name="Picture 2">
            <a:extLst>
              <a:ext uri="{FF2B5EF4-FFF2-40B4-BE49-F238E27FC236}">
                <a16:creationId xmlns:a16="http://schemas.microsoft.com/office/drawing/2014/main" id="{FF17308E-25A7-47DB-BB7D-23ABFCD2BE78}"/>
              </a:ext>
            </a:extLst>
          </p:cNvPr>
          <p:cNvPicPr>
            <a:picLocks noChangeAspect="1" noChangeArrowheads="1"/>
          </p:cNvPicPr>
          <p:nvPr/>
        </p:nvPicPr>
        <p:blipFill rotWithShape="1">
          <a:blip r:embed="rId2" cstate="print"/>
          <a:srcRect l="49467" t="20401" r="-94" b="-3649"/>
          <a:stretch/>
        </p:blipFill>
        <p:spPr bwMode="auto">
          <a:xfrm>
            <a:off x="2857500" y="1371600"/>
            <a:ext cx="6211086" cy="4835236"/>
          </a:xfrm>
          <a:prstGeom prst="rect">
            <a:avLst/>
          </a:prstGeom>
          <a:noFill/>
          <a:ln w="9525">
            <a:noFill/>
            <a:miter lim="800000"/>
            <a:headEnd/>
            <a:tailEnd/>
          </a:ln>
        </p:spPr>
      </p:pic>
      <p:sp>
        <p:nvSpPr>
          <p:cNvPr id="46" name="Rectangle 20">
            <a:extLst>
              <a:ext uri="{FF2B5EF4-FFF2-40B4-BE49-F238E27FC236}">
                <a16:creationId xmlns:a16="http://schemas.microsoft.com/office/drawing/2014/main" id="{3A4BF9CC-D3A6-4012-8408-522FDFE8BD05}"/>
              </a:ext>
            </a:extLst>
          </p:cNvPr>
          <p:cNvSpPr>
            <a:spLocks noChangeArrowheads="1"/>
          </p:cNvSpPr>
          <p:nvPr/>
        </p:nvSpPr>
        <p:spPr bwMode="auto">
          <a:xfrm>
            <a:off x="3054921" y="2110516"/>
            <a:ext cx="2514602" cy="1280160"/>
          </a:xfrm>
          <a:prstGeom prst="rect">
            <a:avLst/>
          </a:prstGeom>
          <a:noFill/>
          <a:ln w="9525" algn="ctr">
            <a:solidFill>
              <a:srgbClr val="FF0000"/>
            </a:solidFill>
            <a:miter lim="800000"/>
            <a:headEnd/>
            <a:tailEnd/>
          </a:ln>
          <a:effectLst/>
        </p:spPr>
        <p:txBody>
          <a:bodyPr wrap="square" anchor="ctr">
            <a:spAutoFit/>
          </a:bodyPr>
          <a:lstStyle/>
          <a:p>
            <a:endParaRPr lang="en-US"/>
          </a:p>
        </p:txBody>
      </p:sp>
      <p:sp>
        <p:nvSpPr>
          <p:cNvPr id="47" name="Rectangle 19">
            <a:extLst>
              <a:ext uri="{FF2B5EF4-FFF2-40B4-BE49-F238E27FC236}">
                <a16:creationId xmlns:a16="http://schemas.microsoft.com/office/drawing/2014/main" id="{FCC0AF96-72E5-46CB-9769-115DDF6DEB59}"/>
              </a:ext>
            </a:extLst>
          </p:cNvPr>
          <p:cNvSpPr>
            <a:spLocks noChangeArrowheads="1"/>
          </p:cNvSpPr>
          <p:nvPr/>
        </p:nvSpPr>
        <p:spPr bwMode="auto">
          <a:xfrm>
            <a:off x="3054925" y="1494272"/>
            <a:ext cx="2514602" cy="465812"/>
          </a:xfrm>
          <a:prstGeom prst="rect">
            <a:avLst/>
          </a:prstGeom>
          <a:noFill/>
          <a:ln w="9525" algn="ctr">
            <a:solidFill>
              <a:srgbClr val="0000FF"/>
            </a:solidFill>
            <a:miter lim="800000"/>
            <a:headEnd/>
            <a:tailEnd/>
          </a:ln>
          <a:effectLst/>
        </p:spPr>
        <p:txBody>
          <a:bodyPr wrap="square" anchor="ctr">
            <a:spAutoFit/>
          </a:bodyPr>
          <a:lstStyle/>
          <a:p>
            <a:endParaRPr lang="en-US"/>
          </a:p>
        </p:txBody>
      </p:sp>
      <p:sp>
        <p:nvSpPr>
          <p:cNvPr id="48" name="TextBox 47">
            <a:extLst>
              <a:ext uri="{FF2B5EF4-FFF2-40B4-BE49-F238E27FC236}">
                <a16:creationId xmlns:a16="http://schemas.microsoft.com/office/drawing/2014/main" id="{680B9134-3756-44AB-B0D9-A468668D1CDC}"/>
              </a:ext>
            </a:extLst>
          </p:cNvPr>
          <p:cNvSpPr txBox="1"/>
          <p:nvPr/>
        </p:nvSpPr>
        <p:spPr>
          <a:xfrm>
            <a:off x="5638800" y="4774168"/>
            <a:ext cx="1031051" cy="430887"/>
          </a:xfrm>
          <a:prstGeom prst="rect">
            <a:avLst/>
          </a:prstGeom>
          <a:noFill/>
        </p:spPr>
        <p:txBody>
          <a:bodyPr wrap="none" rtlCol="0">
            <a:spAutoFit/>
          </a:bodyPr>
          <a:lstStyle/>
          <a:p>
            <a:r>
              <a:rPr lang="en-US" sz="2200" dirty="0">
                <a:solidFill>
                  <a:srgbClr val="C00000"/>
                </a:solidFill>
                <a:latin typeface="Arial" panose="020B0604020202020204" pitchFamily="34" charset="0"/>
                <a:cs typeface="Arial" panose="020B0604020202020204" pitchFamily="34" charset="0"/>
              </a:rPr>
              <a:t>Collins</a:t>
            </a:r>
          </a:p>
        </p:txBody>
      </p:sp>
      <p:sp>
        <p:nvSpPr>
          <p:cNvPr id="49" name="TextBox 48">
            <a:extLst>
              <a:ext uri="{FF2B5EF4-FFF2-40B4-BE49-F238E27FC236}">
                <a16:creationId xmlns:a16="http://schemas.microsoft.com/office/drawing/2014/main" id="{DBF6E7D7-FF2F-44B4-A7FA-DDA8EE8B7310}"/>
              </a:ext>
            </a:extLst>
          </p:cNvPr>
          <p:cNvSpPr txBox="1"/>
          <p:nvPr/>
        </p:nvSpPr>
        <p:spPr>
          <a:xfrm>
            <a:off x="5638800" y="4038600"/>
            <a:ext cx="1848583" cy="430887"/>
          </a:xfrm>
          <a:prstGeom prst="rect">
            <a:avLst/>
          </a:prstGeom>
          <a:noFill/>
        </p:spPr>
        <p:txBody>
          <a:bodyPr wrap="none" rtlCol="0">
            <a:spAutoFit/>
          </a:bodyPr>
          <a:lstStyle/>
          <a:p>
            <a:r>
              <a:rPr lang="en-US" sz="2200" dirty="0">
                <a:solidFill>
                  <a:srgbClr val="C00000"/>
                </a:solidFill>
                <a:latin typeface="Arial" panose="020B0604020202020204" pitchFamily="34" charset="0"/>
                <a:cs typeface="Arial" panose="020B0604020202020204" pitchFamily="34" charset="0"/>
              </a:rPr>
              <a:t>Polarizing FF</a:t>
            </a:r>
          </a:p>
        </p:txBody>
      </p:sp>
      <p:sp>
        <p:nvSpPr>
          <p:cNvPr id="50" name="L-Shape 49">
            <a:extLst>
              <a:ext uri="{FF2B5EF4-FFF2-40B4-BE49-F238E27FC236}">
                <a16:creationId xmlns:a16="http://schemas.microsoft.com/office/drawing/2014/main" id="{A41D4D3D-86DB-4E1D-BC5A-EBCA62D369A4}"/>
              </a:ext>
            </a:extLst>
          </p:cNvPr>
          <p:cNvSpPr/>
          <p:nvPr/>
        </p:nvSpPr>
        <p:spPr bwMode="auto">
          <a:xfrm rot="16200000">
            <a:off x="3634004" y="935911"/>
            <a:ext cx="4491037" cy="5614559"/>
          </a:xfrm>
          <a:prstGeom prst="corner">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99"/>
              </a:solidFill>
              <a:effectLst/>
              <a:latin typeface="Times New Roman" pitchFamily="18" charset="0"/>
            </a:endParaRPr>
          </a:p>
        </p:txBody>
      </p:sp>
      <p:sp>
        <p:nvSpPr>
          <p:cNvPr id="51" name="TextBox 50">
            <a:extLst>
              <a:ext uri="{FF2B5EF4-FFF2-40B4-BE49-F238E27FC236}">
                <a16:creationId xmlns:a16="http://schemas.microsoft.com/office/drawing/2014/main" id="{4663F713-3989-4321-A43F-C7313CE22937}"/>
              </a:ext>
            </a:extLst>
          </p:cNvPr>
          <p:cNvSpPr txBox="1"/>
          <p:nvPr/>
        </p:nvSpPr>
        <p:spPr>
          <a:xfrm>
            <a:off x="6671675" y="827857"/>
            <a:ext cx="1718740" cy="400110"/>
          </a:xfrm>
          <a:prstGeom prst="rect">
            <a:avLst/>
          </a:prstGeom>
          <a:noFill/>
        </p:spPr>
        <p:txBody>
          <a:bodyPr wrap="none" rtlCol="0">
            <a:spAutoFit/>
          </a:bodyPr>
          <a:lstStyle/>
          <a:p>
            <a:r>
              <a:rPr lang="en-US" sz="2000" i="1" dirty="0">
                <a:latin typeface="Arial" panose="020B0604020202020204" pitchFamily="34" charset="0"/>
                <a:cs typeface="Arial" panose="020B0604020202020204" pitchFamily="34" charset="0"/>
              </a:rPr>
              <a:t>D</a:t>
            </a:r>
            <a:r>
              <a:rPr lang="en-US" sz="2000" i="1" baseline="-25000" dirty="0">
                <a:latin typeface="Arial" panose="020B0604020202020204" pitchFamily="34" charset="0"/>
                <a:cs typeface="Arial" panose="020B0604020202020204" pitchFamily="34" charset="0"/>
              </a:rPr>
              <a:t>a</a:t>
            </a:r>
            <a:r>
              <a:rPr lang="en-US" sz="2000" i="1" baseline="30000" dirty="0">
                <a:latin typeface="Arial" panose="020B0604020202020204" pitchFamily="34" charset="0"/>
                <a:cs typeface="Arial" panose="020B0604020202020204" pitchFamily="34" charset="0"/>
              </a:rPr>
              <a:t>h</a:t>
            </a:r>
            <a:r>
              <a:rPr lang="en-US" sz="2000" i="1" dirty="0">
                <a:latin typeface="Arial" panose="020B0604020202020204" pitchFamily="34" charset="0"/>
                <a:cs typeface="Arial" panose="020B0604020202020204" pitchFamily="34" charset="0"/>
              </a:rPr>
              <a:t>(z, </a:t>
            </a:r>
            <a:r>
              <a:rPr lang="en-US" sz="2000" i="1" dirty="0">
                <a:solidFill>
                  <a:srgbClr val="008000"/>
                </a:solidFill>
                <a:latin typeface="Arial" panose="020B0604020202020204" pitchFamily="34" charset="0"/>
                <a:cs typeface="Arial" panose="020B0604020202020204" pitchFamily="34" charset="0"/>
              </a:rPr>
              <a:t>p</a:t>
            </a:r>
            <a:r>
              <a:rPr lang="en-US" sz="2000" i="1" baseline="-25000" dirty="0">
                <a:solidFill>
                  <a:srgbClr val="008000"/>
                </a:solidFill>
                <a:latin typeface="Arial" panose="020B0604020202020204" pitchFamily="34" charset="0"/>
                <a:cs typeface="Arial" panose="020B0604020202020204" pitchFamily="34" charset="0"/>
              </a:rPr>
              <a:t>t</a:t>
            </a:r>
            <a:r>
              <a:rPr lang="en-US" sz="2000" i="1" baseline="30000" dirty="0">
                <a:solidFill>
                  <a:srgbClr val="008000"/>
                </a:solidFill>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 Q</a:t>
            </a:r>
            <a:r>
              <a:rPr lang="en-US" sz="2000" i="1"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72963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1DA9C9-FD40-426B-AA1C-EFCFD2A84BFB}"/>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39</a:t>
            </a:fld>
            <a:endParaRPr lang="en-US" dirty="0">
              <a:solidFill>
                <a:prstClr val="white"/>
              </a:solidFill>
            </a:endParaRPr>
          </a:p>
        </p:txBody>
      </p:sp>
      <p:sp>
        <p:nvSpPr>
          <p:cNvPr id="3" name="Title 2">
            <a:extLst>
              <a:ext uri="{FF2B5EF4-FFF2-40B4-BE49-F238E27FC236}">
                <a16:creationId xmlns:a16="http://schemas.microsoft.com/office/drawing/2014/main" id="{AF18CDC9-84D8-49B1-B506-99D34513B136}"/>
              </a:ext>
            </a:extLst>
          </p:cNvPr>
          <p:cNvSpPr>
            <a:spLocks noGrp="1"/>
          </p:cNvSpPr>
          <p:nvPr>
            <p:ph type="title"/>
          </p:nvPr>
        </p:nvSpPr>
        <p:spPr>
          <a:xfrm>
            <a:off x="0" y="0"/>
            <a:ext cx="9144000" cy="728031"/>
          </a:xfrm>
        </p:spPr>
        <p:txBody>
          <a:bodyPr>
            <a:noAutofit/>
          </a:bodyPr>
          <a:lstStyle/>
          <a:p>
            <a:pPr algn="ctr"/>
            <a:r>
              <a:rPr lang="en-US" sz="2800" cap="none" dirty="0">
                <a:latin typeface="Arial" pitchFamily="34" charset="0"/>
              </a:rPr>
              <a:t>Towards a QM Description of the Final State</a:t>
            </a:r>
            <a:endParaRPr lang="en-US" sz="2800" dirty="0"/>
          </a:p>
        </p:txBody>
      </p:sp>
      <p:pic>
        <p:nvPicPr>
          <p:cNvPr id="4" name="Picture 2">
            <a:extLst>
              <a:ext uri="{FF2B5EF4-FFF2-40B4-BE49-F238E27FC236}">
                <a16:creationId xmlns:a16="http://schemas.microsoft.com/office/drawing/2014/main" id="{7651B1A2-F74B-402B-BAE9-5F55E18B0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83867" y="2594544"/>
            <a:ext cx="4096868" cy="218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a16="http://schemas.microsoft.com/office/drawing/2014/main" id="{722FCCA8-07CF-48C0-A728-0A2B5F87E66D}"/>
              </a:ext>
            </a:extLst>
          </p:cNvPr>
          <p:cNvGrpSpPr/>
          <p:nvPr/>
        </p:nvGrpSpPr>
        <p:grpSpPr>
          <a:xfrm>
            <a:off x="3192612" y="893282"/>
            <a:ext cx="5374641" cy="4832381"/>
            <a:chOff x="1964179" y="957943"/>
            <a:chExt cx="5374641" cy="4832381"/>
          </a:xfrm>
        </p:grpSpPr>
        <p:pic>
          <p:nvPicPr>
            <p:cNvPr id="6" name="Picture 5">
              <a:extLst>
                <a:ext uri="{FF2B5EF4-FFF2-40B4-BE49-F238E27FC236}">
                  <a16:creationId xmlns:a16="http://schemas.microsoft.com/office/drawing/2014/main" id="{47D4C339-5DE9-4610-870B-C387FEA20DE3}"/>
                </a:ext>
              </a:extLst>
            </p:cNvPr>
            <p:cNvPicPr>
              <a:picLocks noChangeAspect="1"/>
            </p:cNvPicPr>
            <p:nvPr/>
          </p:nvPicPr>
          <p:blipFill>
            <a:blip r:embed="rId3"/>
            <a:stretch>
              <a:fillRect/>
            </a:stretch>
          </p:blipFill>
          <p:spPr>
            <a:xfrm rot="4500000">
              <a:off x="2478329" y="929833"/>
              <a:ext cx="4346341" cy="5374641"/>
            </a:xfrm>
            <a:prstGeom prst="rect">
              <a:avLst/>
            </a:prstGeom>
          </p:spPr>
        </p:pic>
        <p:sp>
          <p:nvSpPr>
            <p:cNvPr id="7" name="Rectangle 6">
              <a:extLst>
                <a:ext uri="{FF2B5EF4-FFF2-40B4-BE49-F238E27FC236}">
                  <a16:creationId xmlns:a16="http://schemas.microsoft.com/office/drawing/2014/main" id="{FED73C83-0BE4-46A3-BFAC-5926C8B30B63}"/>
                </a:ext>
              </a:extLst>
            </p:cNvPr>
            <p:cNvSpPr/>
            <p:nvPr/>
          </p:nvSpPr>
          <p:spPr>
            <a:xfrm>
              <a:off x="5029200" y="957943"/>
              <a:ext cx="1404257" cy="783771"/>
            </a:xfrm>
            <a:prstGeom prst="rect">
              <a:avLst/>
            </a:prstGeom>
            <a:solidFill>
              <a:schemeClr val="bg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32E0EB5-5AC0-43AB-BAF7-67019ADC9E97}"/>
              </a:ext>
            </a:extLst>
          </p:cNvPr>
          <p:cNvSpPr/>
          <p:nvPr/>
        </p:nvSpPr>
        <p:spPr bwMode="auto">
          <a:xfrm>
            <a:off x="363296" y="811883"/>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
                <a:srgbClr val="C00000"/>
              </a:buClr>
              <a:buSzTx/>
              <a:tabLst/>
            </a:pPr>
            <a:r>
              <a:rPr lang="en-US" sz="2400" dirty="0">
                <a:solidFill>
                  <a:srgbClr val="002060"/>
                </a:solidFill>
                <a:latin typeface="Arial" pitchFamily="34" charset="0"/>
                <a:cs typeface="Arial" pitchFamily="34" charset="0"/>
              </a:rPr>
              <a:t>Balancing the transverse momentum – candles of space-time</a:t>
            </a:r>
          </a:p>
        </p:txBody>
      </p:sp>
      <p:sp>
        <p:nvSpPr>
          <p:cNvPr id="9" name="TextBox 8">
            <a:extLst>
              <a:ext uri="{FF2B5EF4-FFF2-40B4-BE49-F238E27FC236}">
                <a16:creationId xmlns:a16="http://schemas.microsoft.com/office/drawing/2014/main" id="{A9C349AC-D18D-4DA6-9111-B704ED0F4C5C}"/>
              </a:ext>
            </a:extLst>
          </p:cNvPr>
          <p:cNvSpPr txBox="1"/>
          <p:nvPr/>
        </p:nvSpPr>
        <p:spPr>
          <a:xfrm>
            <a:off x="2305915" y="4182249"/>
            <a:ext cx="3236784" cy="1477328"/>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From 1D to 3D fragmentation: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Many more variables,</a:t>
            </a:r>
          </a:p>
          <a:p>
            <a:pPr lvl="1"/>
            <a:r>
              <a:rPr lang="en-US" dirty="0">
                <a:latin typeface="Arial" panose="020B0604020202020204" pitchFamily="34" charset="0"/>
                <a:cs typeface="Arial" panose="020B0604020202020204" pitchFamily="34" charset="0"/>
              </a:rPr>
              <a:t>Many more angles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Multi-dimensional data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Fine </a:t>
            </a:r>
            <a:r>
              <a:rPr lang="en-US" dirty="0" err="1">
                <a:latin typeface="Arial" panose="020B0604020202020204" pitchFamily="34" charset="0"/>
                <a:cs typeface="Arial" panose="020B0604020202020204" pitchFamily="34" charset="0"/>
              </a:rPr>
              <a:t>binnings</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2E29698-3B3B-44E7-82C1-44CC61AEE84A}"/>
              </a:ext>
            </a:extLst>
          </p:cNvPr>
          <p:cNvSpPr txBox="1"/>
          <p:nvPr/>
        </p:nvSpPr>
        <p:spPr>
          <a:xfrm>
            <a:off x="2565838" y="3652811"/>
            <a:ext cx="1718740" cy="400110"/>
          </a:xfrm>
          <a:prstGeom prst="rect">
            <a:avLst/>
          </a:prstGeom>
          <a:noFill/>
          <a:ln w="38100">
            <a:solidFill>
              <a:srgbClr val="008000"/>
            </a:solidFill>
          </a:ln>
        </p:spPr>
        <p:txBody>
          <a:bodyPr wrap="none" rtlCol="0">
            <a:spAutoFit/>
          </a:bodyPr>
          <a:lstStyle/>
          <a:p>
            <a:r>
              <a:rPr lang="en-US" sz="2000" i="1" dirty="0">
                <a:latin typeface="Arial" panose="020B0604020202020204" pitchFamily="34" charset="0"/>
                <a:cs typeface="Arial" panose="020B0604020202020204" pitchFamily="34" charset="0"/>
              </a:rPr>
              <a:t>D</a:t>
            </a:r>
            <a:r>
              <a:rPr lang="en-US" sz="2000" i="1" baseline="-25000" dirty="0">
                <a:latin typeface="Arial" panose="020B0604020202020204" pitchFamily="34" charset="0"/>
                <a:cs typeface="Arial" panose="020B0604020202020204" pitchFamily="34" charset="0"/>
              </a:rPr>
              <a:t>a</a:t>
            </a:r>
            <a:r>
              <a:rPr lang="en-US" sz="2000" i="1" baseline="30000" dirty="0">
                <a:latin typeface="Arial" panose="020B0604020202020204" pitchFamily="34" charset="0"/>
                <a:cs typeface="Arial" panose="020B0604020202020204" pitchFamily="34" charset="0"/>
              </a:rPr>
              <a:t>h</a:t>
            </a:r>
            <a:r>
              <a:rPr lang="en-US" sz="2000" i="1" dirty="0">
                <a:latin typeface="Arial" panose="020B0604020202020204" pitchFamily="34" charset="0"/>
                <a:cs typeface="Arial" panose="020B0604020202020204" pitchFamily="34" charset="0"/>
              </a:rPr>
              <a:t>(z, p</a:t>
            </a:r>
            <a:r>
              <a:rPr lang="en-US" sz="2000" i="1" baseline="-25000" dirty="0">
                <a:latin typeface="Arial" panose="020B0604020202020204" pitchFamily="34" charset="0"/>
                <a:cs typeface="Arial" panose="020B0604020202020204" pitchFamily="34" charset="0"/>
              </a:rPr>
              <a:t>t</a:t>
            </a:r>
            <a:r>
              <a:rPr lang="en-US" sz="2000" i="1"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 Q</a:t>
            </a:r>
            <a:r>
              <a:rPr lang="en-US" sz="2000" i="1"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a:t>
            </a:r>
          </a:p>
        </p:txBody>
      </p:sp>
      <p:sp>
        <p:nvSpPr>
          <p:cNvPr id="12" name="Rectangle 4">
            <a:extLst>
              <a:ext uri="{FF2B5EF4-FFF2-40B4-BE49-F238E27FC236}">
                <a16:creationId xmlns:a16="http://schemas.microsoft.com/office/drawing/2014/main" id="{2E7515D7-73DD-42C5-BDE2-A7F22AAF2510}"/>
              </a:ext>
            </a:extLst>
          </p:cNvPr>
          <p:cNvSpPr>
            <a:spLocks noChangeArrowheads="1"/>
          </p:cNvSpPr>
          <p:nvPr/>
        </p:nvSpPr>
        <p:spPr bwMode="auto">
          <a:xfrm>
            <a:off x="5126892" y="5184696"/>
            <a:ext cx="4011356" cy="1200329"/>
          </a:xfrm>
          <a:prstGeom prst="rect">
            <a:avLst/>
          </a:prstGeom>
          <a:solidFill>
            <a:srgbClr val="008000"/>
          </a:solidFill>
          <a:ln>
            <a:noFill/>
          </a:ln>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dirty="0">
                <a:solidFill>
                  <a:schemeClr val="bg1"/>
                </a:solidFill>
              </a:rPr>
              <a:t>Understanding of the 3D structure of fragmentation into a hadron requires studies of transverse momentum, spin and hadron species dependence</a:t>
            </a:r>
          </a:p>
        </p:txBody>
      </p:sp>
      <p:sp>
        <p:nvSpPr>
          <p:cNvPr id="13" name="TextBox 12">
            <a:extLst>
              <a:ext uri="{FF2B5EF4-FFF2-40B4-BE49-F238E27FC236}">
                <a16:creationId xmlns:a16="http://schemas.microsoft.com/office/drawing/2014/main" id="{F508EF07-E8A9-4199-BFC0-FBBFFE60B4D2}"/>
              </a:ext>
            </a:extLst>
          </p:cNvPr>
          <p:cNvSpPr txBox="1"/>
          <p:nvPr/>
        </p:nvSpPr>
        <p:spPr>
          <a:xfrm>
            <a:off x="371765" y="5898695"/>
            <a:ext cx="3912813" cy="523220"/>
          </a:xfrm>
          <a:prstGeom prst="rect">
            <a:avLst/>
          </a:prstGeom>
          <a:noFill/>
        </p:spPr>
        <p:txBody>
          <a:bodyPr wrap="square" rtlCol="0">
            <a:spAutoFit/>
          </a:bodyPr>
          <a:lstStyle/>
          <a:p>
            <a:r>
              <a:rPr lang="en-US" sz="1400" i="1" dirty="0">
                <a:solidFill>
                  <a:srgbClr val="0000FF"/>
                </a:solidFill>
                <a:latin typeface="Arial" panose="020B0604020202020204" pitchFamily="34" charset="0"/>
                <a:cs typeface="Arial" panose="020B0604020202020204" pitchFamily="34" charset="0"/>
              </a:rPr>
              <a:t>First step is always </a:t>
            </a:r>
            <a:r>
              <a:rPr lang="en-US" sz="1400" i="1" dirty="0" err="1">
                <a:solidFill>
                  <a:srgbClr val="0000FF"/>
                </a:solidFill>
                <a:latin typeface="Arial" panose="020B0604020202020204" pitchFamily="34" charset="0"/>
                <a:cs typeface="Arial" panose="020B0604020202020204" pitchFamily="34" charset="0"/>
              </a:rPr>
              <a:t>unpolarized</a:t>
            </a:r>
            <a:r>
              <a:rPr lang="en-US" sz="1400" i="1" dirty="0">
                <a:solidFill>
                  <a:srgbClr val="0000FF"/>
                </a:solidFill>
                <a:latin typeface="Arial" panose="020B0604020202020204" pitchFamily="34" charset="0"/>
                <a:cs typeface="Arial" panose="020B0604020202020204" pitchFamily="34" charset="0"/>
              </a:rPr>
              <a:t> cross sections </a:t>
            </a:r>
            <a:r>
              <a:rPr lang="en-US" sz="1400" i="1"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1400" i="1" dirty="0">
                <a:solidFill>
                  <a:srgbClr val="0000FF"/>
                </a:solidFill>
                <a:latin typeface="Arial" panose="020B0604020202020204" pitchFamily="34" charset="0"/>
                <a:cs typeface="Arial" panose="020B0604020202020204" pitchFamily="34" charset="0"/>
              </a:rPr>
              <a:t> </a:t>
            </a:r>
            <a:r>
              <a:rPr lang="en-US" sz="1400" i="1" dirty="0" err="1">
                <a:solidFill>
                  <a:srgbClr val="0000FF"/>
                </a:solidFill>
                <a:latin typeface="Arial" panose="020B0604020202020204" pitchFamily="34" charset="0"/>
                <a:cs typeface="Arial" panose="020B0604020202020204" pitchFamily="34" charset="0"/>
              </a:rPr>
              <a:t>JLab</a:t>
            </a:r>
            <a:r>
              <a:rPr lang="en-US" sz="1400" i="1" dirty="0">
                <a:solidFill>
                  <a:srgbClr val="0000FF"/>
                </a:solidFill>
                <a:latin typeface="Arial" panose="020B0604020202020204" pitchFamily="34" charset="0"/>
                <a:cs typeface="Arial" panose="020B0604020202020204" pitchFamily="34" charset="0"/>
              </a:rPr>
              <a:t>/12 GeV (but limited in kinematics)</a:t>
            </a:r>
          </a:p>
        </p:txBody>
      </p:sp>
      <p:sp>
        <p:nvSpPr>
          <p:cNvPr id="11" name="Oval 10">
            <a:extLst>
              <a:ext uri="{FF2B5EF4-FFF2-40B4-BE49-F238E27FC236}">
                <a16:creationId xmlns:a16="http://schemas.microsoft.com/office/drawing/2014/main" id="{C44FF6BF-6B57-4B50-9E00-A8633B8E77AA}"/>
              </a:ext>
            </a:extLst>
          </p:cNvPr>
          <p:cNvSpPr/>
          <p:nvPr/>
        </p:nvSpPr>
        <p:spPr>
          <a:xfrm>
            <a:off x="7832540" y="4155817"/>
            <a:ext cx="782320" cy="704711"/>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6BDB86-C55A-4407-B148-FBD70D03006C}"/>
              </a:ext>
            </a:extLst>
          </p:cNvPr>
          <p:cNvSpPr txBox="1"/>
          <p:nvPr/>
        </p:nvSpPr>
        <p:spPr>
          <a:xfrm>
            <a:off x="2590800" y="1307721"/>
            <a:ext cx="6533804" cy="369332"/>
          </a:xfrm>
          <a:prstGeom prst="rect">
            <a:avLst/>
          </a:prstGeom>
          <a:noFill/>
        </p:spPr>
        <p:txBody>
          <a:bodyPr wrap="square" rtlCol="0">
            <a:spAutoFit/>
          </a:bodyPr>
          <a:lstStyle/>
          <a:p>
            <a:r>
              <a:rPr lang="en-US" b="1" dirty="0">
                <a:solidFill>
                  <a:srgbClr val="008000"/>
                </a:solidFill>
              </a:rPr>
              <a:t>Baryon formation more sensitive to di-quark correlations?</a:t>
            </a:r>
          </a:p>
        </p:txBody>
      </p:sp>
    </p:spTree>
    <p:extLst>
      <p:ext uri="{BB962C8B-B14F-4D97-AF65-F5344CB8AC3E}">
        <p14:creationId xmlns:p14="http://schemas.microsoft.com/office/powerpoint/2010/main" val="23303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4</a:t>
            </a:fld>
            <a:endParaRPr lang="en-US" dirty="0">
              <a:solidFill>
                <a:prstClr val="white"/>
              </a:solidFill>
            </a:endParaRPr>
          </a:p>
        </p:txBody>
      </p:sp>
      <p:sp>
        <p:nvSpPr>
          <p:cNvPr id="4" name="Title 1">
            <a:extLst>
              <a:ext uri="{FF2B5EF4-FFF2-40B4-BE49-F238E27FC236}">
                <a16:creationId xmlns:a16="http://schemas.microsoft.com/office/drawing/2014/main" id="{91C89CB0-3ED3-45D1-9A8F-31E0EE1FA072}"/>
              </a:ext>
            </a:extLst>
          </p:cNvPr>
          <p:cNvSpPr txBox="1">
            <a:spLocks/>
          </p:cNvSpPr>
          <p:nvPr/>
        </p:nvSpPr>
        <p:spPr>
          <a:xfrm>
            <a:off x="309563" y="17585"/>
            <a:ext cx="8462962" cy="712178"/>
          </a:xfrm>
          <a:prstGeom prst="rect">
            <a:avLst/>
          </a:prstGeom>
        </p:spPr>
        <p:txBody>
          <a:bodyPr vert="horz" lIns="91418" tIns="45709" rIns="91418" bIns="45709" rtlCol="0" anchor="ctr">
            <a:noAutofit/>
          </a:bodyPr>
          <a:lstStyle>
            <a:lvl1pPr algn="l" defTabSz="914186" rtl="0" eaLnBrk="1" latinLnBrk="0" hangingPunct="1">
              <a:lnSpc>
                <a:spcPct val="90000"/>
              </a:lnSpc>
              <a:spcBef>
                <a:spcPct val="0"/>
              </a:spcBef>
              <a:buNone/>
              <a:defRPr sz="2400" b="1" kern="1200" cap="all" baseline="0">
                <a:solidFill>
                  <a:schemeClr val="tx1"/>
                </a:solidFill>
                <a:latin typeface="Arial" charset="0"/>
                <a:ea typeface="+mj-ea"/>
                <a:cs typeface="Arial" panose="020B0604020202020204" pitchFamily="34" charset="0"/>
              </a:defRPr>
            </a:lvl1pPr>
          </a:lstStyle>
          <a:p>
            <a:pPr algn="ctr"/>
            <a:r>
              <a:rPr lang="en-US" sz="2800">
                <a:latin typeface="Arial" pitchFamily="34" charset="0"/>
              </a:rPr>
              <a:t>Nuclear Femtography - Imaging</a:t>
            </a:r>
            <a:endParaRPr lang="en-US" sz="2800" dirty="0">
              <a:latin typeface="+mj-lt"/>
            </a:endParaRPr>
          </a:p>
        </p:txBody>
      </p:sp>
      <p:sp>
        <p:nvSpPr>
          <p:cNvPr id="5" name="Content Placeholder 2">
            <a:extLst>
              <a:ext uri="{FF2B5EF4-FFF2-40B4-BE49-F238E27FC236}">
                <a16:creationId xmlns:a16="http://schemas.microsoft.com/office/drawing/2014/main" id="{6A204818-05A4-436D-AE0F-13C4201A99A3}"/>
              </a:ext>
            </a:extLst>
          </p:cNvPr>
          <p:cNvSpPr txBox="1">
            <a:spLocks/>
          </p:cNvSpPr>
          <p:nvPr/>
        </p:nvSpPr>
        <p:spPr>
          <a:xfrm>
            <a:off x="411892" y="738153"/>
            <a:ext cx="8360633" cy="53816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00"/>
              </a:spcBef>
            </a:pPr>
            <a:r>
              <a:rPr lang="en-US" dirty="0"/>
              <a:t>In other sciences, imaging the physical systems under study</a:t>
            </a:r>
          </a:p>
          <a:p>
            <a:pPr algn="l">
              <a:spcBef>
                <a:spcPts val="300"/>
              </a:spcBef>
            </a:pPr>
            <a:r>
              <a:rPr lang="en-US" dirty="0"/>
              <a:t>has been key</a:t>
            </a:r>
          </a:p>
          <a:p>
            <a:pPr algn="l">
              <a:spcBef>
                <a:spcPts val="300"/>
              </a:spcBef>
            </a:pPr>
            <a:r>
              <a:rPr lang="en-US" dirty="0"/>
              <a:t>to gaining new </a:t>
            </a:r>
          </a:p>
          <a:p>
            <a:pPr algn="l">
              <a:spcBef>
                <a:spcPts val="300"/>
              </a:spcBef>
            </a:pPr>
            <a:r>
              <a:rPr lang="en-US" dirty="0"/>
              <a:t>understanding.  </a:t>
            </a:r>
          </a:p>
        </p:txBody>
      </p:sp>
      <p:pic>
        <p:nvPicPr>
          <p:cNvPr id="6" name="Picture 5">
            <a:extLst>
              <a:ext uri="{FF2B5EF4-FFF2-40B4-BE49-F238E27FC236}">
                <a16:creationId xmlns:a16="http://schemas.microsoft.com/office/drawing/2014/main" id="{D6ADD62C-29C6-4B07-9509-17CE83CC9DD0}"/>
              </a:ext>
            </a:extLst>
          </p:cNvPr>
          <p:cNvPicPr>
            <a:picLocks noChangeAspect="1"/>
          </p:cNvPicPr>
          <p:nvPr/>
        </p:nvPicPr>
        <p:blipFill>
          <a:blip r:embed="rId2"/>
          <a:stretch>
            <a:fillRect/>
          </a:stretch>
        </p:blipFill>
        <p:spPr>
          <a:xfrm>
            <a:off x="3304676" y="1263577"/>
            <a:ext cx="5544631" cy="4605021"/>
          </a:xfrm>
          <a:prstGeom prst="rect">
            <a:avLst/>
          </a:prstGeom>
        </p:spPr>
      </p:pic>
      <p:sp>
        <p:nvSpPr>
          <p:cNvPr id="7" name="Rectangle 6">
            <a:extLst>
              <a:ext uri="{FF2B5EF4-FFF2-40B4-BE49-F238E27FC236}">
                <a16:creationId xmlns:a16="http://schemas.microsoft.com/office/drawing/2014/main" id="{3E532301-4CCE-425A-A81D-0593D030915E}"/>
              </a:ext>
            </a:extLst>
          </p:cNvPr>
          <p:cNvSpPr/>
          <p:nvPr/>
        </p:nvSpPr>
        <p:spPr>
          <a:xfrm>
            <a:off x="3712911" y="2066878"/>
            <a:ext cx="1411794" cy="56420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BD2EF5A-563C-44CB-A8BA-315D3E25DC02}"/>
              </a:ext>
            </a:extLst>
          </p:cNvPr>
          <p:cNvPicPr>
            <a:picLocks noChangeAspect="1"/>
          </p:cNvPicPr>
          <p:nvPr/>
        </p:nvPicPr>
        <p:blipFill rotWithShape="1">
          <a:blip r:embed="rId3"/>
          <a:srcRect l="67890" t="4405" r="17945" b="61781"/>
          <a:stretch/>
        </p:blipFill>
        <p:spPr>
          <a:xfrm>
            <a:off x="6210436" y="1828804"/>
            <a:ext cx="409024" cy="424460"/>
          </a:xfrm>
          <a:prstGeom prst="rect">
            <a:avLst/>
          </a:prstGeom>
        </p:spPr>
      </p:pic>
      <p:pic>
        <p:nvPicPr>
          <p:cNvPr id="9" name="Picture 8">
            <a:extLst>
              <a:ext uri="{FF2B5EF4-FFF2-40B4-BE49-F238E27FC236}">
                <a16:creationId xmlns:a16="http://schemas.microsoft.com/office/drawing/2014/main" id="{04046520-D2A3-485F-9F7F-6999031D101D}"/>
              </a:ext>
            </a:extLst>
          </p:cNvPr>
          <p:cNvPicPr>
            <a:picLocks noChangeAspect="1"/>
          </p:cNvPicPr>
          <p:nvPr/>
        </p:nvPicPr>
        <p:blipFill rotWithShape="1">
          <a:blip r:embed="rId3"/>
          <a:srcRect r="39992" b="56360"/>
          <a:stretch/>
        </p:blipFill>
        <p:spPr>
          <a:xfrm>
            <a:off x="4263015" y="1344825"/>
            <a:ext cx="1794886" cy="567466"/>
          </a:xfrm>
          <a:prstGeom prst="rect">
            <a:avLst/>
          </a:prstGeom>
        </p:spPr>
      </p:pic>
      <p:cxnSp>
        <p:nvCxnSpPr>
          <p:cNvPr id="10" name="Straight Arrow Connector 9">
            <a:extLst>
              <a:ext uri="{FF2B5EF4-FFF2-40B4-BE49-F238E27FC236}">
                <a16:creationId xmlns:a16="http://schemas.microsoft.com/office/drawing/2014/main" id="{B6AF9CF1-44F2-436C-8570-D939EEF8459F}"/>
              </a:ext>
            </a:extLst>
          </p:cNvPr>
          <p:cNvCxnSpPr/>
          <p:nvPr/>
        </p:nvCxnSpPr>
        <p:spPr>
          <a:xfrm flipH="1" flipV="1">
            <a:off x="6976999" y="2729377"/>
            <a:ext cx="330740" cy="882897"/>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DAA5E5E-348E-4FC3-A02E-5AC917C7463E}"/>
              </a:ext>
            </a:extLst>
          </p:cNvPr>
          <p:cNvPicPr>
            <a:picLocks noChangeAspect="1"/>
          </p:cNvPicPr>
          <p:nvPr/>
        </p:nvPicPr>
        <p:blipFill>
          <a:blip r:embed="rId4"/>
          <a:stretch>
            <a:fillRect/>
          </a:stretch>
        </p:blipFill>
        <p:spPr>
          <a:xfrm>
            <a:off x="489175" y="2560402"/>
            <a:ext cx="4195031" cy="1852422"/>
          </a:xfrm>
          <a:prstGeom prst="rect">
            <a:avLst/>
          </a:prstGeom>
        </p:spPr>
      </p:pic>
      <p:sp>
        <p:nvSpPr>
          <p:cNvPr id="12" name="TextBox 11">
            <a:extLst>
              <a:ext uri="{FF2B5EF4-FFF2-40B4-BE49-F238E27FC236}">
                <a16:creationId xmlns:a16="http://schemas.microsoft.com/office/drawing/2014/main" id="{273CFCAE-FECA-4017-869A-63A2118CD7C1}"/>
              </a:ext>
            </a:extLst>
          </p:cNvPr>
          <p:cNvSpPr txBox="1"/>
          <p:nvPr/>
        </p:nvSpPr>
        <p:spPr>
          <a:xfrm>
            <a:off x="411892" y="5137407"/>
            <a:ext cx="3890296" cy="1569660"/>
          </a:xfrm>
          <a:prstGeom prst="rect">
            <a:avLst/>
          </a:prstGeom>
          <a:noFill/>
        </p:spPr>
        <p:txBody>
          <a:bodyPr wrap="none" rtlCol="0">
            <a:spAutoFit/>
          </a:bodyPr>
          <a:lstStyle/>
          <a:p>
            <a:r>
              <a:rPr lang="en-US" sz="2400" dirty="0"/>
              <a:t>Structure mapped</a:t>
            </a:r>
          </a:p>
          <a:p>
            <a:r>
              <a:rPr lang="en-US" sz="2400" dirty="0"/>
              <a:t>in terms of</a:t>
            </a:r>
          </a:p>
          <a:p>
            <a:r>
              <a:rPr lang="en-US" sz="2400" b="1" dirty="0" err="1"/>
              <a:t>b</a:t>
            </a:r>
            <a:r>
              <a:rPr lang="en-US" sz="2400" baseline="-25000" dirty="0" err="1"/>
              <a:t>T</a:t>
            </a:r>
            <a:r>
              <a:rPr lang="en-US" sz="2400" dirty="0"/>
              <a:t> = transverse position</a:t>
            </a:r>
          </a:p>
          <a:p>
            <a:r>
              <a:rPr lang="en-US" sz="2400" b="1" dirty="0" err="1"/>
              <a:t>k</a:t>
            </a:r>
            <a:r>
              <a:rPr lang="en-US" sz="2400" baseline="-25000" dirty="0" err="1"/>
              <a:t>T</a:t>
            </a:r>
            <a:r>
              <a:rPr lang="en-US" sz="2400" dirty="0"/>
              <a:t> = transverse momentum</a:t>
            </a:r>
          </a:p>
        </p:txBody>
      </p:sp>
    </p:spTree>
    <p:extLst>
      <p:ext uri="{BB962C8B-B14F-4D97-AF65-F5344CB8AC3E}">
        <p14:creationId xmlns:p14="http://schemas.microsoft.com/office/powerpoint/2010/main" val="4130623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887D43-70CD-4462-BBBE-591F4055D723}"/>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40</a:t>
            </a:fld>
            <a:endParaRPr lang="en-US" dirty="0">
              <a:solidFill>
                <a:prstClr val="white"/>
              </a:solidFill>
            </a:endParaRPr>
          </a:p>
        </p:txBody>
      </p:sp>
      <p:sp>
        <p:nvSpPr>
          <p:cNvPr id="3" name="Title 2">
            <a:extLst>
              <a:ext uri="{FF2B5EF4-FFF2-40B4-BE49-F238E27FC236}">
                <a16:creationId xmlns:a16="http://schemas.microsoft.com/office/drawing/2014/main" id="{95A7984B-5FCA-4268-8C37-FBAF3C130E47}"/>
              </a:ext>
            </a:extLst>
          </p:cNvPr>
          <p:cNvSpPr>
            <a:spLocks noGrp="1"/>
          </p:cNvSpPr>
          <p:nvPr>
            <p:ph type="title"/>
          </p:nvPr>
        </p:nvSpPr>
        <p:spPr>
          <a:xfrm>
            <a:off x="0" y="0"/>
            <a:ext cx="9144000" cy="728031"/>
          </a:xfrm>
        </p:spPr>
        <p:txBody>
          <a:bodyPr>
            <a:noAutofit/>
          </a:bodyPr>
          <a:lstStyle/>
          <a:p>
            <a:pPr algn="ctr"/>
            <a:r>
              <a:rPr lang="en-US" sz="2800" cap="none" dirty="0">
                <a:latin typeface="Arial" pitchFamily="34" charset="0"/>
              </a:rPr>
              <a:t>Towards a QM Description of the Final State – cont.</a:t>
            </a:r>
            <a:endParaRPr lang="en-US" sz="2800" dirty="0"/>
          </a:p>
        </p:txBody>
      </p:sp>
      <p:pic>
        <p:nvPicPr>
          <p:cNvPr id="4" name="Picture 4" descr="gnome">
            <a:extLst>
              <a:ext uri="{FF2B5EF4-FFF2-40B4-BE49-F238E27FC236}">
                <a16:creationId xmlns:a16="http://schemas.microsoft.com/office/drawing/2014/main" id="{77995A88-5326-47CA-BB75-95B4DC888B20}"/>
              </a:ext>
            </a:extLst>
          </p:cNvPr>
          <p:cNvPicPr>
            <a:picLocks noChangeAspect="1" noChangeArrowheads="1"/>
          </p:cNvPicPr>
          <p:nvPr/>
        </p:nvPicPr>
        <p:blipFill>
          <a:blip r:embed="rId2"/>
          <a:srcRect/>
          <a:stretch>
            <a:fillRect/>
          </a:stretch>
        </p:blipFill>
        <p:spPr>
          <a:xfrm>
            <a:off x="1591949" y="4999460"/>
            <a:ext cx="2616200" cy="1016000"/>
          </a:xfrm>
          <a:prstGeom prst="rect">
            <a:avLst/>
          </a:prstGeom>
        </p:spPr>
      </p:pic>
      <p:pic>
        <p:nvPicPr>
          <p:cNvPr id="5" name="Picture 5" descr="gnome">
            <a:extLst>
              <a:ext uri="{FF2B5EF4-FFF2-40B4-BE49-F238E27FC236}">
                <a16:creationId xmlns:a16="http://schemas.microsoft.com/office/drawing/2014/main" id="{A128484C-4EE5-40C6-B112-94B44CBA5D1D}"/>
              </a:ext>
            </a:extLst>
          </p:cNvPr>
          <p:cNvPicPr>
            <a:picLocks noChangeAspect="1" noChangeArrowheads="1"/>
          </p:cNvPicPr>
          <p:nvPr/>
        </p:nvPicPr>
        <p:blipFill>
          <a:blip r:embed="rId3"/>
          <a:srcRect/>
          <a:stretch>
            <a:fillRect/>
          </a:stretch>
        </p:blipFill>
        <p:spPr>
          <a:xfrm>
            <a:off x="1575932" y="3826435"/>
            <a:ext cx="2616200" cy="990600"/>
          </a:xfrm>
          <a:prstGeom prst="rect">
            <a:avLst/>
          </a:prstGeom>
        </p:spPr>
      </p:pic>
      <p:sp>
        <p:nvSpPr>
          <p:cNvPr id="6" name="Text Box 6">
            <a:extLst>
              <a:ext uri="{FF2B5EF4-FFF2-40B4-BE49-F238E27FC236}">
                <a16:creationId xmlns:a16="http://schemas.microsoft.com/office/drawing/2014/main" id="{F25DD767-B9D0-4612-BBAD-241B293F1E0A}"/>
              </a:ext>
            </a:extLst>
          </p:cNvPr>
          <p:cNvSpPr txBox="1">
            <a:spLocks noChangeArrowheads="1"/>
          </p:cNvSpPr>
          <p:nvPr/>
        </p:nvSpPr>
        <p:spPr bwMode="auto">
          <a:xfrm>
            <a:off x="1145862" y="5177260"/>
            <a:ext cx="395287" cy="701675"/>
          </a:xfrm>
          <a:prstGeom prst="rect">
            <a:avLst/>
          </a:prstGeom>
          <a:noFill/>
          <a:ln w="12700">
            <a:noFill/>
            <a:miter lim="800000"/>
            <a:headEnd/>
            <a:tailEnd/>
          </a:ln>
        </p:spPr>
        <p:txBody>
          <a:bodyPr wrap="none">
            <a:spAutoFit/>
          </a:bodyPr>
          <a:lstStyle/>
          <a:p>
            <a:pPr algn="ctr" eaLnBrk="0" hangingPunct="0"/>
            <a:r>
              <a:rPr lang="en-US" sz="4000"/>
              <a:t>-</a:t>
            </a:r>
          </a:p>
        </p:txBody>
      </p:sp>
      <p:sp>
        <p:nvSpPr>
          <p:cNvPr id="7" name="Text Box 7">
            <a:extLst>
              <a:ext uri="{FF2B5EF4-FFF2-40B4-BE49-F238E27FC236}">
                <a16:creationId xmlns:a16="http://schemas.microsoft.com/office/drawing/2014/main" id="{C2CDDB8C-C50C-4314-B479-A5D2E158E596}"/>
              </a:ext>
            </a:extLst>
          </p:cNvPr>
          <p:cNvSpPr txBox="1">
            <a:spLocks noChangeArrowheads="1"/>
          </p:cNvSpPr>
          <p:nvPr/>
        </p:nvSpPr>
        <p:spPr bwMode="auto">
          <a:xfrm>
            <a:off x="1535533" y="2944652"/>
            <a:ext cx="1836737" cy="701675"/>
          </a:xfrm>
          <a:prstGeom prst="rect">
            <a:avLst/>
          </a:prstGeom>
          <a:noFill/>
          <a:ln w="12700">
            <a:noFill/>
            <a:miter lim="800000"/>
            <a:headEnd/>
            <a:tailEnd/>
          </a:ln>
        </p:spPr>
        <p:txBody>
          <a:bodyPr wrap="none">
            <a:spAutoFit/>
          </a:bodyPr>
          <a:lstStyle/>
          <a:p>
            <a:pPr algn="ctr" eaLnBrk="0" hangingPunct="0"/>
            <a:r>
              <a:rPr lang="en-US" sz="2000" dirty="0">
                <a:solidFill>
                  <a:srgbClr val="009900"/>
                </a:solidFill>
              </a:rPr>
              <a:t>(in transverse</a:t>
            </a:r>
          </a:p>
          <a:p>
            <a:pPr algn="ctr" eaLnBrk="0" hangingPunct="0"/>
            <a:r>
              <a:rPr lang="en-US" sz="2000" dirty="0">
                <a:solidFill>
                  <a:srgbClr val="009900"/>
                </a:solidFill>
              </a:rPr>
              <a:t>basis)</a:t>
            </a:r>
          </a:p>
        </p:txBody>
      </p:sp>
      <p:sp>
        <p:nvSpPr>
          <p:cNvPr id="8" name="Text Box 8">
            <a:extLst>
              <a:ext uri="{FF2B5EF4-FFF2-40B4-BE49-F238E27FC236}">
                <a16:creationId xmlns:a16="http://schemas.microsoft.com/office/drawing/2014/main" id="{510CB582-8001-4781-9DFF-4C5EDF6CA46C}"/>
              </a:ext>
            </a:extLst>
          </p:cNvPr>
          <p:cNvSpPr txBox="1">
            <a:spLocks noChangeArrowheads="1"/>
          </p:cNvSpPr>
          <p:nvPr/>
        </p:nvSpPr>
        <p:spPr bwMode="auto">
          <a:xfrm>
            <a:off x="536995" y="3097052"/>
            <a:ext cx="1006475" cy="396875"/>
          </a:xfrm>
          <a:prstGeom prst="rect">
            <a:avLst/>
          </a:prstGeom>
          <a:noFill/>
          <a:ln w="12700">
            <a:noFill/>
            <a:miter lim="800000"/>
            <a:headEnd/>
            <a:tailEnd/>
          </a:ln>
        </p:spPr>
        <p:txBody>
          <a:bodyPr wrap="none">
            <a:spAutoFit/>
          </a:bodyPr>
          <a:lstStyle/>
          <a:p>
            <a:pPr algn="ctr" eaLnBrk="0" hangingPunct="0"/>
            <a:r>
              <a:rPr lang="en-US" sz="2000">
                <a:latin typeface="Symbol" pitchFamily="18" charset="2"/>
              </a:rPr>
              <a:t>d</a:t>
            </a:r>
            <a:r>
              <a:rPr lang="en-US" sz="2000"/>
              <a:t>q(x) ~</a:t>
            </a:r>
          </a:p>
        </p:txBody>
      </p:sp>
      <p:pic>
        <p:nvPicPr>
          <p:cNvPr id="9" name="Picture 5" descr="fig1-pg19">
            <a:extLst>
              <a:ext uri="{FF2B5EF4-FFF2-40B4-BE49-F238E27FC236}">
                <a16:creationId xmlns:a16="http://schemas.microsoft.com/office/drawing/2014/main" id="{F34729D7-FE83-4DC8-8D00-508182708A3D}"/>
              </a:ext>
            </a:extLst>
          </p:cNvPr>
          <p:cNvPicPr>
            <a:picLocks noChangeAspect="1" noChangeArrowheads="1"/>
          </p:cNvPicPr>
          <p:nvPr/>
        </p:nvPicPr>
        <p:blipFill>
          <a:blip r:embed="rId4" cstate="print"/>
          <a:srcRect l="3509" t="6774" r="8772" b="2274"/>
          <a:stretch>
            <a:fillRect/>
          </a:stretch>
        </p:blipFill>
        <p:spPr bwMode="auto">
          <a:xfrm>
            <a:off x="5014847" y="3025029"/>
            <a:ext cx="3809987" cy="3046918"/>
          </a:xfrm>
          <a:prstGeom prst="rect">
            <a:avLst/>
          </a:prstGeom>
          <a:noFill/>
          <a:ln w="9525">
            <a:noFill/>
            <a:miter lim="800000"/>
            <a:headEnd/>
            <a:tailEnd/>
          </a:ln>
        </p:spPr>
      </p:pic>
      <p:sp>
        <p:nvSpPr>
          <p:cNvPr id="10" name="TextBox 9">
            <a:extLst>
              <a:ext uri="{FF2B5EF4-FFF2-40B4-BE49-F238E27FC236}">
                <a16:creationId xmlns:a16="http://schemas.microsoft.com/office/drawing/2014/main" id="{D1734E60-F0EE-4403-8ABC-A144EEE3BDC4}"/>
              </a:ext>
            </a:extLst>
          </p:cNvPr>
          <p:cNvSpPr txBox="1"/>
          <p:nvPr/>
        </p:nvSpPr>
        <p:spPr>
          <a:xfrm>
            <a:off x="363296" y="1274741"/>
            <a:ext cx="8684971"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Recall the origin of the Collins function as motivated by forward </a:t>
            </a:r>
            <a:r>
              <a:rPr lang="en-US" dirty="0">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 spin asymmetry.</a:t>
            </a:r>
          </a:p>
          <a:p>
            <a:r>
              <a:rPr lang="en-US" dirty="0">
                <a:latin typeface="Arial" panose="020B0604020202020204" pitchFamily="34" charset="0"/>
                <a:cs typeface="Arial" panose="020B0604020202020204" pitchFamily="34" charset="0"/>
              </a:rPr>
              <a:t>Requirements for non-zero effect:</a:t>
            </a:r>
          </a:p>
          <a:p>
            <a:pPr marL="342900" indent="-342900">
              <a:buAutoNum type="arabicParenR"/>
            </a:pPr>
            <a:r>
              <a:rPr lang="en-US" dirty="0">
                <a:latin typeface="Arial" panose="020B0604020202020204" pitchFamily="34" charset="0"/>
                <a:cs typeface="Arial" panose="020B0604020202020204" pitchFamily="34" charset="0"/>
              </a:rPr>
              <a:t>Interference – helicity must be heavily broken. Can’t be by small current quark mass as ~ </a:t>
            </a:r>
            <a:r>
              <a:rPr lang="en-US" dirty="0" err="1">
                <a:latin typeface="Arial" panose="020B0604020202020204" pitchFamily="34" charset="0"/>
                <a:cs typeface="Arial" panose="020B0604020202020204" pitchFamily="34" charset="0"/>
              </a:rPr>
              <a:t>m</a:t>
            </a:r>
            <a:r>
              <a:rPr lang="en-US" baseline="-25000" dirty="0" err="1">
                <a:latin typeface="Arial" panose="020B0604020202020204" pitchFamily="34" charset="0"/>
                <a:cs typeface="Arial" panose="020B0604020202020204" pitchFamily="34" charset="0"/>
              </a:rPr>
              <a:t>q</a:t>
            </a:r>
            <a:r>
              <a:rPr lang="en-US" dirty="0">
                <a:latin typeface="Arial" panose="020B0604020202020204" pitchFamily="34" charset="0"/>
                <a:cs typeface="Arial" panose="020B0604020202020204" pitchFamily="34" charset="0"/>
              </a:rPr>
              <a:t>/Q. Chiral symmetry breaking (in dynamical situation) can do it.</a:t>
            </a:r>
          </a:p>
          <a:p>
            <a:pPr marL="342900" indent="-342900">
              <a:buAutoNum type="arabicParenR"/>
            </a:pPr>
            <a:r>
              <a:rPr lang="en-US" dirty="0">
                <a:latin typeface="Arial" panose="020B0604020202020204" pitchFamily="34" charset="0"/>
                <a:cs typeface="Arial" panose="020B0604020202020204" pitchFamily="34" charset="0"/>
              </a:rPr>
              <a:t>Transverse momentum correlations.</a:t>
            </a:r>
          </a:p>
        </p:txBody>
      </p:sp>
      <p:sp>
        <p:nvSpPr>
          <p:cNvPr id="11" name="Rectangle 10">
            <a:extLst>
              <a:ext uri="{FF2B5EF4-FFF2-40B4-BE49-F238E27FC236}">
                <a16:creationId xmlns:a16="http://schemas.microsoft.com/office/drawing/2014/main" id="{A837D9DC-BCAC-489F-BC9C-B88ECAE5EEDC}"/>
              </a:ext>
            </a:extLst>
          </p:cNvPr>
          <p:cNvSpPr/>
          <p:nvPr/>
        </p:nvSpPr>
        <p:spPr bwMode="auto">
          <a:xfrm>
            <a:off x="363296" y="811883"/>
            <a:ext cx="8610600" cy="56811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defTabSz="914400" eaLnBrk="0" fontAlgn="base" hangingPunct="0">
              <a:spcBef>
                <a:spcPct val="0"/>
              </a:spcBef>
              <a:spcAft>
                <a:spcPct val="0"/>
              </a:spcAft>
              <a:buClr>
                <a:srgbClr val="C00000"/>
              </a:buClr>
            </a:pPr>
            <a:r>
              <a:rPr lang="en-US" sz="2400" dirty="0">
                <a:solidFill>
                  <a:srgbClr val="002060"/>
                </a:solidFill>
                <a:latin typeface="Arial" pitchFamily="34" charset="0"/>
                <a:cs typeface="Arial" pitchFamily="34" charset="0"/>
              </a:rPr>
              <a:t>The Collins Function – candle of </a:t>
            </a:r>
            <a:r>
              <a:rPr lang="en-US" sz="2400" dirty="0" err="1">
                <a:solidFill>
                  <a:srgbClr val="002060"/>
                </a:solidFill>
                <a:latin typeface="Arial" pitchFamily="34" charset="0"/>
                <a:cs typeface="Arial" pitchFamily="34" charset="0"/>
              </a:rPr>
              <a:t>D</a:t>
            </a:r>
            <a:r>
              <a:rPr lang="en-US" sz="2400" dirty="0" err="1">
                <a:solidFill>
                  <a:srgbClr val="002060"/>
                </a:solidFill>
                <a:latin typeface="Symbol" panose="05050102010706020507" pitchFamily="18" charset="2"/>
                <a:cs typeface="Arial" pitchFamily="34" charset="0"/>
              </a:rPr>
              <a:t>c</a:t>
            </a:r>
            <a:r>
              <a:rPr lang="en-US" sz="2400" dirty="0" err="1">
                <a:solidFill>
                  <a:srgbClr val="002060"/>
                </a:solidFill>
                <a:latin typeface="Arial" pitchFamily="34" charset="0"/>
                <a:cs typeface="Arial" pitchFamily="34" charset="0"/>
              </a:rPr>
              <a:t>SB</a:t>
            </a:r>
            <a:r>
              <a:rPr lang="en-US" sz="2400" dirty="0">
                <a:solidFill>
                  <a:srgbClr val="002060"/>
                </a:solidFill>
                <a:latin typeface="Arial" pitchFamily="34" charset="0"/>
                <a:cs typeface="Arial" pitchFamily="34" charset="0"/>
              </a:rPr>
              <a:t> </a:t>
            </a:r>
          </a:p>
        </p:txBody>
      </p:sp>
    </p:spTree>
    <p:extLst>
      <p:ext uri="{BB962C8B-B14F-4D97-AF65-F5344CB8AC3E}">
        <p14:creationId xmlns:p14="http://schemas.microsoft.com/office/powerpoint/2010/main" val="905186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41</a:t>
            </a:fld>
            <a:endParaRPr lang="en-US" dirty="0"/>
          </a:p>
        </p:txBody>
      </p:sp>
      <p:sp>
        <p:nvSpPr>
          <p:cNvPr id="5" name="TextBox 4">
            <a:extLst>
              <a:ext uri="{FF2B5EF4-FFF2-40B4-BE49-F238E27FC236}">
                <a16:creationId xmlns:a16="http://schemas.microsoft.com/office/drawing/2014/main" id="{01869B3F-02C2-4F02-9BAB-9874D11E5691}"/>
              </a:ext>
            </a:extLst>
          </p:cNvPr>
          <p:cNvSpPr txBox="1"/>
          <p:nvPr/>
        </p:nvSpPr>
        <p:spPr>
          <a:xfrm>
            <a:off x="363893" y="863590"/>
            <a:ext cx="6479359"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Exotic Glue in Nuclei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gluons </a:t>
            </a: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associated with individual nucleons in nucleus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operator in nucleon = 0 &amp; operator in nuclei ≠ 0</a:t>
            </a:r>
          </a:p>
        </p:txBody>
      </p:sp>
      <p:sp>
        <p:nvSpPr>
          <p:cNvPr id="6" name="TextBox 5">
            <a:extLst>
              <a:ext uri="{FF2B5EF4-FFF2-40B4-BE49-F238E27FC236}">
                <a16:creationId xmlns:a16="http://schemas.microsoft.com/office/drawing/2014/main" id="{0AAE8919-A037-434F-A744-AA5140445036}"/>
              </a:ext>
            </a:extLst>
          </p:cNvPr>
          <p:cNvSpPr txBox="1"/>
          <p:nvPr/>
        </p:nvSpPr>
        <p:spPr>
          <a:xfrm>
            <a:off x="722783" y="1857831"/>
            <a:ext cx="5761577" cy="923330"/>
          </a:xfrm>
          <a:prstGeom prst="rect">
            <a:avLst/>
          </a:prstGeom>
          <a:noFill/>
          <a:ln>
            <a:solidFill>
              <a:srgbClr val="0000FF"/>
            </a:solidFill>
          </a:ln>
        </p:spPr>
        <p:txBody>
          <a:bodyPr wrap="square" rtlCol="0">
            <a:spAutoFit/>
          </a:bodyPr>
          <a:lstStyle/>
          <a:p>
            <a:r>
              <a:rPr lang="en-US" dirty="0">
                <a:latin typeface="Arial" panose="020B0604020202020204" pitchFamily="34" charset="0"/>
                <a:cs typeface="Arial" panose="020B0604020202020204" pitchFamily="34" charset="0"/>
              </a:rPr>
              <a:t>Targets with J ≥ 1 have leading twist gluon contribution</a:t>
            </a:r>
          </a:p>
          <a:p>
            <a:r>
              <a:rPr lang="en-US" dirty="0">
                <a:latin typeface="Symbol" panose="05050102010706020507" pitchFamily="18" charset="2"/>
                <a:cs typeface="Arial" panose="020B0604020202020204" pitchFamily="34" charset="0"/>
              </a:rPr>
              <a:t>D</a:t>
            </a:r>
            <a:r>
              <a:rPr lang="en-US" dirty="0">
                <a:latin typeface="Arial" panose="020B0604020202020204" pitchFamily="34" charset="0"/>
                <a:cs typeface="Arial" panose="020B0604020202020204" pitchFamily="34" charset="0"/>
              </a:rPr>
              <a:t>(x,Q</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double helicity flip (Jaffe and Manohar, 1989)</a:t>
            </a:r>
          </a:p>
          <a:p>
            <a:r>
              <a:rPr lang="en-US" dirty="0">
                <a:latin typeface="Arial" panose="020B0604020202020204" pitchFamily="34" charset="0"/>
                <a:cs typeface="Arial" panose="020B0604020202020204" pitchFamily="34" charset="0"/>
              </a:rPr>
              <a:t>Changes both photon and target helicity by two units…</a:t>
            </a:r>
          </a:p>
        </p:txBody>
      </p:sp>
      <p:pic>
        <p:nvPicPr>
          <p:cNvPr id="7" name="Picture 6">
            <a:extLst>
              <a:ext uri="{FF2B5EF4-FFF2-40B4-BE49-F238E27FC236}">
                <a16:creationId xmlns:a16="http://schemas.microsoft.com/office/drawing/2014/main" id="{22E03851-F7B4-4894-9BBE-819FFDEB3EE0}"/>
              </a:ext>
            </a:extLst>
          </p:cNvPr>
          <p:cNvPicPr>
            <a:picLocks noChangeAspect="1"/>
          </p:cNvPicPr>
          <p:nvPr/>
        </p:nvPicPr>
        <p:blipFill>
          <a:blip r:embed="rId2"/>
          <a:stretch>
            <a:fillRect/>
          </a:stretch>
        </p:blipFill>
        <p:spPr>
          <a:xfrm>
            <a:off x="722783" y="2954814"/>
            <a:ext cx="2335651" cy="2133600"/>
          </a:xfrm>
          <a:prstGeom prst="rect">
            <a:avLst/>
          </a:prstGeom>
        </p:spPr>
      </p:pic>
      <p:pic>
        <p:nvPicPr>
          <p:cNvPr id="9" name="Picture 8">
            <a:extLst>
              <a:ext uri="{FF2B5EF4-FFF2-40B4-BE49-F238E27FC236}">
                <a16:creationId xmlns:a16="http://schemas.microsoft.com/office/drawing/2014/main" id="{D4E071CE-3724-44BD-A095-798B3B7AEC40}"/>
              </a:ext>
            </a:extLst>
          </p:cNvPr>
          <p:cNvPicPr>
            <a:picLocks noChangeAspect="1"/>
          </p:cNvPicPr>
          <p:nvPr/>
        </p:nvPicPr>
        <p:blipFill>
          <a:blip r:embed="rId3"/>
          <a:stretch>
            <a:fillRect/>
          </a:stretch>
        </p:blipFill>
        <p:spPr>
          <a:xfrm>
            <a:off x="727192" y="5088726"/>
            <a:ext cx="2339713" cy="463296"/>
          </a:xfrm>
          <a:prstGeom prst="rect">
            <a:avLst/>
          </a:prstGeom>
        </p:spPr>
      </p:pic>
      <p:sp>
        <p:nvSpPr>
          <p:cNvPr id="10" name="TextBox 9">
            <a:extLst>
              <a:ext uri="{FF2B5EF4-FFF2-40B4-BE49-F238E27FC236}">
                <a16:creationId xmlns:a16="http://schemas.microsoft.com/office/drawing/2014/main" id="{365B1A65-4CD6-4AA3-803C-AD54DF9997DB}"/>
              </a:ext>
            </a:extLst>
          </p:cNvPr>
          <p:cNvSpPr txBox="1"/>
          <p:nvPr/>
        </p:nvSpPr>
        <p:spPr>
          <a:xfrm>
            <a:off x="325990" y="5692367"/>
            <a:ext cx="8492019" cy="646331"/>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LQCD calculation</a:t>
            </a:r>
            <a:r>
              <a:rPr lang="en-US" dirty="0">
                <a:latin typeface="Arial" panose="020B0604020202020204" pitchFamily="34" charset="0"/>
                <a:cs typeface="Arial" panose="020B0604020202020204" pitchFamily="34" charset="0"/>
              </a:rPr>
              <a:t>: gluon </a:t>
            </a:r>
            <a:r>
              <a:rPr lang="en-US" dirty="0" err="1">
                <a:latin typeface="Arial" panose="020B0604020202020204" pitchFamily="34" charset="0"/>
                <a:cs typeface="Arial" panose="020B0604020202020204" pitchFamily="34" charset="0"/>
              </a:rPr>
              <a:t>transversity</a:t>
            </a:r>
            <a:r>
              <a:rPr lang="en-US" dirty="0">
                <a:latin typeface="Arial" panose="020B0604020202020204" pitchFamily="34" charset="0"/>
                <a:cs typeface="Arial" panose="020B0604020202020204" pitchFamily="34" charset="0"/>
              </a:rPr>
              <a:t> distribution in the deuteron, </a:t>
            </a:r>
            <a:r>
              <a:rPr lang="en-US" dirty="0" err="1">
                <a:latin typeface="Arial" panose="020B0604020202020204" pitchFamily="34" charset="0"/>
                <a:cs typeface="Arial" panose="020B0604020202020204" pitchFamily="34" charset="0"/>
              </a:rPr>
              <a:t>m</a:t>
            </a:r>
            <a:r>
              <a:rPr lang="en-US" baseline="-25000" dirty="0" err="1">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 = 800 MeV </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solidFill>
                  <a:srgbClr val="0000FF"/>
                </a:solidFill>
                <a:latin typeface="Arial" panose="020B0604020202020204" pitchFamily="34" charset="0"/>
                <a:cs typeface="Arial" panose="020B0604020202020204" pitchFamily="34" charset="0"/>
                <a:sym typeface="Wingdings" panose="05000000000000000000" pitchFamily="2" charset="2"/>
              </a:rPr>
              <a:t>First evidence for non-nucleonic gluon contributions to nuclear structure</a:t>
            </a:r>
            <a:endParaRPr lang="en-US" b="1" dirty="0">
              <a:solidFill>
                <a:srgbClr val="0000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5BBDF51-4FEE-44EE-86C2-547AA07A548B}"/>
              </a:ext>
            </a:extLst>
          </p:cNvPr>
          <p:cNvSpPr txBox="1"/>
          <p:nvPr/>
        </p:nvSpPr>
        <p:spPr>
          <a:xfrm>
            <a:off x="3640247" y="4207331"/>
            <a:ext cx="4776562" cy="1323439"/>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Parton model interpretation:</a:t>
            </a:r>
          </a:p>
          <a:p>
            <a:r>
              <a:rPr lang="en-US" sz="1600" i="1" dirty="0">
                <a:latin typeface="Symbol" panose="05050102010706020507" pitchFamily="18" charset="2"/>
                <a:cs typeface="Arial" panose="020B0604020202020204" pitchFamily="34" charset="0"/>
              </a:rPr>
              <a:t>D</a:t>
            </a:r>
            <a:r>
              <a:rPr lang="en-US" sz="1600" i="1" dirty="0">
                <a:latin typeface="Arial" panose="020B0604020202020204" pitchFamily="34" charset="0"/>
                <a:cs typeface="Arial" panose="020B0604020202020204" pitchFamily="34" charset="0"/>
              </a:rPr>
              <a:t>(x,Q</a:t>
            </a:r>
            <a:r>
              <a:rPr lang="en-US" sz="1600" i="1" baseline="30000" dirty="0">
                <a:latin typeface="Arial" panose="020B0604020202020204" pitchFamily="34" charset="0"/>
                <a:cs typeface="Arial" panose="020B0604020202020204" pitchFamily="34" charset="0"/>
              </a:rPr>
              <a:t>2</a:t>
            </a:r>
            <a:r>
              <a:rPr lang="en-US" sz="1600" i="1" dirty="0">
                <a:latin typeface="Arial" panose="020B0604020202020204" pitchFamily="34" charset="0"/>
                <a:cs typeface="Arial" panose="020B0604020202020204" pitchFamily="34" charset="0"/>
              </a:rPr>
              <a:t>) informs how much more momentum of  a transversely polarized particle is carried by a gluon with spin aligned rather than perpendicular to it in the transverse plane.</a:t>
            </a:r>
          </a:p>
        </p:txBody>
      </p:sp>
      <p:sp>
        <p:nvSpPr>
          <p:cNvPr id="12" name="TextBox 11">
            <a:extLst>
              <a:ext uri="{FF2B5EF4-FFF2-40B4-BE49-F238E27FC236}">
                <a16:creationId xmlns:a16="http://schemas.microsoft.com/office/drawing/2014/main" id="{4622DD1F-E930-41CF-8E5E-FD4F46D67348}"/>
              </a:ext>
            </a:extLst>
          </p:cNvPr>
          <p:cNvSpPr txBox="1"/>
          <p:nvPr/>
        </p:nvSpPr>
        <p:spPr>
          <a:xfrm>
            <a:off x="6686550" y="5505411"/>
            <a:ext cx="1959191" cy="276999"/>
          </a:xfrm>
          <a:prstGeom prst="rect">
            <a:avLst/>
          </a:prstGeom>
          <a:noFill/>
        </p:spPr>
        <p:txBody>
          <a:bodyPr wrap="none" rtlCol="0">
            <a:spAutoFit/>
          </a:bodyPr>
          <a:lstStyle/>
          <a:p>
            <a:r>
              <a:rPr lang="en-US" sz="1200" dirty="0"/>
              <a:t>Shanahan, Detmold, et al.</a:t>
            </a:r>
          </a:p>
        </p:txBody>
      </p:sp>
      <p:sp>
        <p:nvSpPr>
          <p:cNvPr id="14" name="Text Box 2">
            <a:extLst>
              <a:ext uri="{FF2B5EF4-FFF2-40B4-BE49-F238E27FC236}">
                <a16:creationId xmlns:a16="http://schemas.microsoft.com/office/drawing/2014/main" id="{B8924678-8556-49A4-9C70-523705C0CADA}"/>
              </a:ext>
            </a:extLst>
          </p:cNvPr>
          <p:cNvSpPr>
            <a:spLocks noGrp="1" noChangeArrowheads="1"/>
          </p:cNvSpPr>
          <p:nvPr>
            <p:ph type="title"/>
          </p:nvPr>
        </p:nvSpPr>
        <p:spPr>
          <a:xfrm>
            <a:off x="309563" y="0"/>
            <a:ext cx="8462962" cy="728663"/>
          </a:xfrm>
        </p:spPr>
        <p:txBody>
          <a:bodyPr>
            <a:normAutofit/>
          </a:bodyPr>
          <a:lstStyle/>
          <a:p>
            <a:pPr algn="ctr"/>
            <a:r>
              <a:rPr lang="en-US" altLang="en-US" sz="3200" dirty="0"/>
              <a:t>Exotic Glue in Nuclei</a:t>
            </a:r>
          </a:p>
        </p:txBody>
      </p:sp>
      <p:pic>
        <p:nvPicPr>
          <p:cNvPr id="16" name="Picture 15" descr="JLEIC_image_revised-01.jpg">
            <a:extLst>
              <a:ext uri="{FF2B5EF4-FFF2-40B4-BE49-F238E27FC236}">
                <a16:creationId xmlns:a16="http://schemas.microsoft.com/office/drawing/2014/main" id="{F61F5CC9-9594-44E0-8DEC-03B6B0546C7F}"/>
              </a:ext>
            </a:extLst>
          </p:cNvPr>
          <p:cNvPicPr>
            <a:picLocks noChangeAspect="1"/>
          </p:cNvPicPr>
          <p:nvPr/>
        </p:nvPicPr>
        <p:blipFill rotWithShape="1">
          <a:blip r:embed="rId4">
            <a:extLst>
              <a:ext uri="{28A0092B-C50C-407E-A947-70E740481C1C}">
                <a14:useLocalDpi xmlns:a14="http://schemas.microsoft.com/office/drawing/2010/main" val="0"/>
              </a:ext>
            </a:extLst>
          </a:blip>
          <a:srcRect l="9664" t="17028" b="9178"/>
          <a:stretch/>
        </p:blipFill>
        <p:spPr>
          <a:xfrm>
            <a:off x="6686550" y="915619"/>
            <a:ext cx="2457450" cy="2597857"/>
          </a:xfrm>
          <a:prstGeom prst="rect">
            <a:avLst/>
          </a:prstGeom>
        </p:spPr>
      </p:pic>
      <p:sp>
        <p:nvSpPr>
          <p:cNvPr id="8" name="TextBox 7">
            <a:extLst>
              <a:ext uri="{FF2B5EF4-FFF2-40B4-BE49-F238E27FC236}">
                <a16:creationId xmlns:a16="http://schemas.microsoft.com/office/drawing/2014/main" id="{8A9C32A5-0CF2-4A1F-BAD0-DC38F6DD2D62}"/>
              </a:ext>
            </a:extLst>
          </p:cNvPr>
          <p:cNvSpPr txBox="1"/>
          <p:nvPr/>
        </p:nvSpPr>
        <p:spPr>
          <a:xfrm>
            <a:off x="3260624" y="3218811"/>
            <a:ext cx="4631260"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Measurable in unpolarized Deep Inelastic Scattering with a </a:t>
            </a:r>
            <a:r>
              <a:rPr lang="en-US" sz="1600" b="1" dirty="0">
                <a:latin typeface="Arial" panose="020B0604020202020204" pitchFamily="34" charset="0"/>
                <a:cs typeface="Arial" panose="020B0604020202020204" pitchFamily="34" charset="0"/>
              </a:rPr>
              <a:t>transversely polarized J ≥ 1 target like the deuteron </a:t>
            </a:r>
            <a:r>
              <a:rPr lang="en-US" sz="1600" dirty="0">
                <a:latin typeface="Arial" panose="020B0604020202020204" pitchFamily="34" charset="0"/>
                <a:cs typeface="Arial" panose="020B0604020202020204" pitchFamily="34" charset="0"/>
              </a:rPr>
              <a:t>as azimuthal variation.</a:t>
            </a:r>
          </a:p>
        </p:txBody>
      </p:sp>
    </p:spTree>
    <p:extLst>
      <p:ext uri="{BB962C8B-B14F-4D97-AF65-F5344CB8AC3E}">
        <p14:creationId xmlns:p14="http://schemas.microsoft.com/office/powerpoint/2010/main" val="276958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42</a:t>
            </a:fld>
            <a:endParaRPr lang="en-US" dirty="0"/>
          </a:p>
        </p:txBody>
      </p:sp>
      <p:sp>
        <p:nvSpPr>
          <p:cNvPr id="5" name="Title 1">
            <a:extLst>
              <a:ext uri="{FF2B5EF4-FFF2-40B4-BE49-F238E27FC236}">
                <a16:creationId xmlns:a16="http://schemas.microsoft.com/office/drawing/2014/main" id="{6C7D2F11-C465-4D33-9B30-D8298C57E946}"/>
              </a:ext>
            </a:extLst>
          </p:cNvPr>
          <p:cNvSpPr txBox="1">
            <a:spLocks/>
          </p:cNvSpPr>
          <p:nvPr/>
        </p:nvSpPr>
        <p:spPr>
          <a:xfrm>
            <a:off x="779549" y="2478284"/>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The Nucleus: </a:t>
            </a:r>
            <a:br>
              <a:rPr lang="en-US" dirty="0"/>
            </a:br>
            <a:r>
              <a:rPr lang="en-US" dirty="0"/>
              <a:t>A laboratory for QCD</a:t>
            </a:r>
          </a:p>
        </p:txBody>
      </p:sp>
      <p:sp>
        <p:nvSpPr>
          <p:cNvPr id="6" name="Text Placeholder 6">
            <a:extLst>
              <a:ext uri="{FF2B5EF4-FFF2-40B4-BE49-F238E27FC236}">
                <a16:creationId xmlns:a16="http://schemas.microsoft.com/office/drawing/2014/main" id="{C53C9DF2-6A93-4C06-A1D4-8AFA2F7F7106}"/>
              </a:ext>
            </a:extLst>
          </p:cNvPr>
          <p:cNvSpPr txBox="1">
            <a:spLocks/>
          </p:cNvSpPr>
          <p:nvPr/>
        </p:nvSpPr>
        <p:spPr>
          <a:xfrm>
            <a:off x="1195101" y="4660533"/>
            <a:ext cx="6753798" cy="150018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292934"/>
                </a:solidFill>
              </a:rPr>
              <a:t>How does a </a:t>
            </a:r>
            <a:r>
              <a:rPr lang="en-US" dirty="0">
                <a:solidFill>
                  <a:srgbClr val="0000FF"/>
                </a:solidFill>
              </a:rPr>
              <a:t>dense nuclear environment affect </a:t>
            </a:r>
            <a:r>
              <a:rPr lang="en-US" dirty="0">
                <a:solidFill>
                  <a:srgbClr val="292934"/>
                </a:solidFill>
              </a:rPr>
              <a:t>the quarks and gluons, their correlations, and their interactions?</a:t>
            </a:r>
          </a:p>
          <a:p>
            <a:pPr>
              <a:spcBef>
                <a:spcPts val="400"/>
              </a:spcBef>
            </a:pPr>
            <a:r>
              <a:rPr lang="en-US" dirty="0">
                <a:solidFill>
                  <a:srgbClr val="292934"/>
                </a:solidFill>
              </a:rPr>
              <a:t>What happens to the </a:t>
            </a:r>
            <a:r>
              <a:rPr lang="en-US" dirty="0">
                <a:solidFill>
                  <a:srgbClr val="0000FF"/>
                </a:solidFill>
              </a:rPr>
              <a:t>gluon density in nuclei</a:t>
            </a:r>
            <a:r>
              <a:rPr lang="en-US" dirty="0">
                <a:solidFill>
                  <a:srgbClr val="292934"/>
                </a:solidFill>
              </a:rPr>
              <a:t>? Does it </a:t>
            </a:r>
            <a:r>
              <a:rPr lang="en-US" dirty="0">
                <a:solidFill>
                  <a:srgbClr val="0000FF"/>
                </a:solidFill>
              </a:rPr>
              <a:t>saturate at high energy</a:t>
            </a:r>
            <a:r>
              <a:rPr lang="en-US" dirty="0">
                <a:solidFill>
                  <a:srgbClr val="292934"/>
                </a:solidFill>
              </a:rPr>
              <a:t>, giving rise to a </a:t>
            </a:r>
            <a:r>
              <a:rPr lang="en-US" dirty="0">
                <a:solidFill>
                  <a:srgbClr val="0000FF"/>
                </a:solidFill>
              </a:rPr>
              <a:t>gluonic matter with universal properties </a:t>
            </a:r>
            <a:r>
              <a:rPr lang="en-US" dirty="0">
                <a:solidFill>
                  <a:srgbClr val="292934"/>
                </a:solidFill>
              </a:rPr>
              <a:t>in all nuclei, even the proton?</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8FECD5BC-BF43-4CB3-9C0B-9D80929863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6277" y="907529"/>
            <a:ext cx="1674255" cy="1699357"/>
          </a:xfrm>
          <a:prstGeom prst="rect">
            <a:avLst/>
          </a:prstGeom>
        </p:spPr>
      </p:pic>
      <p:grpSp>
        <p:nvGrpSpPr>
          <p:cNvPr id="8" name="Group 7">
            <a:extLst>
              <a:ext uri="{FF2B5EF4-FFF2-40B4-BE49-F238E27FC236}">
                <a16:creationId xmlns:a16="http://schemas.microsoft.com/office/drawing/2014/main" id="{3808E458-E6E2-4D46-9902-0FB8F5B0F56E}"/>
              </a:ext>
            </a:extLst>
          </p:cNvPr>
          <p:cNvGrpSpPr/>
          <p:nvPr/>
        </p:nvGrpSpPr>
        <p:grpSpPr>
          <a:xfrm>
            <a:off x="3954390" y="1108218"/>
            <a:ext cx="3994509" cy="1282295"/>
            <a:chOff x="4741556" y="3607394"/>
            <a:chExt cx="4230172" cy="1282295"/>
          </a:xfrm>
        </p:grpSpPr>
        <p:pic>
          <p:nvPicPr>
            <p:cNvPr id="9" name="Picture 8">
              <a:extLst>
                <a:ext uri="{FF2B5EF4-FFF2-40B4-BE49-F238E27FC236}">
                  <a16:creationId xmlns:a16="http://schemas.microsoft.com/office/drawing/2014/main" id="{6F3032A4-D581-4EFC-ACED-5F8AC92AB3F9}"/>
                </a:ext>
              </a:extLst>
            </p:cNvPr>
            <p:cNvPicPr>
              <a:picLocks noChangeAspect="1"/>
            </p:cNvPicPr>
            <p:nvPr/>
          </p:nvPicPr>
          <p:blipFill>
            <a:blip r:embed="rId3"/>
            <a:stretch>
              <a:fillRect/>
            </a:stretch>
          </p:blipFill>
          <p:spPr>
            <a:xfrm>
              <a:off x="4793177" y="4083244"/>
              <a:ext cx="1403412" cy="800100"/>
            </a:xfrm>
            <a:prstGeom prst="rect">
              <a:avLst/>
            </a:prstGeom>
          </p:spPr>
        </p:pic>
        <p:pic>
          <p:nvPicPr>
            <p:cNvPr id="10" name="Picture 9">
              <a:extLst>
                <a:ext uri="{FF2B5EF4-FFF2-40B4-BE49-F238E27FC236}">
                  <a16:creationId xmlns:a16="http://schemas.microsoft.com/office/drawing/2014/main" id="{30AB9EAE-E789-4860-B040-CEA583F95674}"/>
                </a:ext>
              </a:extLst>
            </p:cNvPr>
            <p:cNvPicPr>
              <a:picLocks noChangeAspect="1"/>
            </p:cNvPicPr>
            <p:nvPr/>
          </p:nvPicPr>
          <p:blipFill>
            <a:blip r:embed="rId4"/>
            <a:stretch>
              <a:fillRect/>
            </a:stretch>
          </p:blipFill>
          <p:spPr>
            <a:xfrm>
              <a:off x="6850392" y="4083244"/>
              <a:ext cx="1453982" cy="806445"/>
            </a:xfrm>
            <a:prstGeom prst="rect">
              <a:avLst/>
            </a:prstGeom>
          </p:spPr>
        </p:pic>
        <p:sp>
          <p:nvSpPr>
            <p:cNvPr id="11" name="TextBox 10">
              <a:extLst>
                <a:ext uri="{FF2B5EF4-FFF2-40B4-BE49-F238E27FC236}">
                  <a16:creationId xmlns:a16="http://schemas.microsoft.com/office/drawing/2014/main" id="{BF145E9A-D4B9-441F-8F3B-3418C9B946C1}"/>
                </a:ext>
              </a:extLst>
            </p:cNvPr>
            <p:cNvSpPr txBox="1"/>
            <p:nvPr/>
          </p:nvSpPr>
          <p:spPr>
            <a:xfrm>
              <a:off x="4741556" y="3608257"/>
              <a:ext cx="1095485" cy="646331"/>
            </a:xfrm>
            <a:prstGeom prst="rect">
              <a:avLst/>
            </a:prstGeom>
            <a:noFill/>
          </p:spPr>
          <p:txBody>
            <a:bodyPr wrap="none" rtlCol="0">
              <a:spAutoFit/>
            </a:bodyPr>
            <a:lstStyle/>
            <a:p>
              <a:r>
                <a:rPr lang="en-US" dirty="0"/>
                <a:t>gluon </a:t>
              </a:r>
            </a:p>
            <a:p>
              <a:r>
                <a:rPr lang="en-US" dirty="0"/>
                <a:t>emission</a:t>
              </a:r>
            </a:p>
          </p:txBody>
        </p:sp>
        <p:sp>
          <p:nvSpPr>
            <p:cNvPr id="12" name="TextBox 11">
              <a:extLst>
                <a:ext uri="{FF2B5EF4-FFF2-40B4-BE49-F238E27FC236}">
                  <a16:creationId xmlns:a16="http://schemas.microsoft.com/office/drawing/2014/main" id="{4D4563D2-AEB2-4AC5-9291-9BD524A03E0A}"/>
                </a:ext>
              </a:extLst>
            </p:cNvPr>
            <p:cNvSpPr txBox="1"/>
            <p:nvPr/>
          </p:nvSpPr>
          <p:spPr>
            <a:xfrm>
              <a:off x="6850392" y="3607394"/>
              <a:ext cx="2121336" cy="646331"/>
            </a:xfrm>
            <a:prstGeom prst="rect">
              <a:avLst/>
            </a:prstGeom>
            <a:noFill/>
          </p:spPr>
          <p:txBody>
            <a:bodyPr wrap="square" rtlCol="0">
              <a:spAutoFit/>
            </a:bodyPr>
            <a:lstStyle/>
            <a:p>
              <a:pPr algn="ctr"/>
              <a:r>
                <a:rPr lang="en-US" dirty="0"/>
                <a:t>gluon recombination</a:t>
              </a:r>
            </a:p>
          </p:txBody>
        </p:sp>
        <p:sp>
          <p:nvSpPr>
            <p:cNvPr id="13" name="TextBox 12">
              <a:extLst>
                <a:ext uri="{FF2B5EF4-FFF2-40B4-BE49-F238E27FC236}">
                  <a16:creationId xmlns:a16="http://schemas.microsoft.com/office/drawing/2014/main" id="{911D2B5D-DCC8-4AC3-BF09-B8324F038FAA}"/>
                </a:ext>
              </a:extLst>
            </p:cNvPr>
            <p:cNvSpPr txBox="1"/>
            <p:nvPr/>
          </p:nvSpPr>
          <p:spPr>
            <a:xfrm>
              <a:off x="6234664" y="4270516"/>
              <a:ext cx="601472" cy="369332"/>
            </a:xfrm>
            <a:prstGeom prst="rect">
              <a:avLst/>
            </a:prstGeom>
            <a:noFill/>
          </p:spPr>
          <p:txBody>
            <a:bodyPr wrap="none" rtlCol="0">
              <a:spAutoFit/>
            </a:bodyPr>
            <a:lstStyle/>
            <a:p>
              <a:r>
                <a:rPr lang="en-US" b="1" dirty="0">
                  <a:solidFill>
                    <a:srgbClr val="FF0080"/>
                  </a:solidFill>
                </a:rPr>
                <a:t>?=?</a:t>
              </a:r>
            </a:p>
          </p:txBody>
        </p:sp>
      </p:grpSp>
      <p:sp>
        <p:nvSpPr>
          <p:cNvPr id="14" name="Text Box 2">
            <a:extLst>
              <a:ext uri="{FF2B5EF4-FFF2-40B4-BE49-F238E27FC236}">
                <a16:creationId xmlns:a16="http://schemas.microsoft.com/office/drawing/2014/main" id="{4FC0EC3F-1841-42EB-B63D-8BA402E98E8D}"/>
              </a:ext>
            </a:extLst>
          </p:cNvPr>
          <p:cNvSpPr>
            <a:spLocks noGrp="1" noChangeArrowheads="1"/>
          </p:cNvSpPr>
          <p:nvPr>
            <p:ph type="title"/>
          </p:nvPr>
        </p:nvSpPr>
        <p:spPr>
          <a:xfrm>
            <a:off x="309563" y="0"/>
            <a:ext cx="8462962" cy="728663"/>
          </a:xfrm>
        </p:spPr>
        <p:txBody>
          <a:bodyPr>
            <a:normAutofit/>
          </a:bodyPr>
          <a:lstStyle/>
          <a:p>
            <a:pPr algn="ctr" eaLnBrk="1" hangingPunct="1"/>
            <a:r>
              <a:rPr lang="en-US" altLang="en-US" sz="3200" dirty="0"/>
              <a:t>EIC – World’s First </a:t>
            </a:r>
            <a:r>
              <a:rPr lang="en-US" altLang="en-US" sz="3200" dirty="0" err="1"/>
              <a:t>eA</a:t>
            </a:r>
            <a:r>
              <a:rPr lang="en-US" altLang="en-US" sz="3200" dirty="0"/>
              <a:t> Collider</a:t>
            </a:r>
          </a:p>
        </p:txBody>
      </p:sp>
    </p:spTree>
    <p:extLst>
      <p:ext uri="{BB962C8B-B14F-4D97-AF65-F5344CB8AC3E}">
        <p14:creationId xmlns:p14="http://schemas.microsoft.com/office/powerpoint/2010/main" val="3654266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AC0BF-B603-422E-837A-B86D37AA2E35}"/>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43</a:t>
            </a:fld>
            <a:endParaRPr lang="en-US" dirty="0">
              <a:solidFill>
                <a:prstClr val="white"/>
              </a:solidFill>
            </a:endParaRPr>
          </a:p>
        </p:txBody>
      </p:sp>
      <p:sp>
        <p:nvSpPr>
          <p:cNvPr id="3" name="Title 2">
            <a:extLst>
              <a:ext uri="{FF2B5EF4-FFF2-40B4-BE49-F238E27FC236}">
                <a16:creationId xmlns:a16="http://schemas.microsoft.com/office/drawing/2014/main" id="{56A3963B-9F92-4FC2-A985-90AA647FBBB5}"/>
              </a:ext>
            </a:extLst>
          </p:cNvPr>
          <p:cNvSpPr>
            <a:spLocks noGrp="1"/>
          </p:cNvSpPr>
          <p:nvPr>
            <p:ph type="title"/>
          </p:nvPr>
        </p:nvSpPr>
        <p:spPr>
          <a:xfrm>
            <a:off x="308919" y="258622"/>
            <a:ext cx="8464378" cy="469409"/>
          </a:xfrm>
        </p:spPr>
        <p:txBody>
          <a:bodyPr>
            <a:noAutofit/>
          </a:bodyPr>
          <a:lstStyle/>
          <a:p>
            <a:pPr algn="ctr"/>
            <a:r>
              <a:rPr lang="en-US" altLang="en-US" sz="2800" dirty="0"/>
              <a:t>Nuclear Parton Distributions</a:t>
            </a:r>
            <a:br>
              <a:rPr lang="en-US" altLang="en-US" sz="2800" dirty="0"/>
            </a:br>
            <a:endParaRPr lang="en-US" sz="2800" dirty="0"/>
          </a:p>
        </p:txBody>
      </p:sp>
      <p:pic>
        <p:nvPicPr>
          <p:cNvPr id="4" name="Picture 3">
            <a:extLst>
              <a:ext uri="{FF2B5EF4-FFF2-40B4-BE49-F238E27FC236}">
                <a16:creationId xmlns:a16="http://schemas.microsoft.com/office/drawing/2014/main" id="{C8009F37-35F1-4545-9BDF-E33D3F86ED7F}"/>
              </a:ext>
            </a:extLst>
          </p:cNvPr>
          <p:cNvPicPr>
            <a:picLocks noChangeAspect="1"/>
          </p:cNvPicPr>
          <p:nvPr/>
        </p:nvPicPr>
        <p:blipFill>
          <a:blip r:embed="rId2"/>
          <a:stretch>
            <a:fillRect/>
          </a:stretch>
        </p:blipFill>
        <p:spPr>
          <a:xfrm>
            <a:off x="606472" y="1285084"/>
            <a:ext cx="7931056" cy="3289936"/>
          </a:xfrm>
          <a:prstGeom prst="rect">
            <a:avLst/>
          </a:prstGeom>
        </p:spPr>
      </p:pic>
      <p:sp>
        <p:nvSpPr>
          <p:cNvPr id="5" name="TextBox 4">
            <a:extLst>
              <a:ext uri="{FF2B5EF4-FFF2-40B4-BE49-F238E27FC236}">
                <a16:creationId xmlns:a16="http://schemas.microsoft.com/office/drawing/2014/main" id="{851304CF-7BDD-49A6-B58C-8896FFB42212}"/>
              </a:ext>
            </a:extLst>
          </p:cNvPr>
          <p:cNvSpPr txBox="1"/>
          <p:nvPr/>
        </p:nvSpPr>
        <p:spPr>
          <a:xfrm>
            <a:off x="323850" y="5846814"/>
            <a:ext cx="7695376" cy="615553"/>
          </a:xfrm>
          <a:prstGeom prst="rect">
            <a:avLst/>
          </a:prstGeom>
          <a:noFill/>
        </p:spPr>
        <p:txBody>
          <a:bodyPr wrap="none" rtlCol="0">
            <a:spAutoFit/>
          </a:bodyPr>
          <a:lstStyle/>
          <a:p>
            <a:r>
              <a:rPr lang="en-US" dirty="0"/>
              <a:t>From: Salvatore Fazio talk at INT 2017-3 program, also arXiv:1709.00076</a:t>
            </a:r>
          </a:p>
          <a:p>
            <a:r>
              <a:rPr lang="en-US" sz="1600" dirty="0"/>
              <a:t>Similar findings for impact of charm at large x by Weiss et al, arXiv:1610.08536</a:t>
            </a:r>
          </a:p>
        </p:txBody>
      </p:sp>
      <p:sp>
        <p:nvSpPr>
          <p:cNvPr id="6" name="TextBox 5">
            <a:extLst>
              <a:ext uri="{FF2B5EF4-FFF2-40B4-BE49-F238E27FC236}">
                <a16:creationId xmlns:a16="http://schemas.microsoft.com/office/drawing/2014/main" id="{7C4AC55C-7F6A-49E1-9A3C-64CFA9CA05D0}"/>
              </a:ext>
            </a:extLst>
          </p:cNvPr>
          <p:cNvSpPr txBox="1"/>
          <p:nvPr/>
        </p:nvSpPr>
        <p:spPr>
          <a:xfrm>
            <a:off x="1260837" y="858786"/>
            <a:ext cx="6622326"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What do we know of gluons in nuclei? Essentially nothing!</a:t>
            </a:r>
          </a:p>
        </p:txBody>
      </p:sp>
      <p:grpSp>
        <p:nvGrpSpPr>
          <p:cNvPr id="7" name="Group 6">
            <a:extLst>
              <a:ext uri="{FF2B5EF4-FFF2-40B4-BE49-F238E27FC236}">
                <a16:creationId xmlns:a16="http://schemas.microsoft.com/office/drawing/2014/main" id="{F43A575E-81E5-4099-964A-18881A091E0F}"/>
              </a:ext>
            </a:extLst>
          </p:cNvPr>
          <p:cNvGrpSpPr/>
          <p:nvPr/>
        </p:nvGrpSpPr>
        <p:grpSpPr>
          <a:xfrm>
            <a:off x="512751" y="4651896"/>
            <a:ext cx="8075352" cy="1200329"/>
            <a:chOff x="512751" y="4743336"/>
            <a:chExt cx="8075352" cy="1200329"/>
          </a:xfrm>
        </p:grpSpPr>
        <p:sp>
          <p:nvSpPr>
            <p:cNvPr id="8" name="TextBox 7">
              <a:extLst>
                <a:ext uri="{FF2B5EF4-FFF2-40B4-BE49-F238E27FC236}">
                  <a16:creationId xmlns:a16="http://schemas.microsoft.com/office/drawing/2014/main" id="{B8F5EB41-E4FE-4A3B-888E-046BCE4AFF17}"/>
                </a:ext>
              </a:extLst>
            </p:cNvPr>
            <p:cNvSpPr txBox="1"/>
            <p:nvPr/>
          </p:nvSpPr>
          <p:spPr>
            <a:xfrm>
              <a:off x="512751" y="4743336"/>
              <a:ext cx="8075352" cy="1200329"/>
            </a:xfrm>
            <a:prstGeom prst="rect">
              <a:avLst/>
            </a:prstGeom>
            <a:noFill/>
          </p:spPr>
          <p:txBody>
            <a:bodyPr wrap="none" rtlCol="0">
              <a:spAutoFit/>
            </a:bodyPr>
            <a:lstStyle/>
            <a:p>
              <a:pPr defTabSz="914400"/>
              <a:r>
                <a:rPr lang="en-US" b="1" dirty="0">
                  <a:solidFill>
                    <a:srgbClr val="0000FF"/>
                  </a:solidFill>
                  <a:latin typeface="Arial"/>
                </a:rPr>
                <a:t>Ratio of Parton Distribution Functions of </a:t>
              </a:r>
              <a:r>
                <a:rPr lang="en-US" b="1" dirty="0" err="1">
                  <a:solidFill>
                    <a:srgbClr val="0000FF"/>
                  </a:solidFill>
                  <a:latin typeface="Arial"/>
                </a:rPr>
                <a:t>Pb</a:t>
              </a:r>
              <a:r>
                <a:rPr lang="en-US" b="1" dirty="0">
                  <a:solidFill>
                    <a:srgbClr val="0000FF"/>
                  </a:solidFill>
                  <a:latin typeface="Arial"/>
                </a:rPr>
                <a:t> over Proton:</a:t>
              </a:r>
            </a:p>
            <a:p>
              <a:pPr marL="285750" indent="-285750" defTabSz="914400">
                <a:buFont typeface="Arial"/>
                <a:buChar char="•"/>
              </a:pPr>
              <a:r>
                <a:rPr lang="en-US" dirty="0">
                  <a:solidFill>
                    <a:srgbClr val="292934"/>
                  </a:solidFill>
                  <a:latin typeface="Arial"/>
                </a:rPr>
                <a:t>Without EIC, large uncertainties in </a:t>
              </a:r>
              <a:r>
                <a:rPr lang="en-US" b="1" dirty="0">
                  <a:solidFill>
                    <a:srgbClr val="292934"/>
                  </a:solidFill>
                  <a:latin typeface="Arial"/>
                </a:rPr>
                <a:t>nuclear (light) sea quarks and gluons</a:t>
              </a:r>
            </a:p>
            <a:p>
              <a:pPr marL="285750" indent="-285750" defTabSz="914400">
                <a:buFont typeface="Arial"/>
                <a:buChar char="•"/>
              </a:pPr>
              <a:r>
                <a:rPr lang="en-US" dirty="0">
                  <a:solidFill>
                    <a:srgbClr val="292934"/>
                  </a:solidFill>
                  <a:latin typeface="Arial"/>
                </a:rPr>
                <a:t>An EIC with projected F</a:t>
              </a:r>
              <a:r>
                <a:rPr lang="en-US" baseline="-25000" dirty="0">
                  <a:solidFill>
                    <a:srgbClr val="292934"/>
                  </a:solidFill>
                  <a:latin typeface="Arial"/>
                </a:rPr>
                <a:t>L</a:t>
              </a:r>
              <a:r>
                <a:rPr lang="en-US" dirty="0">
                  <a:solidFill>
                    <a:srgbClr val="292934"/>
                  </a:solidFill>
                  <a:latin typeface="Arial"/>
                </a:rPr>
                <a:t> </a:t>
              </a:r>
              <a:r>
                <a:rPr lang="en-US" b="1" dirty="0">
                  <a:solidFill>
                    <a:srgbClr val="292934"/>
                  </a:solidFill>
                  <a:latin typeface="Arial"/>
                </a:rPr>
                <a:t>and</a:t>
              </a:r>
              <a:r>
                <a:rPr lang="en-US" dirty="0">
                  <a:solidFill>
                    <a:srgbClr val="292934"/>
                  </a:solidFill>
                  <a:latin typeface="Arial"/>
                </a:rPr>
                <a:t> F</a:t>
              </a:r>
              <a:r>
                <a:rPr lang="en-US" baseline="-25000" dirty="0">
                  <a:solidFill>
                    <a:srgbClr val="292934"/>
                  </a:solidFill>
                  <a:latin typeface="Arial"/>
                </a:rPr>
                <a:t>L</a:t>
              </a:r>
              <a:r>
                <a:rPr lang="en-US" baseline="30000" dirty="0">
                  <a:solidFill>
                    <a:srgbClr val="292934"/>
                  </a:solidFill>
                  <a:latin typeface="Arial"/>
                </a:rPr>
                <a:t>CC</a:t>
              </a:r>
              <a:r>
                <a:rPr lang="en-US" dirty="0">
                  <a:solidFill>
                    <a:srgbClr val="292934"/>
                  </a:solidFill>
                  <a:latin typeface="Arial"/>
                </a:rPr>
                <a:t> will </a:t>
              </a:r>
              <a:r>
                <a:rPr lang="en-US" dirty="0">
                  <a:solidFill>
                    <a:srgbClr val="0000FF"/>
                  </a:solidFill>
                  <a:latin typeface="Arial"/>
                </a:rPr>
                <a:t>significantly reduce uncertainties</a:t>
              </a:r>
              <a:endParaRPr lang="en-US" dirty="0">
                <a:solidFill>
                  <a:srgbClr val="292934"/>
                </a:solidFill>
                <a:latin typeface="Arial"/>
              </a:endParaRPr>
            </a:p>
            <a:p>
              <a:pPr marL="285750" indent="-285750" defTabSz="914400">
                <a:buFont typeface="Arial"/>
                <a:buChar char="•"/>
              </a:pPr>
              <a:r>
                <a:rPr lang="en-US" dirty="0">
                  <a:solidFill>
                    <a:srgbClr val="292934"/>
                  </a:solidFill>
                  <a:latin typeface="Arial"/>
                </a:rPr>
                <a:t>Impossible for current and future </a:t>
              </a:r>
              <a:r>
                <a:rPr lang="en-US" dirty="0" err="1">
                  <a:solidFill>
                    <a:srgbClr val="292934"/>
                  </a:solidFill>
                  <a:latin typeface="Arial"/>
                </a:rPr>
                <a:t>pA</a:t>
              </a:r>
              <a:r>
                <a:rPr lang="en-US" dirty="0">
                  <a:solidFill>
                    <a:srgbClr val="292934"/>
                  </a:solidFill>
                  <a:latin typeface="Arial"/>
                </a:rPr>
                <a:t> data at RHIC &amp; LHC data to achieve</a:t>
              </a:r>
            </a:p>
          </p:txBody>
        </p:sp>
        <p:cxnSp>
          <p:nvCxnSpPr>
            <p:cNvPr id="9" name="Straight Arrow Connector 8">
              <a:extLst>
                <a:ext uri="{FF2B5EF4-FFF2-40B4-BE49-F238E27FC236}">
                  <a16:creationId xmlns:a16="http://schemas.microsoft.com/office/drawing/2014/main" id="{30A7EE11-1735-49E0-A0BC-18D260BDC630}"/>
                </a:ext>
              </a:extLst>
            </p:cNvPr>
            <p:cNvCxnSpPr>
              <a:cxnSpLocks/>
            </p:cNvCxnSpPr>
            <p:nvPr/>
          </p:nvCxnSpPr>
          <p:spPr>
            <a:xfrm>
              <a:off x="4225962" y="5343500"/>
              <a:ext cx="11743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692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44</a:t>
            </a:fld>
            <a:endParaRPr lang="en-US" dirty="0"/>
          </a:p>
        </p:txBody>
      </p:sp>
      <p:pic>
        <p:nvPicPr>
          <p:cNvPr id="5" name="Picture 2">
            <a:extLst>
              <a:ext uri="{FF2B5EF4-FFF2-40B4-BE49-F238E27FC236}">
                <a16:creationId xmlns:a16="http://schemas.microsoft.com/office/drawing/2014/main" id="{8A055BC2-5A4C-4BC1-859C-724972083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64448"/>
            <a:ext cx="2828925" cy="263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AC9956D0-5DB7-4052-AFCD-3D8B6B4CF2DE}"/>
              </a:ext>
            </a:extLst>
          </p:cNvPr>
          <p:cNvPicPr>
            <a:picLocks noChangeAspect="1" noChangeArrowheads="1"/>
          </p:cNvPicPr>
          <p:nvPr/>
        </p:nvPicPr>
        <p:blipFill>
          <a:blip r:embed="rId4" cstate="print"/>
          <a:srcRect/>
          <a:stretch>
            <a:fillRect/>
          </a:stretch>
        </p:blipFill>
        <p:spPr bwMode="auto">
          <a:xfrm>
            <a:off x="85588" y="2476378"/>
            <a:ext cx="2962412" cy="3898070"/>
          </a:xfrm>
          <a:prstGeom prst="rect">
            <a:avLst/>
          </a:prstGeom>
          <a:noFill/>
          <a:ln w="9525">
            <a:noFill/>
            <a:miter lim="800000"/>
            <a:headEnd/>
            <a:tailEnd/>
          </a:ln>
        </p:spPr>
      </p:pic>
      <p:sp>
        <p:nvSpPr>
          <p:cNvPr id="7" name="Content Placeholder 2">
            <a:extLst>
              <a:ext uri="{FF2B5EF4-FFF2-40B4-BE49-F238E27FC236}">
                <a16:creationId xmlns:a16="http://schemas.microsoft.com/office/drawing/2014/main" id="{73E3DD0C-0B61-4E2F-A7F8-6371C5F42CAD}"/>
              </a:ext>
            </a:extLst>
          </p:cNvPr>
          <p:cNvSpPr>
            <a:spLocks noGrp="1"/>
          </p:cNvSpPr>
          <p:nvPr>
            <p:ph idx="1"/>
          </p:nvPr>
        </p:nvSpPr>
        <p:spPr>
          <a:xfrm>
            <a:off x="533400" y="811848"/>
            <a:ext cx="2743200" cy="4876800"/>
          </a:xfrm>
        </p:spPr>
        <p:txBody>
          <a:bodyPr>
            <a:normAutofit/>
          </a:bodyPr>
          <a:lstStyle/>
          <a:p>
            <a:pPr marL="0" indent="0">
              <a:lnSpc>
                <a:spcPct val="100000"/>
              </a:lnSpc>
              <a:spcBef>
                <a:spcPts val="0"/>
              </a:spcBef>
              <a:spcAft>
                <a:spcPts val="600"/>
              </a:spcAft>
              <a:buNone/>
            </a:pPr>
            <a:r>
              <a:rPr lang="en-US" sz="1800" dirty="0">
                <a:solidFill>
                  <a:srgbClr val="0000FF"/>
                </a:solidFill>
              </a:rPr>
              <a:t>History:</a:t>
            </a:r>
          </a:p>
          <a:p>
            <a:pPr marL="0" indent="0">
              <a:lnSpc>
                <a:spcPct val="100000"/>
              </a:lnSpc>
              <a:spcBef>
                <a:spcPts val="0"/>
              </a:spcBef>
              <a:spcAft>
                <a:spcPts val="600"/>
              </a:spcAft>
              <a:buNone/>
            </a:pPr>
            <a:r>
              <a:rPr lang="en-US" sz="1800" dirty="0">
                <a:solidFill>
                  <a:srgbClr val="0000FF"/>
                </a:solidFill>
              </a:rPr>
              <a:t>Electromagnetic</a:t>
            </a:r>
          </a:p>
          <a:p>
            <a:pPr marL="0" indent="0">
              <a:lnSpc>
                <a:spcPct val="100000"/>
              </a:lnSpc>
              <a:spcBef>
                <a:spcPts val="0"/>
              </a:spcBef>
              <a:spcAft>
                <a:spcPts val="600"/>
              </a:spcAft>
              <a:buNone/>
            </a:pPr>
            <a:r>
              <a:rPr lang="en-US" sz="1600" dirty="0"/>
              <a:t>Elastic electron-nucleus scattering </a:t>
            </a:r>
            <a:r>
              <a:rPr lang="en-US" sz="1600" dirty="0">
                <a:sym typeface="Wingdings" panose="05000000000000000000" pitchFamily="2" charset="2"/>
              </a:rPr>
              <a:t> </a:t>
            </a:r>
            <a:r>
              <a:rPr lang="en-US" sz="1600" dirty="0">
                <a:solidFill>
                  <a:srgbClr val="0000FF"/>
                </a:solidFill>
                <a:sym typeface="Wingdings" panose="05000000000000000000" pitchFamily="2" charset="2"/>
              </a:rPr>
              <a:t>charge distribution of nuclei</a:t>
            </a:r>
            <a:endParaRPr lang="en-US" sz="1600" dirty="0">
              <a:solidFill>
                <a:srgbClr val="0000FF"/>
              </a:solidFill>
            </a:endParaRPr>
          </a:p>
        </p:txBody>
      </p:sp>
      <p:sp>
        <p:nvSpPr>
          <p:cNvPr id="8" name="Content Placeholder 2">
            <a:extLst>
              <a:ext uri="{FF2B5EF4-FFF2-40B4-BE49-F238E27FC236}">
                <a16:creationId xmlns:a16="http://schemas.microsoft.com/office/drawing/2014/main" id="{AAD239D9-A531-482B-83F2-2DD6FE718155}"/>
              </a:ext>
            </a:extLst>
          </p:cNvPr>
          <p:cNvSpPr txBox="1">
            <a:spLocks/>
          </p:cNvSpPr>
          <p:nvPr/>
        </p:nvSpPr>
        <p:spPr>
          <a:xfrm>
            <a:off x="3505200" y="811848"/>
            <a:ext cx="27432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Present/Near-future:</a:t>
            </a:r>
          </a:p>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Electroweak</a:t>
            </a:r>
          </a:p>
          <a:p>
            <a:pPr marL="0" indent="0">
              <a:buFont typeface="Arial" pitchFamily="34" charset="0"/>
              <a:buNone/>
            </a:pPr>
            <a:r>
              <a:rPr lang="en-US" sz="1600" dirty="0">
                <a:latin typeface="Arial" panose="020B0604020202020204" pitchFamily="34" charset="0"/>
                <a:cs typeface="Arial" panose="020B0604020202020204" pitchFamily="34" charset="0"/>
              </a:rPr>
              <a:t>Parity-violating elastic electron-nucleus scattering (or hadronic reactions </a:t>
            </a:r>
            <a:r>
              <a:rPr lang="en-US" sz="1600" i="1" dirty="0">
                <a:latin typeface="Arial" panose="020B0604020202020204" pitchFamily="34" charset="0"/>
                <a:cs typeface="Arial" panose="020B0604020202020204" pitchFamily="34" charset="0"/>
              </a:rPr>
              <a:t>e.g.</a:t>
            </a:r>
            <a:r>
              <a:rPr lang="en-US" sz="1600" dirty="0">
                <a:latin typeface="Arial" panose="020B0604020202020204" pitchFamily="34" charset="0"/>
                <a:cs typeface="Arial" panose="020B0604020202020204" pitchFamily="34" charset="0"/>
              </a:rPr>
              <a:t> at FRIB)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0000FF"/>
                </a:solidFill>
                <a:latin typeface="Arial" panose="020B0604020202020204" pitchFamily="34" charset="0"/>
                <a:cs typeface="Arial" panose="020B0604020202020204" pitchFamily="34" charset="0"/>
                <a:sym typeface="Wingdings" panose="05000000000000000000" pitchFamily="2" charset="2"/>
              </a:rPr>
              <a:t>neutron skin</a:t>
            </a:r>
            <a:endParaRPr lang="en-US" sz="1600" dirty="0">
              <a:solidFill>
                <a:srgbClr val="0000FF"/>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6C94A05C-58A7-4097-AD88-55E29DE360CA}"/>
              </a:ext>
            </a:extLst>
          </p:cNvPr>
          <p:cNvSpPr txBox="1">
            <a:spLocks/>
          </p:cNvSpPr>
          <p:nvPr/>
        </p:nvSpPr>
        <p:spPr>
          <a:xfrm>
            <a:off x="6400800" y="811848"/>
            <a:ext cx="2743200" cy="487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Future:</a:t>
            </a:r>
          </a:p>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Color dipole</a:t>
            </a:r>
          </a:p>
          <a:p>
            <a:pPr marL="0" indent="0">
              <a:buFont typeface="Arial" pitchFamily="34" charset="0"/>
              <a:buNone/>
            </a:pPr>
            <a:r>
              <a:rPr lang="en-US" sz="1600" dirty="0">
                <a:latin typeface="Symbol" panose="05050102010706020507" pitchFamily="18" charset="2"/>
                <a:cs typeface="Arial" panose="020B0604020202020204" pitchFamily="34" charset="0"/>
              </a:rPr>
              <a:t>f</a:t>
            </a:r>
            <a:r>
              <a:rPr lang="en-US" sz="1600" dirty="0">
                <a:latin typeface="Arial" panose="020B0604020202020204" pitchFamily="34" charset="0"/>
                <a:cs typeface="Arial" panose="020B0604020202020204" pitchFamily="34" charset="0"/>
              </a:rPr>
              <a:t> Production in coherent electron-nucleus scattering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0000FF"/>
                </a:solidFill>
                <a:latin typeface="Arial" panose="020B0604020202020204" pitchFamily="34" charset="0"/>
                <a:cs typeface="Arial" panose="020B0604020202020204" pitchFamily="34" charset="0"/>
                <a:sym typeface="Wingdings" panose="05000000000000000000" pitchFamily="2" charset="2"/>
              </a:rPr>
              <a:t>gluon spatial distribution of nuclei</a:t>
            </a: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r>
              <a:rPr lang="en-US" sz="1600" dirty="0">
                <a:latin typeface="Arial" panose="020B0604020202020204" pitchFamily="34" charset="0"/>
                <a:cs typeface="Arial" panose="020B0604020202020204" pitchFamily="34" charset="0"/>
              </a:rPr>
              <a:t>Fourier transform gives unprecedented info on gluon spatial distribution, including impact of gluon saturation</a:t>
            </a:r>
          </a:p>
        </p:txBody>
      </p:sp>
      <p:graphicFrame>
        <p:nvGraphicFramePr>
          <p:cNvPr id="10" name="Object 9">
            <a:extLst>
              <a:ext uri="{FF2B5EF4-FFF2-40B4-BE49-F238E27FC236}">
                <a16:creationId xmlns:a16="http://schemas.microsoft.com/office/drawing/2014/main" id="{8EC4929A-A03F-4EFE-91C5-B55737AA6564}"/>
              </a:ext>
            </a:extLst>
          </p:cNvPr>
          <p:cNvGraphicFramePr>
            <a:graphicFrameLocks noChangeAspect="1"/>
          </p:cNvGraphicFramePr>
          <p:nvPr/>
        </p:nvGraphicFramePr>
        <p:xfrm>
          <a:off x="3505200" y="4012248"/>
          <a:ext cx="2458115" cy="2140939"/>
        </p:xfrm>
        <a:graphic>
          <a:graphicData uri="http://schemas.openxmlformats.org/presentationml/2006/ole">
            <mc:AlternateContent xmlns:mc="http://schemas.openxmlformats.org/markup-compatibility/2006">
              <mc:Choice xmlns:v="urn:schemas-microsoft-com:vml" Requires="v">
                <p:oleObj spid="_x0000_s5152" name="Image" r:id="rId5" imgW="9454289" imgH="8234381" progId="Photoshop.Image.6">
                  <p:embed/>
                </p:oleObj>
              </mc:Choice>
              <mc:Fallback>
                <p:oleObj name="Image" r:id="rId5" imgW="9454289" imgH="8234381" progId="Photoshop.Image.6">
                  <p:embed/>
                  <p:pic>
                    <p:nvPicPr>
                      <p:cNvPr id="10" name="Object 9">
                        <a:extLst>
                          <a:ext uri="{FF2B5EF4-FFF2-40B4-BE49-F238E27FC236}">
                            <a16:creationId xmlns:a16="http://schemas.microsoft.com/office/drawing/2014/main" id="{8EC4929A-A03F-4EFE-91C5-B55737AA6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012248"/>
                        <a:ext cx="2458115" cy="214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10" descr="prex_D2.jpg">
            <a:extLst>
              <a:ext uri="{FF2B5EF4-FFF2-40B4-BE49-F238E27FC236}">
                <a16:creationId xmlns:a16="http://schemas.microsoft.com/office/drawing/2014/main" id="{74BB6DB4-0369-4104-8272-C17701F43D30}"/>
              </a:ext>
            </a:extLst>
          </p:cNvPr>
          <p:cNvPicPr>
            <a:picLocks noChangeAspect="1"/>
          </p:cNvPicPr>
          <p:nvPr/>
        </p:nvPicPr>
        <p:blipFill>
          <a:blip r:embed="rId7" cstate="print"/>
          <a:srcRect t="10992" b="3817"/>
          <a:stretch>
            <a:fillRect/>
          </a:stretch>
        </p:blipFill>
        <p:spPr>
          <a:xfrm>
            <a:off x="3473889" y="2564448"/>
            <a:ext cx="2698311" cy="1773965"/>
          </a:xfrm>
          <a:prstGeom prst="rect">
            <a:avLst/>
          </a:prstGeom>
          <a:effectLst>
            <a:outerShdw sx="1000" sy="1000" algn="ctr" rotWithShape="0">
              <a:srgbClr val="000000"/>
            </a:outerShdw>
          </a:effectLst>
        </p:spPr>
      </p:pic>
      <p:sp>
        <p:nvSpPr>
          <p:cNvPr id="12" name="Title 1">
            <a:extLst>
              <a:ext uri="{FF2B5EF4-FFF2-40B4-BE49-F238E27FC236}">
                <a16:creationId xmlns:a16="http://schemas.microsoft.com/office/drawing/2014/main" id="{D4340BF7-C742-4B61-89B5-332FE2B87D73}"/>
              </a:ext>
            </a:extLst>
          </p:cNvPr>
          <p:cNvSpPr txBox="1">
            <a:spLocks noGrp="1"/>
          </p:cNvSpPr>
          <p:nvPr>
            <p:ph type="title"/>
          </p:nvPr>
        </p:nvSpPr>
        <p:spPr>
          <a:xfrm>
            <a:off x="533400" y="0"/>
            <a:ext cx="8162192" cy="7286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a:t>Exposing different layers of the nuclear landscape with electron scattering</a:t>
            </a:r>
          </a:p>
        </p:txBody>
      </p:sp>
    </p:spTree>
    <p:extLst>
      <p:ext uri="{BB962C8B-B14F-4D97-AF65-F5344CB8AC3E}">
        <p14:creationId xmlns:p14="http://schemas.microsoft.com/office/powerpoint/2010/main" val="1031387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45</a:t>
            </a:fld>
            <a:endParaRPr lang="en-US" dirty="0"/>
          </a:p>
        </p:txBody>
      </p:sp>
      <p:sp>
        <p:nvSpPr>
          <p:cNvPr id="3" name="Title 2">
            <a:extLst>
              <a:ext uri="{FF2B5EF4-FFF2-40B4-BE49-F238E27FC236}">
                <a16:creationId xmlns:a16="http://schemas.microsoft.com/office/drawing/2014/main" id="{ADB0AA5D-2655-4F90-A3C8-86F219440C0B}"/>
              </a:ext>
            </a:extLst>
          </p:cNvPr>
          <p:cNvSpPr>
            <a:spLocks noGrp="1"/>
          </p:cNvSpPr>
          <p:nvPr>
            <p:ph type="title"/>
          </p:nvPr>
        </p:nvSpPr>
        <p:spPr>
          <a:xfrm>
            <a:off x="0" y="0"/>
            <a:ext cx="9144000" cy="728031"/>
          </a:xfrm>
        </p:spPr>
        <p:txBody>
          <a:bodyPr>
            <a:normAutofit/>
          </a:bodyPr>
          <a:lstStyle/>
          <a:p>
            <a:pPr algn="ctr"/>
            <a:r>
              <a:rPr lang="en-US" sz="3200" dirty="0"/>
              <a:t>GLUON SATURATION – WHAT TO MEASURE?</a:t>
            </a:r>
          </a:p>
        </p:txBody>
      </p:sp>
      <p:grpSp>
        <p:nvGrpSpPr>
          <p:cNvPr id="13" name="Group 12">
            <a:extLst>
              <a:ext uri="{FF2B5EF4-FFF2-40B4-BE49-F238E27FC236}">
                <a16:creationId xmlns:a16="http://schemas.microsoft.com/office/drawing/2014/main" id="{7527CEE7-C635-4F08-9655-984E162ADE7E}"/>
              </a:ext>
            </a:extLst>
          </p:cNvPr>
          <p:cNvGrpSpPr>
            <a:grpSpLocks noChangeAspect="1"/>
          </p:cNvGrpSpPr>
          <p:nvPr/>
        </p:nvGrpSpPr>
        <p:grpSpPr>
          <a:xfrm>
            <a:off x="6522938" y="3774012"/>
            <a:ext cx="2447708" cy="2557966"/>
            <a:chOff x="6369110" y="3603092"/>
            <a:chExt cx="2719676" cy="2842184"/>
          </a:xfrm>
        </p:grpSpPr>
        <p:pic>
          <p:nvPicPr>
            <p:cNvPr id="14" name="Picture 13">
              <a:extLst>
                <a:ext uri="{FF2B5EF4-FFF2-40B4-BE49-F238E27FC236}">
                  <a16:creationId xmlns:a16="http://schemas.microsoft.com/office/drawing/2014/main" id="{C6A11760-E92A-4E40-85CA-0F287ED04E9B}"/>
                </a:ext>
              </a:extLst>
            </p:cNvPr>
            <p:cNvPicPr>
              <a:picLocks noChangeAspect="1"/>
            </p:cNvPicPr>
            <p:nvPr/>
          </p:nvPicPr>
          <p:blipFill>
            <a:blip r:embed="rId2"/>
            <a:stretch>
              <a:fillRect/>
            </a:stretch>
          </p:blipFill>
          <p:spPr>
            <a:xfrm>
              <a:off x="6369110" y="3603092"/>
              <a:ext cx="2719676" cy="2842184"/>
            </a:xfrm>
            <a:prstGeom prst="rect">
              <a:avLst/>
            </a:prstGeom>
          </p:spPr>
        </p:pic>
        <p:sp>
          <p:nvSpPr>
            <p:cNvPr id="15" name="Rectangle 14">
              <a:extLst>
                <a:ext uri="{FF2B5EF4-FFF2-40B4-BE49-F238E27FC236}">
                  <a16:creationId xmlns:a16="http://schemas.microsoft.com/office/drawing/2014/main" id="{C6D225EA-6E84-4864-BFCB-BFDEF59871BC}"/>
                </a:ext>
              </a:extLst>
            </p:cNvPr>
            <p:cNvSpPr/>
            <p:nvPr/>
          </p:nvSpPr>
          <p:spPr>
            <a:xfrm>
              <a:off x="6761551" y="5583866"/>
              <a:ext cx="914400" cy="259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16" name="Picture 10" descr="C:\Dokumente und Einstellungen\caldwell\HERA3\LoI\submitted\standard-prev.eps">
            <a:extLst>
              <a:ext uri="{FF2B5EF4-FFF2-40B4-BE49-F238E27FC236}">
                <a16:creationId xmlns:a16="http://schemas.microsoft.com/office/drawing/2014/main" id="{49D141DE-24F7-4645-8B6A-1E8A27027B31}"/>
              </a:ext>
            </a:extLst>
          </p:cNvPr>
          <p:cNvPicPr>
            <a:picLocks noChangeAspect="1" noChangeArrowheads="1"/>
          </p:cNvPicPr>
          <p:nvPr/>
        </p:nvPicPr>
        <p:blipFill>
          <a:blip r:embed="rId3" cstate="print"/>
          <a:srcRect/>
          <a:stretch>
            <a:fillRect/>
          </a:stretch>
        </p:blipFill>
        <p:spPr bwMode="auto">
          <a:xfrm>
            <a:off x="4267200" y="1041876"/>
            <a:ext cx="4191000" cy="2635250"/>
          </a:xfrm>
          <a:prstGeom prst="rect">
            <a:avLst/>
          </a:prstGeom>
          <a:noFill/>
          <a:ln w="9525">
            <a:noFill/>
            <a:miter lim="800000"/>
            <a:headEnd/>
            <a:tailEnd/>
          </a:ln>
        </p:spPr>
      </p:pic>
      <p:sp>
        <p:nvSpPr>
          <p:cNvPr id="17" name="TextBox 12">
            <a:extLst>
              <a:ext uri="{FF2B5EF4-FFF2-40B4-BE49-F238E27FC236}">
                <a16:creationId xmlns:a16="http://schemas.microsoft.com/office/drawing/2014/main" id="{EDDF2C5D-ED1E-4EDF-A2E4-31851EB2EE73}"/>
              </a:ext>
            </a:extLst>
          </p:cNvPr>
          <p:cNvSpPr txBox="1">
            <a:spLocks noChangeArrowheads="1"/>
          </p:cNvSpPr>
          <p:nvPr/>
        </p:nvSpPr>
        <p:spPr bwMode="auto">
          <a:xfrm>
            <a:off x="254721" y="4208487"/>
            <a:ext cx="6472646" cy="707886"/>
          </a:xfrm>
          <a:prstGeom prst="rect">
            <a:avLst/>
          </a:prstGeom>
          <a:noFill/>
          <a:ln w="9525">
            <a:noFill/>
            <a:miter lim="800000"/>
            <a:headEnd/>
            <a:tailEnd/>
          </a:ln>
        </p:spPr>
        <p:txBody>
          <a:bodyPr wrap="square">
            <a:spAutoFit/>
          </a:bodyPr>
          <a:lstStyle/>
          <a:p>
            <a:r>
              <a:rPr lang="en-US" sz="2000" dirty="0">
                <a:solidFill>
                  <a:srgbClr val="0000FF"/>
                </a:solidFill>
                <a:latin typeface="Arial" pitchFamily="34" charset="0"/>
                <a:cs typeface="Arial" pitchFamily="34" charset="0"/>
              </a:rPr>
              <a:t>A 7 </a:t>
            </a:r>
            <a:r>
              <a:rPr lang="en-US" sz="2000" dirty="0" err="1">
                <a:solidFill>
                  <a:srgbClr val="0000FF"/>
                </a:solidFill>
                <a:latin typeface="Arial" pitchFamily="34" charset="0"/>
                <a:cs typeface="Arial" pitchFamily="34" charset="0"/>
              </a:rPr>
              <a:t>TeV</a:t>
            </a:r>
            <a:r>
              <a:rPr lang="en-US" sz="2000" dirty="0">
                <a:solidFill>
                  <a:srgbClr val="0000FF"/>
                </a:solidFill>
                <a:latin typeface="Arial" pitchFamily="34" charset="0"/>
                <a:cs typeface="Arial" pitchFamily="34" charset="0"/>
              </a:rPr>
              <a:t> equivalent electron bombarding the proton … but nothing happens to the proton in 10-15% of cases</a:t>
            </a:r>
          </a:p>
        </p:txBody>
      </p:sp>
      <p:sp>
        <p:nvSpPr>
          <p:cNvPr id="18" name="Text Box 16">
            <a:extLst>
              <a:ext uri="{FF2B5EF4-FFF2-40B4-BE49-F238E27FC236}">
                <a16:creationId xmlns:a16="http://schemas.microsoft.com/office/drawing/2014/main" id="{071019E8-04D4-402F-B5A1-695AD3AA0780}"/>
              </a:ext>
            </a:extLst>
          </p:cNvPr>
          <p:cNvSpPr txBox="1">
            <a:spLocks noChangeArrowheads="1"/>
          </p:cNvSpPr>
          <p:nvPr/>
        </p:nvSpPr>
        <p:spPr bwMode="auto">
          <a:xfrm>
            <a:off x="1030288" y="1119664"/>
            <a:ext cx="2386423" cy="461665"/>
          </a:xfrm>
          <a:prstGeom prst="rect">
            <a:avLst/>
          </a:prstGeom>
          <a:noFill/>
          <a:ln w="9525">
            <a:noFill/>
            <a:miter lim="800000"/>
            <a:headEnd/>
            <a:tailEnd/>
          </a:ln>
        </p:spPr>
        <p:txBody>
          <a:bodyPr wrap="none">
            <a:spAutoFit/>
          </a:bodyPr>
          <a:lstStyle/>
          <a:p>
            <a:r>
              <a:rPr lang="en-US" sz="2400" dirty="0">
                <a:latin typeface="Arial" pitchFamily="34" charset="0"/>
                <a:cs typeface="Arial" pitchFamily="34" charset="0"/>
              </a:rPr>
              <a:t>Diffractive event</a:t>
            </a:r>
            <a:endParaRPr lang="en-GB" sz="2400" dirty="0">
              <a:latin typeface="Arial" pitchFamily="34" charset="0"/>
              <a:cs typeface="Arial" pitchFamily="34" charset="0"/>
            </a:endParaRPr>
          </a:p>
        </p:txBody>
      </p:sp>
      <p:sp>
        <p:nvSpPr>
          <p:cNvPr id="19" name="Rectangle 17">
            <a:extLst>
              <a:ext uri="{FF2B5EF4-FFF2-40B4-BE49-F238E27FC236}">
                <a16:creationId xmlns:a16="http://schemas.microsoft.com/office/drawing/2014/main" id="{B2BCBEA6-58EB-4A6C-9100-E491782B951C}"/>
              </a:ext>
            </a:extLst>
          </p:cNvPr>
          <p:cNvSpPr>
            <a:spLocks noChangeArrowheads="1"/>
          </p:cNvSpPr>
          <p:nvPr/>
        </p:nvSpPr>
        <p:spPr bwMode="auto">
          <a:xfrm>
            <a:off x="969963" y="1118076"/>
            <a:ext cx="2743200" cy="457200"/>
          </a:xfrm>
          <a:prstGeom prst="rect">
            <a:avLst/>
          </a:prstGeom>
          <a:no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0" name="Rectangle 18">
            <a:extLst>
              <a:ext uri="{FF2B5EF4-FFF2-40B4-BE49-F238E27FC236}">
                <a16:creationId xmlns:a16="http://schemas.microsoft.com/office/drawing/2014/main" id="{4F1E55DD-81CC-4133-988E-54478C088AC2}"/>
              </a:ext>
            </a:extLst>
          </p:cNvPr>
          <p:cNvSpPr>
            <a:spLocks noChangeArrowheads="1"/>
          </p:cNvSpPr>
          <p:nvPr/>
        </p:nvSpPr>
        <p:spPr bwMode="auto">
          <a:xfrm>
            <a:off x="254721" y="4990000"/>
            <a:ext cx="6211389" cy="914400"/>
          </a:xfrm>
          <a:prstGeom prst="rect">
            <a:avLst/>
          </a:prstGeom>
          <a:noFill/>
          <a:ln w="9525">
            <a:noFill/>
            <a:miter lim="800000"/>
            <a:headEnd/>
            <a:tailEnd/>
          </a:ln>
        </p:spPr>
        <p:txBody>
          <a:bodyPr/>
          <a:lstStyle/>
          <a:p>
            <a:pPr marL="342900" indent="-342900">
              <a:spcBef>
                <a:spcPct val="20000"/>
              </a:spcBef>
              <a:buClr>
                <a:srgbClr val="009900"/>
              </a:buClr>
              <a:buSzPct val="65000"/>
            </a:pPr>
            <a:r>
              <a:rPr lang="en-US" sz="2000" dirty="0">
                <a:solidFill>
                  <a:srgbClr val="008000"/>
                </a:solidFill>
                <a:latin typeface="Arial" pitchFamily="34" charset="0"/>
                <a:cs typeface="Arial" pitchFamily="34" charset="0"/>
              </a:rPr>
              <a:t>Predictions for </a:t>
            </a:r>
            <a:r>
              <a:rPr lang="en-US" sz="2000" dirty="0" err="1">
                <a:solidFill>
                  <a:srgbClr val="008000"/>
                </a:solidFill>
                <a:latin typeface="Arial" pitchFamily="34" charset="0"/>
                <a:cs typeface="Arial" pitchFamily="34" charset="0"/>
              </a:rPr>
              <a:t>eA</a:t>
            </a:r>
            <a:r>
              <a:rPr lang="en-US" sz="2000" dirty="0">
                <a:solidFill>
                  <a:srgbClr val="008000"/>
                </a:solidFill>
                <a:latin typeface="Arial" pitchFamily="34" charset="0"/>
                <a:cs typeface="Arial" pitchFamily="34" charset="0"/>
              </a:rPr>
              <a:t> for such hard diffractive events range up to:</a:t>
            </a:r>
            <a:r>
              <a:rPr lang="en-US" sz="2000" dirty="0">
                <a:latin typeface="Arial" pitchFamily="34" charset="0"/>
                <a:cs typeface="Arial" pitchFamily="34" charset="0"/>
              </a:rPr>
              <a:t> 25-30%... given saturation models</a:t>
            </a:r>
          </a:p>
          <a:p>
            <a:pPr marL="342900" indent="-342900" algn="ctr">
              <a:spcBef>
                <a:spcPct val="20000"/>
              </a:spcBef>
              <a:buClr>
                <a:srgbClr val="009900"/>
              </a:buClr>
              <a:buSzPct val="65000"/>
            </a:pPr>
            <a:r>
              <a:rPr lang="en-US" sz="2000" i="1" dirty="0">
                <a:latin typeface="Arial" pitchFamily="34" charset="0"/>
                <a:cs typeface="Arial" pitchFamily="34" charset="0"/>
              </a:rPr>
              <a:t>(EIC: utilize </a:t>
            </a:r>
            <a:r>
              <a:rPr lang="en-US" sz="2000" i="1" dirty="0">
                <a:latin typeface="Arial" pitchFamily="34" charset="0"/>
                <a:ea typeface="ＭＳ Ｐゴシック" pitchFamily="-107" charset="-128"/>
                <a:cs typeface="Arial" pitchFamily="34" charset="0"/>
              </a:rPr>
              <a:t>g ~ A</a:t>
            </a:r>
            <a:r>
              <a:rPr lang="en-US" sz="2000" i="1" baseline="30000" dirty="0">
                <a:latin typeface="Arial" pitchFamily="34" charset="0"/>
                <a:ea typeface="ＭＳ Ｐゴシック" pitchFamily="-107" charset="-128"/>
                <a:cs typeface="Arial" pitchFamily="34" charset="0"/>
              </a:rPr>
              <a:t>1/3</a:t>
            </a:r>
            <a:r>
              <a:rPr lang="en-US" sz="2000" i="1" dirty="0">
                <a:latin typeface="Arial" pitchFamily="34" charset="0"/>
                <a:ea typeface="ＭＳ Ｐゴシック" pitchFamily="-107" charset="-128"/>
                <a:cs typeface="Arial" pitchFamily="34" charset="0"/>
              </a:rPr>
              <a:t> x s</a:t>
            </a:r>
            <a:r>
              <a:rPr lang="en-US" sz="2000" i="1" baseline="30000" dirty="0">
                <a:latin typeface="Arial" pitchFamily="34" charset="0"/>
                <a:ea typeface="ＭＳ Ｐゴシック" pitchFamily="-107" charset="-128"/>
                <a:cs typeface="Arial" pitchFamily="34" charset="0"/>
              </a:rPr>
              <a:t>0.3</a:t>
            </a:r>
            <a:r>
              <a:rPr lang="en-US" sz="2000" i="1" dirty="0">
                <a:latin typeface="Arial" pitchFamily="34" charset="0"/>
                <a:ea typeface="ＭＳ Ｐゴシック" pitchFamily="-107" charset="-128"/>
                <a:cs typeface="Arial" pitchFamily="34" charset="0"/>
              </a:rPr>
              <a:t> to hunt for </a:t>
            </a:r>
            <a:r>
              <a:rPr lang="en-US" sz="2000" i="1" dirty="0" err="1">
                <a:latin typeface="Arial" pitchFamily="34" charset="0"/>
                <a:ea typeface="ＭＳ Ｐゴシック" pitchFamily="-107" charset="-128"/>
                <a:cs typeface="Arial" pitchFamily="34" charset="0"/>
              </a:rPr>
              <a:t>c.q</a:t>
            </a:r>
            <a:r>
              <a:rPr lang="en-US" sz="2000" i="1" dirty="0">
                <a:latin typeface="Arial" pitchFamily="34" charset="0"/>
                <a:ea typeface="ＭＳ Ｐゴシック" pitchFamily="-107" charset="-128"/>
                <a:cs typeface="Arial" pitchFamily="34" charset="0"/>
              </a:rPr>
              <a:t>. map onset of saturation)</a:t>
            </a:r>
          </a:p>
        </p:txBody>
      </p:sp>
      <p:pic>
        <p:nvPicPr>
          <p:cNvPr id="21" name="Picture 11" descr="C:\Dokumente und Einstellungen\caldwell\HERA3\LoI\submitted\rapgap-prev.eps">
            <a:extLst>
              <a:ext uri="{FF2B5EF4-FFF2-40B4-BE49-F238E27FC236}">
                <a16:creationId xmlns:a16="http://schemas.microsoft.com/office/drawing/2014/main" id="{B1698B67-32B7-45B1-87CC-F9E8FE51C05E}"/>
              </a:ext>
            </a:extLst>
          </p:cNvPr>
          <p:cNvPicPr>
            <a:picLocks noChangeAspect="1" noChangeArrowheads="1"/>
          </p:cNvPicPr>
          <p:nvPr/>
        </p:nvPicPr>
        <p:blipFill>
          <a:blip r:embed="rId4" cstate="print"/>
          <a:srcRect/>
          <a:stretch>
            <a:fillRect/>
          </a:stretch>
        </p:blipFill>
        <p:spPr bwMode="auto">
          <a:xfrm>
            <a:off x="4267200" y="1041876"/>
            <a:ext cx="4191000" cy="2647950"/>
          </a:xfrm>
          <a:prstGeom prst="rect">
            <a:avLst/>
          </a:prstGeom>
          <a:noFill/>
          <a:ln w="9525">
            <a:noFill/>
            <a:miter lim="800000"/>
            <a:headEnd/>
            <a:tailEnd/>
          </a:ln>
        </p:spPr>
      </p:pic>
      <p:sp>
        <p:nvSpPr>
          <p:cNvPr id="22" name="Line 15">
            <a:extLst>
              <a:ext uri="{FF2B5EF4-FFF2-40B4-BE49-F238E27FC236}">
                <a16:creationId xmlns:a16="http://schemas.microsoft.com/office/drawing/2014/main" id="{5BB5A8D5-D7E2-468D-AF4A-754059C7DC86}"/>
              </a:ext>
            </a:extLst>
          </p:cNvPr>
          <p:cNvSpPr>
            <a:spLocks noChangeShapeType="1"/>
          </p:cNvSpPr>
          <p:nvPr/>
        </p:nvSpPr>
        <p:spPr bwMode="auto">
          <a:xfrm flipV="1">
            <a:off x="5638800" y="3175476"/>
            <a:ext cx="152400" cy="685800"/>
          </a:xfrm>
          <a:prstGeom prst="line">
            <a:avLst/>
          </a:prstGeom>
          <a:noFill/>
          <a:ln w="28575">
            <a:solidFill>
              <a:srgbClr val="FF0000"/>
            </a:solidFill>
            <a:round/>
            <a:headEnd/>
            <a:tailEnd type="triangle" w="med" len="med"/>
          </a:ln>
        </p:spPr>
        <p:txBody>
          <a:bodyPr/>
          <a:lstStyle/>
          <a:p>
            <a:endParaRPr lang="en-US">
              <a:latin typeface="Arial" pitchFamily="34" charset="0"/>
              <a:cs typeface="Arial" pitchFamily="34" charset="0"/>
            </a:endParaRPr>
          </a:p>
        </p:txBody>
      </p:sp>
      <p:sp>
        <p:nvSpPr>
          <p:cNvPr id="23" name="Text Box 18">
            <a:extLst>
              <a:ext uri="{FF2B5EF4-FFF2-40B4-BE49-F238E27FC236}">
                <a16:creationId xmlns:a16="http://schemas.microsoft.com/office/drawing/2014/main" id="{3614B94E-9A3B-4B31-AF0A-F6DF6738AF2A}"/>
              </a:ext>
            </a:extLst>
          </p:cNvPr>
          <p:cNvSpPr txBox="1">
            <a:spLocks noChangeArrowheads="1"/>
          </p:cNvSpPr>
          <p:nvPr/>
        </p:nvSpPr>
        <p:spPr bwMode="auto">
          <a:xfrm>
            <a:off x="3366777" y="3859186"/>
            <a:ext cx="3095719" cy="338554"/>
          </a:xfrm>
          <a:prstGeom prst="rect">
            <a:avLst/>
          </a:prstGeom>
          <a:noFill/>
          <a:ln w="9525">
            <a:solidFill>
              <a:schemeClr val="tx1"/>
            </a:solidFill>
            <a:miter lim="800000"/>
            <a:headEnd/>
            <a:tailEnd/>
          </a:ln>
        </p:spPr>
        <p:txBody>
          <a:bodyPr wrap="none">
            <a:spAutoFit/>
          </a:bodyPr>
          <a:lstStyle/>
          <a:p>
            <a:r>
              <a:rPr lang="en-US" sz="1600" b="1" dirty="0">
                <a:latin typeface="Arial" pitchFamily="34" charset="0"/>
                <a:cs typeface="Arial" pitchFamily="34" charset="0"/>
              </a:rPr>
              <a:t>No activity in proton direction</a:t>
            </a:r>
            <a:endParaRPr lang="en-GB" sz="1600" b="1" dirty="0">
              <a:latin typeface="Arial" pitchFamily="34" charset="0"/>
              <a:cs typeface="Arial" pitchFamily="34" charset="0"/>
            </a:endParaRPr>
          </a:p>
        </p:txBody>
      </p:sp>
      <p:sp>
        <p:nvSpPr>
          <p:cNvPr id="24" name="TextBox 23">
            <a:extLst>
              <a:ext uri="{FF2B5EF4-FFF2-40B4-BE49-F238E27FC236}">
                <a16:creationId xmlns:a16="http://schemas.microsoft.com/office/drawing/2014/main" id="{BE535388-9121-4DB3-B111-1813DF6C3ABB}"/>
              </a:ext>
            </a:extLst>
          </p:cNvPr>
          <p:cNvSpPr txBox="1"/>
          <p:nvPr/>
        </p:nvSpPr>
        <p:spPr>
          <a:xfrm>
            <a:off x="393107" y="743480"/>
            <a:ext cx="7784503" cy="646331"/>
          </a:xfrm>
          <a:prstGeom prst="rect">
            <a:avLst/>
          </a:prstGeom>
          <a:noFill/>
        </p:spPr>
        <p:txBody>
          <a:bodyPr wrap="none" rtlCol="0">
            <a:spAutoFit/>
          </a:bodyPr>
          <a:lstStyle/>
          <a:p>
            <a:r>
              <a:rPr lang="en-US" dirty="0"/>
              <a:t>Many ways to get to gluon distribution in nuclei, but diffraction most sensitive:</a:t>
            </a:r>
          </a:p>
          <a:p>
            <a:endParaRPr lang="en-US" dirty="0">
              <a:latin typeface="Arial" panose="020B0604020202020204" pitchFamily="34" charset="0"/>
              <a:cs typeface="Arial" panose="020B0604020202020204" pitchFamily="34" charset="0"/>
            </a:endParaRPr>
          </a:p>
        </p:txBody>
      </p:sp>
      <p:pic>
        <p:nvPicPr>
          <p:cNvPr id="25" name="Picture 24" descr="latex-image-1.pdf">
            <a:extLst>
              <a:ext uri="{FF2B5EF4-FFF2-40B4-BE49-F238E27FC236}">
                <a16:creationId xmlns:a16="http://schemas.microsoft.com/office/drawing/2014/main" id="{A5394149-ED58-491E-A015-9A031D79A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35" y="1800448"/>
            <a:ext cx="1856744" cy="291387"/>
          </a:xfrm>
          <a:prstGeom prst="rect">
            <a:avLst/>
          </a:prstGeom>
        </p:spPr>
      </p:pic>
      <p:pic>
        <p:nvPicPr>
          <p:cNvPr id="26" name="image67.png">
            <a:extLst>
              <a:ext uri="{FF2B5EF4-FFF2-40B4-BE49-F238E27FC236}">
                <a16:creationId xmlns:a16="http://schemas.microsoft.com/office/drawing/2014/main" id="{17C4EA8F-3C48-4CAC-83A5-F5F23BF3F3C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51303" y="1917193"/>
            <a:ext cx="2327676" cy="2078282"/>
          </a:xfrm>
          <a:prstGeom prst="rect">
            <a:avLst/>
          </a:prstGeom>
          <a:ln w="12700">
            <a:miter lim="400000"/>
          </a:ln>
        </p:spPr>
      </p:pic>
    </p:spTree>
    <p:extLst>
      <p:ext uri="{BB962C8B-B14F-4D97-AF65-F5344CB8AC3E}">
        <p14:creationId xmlns:p14="http://schemas.microsoft.com/office/powerpoint/2010/main" val="117727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46</a:t>
            </a:fld>
            <a:endParaRPr lang="en-US" dirty="0"/>
          </a:p>
        </p:txBody>
      </p:sp>
      <p:sp>
        <p:nvSpPr>
          <p:cNvPr id="3" name="Title 2">
            <a:extLst>
              <a:ext uri="{FF2B5EF4-FFF2-40B4-BE49-F238E27FC236}">
                <a16:creationId xmlns:a16="http://schemas.microsoft.com/office/drawing/2014/main" id="{ADB0AA5D-2655-4F90-A3C8-86F219440C0B}"/>
              </a:ext>
            </a:extLst>
          </p:cNvPr>
          <p:cNvSpPr>
            <a:spLocks noGrp="1"/>
          </p:cNvSpPr>
          <p:nvPr>
            <p:ph type="title"/>
          </p:nvPr>
        </p:nvSpPr>
        <p:spPr>
          <a:xfrm>
            <a:off x="308919" y="0"/>
            <a:ext cx="8464378" cy="728031"/>
          </a:xfrm>
        </p:spPr>
        <p:txBody>
          <a:bodyPr>
            <a:normAutofit/>
          </a:bodyPr>
          <a:lstStyle/>
          <a:p>
            <a:pPr algn="ctr"/>
            <a:r>
              <a:rPr lang="en-US" sz="3200" dirty="0"/>
              <a:t>New Avenues</a:t>
            </a:r>
          </a:p>
        </p:txBody>
      </p:sp>
      <p:pic>
        <p:nvPicPr>
          <p:cNvPr id="5" name="Picture 4" descr="U5PjXCDE_400x400.jpg">
            <a:extLst>
              <a:ext uri="{FF2B5EF4-FFF2-40B4-BE49-F238E27FC236}">
                <a16:creationId xmlns:a16="http://schemas.microsoft.com/office/drawing/2014/main" id="{1E52CF58-A3C2-440E-AE5D-32C83081E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8390" y="155226"/>
            <a:ext cx="1145610" cy="1145610"/>
          </a:xfrm>
          <a:prstGeom prst="rect">
            <a:avLst/>
          </a:prstGeom>
        </p:spPr>
      </p:pic>
      <p:pic>
        <p:nvPicPr>
          <p:cNvPr id="6" name="Picture 5" descr="Screen Shot 2018-10-17 at 10.29.44 AM.png">
            <a:extLst>
              <a:ext uri="{FF2B5EF4-FFF2-40B4-BE49-F238E27FC236}">
                <a16:creationId xmlns:a16="http://schemas.microsoft.com/office/drawing/2014/main" id="{58A632F8-BB6D-42C8-BF35-BE16E7D61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83" y="787336"/>
            <a:ext cx="2520445" cy="2320409"/>
          </a:xfrm>
          <a:prstGeom prst="rect">
            <a:avLst/>
          </a:prstGeom>
        </p:spPr>
      </p:pic>
      <p:grpSp>
        <p:nvGrpSpPr>
          <p:cNvPr id="7" name="Group 6">
            <a:extLst>
              <a:ext uri="{FF2B5EF4-FFF2-40B4-BE49-F238E27FC236}">
                <a16:creationId xmlns:a16="http://schemas.microsoft.com/office/drawing/2014/main" id="{6DF22614-6D6A-44BF-846E-83691324957D}"/>
              </a:ext>
            </a:extLst>
          </p:cNvPr>
          <p:cNvGrpSpPr/>
          <p:nvPr/>
        </p:nvGrpSpPr>
        <p:grpSpPr>
          <a:xfrm>
            <a:off x="310130" y="3250635"/>
            <a:ext cx="3096978" cy="1263446"/>
            <a:chOff x="209401" y="5289754"/>
            <a:chExt cx="3096978" cy="1263446"/>
          </a:xfrm>
        </p:grpSpPr>
        <p:pic>
          <p:nvPicPr>
            <p:cNvPr id="8" name="Picture 5">
              <a:extLst>
                <a:ext uri="{FF2B5EF4-FFF2-40B4-BE49-F238E27FC236}">
                  <a16:creationId xmlns:a16="http://schemas.microsoft.com/office/drawing/2014/main" id="{2D6F2A31-793A-48EC-8B81-CB388607E500}"/>
                </a:ext>
              </a:extLst>
            </p:cNvPr>
            <p:cNvPicPr>
              <a:picLocks noChangeAspect="1"/>
            </p:cNvPicPr>
            <p:nvPr/>
          </p:nvPicPr>
          <p:blipFill>
            <a:blip r:embed="rId4" cstate="print">
              <a:extLst>
                <a:ext uri="{28A0092B-C50C-407E-A947-70E740481C1C}">
                  <a14:useLocalDpi xmlns:a14="http://schemas.microsoft.com/office/drawing/2010/main" val="0"/>
                </a:ext>
              </a:extLst>
            </a:blip>
            <a:srcRect l="-2" r="47656"/>
            <a:stretch>
              <a:fillRect/>
            </a:stretch>
          </p:blipFill>
          <p:spPr bwMode="auto">
            <a:xfrm>
              <a:off x="209401" y="5289754"/>
              <a:ext cx="1312805"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30791980-3156-4B11-BC00-0064F8BD1E26}"/>
                </a:ext>
              </a:extLst>
            </p:cNvPr>
            <p:cNvPicPr>
              <a:picLocks noChangeAspect="1"/>
            </p:cNvPicPr>
            <p:nvPr/>
          </p:nvPicPr>
          <p:blipFill>
            <a:blip r:embed="rId4" cstate="print">
              <a:extLst>
                <a:ext uri="{28A0092B-C50C-407E-A947-70E740481C1C}">
                  <a14:useLocalDpi xmlns:a14="http://schemas.microsoft.com/office/drawing/2010/main" val="0"/>
                </a:ext>
              </a:extLst>
            </a:blip>
            <a:srcRect l="52493" r="-2345"/>
            <a:stretch>
              <a:fillRect/>
            </a:stretch>
          </p:blipFill>
          <p:spPr bwMode="auto">
            <a:xfrm>
              <a:off x="2056122" y="5321454"/>
              <a:ext cx="1250257" cy="123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6640B8A-CB6E-452C-8BAE-94DD26A2C9FD}"/>
                </a:ext>
              </a:extLst>
            </p:cNvPr>
            <p:cNvSpPr txBox="1"/>
            <p:nvPr/>
          </p:nvSpPr>
          <p:spPr>
            <a:xfrm>
              <a:off x="1524000" y="5334000"/>
              <a:ext cx="466794" cy="1200329"/>
            </a:xfrm>
            <a:prstGeom prst="rect">
              <a:avLst/>
            </a:prstGeom>
            <a:noFill/>
          </p:spPr>
          <p:txBody>
            <a:bodyPr wrap="none" rtlCol="0">
              <a:spAutoFit/>
            </a:bodyPr>
            <a:lstStyle/>
            <a:p>
              <a:r>
                <a:rPr lang="en-US" sz="7200" b="1" dirty="0"/>
                <a:t>-</a:t>
              </a:r>
            </a:p>
          </p:txBody>
        </p:sp>
      </p:grpSp>
      <p:sp>
        <p:nvSpPr>
          <p:cNvPr id="11" name="TextBox 10">
            <a:extLst>
              <a:ext uri="{FF2B5EF4-FFF2-40B4-BE49-F238E27FC236}">
                <a16:creationId xmlns:a16="http://schemas.microsoft.com/office/drawing/2014/main" id="{507596C6-BA60-4065-BD01-053B9455B610}"/>
              </a:ext>
            </a:extLst>
          </p:cNvPr>
          <p:cNvSpPr txBox="1"/>
          <p:nvPr/>
        </p:nvSpPr>
        <p:spPr>
          <a:xfrm>
            <a:off x="3405896" y="799226"/>
            <a:ext cx="5505321" cy="5816977"/>
          </a:xfrm>
          <a:prstGeom prst="rect">
            <a:avLst/>
          </a:prstGeom>
          <a:noFill/>
        </p:spPr>
        <p:txBody>
          <a:bodyPr wrap="square" rtlCol="0">
            <a:spAutoFit/>
          </a:bodyPr>
          <a:lstStyle/>
          <a:p>
            <a:pPr marL="285750" indent="-285750">
              <a:buFont typeface="Arial"/>
              <a:buChar char="•"/>
            </a:pPr>
            <a:r>
              <a:rPr lang="en-US" b="1" dirty="0"/>
              <a:t>Pressure in the Proton</a:t>
            </a:r>
          </a:p>
          <a:p>
            <a:pPr marL="742842" lvl="1" indent="-285750">
              <a:buFont typeface="Courier New" panose="02070309020205020404" pitchFamily="49" charset="0"/>
              <a:buChar char="o"/>
            </a:pPr>
            <a:r>
              <a:rPr lang="en-US" dirty="0"/>
              <a:t>First determination using DVCS (Deeply Virtual Compton Scattering) data</a:t>
            </a:r>
          </a:p>
          <a:p>
            <a:pPr marL="742842" lvl="1" indent="-285750">
              <a:buFont typeface="Courier New" panose="02070309020205020404" pitchFamily="49" charset="0"/>
              <a:buChar char="o"/>
            </a:pPr>
            <a:r>
              <a:rPr lang="en-US" dirty="0"/>
              <a:t>Interior pressure in proton is &gt; pressure inside a neutron star!     </a:t>
            </a:r>
            <a:r>
              <a:rPr lang="en-US" b="1" i="1" dirty="0">
                <a:solidFill>
                  <a:srgbClr val="FF0000"/>
                </a:solidFill>
              </a:rPr>
              <a:t>Who knew that!</a:t>
            </a:r>
          </a:p>
          <a:p>
            <a:pPr marL="742842" lvl="1" indent="-285750">
              <a:buFont typeface="Courier New" panose="02070309020205020404" pitchFamily="49" charset="0"/>
              <a:buChar char="o"/>
            </a:pPr>
            <a:r>
              <a:rPr lang="en-US" dirty="0"/>
              <a:t>Lattice calculation motivates determination  of gluon GPDs at EIC</a:t>
            </a:r>
          </a:p>
          <a:p>
            <a:pPr marL="285750" indent="-285750">
              <a:buFont typeface="Arial"/>
              <a:buChar char="•"/>
            </a:pPr>
            <a:endParaRPr lang="en-US" b="1" dirty="0"/>
          </a:p>
          <a:p>
            <a:pPr marL="285750" indent="-285750">
              <a:buFont typeface="Arial"/>
              <a:buChar char="•"/>
            </a:pPr>
            <a:r>
              <a:rPr lang="en-US" b="1" dirty="0"/>
              <a:t>Polarized Deuteron Structure</a:t>
            </a:r>
          </a:p>
          <a:p>
            <a:pPr marL="742842" lvl="1" indent="-285750">
              <a:buFont typeface="Courier New" panose="02070309020205020404" pitchFamily="49" charset="0"/>
              <a:buChar char="o"/>
            </a:pPr>
            <a:r>
              <a:rPr lang="en-US" dirty="0"/>
              <a:t>Inclusive Deep Inelastic Scattering on a Tensor-Polarized Deuteron Beam</a:t>
            </a:r>
          </a:p>
          <a:p>
            <a:pPr marL="742842" lvl="1" indent="-285750">
              <a:buFont typeface="Courier New" panose="02070309020205020404" pitchFamily="49" charset="0"/>
              <a:buChar char="o"/>
            </a:pPr>
            <a:r>
              <a:rPr lang="en-US" dirty="0"/>
              <a:t>Map the Structure Function b1</a:t>
            </a:r>
          </a:p>
          <a:p>
            <a:pPr marL="742842" lvl="1" indent="-285750">
              <a:buFont typeface="Courier New" panose="02070309020205020404" pitchFamily="49" charset="0"/>
              <a:buChar char="o"/>
            </a:pPr>
            <a:r>
              <a:rPr lang="en-US" dirty="0"/>
              <a:t>Are quarks sensitive to the doughnut or dumbbell shape of the nucleus?</a:t>
            </a:r>
          </a:p>
          <a:p>
            <a:pPr marL="742842" lvl="1" indent="-285750">
              <a:buFont typeface="Courier New" panose="02070309020205020404" pitchFamily="49" charset="0"/>
              <a:buChar char="o"/>
            </a:pPr>
            <a:endParaRPr lang="en-US" dirty="0"/>
          </a:p>
          <a:p>
            <a:pPr marL="285750" indent="-285750">
              <a:buFont typeface="Arial" panose="020B0604020202020204" pitchFamily="34" charset="0"/>
              <a:buChar char="•"/>
            </a:pPr>
            <a:r>
              <a:rPr lang="en-US" b="1" dirty="0"/>
              <a:t>Hot Spots in the Nucleus</a:t>
            </a:r>
          </a:p>
          <a:p>
            <a:pPr marL="742842" lvl="1" indent="-285750">
              <a:buFont typeface="Courier New" panose="02070309020205020404" pitchFamily="49" charset="0"/>
              <a:buChar char="o"/>
            </a:pPr>
            <a:r>
              <a:rPr lang="en-US" dirty="0"/>
              <a:t>Simulated proton density fluctuations x = 10</a:t>
            </a:r>
            <a:r>
              <a:rPr lang="en-US" baseline="30000" dirty="0"/>
              <a:t>-3</a:t>
            </a:r>
          </a:p>
          <a:p>
            <a:pPr marL="742842" lvl="1" indent="-285750">
              <a:buFont typeface="Courier New" panose="02070309020205020404" pitchFamily="49" charset="0"/>
              <a:buChar char="o"/>
            </a:pPr>
            <a:r>
              <a:rPr lang="en-US" dirty="0"/>
              <a:t>Accessible with 3D tomography</a:t>
            </a:r>
          </a:p>
          <a:p>
            <a:pPr marL="742842" lvl="1" indent="-285750">
              <a:buFont typeface="Courier New" panose="02070309020205020404" pitchFamily="49" charset="0"/>
              <a:buChar char="o"/>
            </a:pPr>
            <a:r>
              <a:rPr lang="en-US" dirty="0"/>
              <a:t>Responsible for ridge behavior found in Heavy-Ion reactions at high energies?</a:t>
            </a:r>
          </a:p>
        </p:txBody>
      </p:sp>
      <p:sp>
        <p:nvSpPr>
          <p:cNvPr id="12" name="TextBox 11">
            <a:extLst>
              <a:ext uri="{FF2B5EF4-FFF2-40B4-BE49-F238E27FC236}">
                <a16:creationId xmlns:a16="http://schemas.microsoft.com/office/drawing/2014/main" id="{6B334490-1F22-4BF1-8FF7-0733330F98CB}"/>
              </a:ext>
            </a:extLst>
          </p:cNvPr>
          <p:cNvSpPr txBox="1"/>
          <p:nvPr/>
        </p:nvSpPr>
        <p:spPr>
          <a:xfrm>
            <a:off x="1786597" y="894603"/>
            <a:ext cx="1703950" cy="646331"/>
          </a:xfrm>
          <a:prstGeom prst="rect">
            <a:avLst/>
          </a:prstGeom>
          <a:noFill/>
        </p:spPr>
        <p:txBody>
          <a:bodyPr wrap="square" rtlCol="0">
            <a:spAutoFit/>
          </a:bodyPr>
          <a:lstStyle/>
          <a:p>
            <a:r>
              <a:rPr lang="en-US" i="1" dirty="0"/>
              <a:t>Nature</a:t>
            </a:r>
            <a:r>
              <a:rPr lang="en-US" dirty="0"/>
              <a:t>, </a:t>
            </a:r>
            <a:r>
              <a:rPr lang="en-US" b="1" dirty="0"/>
              <a:t>557</a:t>
            </a:r>
            <a:r>
              <a:rPr lang="en-US" dirty="0"/>
              <a:t>, May 17, 2018</a:t>
            </a:r>
          </a:p>
        </p:txBody>
      </p:sp>
      <p:pic>
        <p:nvPicPr>
          <p:cNvPr id="2" name="Picture 1">
            <a:extLst>
              <a:ext uri="{FF2B5EF4-FFF2-40B4-BE49-F238E27FC236}">
                <a16:creationId xmlns:a16="http://schemas.microsoft.com/office/drawing/2014/main" id="{84E5A44C-6E08-48AD-8730-50962710E19A}"/>
              </a:ext>
            </a:extLst>
          </p:cNvPr>
          <p:cNvPicPr>
            <a:picLocks noChangeAspect="1"/>
          </p:cNvPicPr>
          <p:nvPr/>
        </p:nvPicPr>
        <p:blipFill>
          <a:blip r:embed="rId5"/>
          <a:stretch>
            <a:fillRect/>
          </a:stretch>
        </p:blipFill>
        <p:spPr>
          <a:xfrm>
            <a:off x="308919" y="4674556"/>
            <a:ext cx="2444309" cy="2062480"/>
          </a:xfrm>
          <a:prstGeom prst="rect">
            <a:avLst/>
          </a:prstGeom>
        </p:spPr>
      </p:pic>
    </p:spTree>
    <p:extLst>
      <p:ext uri="{BB962C8B-B14F-4D97-AF65-F5344CB8AC3E}">
        <p14:creationId xmlns:p14="http://schemas.microsoft.com/office/powerpoint/2010/main" val="273470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414BA1-B3F9-49C3-9858-B13E50E7CBF8}"/>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47</a:t>
            </a:fld>
            <a:endParaRPr lang="en-US" dirty="0">
              <a:solidFill>
                <a:prstClr val="white"/>
              </a:solidFill>
            </a:endParaRPr>
          </a:p>
        </p:txBody>
      </p:sp>
      <p:sp>
        <p:nvSpPr>
          <p:cNvPr id="3" name="Title 2">
            <a:extLst>
              <a:ext uri="{FF2B5EF4-FFF2-40B4-BE49-F238E27FC236}">
                <a16:creationId xmlns:a16="http://schemas.microsoft.com/office/drawing/2014/main" id="{0BDB21D1-8637-425C-8ECE-0ED0DF006D54}"/>
              </a:ext>
            </a:extLst>
          </p:cNvPr>
          <p:cNvSpPr>
            <a:spLocks noGrp="1"/>
          </p:cNvSpPr>
          <p:nvPr>
            <p:ph type="title"/>
          </p:nvPr>
        </p:nvSpPr>
        <p:spPr>
          <a:xfrm>
            <a:off x="1841019" y="2983646"/>
            <a:ext cx="5461961" cy="487490"/>
          </a:xfrm>
        </p:spPr>
        <p:txBody>
          <a:bodyPr>
            <a:normAutofit fontScale="90000"/>
          </a:bodyPr>
          <a:lstStyle/>
          <a:p>
            <a:r>
              <a:rPr lang="en-US" dirty="0"/>
              <a:t>Recent status – DOE/NP UPDATE and upcoming EICUG Activities</a:t>
            </a:r>
          </a:p>
        </p:txBody>
      </p:sp>
    </p:spTree>
    <p:extLst>
      <p:ext uri="{BB962C8B-B14F-4D97-AF65-F5344CB8AC3E}">
        <p14:creationId xmlns:p14="http://schemas.microsoft.com/office/powerpoint/2010/main" val="1947846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338" y="898860"/>
            <a:ext cx="8855242" cy="5722079"/>
          </a:xfrm>
          <a:prstGeom prst="rect">
            <a:avLst/>
          </a:prstGeom>
          <a:noFill/>
          <a:ln>
            <a:noFill/>
          </a:ln>
        </p:spPr>
        <p:txBody>
          <a:bodyPr wrap="square">
            <a:spAutoFit/>
          </a:bodyPr>
          <a:lstStyle/>
          <a:p>
            <a:pPr marL="223838" marR="0" lvl="1" indent="0" algn="l" defTabSz="914400" rtl="0" eaLnBrk="1" fontAlgn="auto" latinLnBrk="0" hangingPunct="1">
              <a:lnSpc>
                <a:spcPct val="100000"/>
              </a:lnSpc>
              <a:spcBef>
                <a:spcPts val="0"/>
              </a:spcBef>
              <a:spcAft>
                <a:spcPts val="45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The EIC will be one of the most complex and sophisticated collider accelerators ever built</a:t>
            </a: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machine requirements push the state-of-the-art on many fronts including the high degree of beam polarization,  high luminosity, beam cooling, beam dynamics, crab cavities for both beams, and an interaction region with complex magnets.</a:t>
            </a: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EIC will be unique facility in the world and will maintain  leadership in accelerator science and technology of colliders.</a:t>
            </a:r>
            <a:endParaRPr kumimoji="0" lang="en-US" sz="2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a:p>
            <a:pPr marL="465138" marR="0" lvl="2" indent="-241300" algn="l" defTabSz="914400" rtl="0" eaLnBrk="1" fontAlgn="auto" latinLnBrk="0" hangingPunct="1">
              <a:lnSpc>
                <a:spcPct val="100000"/>
              </a:lnSpc>
              <a:spcBef>
                <a:spcPts val="100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NP Community Panel Review: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Panel review charged with identifying high priority accelerator R&amp;D aimed at technical risk reduction. Dr. Kevin Jones of SNS chaired this international panel. </a:t>
            </a:r>
            <a:r>
              <a:rPr kumimoji="0" lang="en-US" sz="20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Panel Report published February 2017</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0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hlinkClick r:id="rId3"/>
              </a:rPr>
              <a:t>https://science.energy.gov/np/community-resources/reports/</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p>
          <a:p>
            <a:pPr marL="465138" marR="0" lvl="2" indent="-241300" algn="l" defTabSz="914400" rtl="0" eaLnBrk="1" fontAlgn="auto" latinLnBrk="0" hangingPunct="1">
              <a:lnSpc>
                <a:spcPct val="100000"/>
              </a:lnSpc>
              <a:spcBef>
                <a:spcPts val="1000"/>
              </a:spcBef>
              <a:spcAft>
                <a:spcPts val="45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Bi-Annual FOA : </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Competitive accelerator R&amp;D based on priorities established in EIC panel report. </a:t>
            </a: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Funding level</a:t>
            </a: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~$9-11 M per year for FY18 and FY19. </a:t>
            </a:r>
          </a:p>
          <a:p>
            <a:pPr marL="465138" marR="0" lvl="2" indent="-241300" algn="l" defTabSz="914400" rtl="0" eaLnBrk="1" fontAlgn="auto" latinLnBrk="0" hangingPunct="1">
              <a:lnSpc>
                <a:spcPct val="100000"/>
              </a:lnSpc>
              <a:spcBef>
                <a:spcPts val="1000"/>
              </a:spcBef>
              <a:spcAft>
                <a:spcPts val="45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Strong collaborations formed at the labs and with universities to advance different EIC concepts with  collaborative common R&amp;D effort. </a:t>
            </a:r>
          </a:p>
          <a:p>
            <a:pPr marL="557213" marR="0" lvl="1" indent="-214313"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557213" marR="0" lvl="1" indent="-214313"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3795" name="TextBox 4"/>
          <p:cNvSpPr txBox="1">
            <a:spLocks noChangeArrowheads="1"/>
          </p:cNvSpPr>
          <p:nvPr/>
        </p:nvSpPr>
        <p:spPr bwMode="auto">
          <a:xfrm>
            <a:off x="634642" y="163244"/>
            <a:ext cx="7594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The Technical Foundations for EIC: Accelerator R&amp;D</a:t>
            </a:r>
          </a:p>
        </p:txBody>
      </p:sp>
      <p:sp>
        <p:nvSpPr>
          <p:cNvPr id="5" name="TextBox 4">
            <a:extLst>
              <a:ext uri="{FF2B5EF4-FFF2-40B4-BE49-F238E27FC236}">
                <a16:creationId xmlns:a16="http://schemas.microsoft.com/office/drawing/2014/main" id="{9DA9AE1B-CB49-411C-A798-D4B0706D7769}"/>
              </a:ext>
            </a:extLst>
          </p:cNvPr>
          <p:cNvSpPr txBox="1"/>
          <p:nvPr/>
        </p:nvSpPr>
        <p:spPr>
          <a:xfrm>
            <a:off x="5694244" y="5766015"/>
            <a:ext cx="3292440" cy="646331"/>
          </a:xfrm>
          <a:prstGeom prst="rect">
            <a:avLst/>
          </a:prstGeom>
          <a:solidFill>
            <a:schemeClr val="accent2">
              <a:lumMod val="20000"/>
              <a:lumOff val="80000"/>
            </a:schemeClr>
          </a:solid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 Hallman – DOE Nuclear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EICUG meeting, July 2019</a:t>
            </a:r>
          </a:p>
        </p:txBody>
      </p:sp>
    </p:spTree>
    <p:extLst>
      <p:ext uri="{BB962C8B-B14F-4D97-AF65-F5344CB8AC3E}">
        <p14:creationId xmlns:p14="http://schemas.microsoft.com/office/powerpoint/2010/main" val="169362791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16" y="127819"/>
            <a:ext cx="9144000" cy="642156"/>
          </a:xfrm>
        </p:spPr>
        <p:txBody>
          <a:bodyPr/>
          <a:lstStyle/>
          <a:p>
            <a:r>
              <a:rPr lang="en-US" dirty="0"/>
              <a:t>Current Status and Path forward of EIC</a:t>
            </a:r>
          </a:p>
        </p:txBody>
      </p:sp>
      <p:sp>
        <p:nvSpPr>
          <p:cNvPr id="3" name="TextBox 2"/>
          <p:cNvSpPr txBox="1"/>
          <p:nvPr/>
        </p:nvSpPr>
        <p:spPr>
          <a:xfrm>
            <a:off x="276431" y="1561290"/>
            <a:ext cx="8585996" cy="45550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 Mission Need Statement for an EIC has been approved by DOE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An Independent Cost Review (ICR) Exercise mandated by DOE rules for projects of the projected scope of the EIC is very far along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DOE is moving forward with a request for CD-0 (approve Mission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DOE has organized a panel to assess options for siting and consideration of “best value” between the two proposed concepts</a:t>
            </a: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Deputy Secretary is the Acquisition Executive for this level of DOE Investment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FY 2020 President’s Request includes $ 1.5 million OPC. The FY 2020 House Mark includes $ 10 million OPC and $ 1 million TEC.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 name="TextBox 3"/>
          <p:cNvSpPr txBox="1"/>
          <p:nvPr/>
        </p:nvSpPr>
        <p:spPr>
          <a:xfrm>
            <a:off x="460364" y="965577"/>
            <a:ext cx="79086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“wickets” are substantially aligned for a major step forward on the EIC</a:t>
            </a:r>
          </a:p>
        </p:txBody>
      </p:sp>
      <p:sp>
        <p:nvSpPr>
          <p:cNvPr id="5" name="TextBox 4">
            <a:extLst>
              <a:ext uri="{FF2B5EF4-FFF2-40B4-BE49-F238E27FC236}">
                <a16:creationId xmlns:a16="http://schemas.microsoft.com/office/drawing/2014/main" id="{BA715B5F-99D0-42D2-A725-69CE2A85D890}"/>
              </a:ext>
            </a:extLst>
          </p:cNvPr>
          <p:cNvSpPr txBox="1"/>
          <p:nvPr/>
        </p:nvSpPr>
        <p:spPr>
          <a:xfrm>
            <a:off x="5694244" y="5623775"/>
            <a:ext cx="3292440" cy="646331"/>
          </a:xfrm>
          <a:prstGeom prst="rect">
            <a:avLst/>
          </a:prstGeom>
          <a:solidFill>
            <a:schemeClr val="accent2">
              <a:lumMod val="20000"/>
              <a:lumOff val="80000"/>
            </a:schemeClr>
          </a:solid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 Hallman – DOE Nuclear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EICUG meeting, July 2019</a:t>
            </a:r>
          </a:p>
        </p:txBody>
      </p:sp>
    </p:spTree>
    <p:extLst>
      <p:ext uri="{BB962C8B-B14F-4D97-AF65-F5344CB8AC3E}">
        <p14:creationId xmlns:p14="http://schemas.microsoft.com/office/powerpoint/2010/main" val="15040271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595A9E-888D-4868-AAC4-FC7E1D733284}"/>
              </a:ext>
            </a:extLst>
          </p:cNvPr>
          <p:cNvSpPr/>
          <p:nvPr/>
        </p:nvSpPr>
        <p:spPr>
          <a:xfrm>
            <a:off x="371790" y="3738880"/>
            <a:ext cx="7985569" cy="95375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69BFAD-C7D4-4E69-80A0-AA21241DEAD2}"/>
              </a:ext>
            </a:extLst>
          </p:cNvPr>
          <p:cNvSpPr/>
          <p:nvPr/>
        </p:nvSpPr>
        <p:spPr>
          <a:xfrm>
            <a:off x="371790" y="4963886"/>
            <a:ext cx="7985569" cy="12561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F278C20-4FC3-4C4A-9DC7-F86F93198D25}"/>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a:t>
            </a:fld>
            <a:endParaRPr lang="en-US" dirty="0">
              <a:solidFill>
                <a:prstClr val="white"/>
              </a:solidFill>
            </a:endParaRPr>
          </a:p>
        </p:txBody>
      </p:sp>
      <p:sp>
        <p:nvSpPr>
          <p:cNvPr id="4" name="Rectangle 3">
            <a:extLst>
              <a:ext uri="{FF2B5EF4-FFF2-40B4-BE49-F238E27FC236}">
                <a16:creationId xmlns:a16="http://schemas.microsoft.com/office/drawing/2014/main" id="{55CE5FE6-7E65-449E-93C2-88D9FA0EE5E6}"/>
              </a:ext>
            </a:extLst>
          </p:cNvPr>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000" b="1" dirty="0">
                <a:latin typeface="Arial" pitchFamily="34" charset="0"/>
                <a:cs typeface="Arial" pitchFamily="34" charset="0"/>
              </a:rPr>
              <a:t>Exploring the </a:t>
            </a:r>
            <a:r>
              <a:rPr lang="en-US" sz="4000" b="1" dirty="0">
                <a:solidFill>
                  <a:srgbClr val="0000FF"/>
                </a:solidFill>
                <a:latin typeface="Arial" pitchFamily="34" charset="0"/>
                <a:cs typeface="Arial" pitchFamily="34" charset="0"/>
              </a:rPr>
              <a:t>3D</a:t>
            </a:r>
            <a:r>
              <a:rPr lang="en-US" sz="4000" b="1" dirty="0">
                <a:latin typeface="Arial" pitchFamily="34" charset="0"/>
                <a:cs typeface="Arial" pitchFamily="34" charset="0"/>
              </a:rPr>
              <a:t> Nucleon Structure</a:t>
            </a:r>
            <a:endParaRPr kumimoji="0" lang="en-US" sz="4000" b="1" i="0" u="none" strike="noStrike" cap="none" normalizeH="0" baseline="0" dirty="0">
              <a:ln>
                <a:noFill/>
              </a:ln>
              <a:effectLst/>
              <a:latin typeface="Arial" pitchFamily="34" charset="0"/>
              <a:cs typeface="Arial" pitchFamily="34" charset="0"/>
            </a:endParaRPr>
          </a:p>
        </p:txBody>
      </p:sp>
      <p:sp>
        <p:nvSpPr>
          <p:cNvPr id="5" name="TextBox 4">
            <a:extLst>
              <a:ext uri="{FF2B5EF4-FFF2-40B4-BE49-F238E27FC236}">
                <a16:creationId xmlns:a16="http://schemas.microsoft.com/office/drawing/2014/main" id="{E883F2B5-0234-4597-AB2F-9128C4A7D897}"/>
              </a:ext>
            </a:extLst>
          </p:cNvPr>
          <p:cNvSpPr txBox="1"/>
          <p:nvPr/>
        </p:nvSpPr>
        <p:spPr>
          <a:xfrm>
            <a:off x="371790" y="957051"/>
            <a:ext cx="8058778"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After decades of study of the partonic structure of the nucleon we finally have the experimental and theoretical tools to systematically move beyond a 1D momentum fraction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Bj</a:t>
            </a:r>
            <a:r>
              <a:rPr lang="en-US" dirty="0">
                <a:latin typeface="Arial" panose="020B0604020202020204" pitchFamily="34" charset="0"/>
                <a:cs typeface="Arial" panose="020B0604020202020204" pitchFamily="34" charset="0"/>
              </a:rPr>
              <a:t>) picture of the nucleon.</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luminosity, large acceptance experiments with polarized beams and targets.</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Theoretical description of the nucleon in terms of a 5D Wigner distribution that can be used to encode both 3D momentum and transverse spatial distributions.</a:t>
            </a:r>
          </a:p>
          <a:p>
            <a:pPr marL="1200150" lvl="2"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Deep Exclusive Scattering (DES) </a:t>
            </a:r>
            <a:r>
              <a:rPr lang="en-US" dirty="0">
                <a:latin typeface="Arial" panose="020B0604020202020204" pitchFamily="34" charset="0"/>
                <a:cs typeface="Arial" panose="020B0604020202020204" pitchFamily="34" charset="0"/>
              </a:rPr>
              <a:t>cross sections give sensitivity to electron-quark scattering off quarks with </a:t>
            </a:r>
            <a:r>
              <a:rPr lang="en-US" dirty="0">
                <a:solidFill>
                  <a:srgbClr val="000000"/>
                </a:solidFill>
                <a:latin typeface="Arial"/>
                <a:cs typeface="Arial"/>
              </a:rPr>
              <a:t>longitudinal momentum fraction (</a:t>
            </a:r>
            <a:r>
              <a:rPr lang="en-US" dirty="0" err="1">
                <a:solidFill>
                  <a:srgbClr val="000000"/>
                </a:solidFill>
                <a:latin typeface="Arial"/>
                <a:cs typeface="Arial"/>
              </a:rPr>
              <a:t>Bjorken</a:t>
            </a:r>
            <a:r>
              <a:rPr lang="en-US" dirty="0">
                <a:solidFill>
                  <a:srgbClr val="000000"/>
                </a:solidFill>
                <a:latin typeface="Arial"/>
                <a:cs typeface="Arial"/>
              </a:rPr>
              <a:t>) x at a transverse location b.</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Semi-Inclusive Deep Inelastic Scattering (SIDIS)</a:t>
            </a:r>
            <a:r>
              <a:rPr lang="en-US" dirty="0">
                <a:latin typeface="Arial" panose="020B0604020202020204" pitchFamily="34" charset="0"/>
                <a:cs typeface="Arial" panose="020B0604020202020204" pitchFamily="34" charset="0"/>
              </a:rPr>
              <a:t> cross sections depend on transverse momentum of hadron, P</a:t>
            </a:r>
            <a:r>
              <a:rPr lang="en-US" baseline="-25000" dirty="0">
                <a:latin typeface="Arial" panose="020B0604020202020204" pitchFamily="34" charset="0"/>
                <a:cs typeface="Arial" panose="020B0604020202020204" pitchFamily="34" charset="0"/>
              </a:rPr>
              <a:t>h⊥</a:t>
            </a:r>
            <a:r>
              <a:rPr lang="en-US" dirty="0">
                <a:latin typeface="Arial" panose="020B0604020202020204" pitchFamily="34" charset="0"/>
                <a:cs typeface="Arial" panose="020B0604020202020204" pitchFamily="34" charset="0"/>
              </a:rPr>
              <a:t>, but this arises from both intrinsic transverse momentum (</a:t>
            </a:r>
            <a:r>
              <a:rPr lang="en-US"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of a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and transverse momentum (</a:t>
            </a:r>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created during the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hadron] </a:t>
            </a:r>
            <a:r>
              <a:rPr lang="en-US" dirty="0">
                <a:latin typeface="Arial" panose="020B0604020202020204" pitchFamily="34" charset="0"/>
                <a:cs typeface="Arial" panose="020B0604020202020204" pitchFamily="34" charset="0"/>
              </a:rPr>
              <a:t>fragmentation process.</a:t>
            </a:r>
          </a:p>
        </p:txBody>
      </p:sp>
      <p:sp>
        <p:nvSpPr>
          <p:cNvPr id="6" name="TextBox 5">
            <a:extLst>
              <a:ext uri="{FF2B5EF4-FFF2-40B4-BE49-F238E27FC236}">
                <a16:creationId xmlns:a16="http://schemas.microsoft.com/office/drawing/2014/main" id="{18691219-F0F8-462E-8E63-322ED72875D0}"/>
              </a:ext>
            </a:extLst>
          </p:cNvPr>
          <p:cNvSpPr txBox="1"/>
          <p:nvPr/>
        </p:nvSpPr>
        <p:spPr>
          <a:xfrm rot="5400000">
            <a:off x="7332832" y="4713712"/>
            <a:ext cx="2821606"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Nuclear </a:t>
            </a:r>
            <a:r>
              <a:rPr lang="en-US" sz="2000" b="1" dirty="0" err="1">
                <a:solidFill>
                  <a:srgbClr val="0000FF"/>
                </a:solidFill>
                <a:latin typeface="Arial" panose="020B0604020202020204" pitchFamily="34" charset="0"/>
                <a:cs typeface="Arial" panose="020B0604020202020204" pitchFamily="34" charset="0"/>
              </a:rPr>
              <a:t>Femtography</a:t>
            </a:r>
            <a:endParaRPr lang="en-US" sz="20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733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5473" y="1148128"/>
            <a:ext cx="8594408" cy="5259388"/>
          </a:xfrm>
        </p:spPr>
        <p:txBody>
          <a:bodyPr/>
          <a:lstStyle/>
          <a:p>
            <a:r>
              <a:rPr lang="en-US" sz="2200" dirty="0">
                <a:solidFill>
                  <a:schemeClr val="tx1"/>
                </a:solidFill>
              </a:rPr>
              <a:t>DOE encourages international cooperation in EIC activities,</a:t>
            </a:r>
            <a:r>
              <a:rPr lang="en-US" sz="2000" dirty="0">
                <a:solidFill>
                  <a:schemeClr val="tx1"/>
                </a:solidFill>
              </a:rPr>
              <a:t> including nuclear and accelerator sciences, detector and accelerator R&amp;D, computing, engineering and construction efforts.</a:t>
            </a:r>
          </a:p>
          <a:p>
            <a:pPr marL="0" indent="0">
              <a:buNone/>
            </a:pPr>
            <a:r>
              <a:rPr lang="en-US" sz="2200" dirty="0">
                <a:solidFill>
                  <a:schemeClr val="tx1"/>
                </a:solidFill>
              </a:rPr>
              <a:t> </a:t>
            </a:r>
          </a:p>
          <a:p>
            <a:r>
              <a:rPr lang="en-US" sz="2000" dirty="0">
                <a:solidFill>
                  <a:schemeClr val="tx1"/>
                </a:solidFill>
              </a:rPr>
              <a:t>DOE-led EIC meeting with international funding agency and government representatives</a:t>
            </a:r>
            <a:r>
              <a:rPr lang="en-US" sz="2000" dirty="0"/>
              <a:t> </a:t>
            </a:r>
            <a:r>
              <a:rPr lang="en-US" sz="2000" dirty="0">
                <a:solidFill>
                  <a:schemeClr val="tx1"/>
                </a:solidFill>
              </a:rPr>
              <a:t>during the 5th IUPAP nuclear science symposium has been scheduled on August 3  at the University of Notre Dame London</a:t>
            </a:r>
            <a:r>
              <a:rPr lang="en-US" sz="1800" dirty="0">
                <a:solidFill>
                  <a:schemeClr val="tx1"/>
                </a:solidFill>
              </a:rPr>
              <a:t>.</a:t>
            </a:r>
            <a:endParaRPr lang="en-US" sz="1800" dirty="0"/>
          </a:p>
          <a:p>
            <a:endParaRPr lang="en-US" sz="1400" dirty="0"/>
          </a:p>
          <a:p>
            <a:pPr marL="0" indent="0">
              <a:buNone/>
            </a:pPr>
            <a:r>
              <a:rPr lang="en-US" sz="2000" dirty="0">
                <a:solidFill>
                  <a:schemeClr val="tx1"/>
                </a:solidFill>
              </a:rPr>
              <a:t>Attending are representatives of </a:t>
            </a:r>
            <a:r>
              <a:rPr lang="en-US" sz="2000" dirty="0">
                <a:solidFill>
                  <a:srgbClr val="006600"/>
                </a:solidFill>
              </a:rPr>
              <a:t>Australia, Brazil, Canada, France, Germany, Japan, Korea, India, Italy, Russia, UK and South-Africa.</a:t>
            </a:r>
          </a:p>
          <a:p>
            <a:pPr marL="0" indent="0">
              <a:buNone/>
            </a:pPr>
            <a:endParaRPr lang="en-US" sz="2200" dirty="0">
              <a:solidFill>
                <a:srgbClr val="FF0000"/>
              </a:solidFill>
            </a:endParaRPr>
          </a:p>
          <a:p>
            <a:pPr marL="0" indent="0">
              <a:buNone/>
            </a:pPr>
            <a:r>
              <a:rPr lang="en-US" sz="2000" dirty="0">
                <a:solidFill>
                  <a:schemeClr val="tx1"/>
                </a:solidFill>
              </a:rPr>
              <a:t>Invitations are also being sent to </a:t>
            </a:r>
            <a:r>
              <a:rPr lang="en-US" sz="2000" dirty="0">
                <a:solidFill>
                  <a:srgbClr val="006600"/>
                </a:solidFill>
              </a:rPr>
              <a:t>CERN</a:t>
            </a:r>
            <a:r>
              <a:rPr lang="en-US" sz="2000" dirty="0">
                <a:solidFill>
                  <a:schemeClr val="tx1"/>
                </a:solidFill>
              </a:rPr>
              <a:t>, </a:t>
            </a:r>
            <a:r>
              <a:rPr lang="en-US" sz="2000" dirty="0">
                <a:solidFill>
                  <a:srgbClr val="006600"/>
                </a:solidFill>
              </a:rPr>
              <a:t>Poland, Sweden, Romania</a:t>
            </a:r>
            <a:endParaRPr lang="en-US" sz="2000" i="1" dirty="0">
              <a:solidFill>
                <a:schemeClr val="tx1"/>
              </a:solidFill>
            </a:endParaRPr>
          </a:p>
          <a:p>
            <a:pPr marL="0" indent="0">
              <a:buNone/>
            </a:pPr>
            <a:endParaRPr lang="en-US" sz="2200" dirty="0">
              <a:solidFill>
                <a:srgbClr val="FF0000"/>
              </a:solidFill>
            </a:endParaRPr>
          </a:p>
          <a:p>
            <a:pPr marL="0" indent="0">
              <a:buNone/>
            </a:pPr>
            <a:endParaRPr lang="en-US" sz="2200" dirty="0">
              <a:solidFill>
                <a:schemeClr val="tx1"/>
              </a:solidFill>
            </a:endParaRPr>
          </a:p>
        </p:txBody>
      </p:sp>
      <p:sp>
        <p:nvSpPr>
          <p:cNvPr id="3" name="Title 2"/>
          <p:cNvSpPr>
            <a:spLocks noGrp="1"/>
          </p:cNvSpPr>
          <p:nvPr>
            <p:ph type="title"/>
          </p:nvPr>
        </p:nvSpPr>
        <p:spPr>
          <a:xfrm>
            <a:off x="0" y="98474"/>
            <a:ext cx="9144000" cy="642156"/>
          </a:xfrm>
        </p:spPr>
        <p:txBody>
          <a:bodyPr/>
          <a:lstStyle/>
          <a:p>
            <a:r>
              <a:rPr lang="en-US" b="0" dirty="0"/>
              <a:t>The International Foundation for EIC: Meeting at IUPAP</a:t>
            </a:r>
          </a:p>
        </p:txBody>
      </p:sp>
      <p:sp>
        <p:nvSpPr>
          <p:cNvPr id="4" name="TextBox 3">
            <a:extLst>
              <a:ext uri="{FF2B5EF4-FFF2-40B4-BE49-F238E27FC236}">
                <a16:creationId xmlns:a16="http://schemas.microsoft.com/office/drawing/2014/main" id="{93A0238E-B27C-4521-8546-247FCE02716E}"/>
              </a:ext>
            </a:extLst>
          </p:cNvPr>
          <p:cNvSpPr txBox="1"/>
          <p:nvPr/>
        </p:nvSpPr>
        <p:spPr>
          <a:xfrm>
            <a:off x="5694244" y="5623775"/>
            <a:ext cx="3292440" cy="646331"/>
          </a:xfrm>
          <a:prstGeom prst="rect">
            <a:avLst/>
          </a:prstGeom>
          <a:solidFill>
            <a:schemeClr val="accent2">
              <a:lumMod val="20000"/>
              <a:lumOff val="80000"/>
            </a:schemeClr>
          </a:solid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 Hallman – DOE Nuclear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EICUG meeting, July 2019</a:t>
            </a:r>
          </a:p>
        </p:txBody>
      </p:sp>
    </p:spTree>
    <p:extLst>
      <p:ext uri="{BB962C8B-B14F-4D97-AF65-F5344CB8AC3E}">
        <p14:creationId xmlns:p14="http://schemas.microsoft.com/office/powerpoint/2010/main" val="27742132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414BA1-B3F9-49C3-9858-B13E50E7CBF8}"/>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51</a:t>
            </a:fld>
            <a:endParaRPr lang="en-US" dirty="0">
              <a:solidFill>
                <a:prstClr val="white"/>
              </a:solidFill>
            </a:endParaRPr>
          </a:p>
        </p:txBody>
      </p:sp>
      <p:sp>
        <p:nvSpPr>
          <p:cNvPr id="3" name="Title 2">
            <a:extLst>
              <a:ext uri="{FF2B5EF4-FFF2-40B4-BE49-F238E27FC236}">
                <a16:creationId xmlns:a16="http://schemas.microsoft.com/office/drawing/2014/main" id="{0BDB21D1-8637-425C-8ECE-0ED0DF006D54}"/>
              </a:ext>
            </a:extLst>
          </p:cNvPr>
          <p:cNvSpPr>
            <a:spLocks noGrp="1"/>
          </p:cNvSpPr>
          <p:nvPr>
            <p:ph type="title"/>
          </p:nvPr>
        </p:nvSpPr>
        <p:spPr/>
        <p:txBody>
          <a:bodyPr/>
          <a:lstStyle/>
          <a:p>
            <a:endParaRPr lang="en-US"/>
          </a:p>
        </p:txBody>
      </p:sp>
      <p:graphicFrame>
        <p:nvGraphicFramePr>
          <p:cNvPr id="44" name="Table 43">
            <a:extLst>
              <a:ext uri="{FF2B5EF4-FFF2-40B4-BE49-F238E27FC236}">
                <a16:creationId xmlns:a16="http://schemas.microsoft.com/office/drawing/2014/main" id="{1CA0B4F2-80A3-4A6B-8C50-33DDDB70C058}"/>
              </a:ext>
            </a:extLst>
          </p:cNvPr>
          <p:cNvGraphicFramePr>
            <a:graphicFrameLocks noGrp="1"/>
          </p:cNvGraphicFramePr>
          <p:nvPr>
            <p:extLst>
              <p:ext uri="{D42A27DB-BD31-4B8C-83A1-F6EECF244321}">
                <p14:modId xmlns:p14="http://schemas.microsoft.com/office/powerpoint/2010/main" val="3304522792"/>
              </p:ext>
            </p:extLst>
          </p:nvPr>
        </p:nvGraphicFramePr>
        <p:xfrm>
          <a:off x="54594" y="0"/>
          <a:ext cx="9028448" cy="5913596"/>
        </p:xfrm>
        <a:graphic>
          <a:graphicData uri="http://schemas.openxmlformats.org/drawingml/2006/table">
            <a:tbl>
              <a:tblPr firstRow="1" bandRow="1"/>
              <a:tblGrid>
                <a:gridCol w="286809">
                  <a:extLst>
                    <a:ext uri="{9D8B030D-6E8A-4147-A177-3AD203B41FA5}">
                      <a16:colId xmlns:a16="http://schemas.microsoft.com/office/drawing/2014/main" val="3081954355"/>
                    </a:ext>
                  </a:extLst>
                </a:gridCol>
                <a:gridCol w="1679888">
                  <a:extLst>
                    <a:ext uri="{9D8B030D-6E8A-4147-A177-3AD203B41FA5}">
                      <a16:colId xmlns:a16="http://schemas.microsoft.com/office/drawing/2014/main" val="99867721"/>
                    </a:ext>
                  </a:extLst>
                </a:gridCol>
                <a:gridCol w="469328">
                  <a:extLst>
                    <a:ext uri="{9D8B030D-6E8A-4147-A177-3AD203B41FA5}">
                      <a16:colId xmlns:a16="http://schemas.microsoft.com/office/drawing/2014/main" val="2037616131"/>
                    </a:ext>
                  </a:extLst>
                </a:gridCol>
                <a:gridCol w="469328">
                  <a:extLst>
                    <a:ext uri="{9D8B030D-6E8A-4147-A177-3AD203B41FA5}">
                      <a16:colId xmlns:a16="http://schemas.microsoft.com/office/drawing/2014/main" val="3646925773"/>
                    </a:ext>
                  </a:extLst>
                </a:gridCol>
                <a:gridCol w="469328">
                  <a:extLst>
                    <a:ext uri="{9D8B030D-6E8A-4147-A177-3AD203B41FA5}">
                      <a16:colId xmlns:a16="http://schemas.microsoft.com/office/drawing/2014/main" val="3009066126"/>
                    </a:ext>
                  </a:extLst>
                </a:gridCol>
                <a:gridCol w="469328">
                  <a:extLst>
                    <a:ext uri="{9D8B030D-6E8A-4147-A177-3AD203B41FA5}">
                      <a16:colId xmlns:a16="http://schemas.microsoft.com/office/drawing/2014/main" val="208367676"/>
                    </a:ext>
                  </a:extLst>
                </a:gridCol>
                <a:gridCol w="469328">
                  <a:extLst>
                    <a:ext uri="{9D8B030D-6E8A-4147-A177-3AD203B41FA5}">
                      <a16:colId xmlns:a16="http://schemas.microsoft.com/office/drawing/2014/main" val="453290947"/>
                    </a:ext>
                  </a:extLst>
                </a:gridCol>
                <a:gridCol w="469328">
                  <a:extLst>
                    <a:ext uri="{9D8B030D-6E8A-4147-A177-3AD203B41FA5}">
                      <a16:colId xmlns:a16="http://schemas.microsoft.com/office/drawing/2014/main" val="3516686828"/>
                    </a:ext>
                  </a:extLst>
                </a:gridCol>
                <a:gridCol w="469328">
                  <a:extLst>
                    <a:ext uri="{9D8B030D-6E8A-4147-A177-3AD203B41FA5}">
                      <a16:colId xmlns:a16="http://schemas.microsoft.com/office/drawing/2014/main" val="288579083"/>
                    </a:ext>
                  </a:extLst>
                </a:gridCol>
                <a:gridCol w="469328">
                  <a:extLst>
                    <a:ext uri="{9D8B030D-6E8A-4147-A177-3AD203B41FA5}">
                      <a16:colId xmlns:a16="http://schemas.microsoft.com/office/drawing/2014/main" val="107048950"/>
                    </a:ext>
                  </a:extLst>
                </a:gridCol>
                <a:gridCol w="469328">
                  <a:extLst>
                    <a:ext uri="{9D8B030D-6E8A-4147-A177-3AD203B41FA5}">
                      <a16:colId xmlns:a16="http://schemas.microsoft.com/office/drawing/2014/main" val="1725684867"/>
                    </a:ext>
                  </a:extLst>
                </a:gridCol>
                <a:gridCol w="469328">
                  <a:extLst>
                    <a:ext uri="{9D8B030D-6E8A-4147-A177-3AD203B41FA5}">
                      <a16:colId xmlns:a16="http://schemas.microsoft.com/office/drawing/2014/main" val="949399072"/>
                    </a:ext>
                  </a:extLst>
                </a:gridCol>
                <a:gridCol w="469328">
                  <a:extLst>
                    <a:ext uri="{9D8B030D-6E8A-4147-A177-3AD203B41FA5}">
                      <a16:colId xmlns:a16="http://schemas.microsoft.com/office/drawing/2014/main" val="3882812687"/>
                    </a:ext>
                  </a:extLst>
                </a:gridCol>
                <a:gridCol w="469328">
                  <a:extLst>
                    <a:ext uri="{9D8B030D-6E8A-4147-A177-3AD203B41FA5}">
                      <a16:colId xmlns:a16="http://schemas.microsoft.com/office/drawing/2014/main" val="3741553835"/>
                    </a:ext>
                  </a:extLst>
                </a:gridCol>
                <a:gridCol w="476605">
                  <a:extLst>
                    <a:ext uri="{9D8B030D-6E8A-4147-A177-3AD203B41FA5}">
                      <a16:colId xmlns:a16="http://schemas.microsoft.com/office/drawing/2014/main" val="1458850647"/>
                    </a:ext>
                  </a:extLst>
                </a:gridCol>
                <a:gridCol w="476605">
                  <a:extLst>
                    <a:ext uri="{9D8B030D-6E8A-4147-A177-3AD203B41FA5}">
                      <a16:colId xmlns:a16="http://schemas.microsoft.com/office/drawing/2014/main" val="3107663935"/>
                    </a:ext>
                  </a:extLst>
                </a:gridCol>
                <a:gridCol w="476605">
                  <a:extLst>
                    <a:ext uri="{9D8B030D-6E8A-4147-A177-3AD203B41FA5}">
                      <a16:colId xmlns:a16="http://schemas.microsoft.com/office/drawing/2014/main" val="972021451"/>
                    </a:ext>
                  </a:extLst>
                </a:gridCol>
              </a:tblGrid>
              <a:tr h="311285">
                <a:tc gridSpan="2">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600" dirty="0"/>
                        <a:t>Activity Name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hMerge="1">
                  <a:txBody>
                    <a:bodyPr/>
                    <a:lstStyle/>
                    <a:p>
                      <a:endParaRPr lang="en-US"/>
                    </a:p>
                  </a:txBody>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2014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alpha val="30000"/>
                      </a:srgbClr>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2015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alpha val="30000"/>
                      </a:srgbClr>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2016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alpha val="30000"/>
                      </a:srgbClr>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2017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alpha val="30000"/>
                      </a:srgbClr>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2018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alpha val="40000"/>
                      </a:srgbClr>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2019</a:t>
                      </a:r>
                      <a:endParaRPr lang="en-US" sz="8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186" rtl="0" eaLnBrk="1" latinLnBrk="0" hangingPunct="1">
                        <a:defRPr sz="1800" b="1" kern="1200">
                          <a:solidFill>
                            <a:schemeClr val="lt1"/>
                          </a:solidFill>
                          <a:latin typeface="Arial" panose="020B0604020202020204"/>
                        </a:defRPr>
                      </a:lvl1pPr>
                      <a:lvl2pPr marL="457092" algn="l" defTabSz="914186" rtl="0" eaLnBrk="1" latinLnBrk="0" hangingPunct="1">
                        <a:defRPr sz="1800" b="1" kern="1200">
                          <a:solidFill>
                            <a:schemeClr val="lt1"/>
                          </a:solidFill>
                          <a:latin typeface="Arial" panose="020B0604020202020204"/>
                        </a:defRPr>
                      </a:lvl2pPr>
                      <a:lvl3pPr marL="914186" algn="l" defTabSz="914186" rtl="0" eaLnBrk="1" latinLnBrk="0" hangingPunct="1">
                        <a:defRPr sz="1800" b="1" kern="1200">
                          <a:solidFill>
                            <a:schemeClr val="lt1"/>
                          </a:solidFill>
                          <a:latin typeface="Arial" panose="020B0604020202020204"/>
                        </a:defRPr>
                      </a:lvl3pPr>
                      <a:lvl4pPr marL="1371279" algn="l" defTabSz="914186" rtl="0" eaLnBrk="1" latinLnBrk="0" hangingPunct="1">
                        <a:defRPr sz="1800" b="1" kern="1200">
                          <a:solidFill>
                            <a:schemeClr val="lt1"/>
                          </a:solidFill>
                          <a:latin typeface="Arial" panose="020B0604020202020204"/>
                        </a:defRPr>
                      </a:lvl4pPr>
                      <a:lvl5pPr marL="1828373" algn="l" defTabSz="914186" rtl="0" eaLnBrk="1" latinLnBrk="0" hangingPunct="1">
                        <a:defRPr sz="1800" b="1" kern="1200">
                          <a:solidFill>
                            <a:schemeClr val="lt1"/>
                          </a:solidFill>
                          <a:latin typeface="Arial" panose="020B0604020202020204"/>
                        </a:defRPr>
                      </a:lvl5pPr>
                      <a:lvl6pPr marL="2285466" algn="l" defTabSz="914186" rtl="0" eaLnBrk="1" latinLnBrk="0" hangingPunct="1">
                        <a:defRPr sz="1800" b="1" kern="1200">
                          <a:solidFill>
                            <a:schemeClr val="lt1"/>
                          </a:solidFill>
                          <a:latin typeface="Arial" panose="020B0604020202020204"/>
                        </a:defRPr>
                      </a:lvl6pPr>
                      <a:lvl7pPr marL="2742558" algn="l" defTabSz="914186" rtl="0" eaLnBrk="1" latinLnBrk="0" hangingPunct="1">
                        <a:defRPr sz="1800" b="1" kern="1200">
                          <a:solidFill>
                            <a:schemeClr val="lt1"/>
                          </a:solidFill>
                          <a:latin typeface="Arial" panose="020B0604020202020204"/>
                        </a:defRPr>
                      </a:lvl7pPr>
                      <a:lvl8pPr marL="3199652" algn="l" defTabSz="914186" rtl="0" eaLnBrk="1" latinLnBrk="0" hangingPunct="1">
                        <a:defRPr sz="1800" b="1" kern="1200">
                          <a:solidFill>
                            <a:schemeClr val="lt1"/>
                          </a:solidFill>
                          <a:latin typeface="Arial" panose="020B0604020202020204"/>
                        </a:defRPr>
                      </a:lvl8pPr>
                      <a:lvl9pPr marL="3656744" algn="l" defTabSz="914186" rtl="0" eaLnBrk="1" latinLnBrk="0" hangingPunct="1">
                        <a:defRPr sz="1800" b="1" kern="1200">
                          <a:solidFill>
                            <a:schemeClr val="lt1"/>
                          </a:solidFill>
                          <a:latin typeface="Arial" panose="020B0604020202020204"/>
                        </a:defRPr>
                      </a:lvl9pPr>
                    </a:lstStyle>
                    <a:p>
                      <a:r>
                        <a:rPr lang="en-US" sz="1000" dirty="0"/>
                        <a:t>2028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886076199"/>
                  </a:ext>
                </a:extLst>
              </a:tr>
              <a:tr h="337151">
                <a:tc rowSpan="7">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C00"/>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NSAC Long Range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2937099117"/>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NAS Study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2927658537"/>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CD0 – assumed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723167601"/>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CD1 (Down-select)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4014865541"/>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CD2/CD3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468895835"/>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NSAC LRP – assumed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965041044"/>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EIC construction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2450685721"/>
                  </a:ext>
                </a:extLst>
              </a:tr>
              <a:tr h="337151">
                <a:tc rowSpan="9">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EIC physics case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1099563942"/>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EICUG formation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695141834"/>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EICUG meetings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1454340795"/>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Expression of Interest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955772655"/>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Physics/Detector book 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2845780595"/>
                  </a:ext>
                </a:extLst>
              </a:tr>
              <a:tr h="3984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Call for Detectors/ Collaboration Formation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2746344925"/>
                  </a:ext>
                </a:extLst>
              </a:tr>
              <a:tr h="3371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Design of Detectors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994154791"/>
                  </a:ext>
                </a:extLst>
              </a:tr>
              <a:tr h="3984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Down-select to Two Full-Size Detectors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tint val="40000"/>
                      </a:srgbClr>
                    </a:solidFill>
                  </a:tcPr>
                </a:tc>
                <a:extLst>
                  <a:ext uri="{0D108BD9-81ED-4DB2-BD59-A6C34878D82A}">
                    <a16:rowId xmlns:a16="http://schemas.microsoft.com/office/drawing/2014/main" val="1901637490"/>
                  </a:ext>
                </a:extLst>
              </a:tr>
              <a:tr h="398451">
                <a:tc vMerge="1">
                  <a:txBody>
                    <a:bodyPr/>
                    <a:lstStyle/>
                    <a:p>
                      <a:endParaRPr lang="en-US" sz="1600" dirty="0"/>
                    </a:p>
                  </a:txBody>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r>
                        <a:rPr lang="en-US" sz="1000" dirty="0"/>
                        <a:t>Detector/IR TDRs,  Detector/IR Construction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186" rtl="0" eaLnBrk="1" latinLnBrk="0" hangingPunct="1">
                        <a:defRPr sz="1800" kern="1200">
                          <a:solidFill>
                            <a:schemeClr val="dk1"/>
                          </a:solidFill>
                          <a:latin typeface="Arial" panose="020B0604020202020204"/>
                        </a:defRPr>
                      </a:lvl1pPr>
                      <a:lvl2pPr marL="457092" algn="l" defTabSz="914186" rtl="0" eaLnBrk="1" latinLnBrk="0" hangingPunct="1">
                        <a:defRPr sz="1800" kern="1200">
                          <a:solidFill>
                            <a:schemeClr val="dk1"/>
                          </a:solidFill>
                          <a:latin typeface="Arial" panose="020B0604020202020204"/>
                        </a:defRPr>
                      </a:lvl2pPr>
                      <a:lvl3pPr marL="914186" algn="l" defTabSz="914186" rtl="0" eaLnBrk="1" latinLnBrk="0" hangingPunct="1">
                        <a:defRPr sz="1800" kern="1200">
                          <a:solidFill>
                            <a:schemeClr val="dk1"/>
                          </a:solidFill>
                          <a:latin typeface="Arial" panose="020B0604020202020204"/>
                        </a:defRPr>
                      </a:lvl3pPr>
                      <a:lvl4pPr marL="1371279" algn="l" defTabSz="914186" rtl="0" eaLnBrk="1" latinLnBrk="0" hangingPunct="1">
                        <a:defRPr sz="1800" kern="1200">
                          <a:solidFill>
                            <a:schemeClr val="dk1"/>
                          </a:solidFill>
                          <a:latin typeface="Arial" panose="020B0604020202020204"/>
                        </a:defRPr>
                      </a:lvl4pPr>
                      <a:lvl5pPr marL="1828373" algn="l" defTabSz="914186" rtl="0" eaLnBrk="1" latinLnBrk="0" hangingPunct="1">
                        <a:defRPr sz="1800" kern="1200">
                          <a:solidFill>
                            <a:schemeClr val="dk1"/>
                          </a:solidFill>
                          <a:latin typeface="Arial" panose="020B0604020202020204"/>
                        </a:defRPr>
                      </a:lvl5pPr>
                      <a:lvl6pPr marL="2285466" algn="l" defTabSz="914186" rtl="0" eaLnBrk="1" latinLnBrk="0" hangingPunct="1">
                        <a:defRPr sz="1800" kern="1200">
                          <a:solidFill>
                            <a:schemeClr val="dk1"/>
                          </a:solidFill>
                          <a:latin typeface="Arial" panose="020B0604020202020204"/>
                        </a:defRPr>
                      </a:lvl6pPr>
                      <a:lvl7pPr marL="2742558" algn="l" defTabSz="914186" rtl="0" eaLnBrk="1" latinLnBrk="0" hangingPunct="1">
                        <a:defRPr sz="1800" kern="1200">
                          <a:solidFill>
                            <a:schemeClr val="dk1"/>
                          </a:solidFill>
                          <a:latin typeface="Arial" panose="020B0604020202020204"/>
                        </a:defRPr>
                      </a:lvl7pPr>
                      <a:lvl8pPr marL="3199652" algn="l" defTabSz="914186" rtl="0" eaLnBrk="1" latinLnBrk="0" hangingPunct="1">
                        <a:defRPr sz="1800" kern="1200">
                          <a:solidFill>
                            <a:schemeClr val="dk1"/>
                          </a:solidFill>
                          <a:latin typeface="Arial" panose="020B0604020202020204"/>
                        </a:defRPr>
                      </a:lvl8pPr>
                      <a:lvl9pPr marL="3656744" algn="l" defTabSz="914186" rtl="0" eaLnBrk="1" latinLnBrk="0" hangingPunct="1">
                        <a:defRPr sz="1800" kern="1200">
                          <a:solidFill>
                            <a:schemeClr val="dk1"/>
                          </a:solidFill>
                          <a:latin typeface="Arial" panose="020B0604020202020204"/>
                        </a:defRPr>
                      </a:lvl9pPr>
                    </a:lstStyle>
                    <a:p>
                      <a:endParaRPr lang="en-US" sz="16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extLst>
                  <a:ext uri="{0D108BD9-81ED-4DB2-BD59-A6C34878D82A}">
                    <a16:rowId xmlns:a16="http://schemas.microsoft.com/office/drawing/2014/main" val="1224839912"/>
                  </a:ext>
                </a:extLst>
              </a:tr>
            </a:tbl>
          </a:graphicData>
        </a:graphic>
      </p:graphicFrame>
      <p:sp>
        <p:nvSpPr>
          <p:cNvPr id="45" name="TextBox 44">
            <a:extLst>
              <a:ext uri="{FF2B5EF4-FFF2-40B4-BE49-F238E27FC236}">
                <a16:creationId xmlns:a16="http://schemas.microsoft.com/office/drawing/2014/main" id="{EBAC642B-468D-4A94-8EEF-8D94D3404584}"/>
              </a:ext>
            </a:extLst>
          </p:cNvPr>
          <p:cNvSpPr txBox="1"/>
          <p:nvPr/>
        </p:nvSpPr>
        <p:spPr>
          <a:xfrm rot="16200000">
            <a:off x="-436825" y="1449308"/>
            <a:ext cx="127791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DOE Driven</a:t>
            </a:r>
          </a:p>
        </p:txBody>
      </p:sp>
      <p:sp>
        <p:nvSpPr>
          <p:cNvPr id="46" name="TextBox 45">
            <a:extLst>
              <a:ext uri="{FF2B5EF4-FFF2-40B4-BE49-F238E27FC236}">
                <a16:creationId xmlns:a16="http://schemas.microsoft.com/office/drawing/2014/main" id="{64D1075D-3504-453C-874C-CB176C49F814}"/>
              </a:ext>
            </a:extLst>
          </p:cNvPr>
          <p:cNvSpPr txBox="1"/>
          <p:nvPr/>
        </p:nvSpPr>
        <p:spPr>
          <a:xfrm rot="16200000">
            <a:off x="-745409" y="4024222"/>
            <a:ext cx="1895071"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User Group Driven</a:t>
            </a:r>
          </a:p>
        </p:txBody>
      </p:sp>
      <p:sp>
        <p:nvSpPr>
          <p:cNvPr id="47" name="TextBox 46">
            <a:extLst>
              <a:ext uri="{FF2B5EF4-FFF2-40B4-BE49-F238E27FC236}">
                <a16:creationId xmlns:a16="http://schemas.microsoft.com/office/drawing/2014/main" id="{DC8C09DC-46A4-4CFB-BC16-67D090DFD87F}"/>
              </a:ext>
            </a:extLst>
          </p:cNvPr>
          <p:cNvSpPr txBox="1"/>
          <p:nvPr/>
        </p:nvSpPr>
        <p:spPr>
          <a:xfrm>
            <a:off x="575138" y="5915218"/>
            <a:ext cx="818277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CD0 </a:t>
            </a:r>
            <a:r>
              <a:rPr kumimoji="0" lang="en-US" sz="1800" b="0" i="0" u="none" strike="noStrike" kern="0" cap="none" spc="0" normalizeH="0" baseline="0" noProof="0" dirty="0">
                <a:ln>
                  <a:noFill/>
                </a:ln>
                <a:solidFill>
                  <a:prstClr val="black"/>
                </a:solidFill>
                <a:effectLst/>
                <a:uLnTx/>
                <a:uFillTx/>
              </a:rPr>
              <a:t>= DOE “Mission Need” statement; </a:t>
            </a:r>
            <a:r>
              <a:rPr kumimoji="0" lang="en-US" sz="1800" b="1" i="0" u="none" strike="noStrike" kern="0" cap="none" spc="0" normalizeH="0" baseline="0" noProof="0" dirty="0">
                <a:ln>
                  <a:noFill/>
                </a:ln>
                <a:solidFill>
                  <a:prstClr val="black"/>
                </a:solidFill>
                <a:effectLst/>
                <a:uLnTx/>
                <a:uFillTx/>
              </a:rPr>
              <a:t>CD1 </a:t>
            </a:r>
            <a:r>
              <a:rPr kumimoji="0" lang="en-US" sz="1800" b="0" i="0" u="none" strike="noStrike" kern="0" cap="none" spc="0" normalizeH="0" baseline="0" noProof="0" dirty="0">
                <a:ln>
                  <a:noFill/>
                </a:ln>
                <a:solidFill>
                  <a:prstClr val="black"/>
                </a:solidFill>
                <a:effectLst/>
                <a:uLnTx/>
                <a:uFillTx/>
              </a:rPr>
              <a:t>= design choice and site selection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CD2/CD3 </a:t>
            </a:r>
            <a:r>
              <a:rPr kumimoji="0" lang="en-US" sz="1800" b="0" i="0" u="none" strike="noStrike" kern="0" cap="none" spc="0" normalizeH="0" baseline="0" noProof="0" dirty="0">
                <a:ln>
                  <a:noFill/>
                </a:ln>
                <a:solidFill>
                  <a:prstClr val="black"/>
                </a:solidFill>
                <a:effectLst/>
                <a:uLnTx/>
                <a:uFillTx/>
              </a:rPr>
              <a:t>= establish project baseline cost and schedule</a:t>
            </a:r>
          </a:p>
        </p:txBody>
      </p:sp>
      <p:sp>
        <p:nvSpPr>
          <p:cNvPr id="48" name="Star: 5 Points 47">
            <a:extLst>
              <a:ext uri="{FF2B5EF4-FFF2-40B4-BE49-F238E27FC236}">
                <a16:creationId xmlns:a16="http://schemas.microsoft.com/office/drawing/2014/main" id="{BBDD311D-8E71-4A10-B7C3-223DE54960AF}"/>
              </a:ext>
            </a:extLst>
          </p:cNvPr>
          <p:cNvSpPr/>
          <p:nvPr/>
        </p:nvSpPr>
        <p:spPr>
          <a:xfrm>
            <a:off x="2924783" y="3146903"/>
            <a:ext cx="199390" cy="198120"/>
          </a:xfrm>
          <a:prstGeom prst="star5">
            <a:avLst/>
          </a:prstGeom>
          <a:solidFill>
            <a:srgbClr val="0000FF">
              <a:alpha val="13000"/>
            </a:srgbClr>
          </a:solidFill>
          <a:ln w="57150" cap="flat" cmpd="sng" algn="ctr">
            <a:solidFill>
              <a:srgbClr val="0000FF">
                <a:alpha val="4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49" name="Straight Connector 48">
            <a:extLst>
              <a:ext uri="{FF2B5EF4-FFF2-40B4-BE49-F238E27FC236}">
                <a16:creationId xmlns:a16="http://schemas.microsoft.com/office/drawing/2014/main" id="{A9C5F751-B87B-47F4-A687-DF44595EC920}"/>
              </a:ext>
            </a:extLst>
          </p:cNvPr>
          <p:cNvCxnSpPr>
            <a:cxnSpLocks/>
          </p:cNvCxnSpPr>
          <p:nvPr/>
        </p:nvCxnSpPr>
        <p:spPr>
          <a:xfrm>
            <a:off x="2973423" y="3429000"/>
            <a:ext cx="0" cy="241300"/>
          </a:xfrm>
          <a:prstGeom prst="line">
            <a:avLst/>
          </a:prstGeom>
          <a:noFill/>
          <a:ln w="57150" cap="flat" cmpd="sng" algn="ctr">
            <a:solidFill>
              <a:srgbClr val="0000FF">
                <a:alpha val="39000"/>
              </a:srgbClr>
            </a:solidFill>
            <a:prstDash val="solid"/>
            <a:miter lim="800000"/>
          </a:ln>
          <a:effectLst/>
        </p:spPr>
      </p:cxnSp>
      <p:cxnSp>
        <p:nvCxnSpPr>
          <p:cNvPr id="50" name="Straight Connector 49">
            <a:extLst>
              <a:ext uri="{FF2B5EF4-FFF2-40B4-BE49-F238E27FC236}">
                <a16:creationId xmlns:a16="http://schemas.microsoft.com/office/drawing/2014/main" id="{FDA6FACB-986A-4460-8EFA-82EA731330E0}"/>
              </a:ext>
            </a:extLst>
          </p:cNvPr>
          <p:cNvCxnSpPr>
            <a:cxnSpLocks/>
          </p:cNvCxnSpPr>
          <p:nvPr/>
        </p:nvCxnSpPr>
        <p:spPr>
          <a:xfrm>
            <a:off x="3192498" y="3429000"/>
            <a:ext cx="0" cy="241300"/>
          </a:xfrm>
          <a:prstGeom prst="line">
            <a:avLst/>
          </a:prstGeom>
          <a:noFill/>
          <a:ln w="57150" cap="flat" cmpd="sng" algn="ctr">
            <a:solidFill>
              <a:srgbClr val="0000FF">
                <a:alpha val="37000"/>
              </a:srgbClr>
            </a:solidFill>
            <a:prstDash val="solid"/>
            <a:miter lim="800000"/>
          </a:ln>
          <a:effectLst/>
        </p:spPr>
      </p:cxnSp>
      <p:cxnSp>
        <p:nvCxnSpPr>
          <p:cNvPr id="51" name="Straight Connector 50">
            <a:extLst>
              <a:ext uri="{FF2B5EF4-FFF2-40B4-BE49-F238E27FC236}">
                <a16:creationId xmlns:a16="http://schemas.microsoft.com/office/drawing/2014/main" id="{EC8BEF0B-0B14-4145-89E7-8E6727CB0F23}"/>
              </a:ext>
            </a:extLst>
          </p:cNvPr>
          <p:cNvCxnSpPr>
            <a:cxnSpLocks/>
          </p:cNvCxnSpPr>
          <p:nvPr/>
        </p:nvCxnSpPr>
        <p:spPr>
          <a:xfrm>
            <a:off x="3668748" y="3429000"/>
            <a:ext cx="0" cy="241300"/>
          </a:xfrm>
          <a:prstGeom prst="line">
            <a:avLst/>
          </a:prstGeom>
          <a:noFill/>
          <a:ln w="57150" cap="flat" cmpd="sng" algn="ctr">
            <a:solidFill>
              <a:srgbClr val="0000FF">
                <a:alpha val="39000"/>
              </a:srgbClr>
            </a:solidFill>
            <a:prstDash val="solid"/>
            <a:miter lim="800000"/>
          </a:ln>
          <a:effectLst/>
        </p:spPr>
      </p:cxnSp>
      <p:cxnSp>
        <p:nvCxnSpPr>
          <p:cNvPr id="52" name="Straight Connector 51">
            <a:extLst>
              <a:ext uri="{FF2B5EF4-FFF2-40B4-BE49-F238E27FC236}">
                <a16:creationId xmlns:a16="http://schemas.microsoft.com/office/drawing/2014/main" id="{17DC9A75-778D-4A5C-AF4C-F51A29746314}"/>
              </a:ext>
            </a:extLst>
          </p:cNvPr>
          <p:cNvCxnSpPr>
            <a:cxnSpLocks/>
          </p:cNvCxnSpPr>
          <p:nvPr/>
        </p:nvCxnSpPr>
        <p:spPr>
          <a:xfrm>
            <a:off x="4141823" y="3429000"/>
            <a:ext cx="0" cy="241300"/>
          </a:xfrm>
          <a:prstGeom prst="line">
            <a:avLst/>
          </a:prstGeom>
          <a:noFill/>
          <a:ln w="57150" cap="flat" cmpd="sng" algn="ctr">
            <a:solidFill>
              <a:srgbClr val="0000FF">
                <a:alpha val="40000"/>
              </a:srgbClr>
            </a:solidFill>
            <a:prstDash val="solid"/>
            <a:miter lim="800000"/>
          </a:ln>
          <a:effectLst/>
        </p:spPr>
      </p:cxnSp>
      <p:cxnSp>
        <p:nvCxnSpPr>
          <p:cNvPr id="53" name="Straight Connector 52">
            <a:extLst>
              <a:ext uri="{FF2B5EF4-FFF2-40B4-BE49-F238E27FC236}">
                <a16:creationId xmlns:a16="http://schemas.microsoft.com/office/drawing/2014/main" id="{FB792228-9D35-4F72-8607-E79410C84756}"/>
              </a:ext>
            </a:extLst>
          </p:cNvPr>
          <p:cNvCxnSpPr>
            <a:cxnSpLocks/>
          </p:cNvCxnSpPr>
          <p:nvPr/>
        </p:nvCxnSpPr>
        <p:spPr>
          <a:xfrm>
            <a:off x="4604738" y="3429000"/>
            <a:ext cx="0" cy="241300"/>
          </a:xfrm>
          <a:prstGeom prst="line">
            <a:avLst/>
          </a:prstGeom>
          <a:noFill/>
          <a:ln w="57150" cap="flat" cmpd="sng" algn="ctr">
            <a:solidFill>
              <a:srgbClr val="0000FF"/>
            </a:solidFill>
            <a:prstDash val="solid"/>
            <a:miter lim="800000"/>
          </a:ln>
          <a:effectLst/>
        </p:spPr>
      </p:cxnSp>
      <p:cxnSp>
        <p:nvCxnSpPr>
          <p:cNvPr id="54" name="Straight Connector 53">
            <a:extLst>
              <a:ext uri="{FF2B5EF4-FFF2-40B4-BE49-F238E27FC236}">
                <a16:creationId xmlns:a16="http://schemas.microsoft.com/office/drawing/2014/main" id="{E889F354-04A5-4B5E-A512-68462DA235FB}"/>
              </a:ext>
            </a:extLst>
          </p:cNvPr>
          <p:cNvCxnSpPr>
            <a:cxnSpLocks/>
          </p:cNvCxnSpPr>
          <p:nvPr/>
        </p:nvCxnSpPr>
        <p:spPr>
          <a:xfrm>
            <a:off x="5071463" y="3429000"/>
            <a:ext cx="0" cy="241300"/>
          </a:xfrm>
          <a:prstGeom prst="line">
            <a:avLst/>
          </a:prstGeom>
          <a:noFill/>
          <a:ln w="57150" cap="flat" cmpd="sng" algn="ctr">
            <a:solidFill>
              <a:srgbClr val="00B0F0"/>
            </a:solidFill>
            <a:prstDash val="solid"/>
            <a:miter lim="800000"/>
          </a:ln>
          <a:effectLst/>
        </p:spPr>
      </p:cxnSp>
      <p:cxnSp>
        <p:nvCxnSpPr>
          <p:cNvPr id="55" name="Straight Connector 54">
            <a:extLst>
              <a:ext uri="{FF2B5EF4-FFF2-40B4-BE49-F238E27FC236}">
                <a16:creationId xmlns:a16="http://schemas.microsoft.com/office/drawing/2014/main" id="{5F6C473A-27C8-459F-A417-04C28C588B5F}"/>
              </a:ext>
            </a:extLst>
          </p:cNvPr>
          <p:cNvCxnSpPr>
            <a:cxnSpLocks/>
          </p:cNvCxnSpPr>
          <p:nvPr/>
        </p:nvCxnSpPr>
        <p:spPr>
          <a:xfrm>
            <a:off x="5548348" y="3429000"/>
            <a:ext cx="0" cy="241300"/>
          </a:xfrm>
          <a:prstGeom prst="line">
            <a:avLst/>
          </a:prstGeom>
          <a:noFill/>
          <a:ln w="57150" cap="flat" cmpd="sng" algn="ctr">
            <a:solidFill>
              <a:srgbClr val="00B0F0"/>
            </a:solidFill>
            <a:prstDash val="solid"/>
            <a:miter lim="800000"/>
          </a:ln>
          <a:effectLst/>
        </p:spPr>
      </p:cxnSp>
      <p:cxnSp>
        <p:nvCxnSpPr>
          <p:cNvPr id="56" name="Straight Connector 55">
            <a:extLst>
              <a:ext uri="{FF2B5EF4-FFF2-40B4-BE49-F238E27FC236}">
                <a16:creationId xmlns:a16="http://schemas.microsoft.com/office/drawing/2014/main" id="{EB0BABD5-3ED0-4503-91F4-4EEF3D5F957F}"/>
              </a:ext>
            </a:extLst>
          </p:cNvPr>
          <p:cNvCxnSpPr>
            <a:cxnSpLocks/>
          </p:cNvCxnSpPr>
          <p:nvPr/>
        </p:nvCxnSpPr>
        <p:spPr>
          <a:xfrm>
            <a:off x="6015073" y="3429000"/>
            <a:ext cx="0" cy="241300"/>
          </a:xfrm>
          <a:prstGeom prst="line">
            <a:avLst/>
          </a:prstGeom>
          <a:noFill/>
          <a:ln w="57150" cap="flat" cmpd="sng" algn="ctr">
            <a:solidFill>
              <a:srgbClr val="00B0F0"/>
            </a:solidFill>
            <a:prstDash val="solid"/>
            <a:miter lim="800000"/>
          </a:ln>
          <a:effectLst/>
        </p:spPr>
      </p:cxnSp>
      <p:cxnSp>
        <p:nvCxnSpPr>
          <p:cNvPr id="57" name="Straight Connector 56">
            <a:extLst>
              <a:ext uri="{FF2B5EF4-FFF2-40B4-BE49-F238E27FC236}">
                <a16:creationId xmlns:a16="http://schemas.microsoft.com/office/drawing/2014/main" id="{261650F2-FFD5-4B9B-877F-F1C9A0A9ECF2}"/>
              </a:ext>
            </a:extLst>
          </p:cNvPr>
          <p:cNvCxnSpPr>
            <a:cxnSpLocks/>
          </p:cNvCxnSpPr>
          <p:nvPr/>
        </p:nvCxnSpPr>
        <p:spPr>
          <a:xfrm>
            <a:off x="6481798" y="3429000"/>
            <a:ext cx="0" cy="241300"/>
          </a:xfrm>
          <a:prstGeom prst="line">
            <a:avLst/>
          </a:prstGeom>
          <a:noFill/>
          <a:ln w="57150" cap="flat" cmpd="sng" algn="ctr">
            <a:solidFill>
              <a:srgbClr val="00B0F0"/>
            </a:solidFill>
            <a:prstDash val="solid"/>
            <a:miter lim="800000"/>
          </a:ln>
          <a:effectLst/>
        </p:spPr>
      </p:cxnSp>
      <p:cxnSp>
        <p:nvCxnSpPr>
          <p:cNvPr id="58" name="Straight Connector 57">
            <a:extLst>
              <a:ext uri="{FF2B5EF4-FFF2-40B4-BE49-F238E27FC236}">
                <a16:creationId xmlns:a16="http://schemas.microsoft.com/office/drawing/2014/main" id="{9E8DDA39-D222-49B1-A0E4-2FB6BD75DFAB}"/>
              </a:ext>
            </a:extLst>
          </p:cNvPr>
          <p:cNvCxnSpPr>
            <a:cxnSpLocks/>
          </p:cNvCxnSpPr>
          <p:nvPr/>
        </p:nvCxnSpPr>
        <p:spPr>
          <a:xfrm>
            <a:off x="6948523" y="3429000"/>
            <a:ext cx="0" cy="241300"/>
          </a:xfrm>
          <a:prstGeom prst="line">
            <a:avLst/>
          </a:prstGeom>
          <a:noFill/>
          <a:ln w="57150" cap="flat" cmpd="sng" algn="ctr">
            <a:solidFill>
              <a:srgbClr val="00B0F0"/>
            </a:solidFill>
            <a:prstDash val="solid"/>
            <a:miter lim="800000"/>
          </a:ln>
          <a:effectLst/>
        </p:spPr>
      </p:cxnSp>
      <p:cxnSp>
        <p:nvCxnSpPr>
          <p:cNvPr id="59" name="Straight Connector 58">
            <a:extLst>
              <a:ext uri="{FF2B5EF4-FFF2-40B4-BE49-F238E27FC236}">
                <a16:creationId xmlns:a16="http://schemas.microsoft.com/office/drawing/2014/main" id="{2E35F5CC-55B6-4AC4-B66D-F1A29AC33BF0}"/>
              </a:ext>
            </a:extLst>
          </p:cNvPr>
          <p:cNvCxnSpPr>
            <a:cxnSpLocks/>
          </p:cNvCxnSpPr>
          <p:nvPr/>
        </p:nvCxnSpPr>
        <p:spPr>
          <a:xfrm>
            <a:off x="7425408" y="3429000"/>
            <a:ext cx="0" cy="241300"/>
          </a:xfrm>
          <a:prstGeom prst="line">
            <a:avLst/>
          </a:prstGeom>
          <a:noFill/>
          <a:ln w="57150" cap="flat" cmpd="sng" algn="ctr">
            <a:solidFill>
              <a:srgbClr val="00B0F0"/>
            </a:solidFill>
            <a:prstDash val="solid"/>
            <a:miter lim="800000"/>
          </a:ln>
          <a:effectLst/>
        </p:spPr>
      </p:cxnSp>
      <p:cxnSp>
        <p:nvCxnSpPr>
          <p:cNvPr id="60" name="Straight Connector 59">
            <a:extLst>
              <a:ext uri="{FF2B5EF4-FFF2-40B4-BE49-F238E27FC236}">
                <a16:creationId xmlns:a16="http://schemas.microsoft.com/office/drawing/2014/main" id="{9040A0ED-FEA8-423F-AE53-CCC48F9D782C}"/>
              </a:ext>
            </a:extLst>
          </p:cNvPr>
          <p:cNvCxnSpPr>
            <a:cxnSpLocks/>
          </p:cNvCxnSpPr>
          <p:nvPr/>
        </p:nvCxnSpPr>
        <p:spPr>
          <a:xfrm>
            <a:off x="7914993" y="3429000"/>
            <a:ext cx="0" cy="241300"/>
          </a:xfrm>
          <a:prstGeom prst="line">
            <a:avLst/>
          </a:prstGeom>
          <a:noFill/>
          <a:ln w="57150" cap="flat" cmpd="sng" algn="ctr">
            <a:solidFill>
              <a:srgbClr val="00B0F0"/>
            </a:solidFill>
            <a:prstDash val="solid"/>
            <a:miter lim="800000"/>
          </a:ln>
          <a:effectLst/>
        </p:spPr>
      </p:cxnSp>
      <p:sp>
        <p:nvSpPr>
          <p:cNvPr id="61" name="Star: 5 Points 60">
            <a:extLst>
              <a:ext uri="{FF2B5EF4-FFF2-40B4-BE49-F238E27FC236}">
                <a16:creationId xmlns:a16="http://schemas.microsoft.com/office/drawing/2014/main" id="{00C3D93C-135E-4813-9A7A-94DAEC16C418}"/>
              </a:ext>
            </a:extLst>
          </p:cNvPr>
          <p:cNvSpPr/>
          <p:nvPr/>
        </p:nvSpPr>
        <p:spPr>
          <a:xfrm>
            <a:off x="6231715" y="5213986"/>
            <a:ext cx="199390" cy="198120"/>
          </a:xfrm>
          <a:prstGeom prst="star5">
            <a:avLst/>
          </a:prstGeom>
          <a:noFill/>
          <a:ln w="5715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2" name="Star: 5 Points 61">
            <a:extLst>
              <a:ext uri="{FF2B5EF4-FFF2-40B4-BE49-F238E27FC236}">
                <a16:creationId xmlns:a16="http://schemas.microsoft.com/office/drawing/2014/main" id="{3B26A099-0959-4CE8-8DF2-A188E2E6318A}"/>
              </a:ext>
            </a:extLst>
          </p:cNvPr>
          <p:cNvSpPr/>
          <p:nvPr/>
        </p:nvSpPr>
        <p:spPr>
          <a:xfrm>
            <a:off x="4551680" y="1100614"/>
            <a:ext cx="199390" cy="198120"/>
          </a:xfrm>
          <a:prstGeom prst="star5">
            <a:avLst/>
          </a:prstGeom>
          <a:solidFill>
            <a:srgbClr val="00CC00"/>
          </a:solidFill>
          <a:ln w="57150" cap="flat" cmpd="sng" algn="ctr">
            <a:solidFill>
              <a:srgbClr val="00CC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3" name="Star: 5 Points 62">
            <a:extLst>
              <a:ext uri="{FF2B5EF4-FFF2-40B4-BE49-F238E27FC236}">
                <a16:creationId xmlns:a16="http://schemas.microsoft.com/office/drawing/2014/main" id="{C5886D88-E8F5-4A73-88F5-147ED0386ABB}"/>
              </a:ext>
            </a:extLst>
          </p:cNvPr>
          <p:cNvSpPr/>
          <p:nvPr/>
        </p:nvSpPr>
        <p:spPr>
          <a:xfrm>
            <a:off x="5315410" y="4489243"/>
            <a:ext cx="199390" cy="198120"/>
          </a:xfrm>
          <a:prstGeom prst="star5">
            <a:avLst/>
          </a:prstGeom>
          <a:noFill/>
          <a:ln w="5715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cxnSp>
        <p:nvCxnSpPr>
          <p:cNvPr id="64" name="Straight Connector 63">
            <a:extLst>
              <a:ext uri="{FF2B5EF4-FFF2-40B4-BE49-F238E27FC236}">
                <a16:creationId xmlns:a16="http://schemas.microsoft.com/office/drawing/2014/main" id="{E228D7F8-7180-459F-A5C0-58D2888F753B}"/>
              </a:ext>
            </a:extLst>
          </p:cNvPr>
          <p:cNvCxnSpPr>
            <a:cxnSpLocks/>
          </p:cNvCxnSpPr>
          <p:nvPr/>
        </p:nvCxnSpPr>
        <p:spPr>
          <a:xfrm>
            <a:off x="2207058" y="521899"/>
            <a:ext cx="615950" cy="0"/>
          </a:xfrm>
          <a:prstGeom prst="line">
            <a:avLst/>
          </a:prstGeom>
          <a:noFill/>
          <a:ln w="152400" cap="flat" cmpd="sng" algn="ctr">
            <a:solidFill>
              <a:srgbClr val="008000">
                <a:alpha val="41000"/>
              </a:srgbClr>
            </a:solidFill>
            <a:prstDash val="solid"/>
            <a:miter lim="800000"/>
          </a:ln>
          <a:effectLst/>
        </p:spPr>
      </p:cxnSp>
      <p:cxnSp>
        <p:nvCxnSpPr>
          <p:cNvPr id="65" name="Connector: Elbow 64">
            <a:extLst>
              <a:ext uri="{FF2B5EF4-FFF2-40B4-BE49-F238E27FC236}">
                <a16:creationId xmlns:a16="http://schemas.microsoft.com/office/drawing/2014/main" id="{083936F9-305E-4D01-B5BE-61767DEFAD55}"/>
              </a:ext>
            </a:extLst>
          </p:cNvPr>
          <p:cNvCxnSpPr>
            <a:cxnSpLocks/>
          </p:cNvCxnSpPr>
          <p:nvPr/>
        </p:nvCxnSpPr>
        <p:spPr>
          <a:xfrm rot="5400000" flipH="1" flipV="1">
            <a:off x="1045882" y="1497220"/>
            <a:ext cx="2372281" cy="401320"/>
          </a:xfrm>
          <a:prstGeom prst="bentConnector2">
            <a:avLst/>
          </a:prstGeom>
          <a:noFill/>
          <a:ln w="38100" cap="flat" cmpd="sng" algn="ctr">
            <a:solidFill>
              <a:srgbClr val="ED7D31">
                <a:alpha val="54000"/>
              </a:srgbClr>
            </a:solidFill>
            <a:prstDash val="solid"/>
            <a:miter lim="800000"/>
            <a:tailEnd type="triangle"/>
          </a:ln>
          <a:effectLst/>
        </p:spPr>
      </p:cxnSp>
      <p:cxnSp>
        <p:nvCxnSpPr>
          <p:cNvPr id="66" name="Connector: Elbow 65">
            <a:extLst>
              <a:ext uri="{FF2B5EF4-FFF2-40B4-BE49-F238E27FC236}">
                <a16:creationId xmlns:a16="http://schemas.microsoft.com/office/drawing/2014/main" id="{913B3B6C-86F3-4553-9D29-EF6E88403DA5}"/>
              </a:ext>
            </a:extLst>
          </p:cNvPr>
          <p:cNvCxnSpPr>
            <a:cxnSpLocks/>
          </p:cNvCxnSpPr>
          <p:nvPr/>
        </p:nvCxnSpPr>
        <p:spPr>
          <a:xfrm>
            <a:off x="2767962" y="521899"/>
            <a:ext cx="254000" cy="2554676"/>
          </a:xfrm>
          <a:prstGeom prst="bentConnector2">
            <a:avLst/>
          </a:prstGeom>
          <a:noFill/>
          <a:ln w="38100" cap="flat" cmpd="sng" algn="ctr">
            <a:solidFill>
              <a:srgbClr val="ED7D31">
                <a:alpha val="50000"/>
              </a:srgbClr>
            </a:solidFill>
            <a:prstDash val="solid"/>
            <a:miter lim="800000"/>
            <a:tailEnd type="triangle"/>
          </a:ln>
          <a:effectLst/>
        </p:spPr>
      </p:cxnSp>
      <p:cxnSp>
        <p:nvCxnSpPr>
          <p:cNvPr id="67" name="Straight Connector 66">
            <a:extLst>
              <a:ext uri="{FF2B5EF4-FFF2-40B4-BE49-F238E27FC236}">
                <a16:creationId xmlns:a16="http://schemas.microsoft.com/office/drawing/2014/main" id="{84EE9F40-297F-49F2-AE9E-A7E53D3FD927}"/>
              </a:ext>
            </a:extLst>
          </p:cNvPr>
          <p:cNvCxnSpPr/>
          <p:nvPr/>
        </p:nvCxnSpPr>
        <p:spPr>
          <a:xfrm>
            <a:off x="3180715" y="860223"/>
            <a:ext cx="994410" cy="0"/>
          </a:xfrm>
          <a:prstGeom prst="line">
            <a:avLst/>
          </a:prstGeom>
          <a:noFill/>
          <a:ln w="152400" cap="flat" cmpd="sng" algn="ctr">
            <a:solidFill>
              <a:srgbClr val="008000">
                <a:alpha val="44000"/>
              </a:srgbClr>
            </a:solidFill>
            <a:prstDash val="solid"/>
            <a:miter lim="800000"/>
          </a:ln>
          <a:effectLst/>
        </p:spPr>
      </p:cxnSp>
      <p:cxnSp>
        <p:nvCxnSpPr>
          <p:cNvPr id="68" name="Straight Connector 67">
            <a:extLst>
              <a:ext uri="{FF2B5EF4-FFF2-40B4-BE49-F238E27FC236}">
                <a16:creationId xmlns:a16="http://schemas.microsoft.com/office/drawing/2014/main" id="{F8E7EBE4-E65F-4BAD-93E5-E545575D464C}"/>
              </a:ext>
            </a:extLst>
          </p:cNvPr>
          <p:cNvCxnSpPr/>
          <p:nvPr/>
        </p:nvCxnSpPr>
        <p:spPr>
          <a:xfrm>
            <a:off x="4839151" y="1539875"/>
            <a:ext cx="457200" cy="0"/>
          </a:xfrm>
          <a:prstGeom prst="line">
            <a:avLst/>
          </a:prstGeom>
          <a:noFill/>
          <a:ln w="152400" cap="flat" cmpd="sng" algn="ctr">
            <a:solidFill>
              <a:srgbClr val="00CC00"/>
            </a:solidFill>
            <a:prstDash val="solid"/>
            <a:miter lim="800000"/>
          </a:ln>
          <a:effectLst/>
        </p:spPr>
      </p:cxnSp>
      <p:cxnSp>
        <p:nvCxnSpPr>
          <p:cNvPr id="69" name="Straight Connector 68">
            <a:extLst>
              <a:ext uri="{FF2B5EF4-FFF2-40B4-BE49-F238E27FC236}">
                <a16:creationId xmlns:a16="http://schemas.microsoft.com/office/drawing/2014/main" id="{9ABB91E0-5364-4CC7-8EBF-EB6B7B66DB95}"/>
              </a:ext>
            </a:extLst>
          </p:cNvPr>
          <p:cNvCxnSpPr>
            <a:cxnSpLocks/>
          </p:cNvCxnSpPr>
          <p:nvPr/>
        </p:nvCxnSpPr>
        <p:spPr>
          <a:xfrm>
            <a:off x="4565774" y="3876040"/>
            <a:ext cx="263525" cy="0"/>
          </a:xfrm>
          <a:prstGeom prst="line">
            <a:avLst/>
          </a:prstGeom>
          <a:noFill/>
          <a:ln w="152400" cap="flat" cmpd="sng" algn="ctr">
            <a:solidFill>
              <a:srgbClr val="0000FF"/>
            </a:solidFill>
            <a:prstDash val="solid"/>
            <a:miter lim="800000"/>
          </a:ln>
          <a:effectLst/>
        </p:spPr>
      </p:cxnSp>
      <p:cxnSp>
        <p:nvCxnSpPr>
          <p:cNvPr id="70" name="Straight Connector 69">
            <a:extLst>
              <a:ext uri="{FF2B5EF4-FFF2-40B4-BE49-F238E27FC236}">
                <a16:creationId xmlns:a16="http://schemas.microsoft.com/office/drawing/2014/main" id="{11F85EA2-D97C-4D8F-AF07-38C71508CC2B}"/>
              </a:ext>
            </a:extLst>
          </p:cNvPr>
          <p:cNvCxnSpPr>
            <a:cxnSpLocks/>
          </p:cNvCxnSpPr>
          <p:nvPr/>
        </p:nvCxnSpPr>
        <p:spPr>
          <a:xfrm>
            <a:off x="4848685" y="4219575"/>
            <a:ext cx="447675" cy="0"/>
          </a:xfrm>
          <a:prstGeom prst="line">
            <a:avLst/>
          </a:prstGeom>
          <a:noFill/>
          <a:ln w="152400" cap="flat" cmpd="sng" algn="ctr">
            <a:solidFill>
              <a:srgbClr val="0000FF"/>
            </a:solidFill>
            <a:prstDash val="solid"/>
            <a:miter lim="800000"/>
          </a:ln>
          <a:effectLst/>
        </p:spPr>
      </p:cxnSp>
      <p:cxnSp>
        <p:nvCxnSpPr>
          <p:cNvPr id="71" name="Straight Connector 70">
            <a:extLst>
              <a:ext uri="{FF2B5EF4-FFF2-40B4-BE49-F238E27FC236}">
                <a16:creationId xmlns:a16="http://schemas.microsoft.com/office/drawing/2014/main" id="{565AD445-81EF-4982-8F03-D966B145CD63}"/>
              </a:ext>
            </a:extLst>
          </p:cNvPr>
          <p:cNvCxnSpPr>
            <a:cxnSpLocks/>
          </p:cNvCxnSpPr>
          <p:nvPr/>
        </p:nvCxnSpPr>
        <p:spPr>
          <a:xfrm>
            <a:off x="5448760" y="4949825"/>
            <a:ext cx="782955" cy="0"/>
          </a:xfrm>
          <a:prstGeom prst="line">
            <a:avLst/>
          </a:prstGeom>
          <a:noFill/>
          <a:ln w="152400" cap="flat" cmpd="sng" algn="ctr">
            <a:solidFill>
              <a:srgbClr val="00B0F0"/>
            </a:solidFill>
            <a:prstDash val="solid"/>
            <a:miter lim="800000"/>
          </a:ln>
          <a:effectLst/>
        </p:spPr>
      </p:cxnSp>
      <p:cxnSp>
        <p:nvCxnSpPr>
          <p:cNvPr id="72" name="Straight Connector 71">
            <a:extLst>
              <a:ext uri="{FF2B5EF4-FFF2-40B4-BE49-F238E27FC236}">
                <a16:creationId xmlns:a16="http://schemas.microsoft.com/office/drawing/2014/main" id="{47D1C485-F1A2-4515-8494-0DB859FF0677}"/>
              </a:ext>
            </a:extLst>
          </p:cNvPr>
          <p:cNvCxnSpPr>
            <a:cxnSpLocks/>
          </p:cNvCxnSpPr>
          <p:nvPr/>
        </p:nvCxnSpPr>
        <p:spPr>
          <a:xfrm>
            <a:off x="6331411" y="5715000"/>
            <a:ext cx="2751631" cy="0"/>
          </a:xfrm>
          <a:prstGeom prst="line">
            <a:avLst/>
          </a:prstGeom>
          <a:noFill/>
          <a:ln w="152400" cap="flat" cmpd="sng" algn="ctr">
            <a:solidFill>
              <a:srgbClr val="00B0F0"/>
            </a:solidFill>
            <a:prstDash val="solid"/>
            <a:miter lim="800000"/>
          </a:ln>
          <a:effectLst/>
        </p:spPr>
      </p:cxnSp>
      <p:cxnSp>
        <p:nvCxnSpPr>
          <p:cNvPr id="73" name="Straight Connector 72">
            <a:extLst>
              <a:ext uri="{FF2B5EF4-FFF2-40B4-BE49-F238E27FC236}">
                <a16:creationId xmlns:a16="http://schemas.microsoft.com/office/drawing/2014/main" id="{3E0995A2-BAE8-4822-ABA1-E57F9897C92B}"/>
              </a:ext>
            </a:extLst>
          </p:cNvPr>
          <p:cNvCxnSpPr>
            <a:cxnSpLocks/>
          </p:cNvCxnSpPr>
          <p:nvPr/>
        </p:nvCxnSpPr>
        <p:spPr>
          <a:xfrm>
            <a:off x="5347760" y="1863725"/>
            <a:ext cx="913130" cy="0"/>
          </a:xfrm>
          <a:prstGeom prst="line">
            <a:avLst/>
          </a:prstGeom>
          <a:noFill/>
          <a:ln w="152400" cap="flat" cmpd="sng" algn="ctr">
            <a:solidFill>
              <a:srgbClr val="00CC00"/>
            </a:solidFill>
            <a:prstDash val="solid"/>
            <a:miter lim="800000"/>
          </a:ln>
          <a:effectLst/>
        </p:spPr>
      </p:cxnSp>
      <p:cxnSp>
        <p:nvCxnSpPr>
          <p:cNvPr id="74" name="Connector: Elbow 73">
            <a:extLst>
              <a:ext uri="{FF2B5EF4-FFF2-40B4-BE49-F238E27FC236}">
                <a16:creationId xmlns:a16="http://schemas.microsoft.com/office/drawing/2014/main" id="{16D30182-0165-43FA-AEE8-0BB3ED64FD19}"/>
              </a:ext>
            </a:extLst>
          </p:cNvPr>
          <p:cNvCxnSpPr>
            <a:cxnSpLocks/>
          </p:cNvCxnSpPr>
          <p:nvPr/>
        </p:nvCxnSpPr>
        <p:spPr>
          <a:xfrm rot="16200000" flipH="1">
            <a:off x="3851100" y="2829798"/>
            <a:ext cx="2895601" cy="253999"/>
          </a:xfrm>
          <a:prstGeom prst="bentConnector3">
            <a:avLst>
              <a:gd name="adj1" fmla="val 658"/>
            </a:avLst>
          </a:prstGeom>
          <a:noFill/>
          <a:ln w="38100" cap="flat" cmpd="sng" algn="ctr">
            <a:solidFill>
              <a:srgbClr val="ED7D31"/>
            </a:solidFill>
            <a:prstDash val="solid"/>
            <a:miter lim="800000"/>
            <a:tailEnd type="triangle"/>
          </a:ln>
          <a:effectLst/>
        </p:spPr>
      </p:cxnSp>
      <p:cxnSp>
        <p:nvCxnSpPr>
          <p:cNvPr id="75" name="Straight Connector 74">
            <a:extLst>
              <a:ext uri="{FF2B5EF4-FFF2-40B4-BE49-F238E27FC236}">
                <a16:creationId xmlns:a16="http://schemas.microsoft.com/office/drawing/2014/main" id="{762BB60A-D58B-4190-845F-22868CECAE56}"/>
              </a:ext>
            </a:extLst>
          </p:cNvPr>
          <p:cNvCxnSpPr>
            <a:cxnSpLocks/>
          </p:cNvCxnSpPr>
          <p:nvPr/>
        </p:nvCxnSpPr>
        <p:spPr>
          <a:xfrm>
            <a:off x="5981490" y="2216150"/>
            <a:ext cx="593725" cy="0"/>
          </a:xfrm>
          <a:prstGeom prst="line">
            <a:avLst/>
          </a:prstGeom>
          <a:noFill/>
          <a:ln w="152400" cap="flat" cmpd="sng" algn="ctr">
            <a:solidFill>
              <a:srgbClr val="00CC00"/>
            </a:solidFill>
            <a:prstDash val="solid"/>
            <a:miter lim="800000"/>
          </a:ln>
          <a:effectLst/>
        </p:spPr>
      </p:cxnSp>
      <p:cxnSp>
        <p:nvCxnSpPr>
          <p:cNvPr id="76" name="Straight Connector 75">
            <a:extLst>
              <a:ext uri="{FF2B5EF4-FFF2-40B4-BE49-F238E27FC236}">
                <a16:creationId xmlns:a16="http://schemas.microsoft.com/office/drawing/2014/main" id="{0FA34F75-ED83-4C24-989F-A947D8109F42}"/>
              </a:ext>
            </a:extLst>
          </p:cNvPr>
          <p:cNvCxnSpPr>
            <a:cxnSpLocks/>
          </p:cNvCxnSpPr>
          <p:nvPr/>
        </p:nvCxnSpPr>
        <p:spPr>
          <a:xfrm>
            <a:off x="6313569" y="2544698"/>
            <a:ext cx="2769473" cy="0"/>
          </a:xfrm>
          <a:prstGeom prst="line">
            <a:avLst/>
          </a:prstGeom>
          <a:noFill/>
          <a:ln w="152400" cap="flat" cmpd="sng" algn="ctr">
            <a:solidFill>
              <a:srgbClr val="00CC00"/>
            </a:solidFill>
            <a:prstDash val="solid"/>
            <a:miter lim="800000"/>
          </a:ln>
          <a:effectLst/>
        </p:spPr>
      </p:cxnSp>
      <p:cxnSp>
        <p:nvCxnSpPr>
          <p:cNvPr id="77" name="Connector: Elbow 76">
            <a:extLst>
              <a:ext uri="{FF2B5EF4-FFF2-40B4-BE49-F238E27FC236}">
                <a16:creationId xmlns:a16="http://schemas.microsoft.com/office/drawing/2014/main" id="{8C3BE332-4DD9-42C9-9F76-D048203C5A42}"/>
              </a:ext>
            </a:extLst>
          </p:cNvPr>
          <p:cNvCxnSpPr>
            <a:cxnSpLocks/>
          </p:cNvCxnSpPr>
          <p:nvPr/>
        </p:nvCxnSpPr>
        <p:spPr>
          <a:xfrm rot="5400000" flipH="1" flipV="1">
            <a:off x="5180754" y="3693993"/>
            <a:ext cx="2573402" cy="272089"/>
          </a:xfrm>
          <a:prstGeom prst="bentConnector3">
            <a:avLst>
              <a:gd name="adj1" fmla="val 100091"/>
            </a:avLst>
          </a:prstGeom>
          <a:noFill/>
          <a:ln w="38100" cap="flat" cmpd="sng" algn="ctr">
            <a:solidFill>
              <a:srgbClr val="ED7D31"/>
            </a:solidFill>
            <a:prstDash val="solid"/>
            <a:miter lim="800000"/>
            <a:tailEnd type="triangle"/>
          </a:ln>
          <a:effectLst/>
        </p:spPr>
      </p:cxnSp>
      <p:sp>
        <p:nvSpPr>
          <p:cNvPr id="78" name="Left Arrow 7">
            <a:extLst>
              <a:ext uri="{FF2B5EF4-FFF2-40B4-BE49-F238E27FC236}">
                <a16:creationId xmlns:a16="http://schemas.microsoft.com/office/drawing/2014/main" id="{8A00F242-39AB-4BB5-BEE1-C2AF389D6AB3}"/>
              </a:ext>
            </a:extLst>
          </p:cNvPr>
          <p:cNvSpPr/>
          <p:nvPr/>
        </p:nvSpPr>
        <p:spPr>
          <a:xfrm>
            <a:off x="1587189" y="2762948"/>
            <a:ext cx="902371" cy="262465"/>
          </a:xfrm>
          <a:prstGeom prst="leftArrow">
            <a:avLst/>
          </a:prstGeom>
          <a:solidFill>
            <a:srgbClr val="203FD5">
              <a:alpha val="51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9" name="Right Arrow 40">
            <a:extLst>
              <a:ext uri="{FF2B5EF4-FFF2-40B4-BE49-F238E27FC236}">
                <a16:creationId xmlns:a16="http://schemas.microsoft.com/office/drawing/2014/main" id="{AB3213EA-FFD5-4A02-A7F7-A9089519D999}"/>
              </a:ext>
            </a:extLst>
          </p:cNvPr>
          <p:cNvSpPr/>
          <p:nvPr/>
        </p:nvSpPr>
        <p:spPr>
          <a:xfrm>
            <a:off x="8505312" y="2426611"/>
            <a:ext cx="589279" cy="252906"/>
          </a:xfrm>
          <a:prstGeom prst="rightArrow">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2030</a:t>
            </a:r>
          </a:p>
        </p:txBody>
      </p:sp>
      <p:sp>
        <p:nvSpPr>
          <p:cNvPr id="80" name="Right Arrow 59">
            <a:extLst>
              <a:ext uri="{FF2B5EF4-FFF2-40B4-BE49-F238E27FC236}">
                <a16:creationId xmlns:a16="http://schemas.microsoft.com/office/drawing/2014/main" id="{2596F992-16A3-4F95-BA37-6EA2F99741AA}"/>
              </a:ext>
            </a:extLst>
          </p:cNvPr>
          <p:cNvSpPr/>
          <p:nvPr/>
        </p:nvSpPr>
        <p:spPr>
          <a:xfrm>
            <a:off x="8482730" y="5588547"/>
            <a:ext cx="589279" cy="252906"/>
          </a:xfrm>
          <a:prstGeom prst="rightArrow">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2030</a:t>
            </a:r>
          </a:p>
        </p:txBody>
      </p:sp>
      <p:cxnSp>
        <p:nvCxnSpPr>
          <p:cNvPr id="81" name="Straight Connector 80">
            <a:extLst>
              <a:ext uri="{FF2B5EF4-FFF2-40B4-BE49-F238E27FC236}">
                <a16:creationId xmlns:a16="http://schemas.microsoft.com/office/drawing/2014/main" id="{91280CA8-FDF5-4B5C-B3E8-5DBF96895332}"/>
              </a:ext>
            </a:extLst>
          </p:cNvPr>
          <p:cNvCxnSpPr>
            <a:cxnSpLocks/>
          </p:cNvCxnSpPr>
          <p:nvPr/>
        </p:nvCxnSpPr>
        <p:spPr>
          <a:xfrm>
            <a:off x="8388406" y="3429000"/>
            <a:ext cx="0" cy="241300"/>
          </a:xfrm>
          <a:prstGeom prst="line">
            <a:avLst/>
          </a:prstGeom>
          <a:noFill/>
          <a:ln w="57150" cap="flat" cmpd="sng" algn="ctr">
            <a:solidFill>
              <a:srgbClr val="00B0F0"/>
            </a:solidFill>
            <a:prstDash val="solid"/>
            <a:miter lim="800000"/>
          </a:ln>
          <a:effectLst/>
        </p:spPr>
      </p:cxnSp>
      <p:cxnSp>
        <p:nvCxnSpPr>
          <p:cNvPr id="82" name="Straight Connector 81">
            <a:extLst>
              <a:ext uri="{FF2B5EF4-FFF2-40B4-BE49-F238E27FC236}">
                <a16:creationId xmlns:a16="http://schemas.microsoft.com/office/drawing/2014/main" id="{245C4207-DE82-4A93-AEFF-F60399685A89}"/>
              </a:ext>
            </a:extLst>
          </p:cNvPr>
          <p:cNvCxnSpPr>
            <a:cxnSpLocks/>
          </p:cNvCxnSpPr>
          <p:nvPr/>
        </p:nvCxnSpPr>
        <p:spPr>
          <a:xfrm>
            <a:off x="8819327" y="3429000"/>
            <a:ext cx="0" cy="241300"/>
          </a:xfrm>
          <a:prstGeom prst="line">
            <a:avLst/>
          </a:prstGeom>
          <a:noFill/>
          <a:ln w="57150" cap="flat" cmpd="sng" algn="ctr">
            <a:solidFill>
              <a:srgbClr val="00B0F0"/>
            </a:solidFill>
            <a:prstDash val="solid"/>
            <a:miter lim="800000"/>
          </a:ln>
          <a:effectLst/>
        </p:spPr>
      </p:cxnSp>
      <p:cxnSp>
        <p:nvCxnSpPr>
          <p:cNvPr id="83" name="Straight Connector 82">
            <a:extLst>
              <a:ext uri="{FF2B5EF4-FFF2-40B4-BE49-F238E27FC236}">
                <a16:creationId xmlns:a16="http://schemas.microsoft.com/office/drawing/2014/main" id="{54FB38B7-E45D-4C44-B7A0-0533C0D4F549}"/>
              </a:ext>
            </a:extLst>
          </p:cNvPr>
          <p:cNvCxnSpPr>
            <a:cxnSpLocks/>
          </p:cNvCxnSpPr>
          <p:nvPr/>
        </p:nvCxnSpPr>
        <p:spPr>
          <a:xfrm>
            <a:off x="4598002" y="0"/>
            <a:ext cx="0" cy="5913596"/>
          </a:xfrm>
          <a:prstGeom prst="line">
            <a:avLst/>
          </a:prstGeom>
          <a:noFill/>
          <a:ln w="31750" cap="flat" cmpd="sng" algn="ctr">
            <a:solidFill>
              <a:sysClr val="windowText" lastClr="000000"/>
            </a:solidFill>
            <a:prstDash val="dash"/>
            <a:miter lim="800000"/>
          </a:ln>
          <a:effectLst/>
        </p:spPr>
      </p:cxnSp>
    </p:spTree>
    <p:extLst>
      <p:ext uri="{BB962C8B-B14F-4D97-AF65-F5344CB8AC3E}">
        <p14:creationId xmlns:p14="http://schemas.microsoft.com/office/powerpoint/2010/main" val="2726657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52</a:t>
            </a:fld>
            <a:endParaRPr lang="en-US" dirty="0">
              <a:solidFill>
                <a:prstClr val="white"/>
              </a:solidFill>
            </a:endParaRPr>
          </a:p>
        </p:txBody>
      </p:sp>
      <p:sp>
        <p:nvSpPr>
          <p:cNvPr id="3" name="Title 2"/>
          <p:cNvSpPr>
            <a:spLocks noGrp="1"/>
          </p:cNvSpPr>
          <p:nvPr>
            <p:ph type="title"/>
          </p:nvPr>
        </p:nvSpPr>
        <p:spPr>
          <a:xfrm>
            <a:off x="395833" y="124808"/>
            <a:ext cx="8464378" cy="487490"/>
          </a:xfrm>
        </p:spPr>
        <p:txBody>
          <a:bodyPr>
            <a:normAutofit/>
          </a:bodyPr>
          <a:lstStyle/>
          <a:p>
            <a:pPr algn="ctr"/>
            <a:r>
              <a:rPr lang="en-US" sz="2000" dirty="0"/>
              <a:t>EIC PHYSICS and detector conceptual development</a:t>
            </a:r>
          </a:p>
        </p:txBody>
      </p:sp>
      <p:pic>
        <p:nvPicPr>
          <p:cNvPr id="4" name="Picture 3">
            <a:extLst>
              <a:ext uri="{FF2B5EF4-FFF2-40B4-BE49-F238E27FC236}">
                <a16:creationId xmlns:a16="http://schemas.microsoft.com/office/drawing/2014/main" id="{7C0F75FC-519E-4B80-98AC-951E343D83BA}"/>
              </a:ext>
            </a:extLst>
          </p:cNvPr>
          <p:cNvPicPr>
            <a:picLocks noChangeAspect="1"/>
          </p:cNvPicPr>
          <p:nvPr/>
        </p:nvPicPr>
        <p:blipFill rotWithShape="1">
          <a:blip r:embed="rId2"/>
          <a:srcRect b="42948"/>
          <a:stretch/>
        </p:blipFill>
        <p:spPr>
          <a:xfrm>
            <a:off x="178084" y="970219"/>
            <a:ext cx="8899876" cy="5227381"/>
          </a:xfrm>
          <a:prstGeom prst="rect">
            <a:avLst/>
          </a:prstGeom>
        </p:spPr>
      </p:pic>
      <p:cxnSp>
        <p:nvCxnSpPr>
          <p:cNvPr id="6" name="Straight Arrow Connector 5">
            <a:extLst>
              <a:ext uri="{FF2B5EF4-FFF2-40B4-BE49-F238E27FC236}">
                <a16:creationId xmlns:a16="http://schemas.microsoft.com/office/drawing/2014/main" id="{8663180E-6376-490C-AEA8-3F69573AC242}"/>
              </a:ext>
            </a:extLst>
          </p:cNvPr>
          <p:cNvCxnSpPr/>
          <p:nvPr/>
        </p:nvCxnSpPr>
        <p:spPr>
          <a:xfrm>
            <a:off x="6248400" y="2550160"/>
            <a:ext cx="2611811"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03835DB-6787-4B1F-97BB-E3B62FD6BECB}"/>
              </a:ext>
            </a:extLst>
          </p:cNvPr>
          <p:cNvCxnSpPr>
            <a:cxnSpLocks/>
          </p:cNvCxnSpPr>
          <p:nvPr/>
        </p:nvCxnSpPr>
        <p:spPr>
          <a:xfrm>
            <a:off x="395833" y="2804160"/>
            <a:ext cx="5547767"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0C8CE85-AC0B-4DA2-9EF1-FA4B0CAAAC1E}"/>
              </a:ext>
            </a:extLst>
          </p:cNvPr>
          <p:cNvCxnSpPr>
            <a:cxnSpLocks/>
          </p:cNvCxnSpPr>
          <p:nvPr/>
        </p:nvCxnSpPr>
        <p:spPr>
          <a:xfrm>
            <a:off x="395833" y="6075680"/>
            <a:ext cx="8158480"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5DA748-F578-412E-8BCF-AA9414E0E6C1}"/>
              </a:ext>
            </a:extLst>
          </p:cNvPr>
          <p:cNvCxnSpPr>
            <a:cxnSpLocks/>
          </p:cNvCxnSpPr>
          <p:nvPr/>
        </p:nvCxnSpPr>
        <p:spPr>
          <a:xfrm>
            <a:off x="395833" y="580136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F1BDFC-7274-4504-A876-28301087DCDC}"/>
              </a:ext>
            </a:extLst>
          </p:cNvPr>
          <p:cNvCxnSpPr>
            <a:cxnSpLocks/>
          </p:cNvCxnSpPr>
          <p:nvPr/>
        </p:nvCxnSpPr>
        <p:spPr>
          <a:xfrm>
            <a:off x="395833" y="456184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EEF7CA-551F-4375-AD66-9A8E06B5604D}"/>
              </a:ext>
            </a:extLst>
          </p:cNvPr>
          <p:cNvCxnSpPr>
            <a:cxnSpLocks/>
          </p:cNvCxnSpPr>
          <p:nvPr/>
        </p:nvCxnSpPr>
        <p:spPr>
          <a:xfrm>
            <a:off x="395833" y="430784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A080BA-0767-4BF4-A681-CBFD3302A3BB}"/>
              </a:ext>
            </a:extLst>
          </p:cNvPr>
          <p:cNvCxnSpPr>
            <a:cxnSpLocks/>
          </p:cNvCxnSpPr>
          <p:nvPr/>
        </p:nvCxnSpPr>
        <p:spPr>
          <a:xfrm>
            <a:off x="395833" y="481584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448A4D-002A-4428-B585-B71F588B87EF}"/>
              </a:ext>
            </a:extLst>
          </p:cNvPr>
          <p:cNvCxnSpPr>
            <a:cxnSpLocks/>
          </p:cNvCxnSpPr>
          <p:nvPr/>
        </p:nvCxnSpPr>
        <p:spPr>
          <a:xfrm>
            <a:off x="395833" y="5059680"/>
            <a:ext cx="1880007"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409E12F-C097-44CC-B34A-9277A9F3B715}"/>
              </a:ext>
            </a:extLst>
          </p:cNvPr>
          <p:cNvCxnSpPr>
            <a:cxnSpLocks/>
          </p:cNvCxnSpPr>
          <p:nvPr/>
        </p:nvCxnSpPr>
        <p:spPr>
          <a:xfrm>
            <a:off x="5466080" y="5567680"/>
            <a:ext cx="3394131"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136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53</a:t>
            </a:fld>
            <a:endParaRPr lang="en-US" dirty="0">
              <a:solidFill>
                <a:prstClr val="white"/>
              </a:solidFill>
            </a:endParaRPr>
          </a:p>
        </p:txBody>
      </p:sp>
      <p:pic>
        <p:nvPicPr>
          <p:cNvPr id="4" name="Picture 3">
            <a:extLst>
              <a:ext uri="{FF2B5EF4-FFF2-40B4-BE49-F238E27FC236}">
                <a16:creationId xmlns:a16="http://schemas.microsoft.com/office/drawing/2014/main" id="{7C0F75FC-519E-4B80-98AC-951E343D83BA}"/>
              </a:ext>
            </a:extLst>
          </p:cNvPr>
          <p:cNvPicPr>
            <a:picLocks noChangeAspect="1"/>
          </p:cNvPicPr>
          <p:nvPr/>
        </p:nvPicPr>
        <p:blipFill rotWithShape="1">
          <a:blip r:embed="rId2"/>
          <a:srcRect t="49734"/>
          <a:stretch/>
        </p:blipFill>
        <p:spPr>
          <a:xfrm>
            <a:off x="178084" y="883920"/>
            <a:ext cx="8899876" cy="4605630"/>
          </a:xfrm>
          <a:prstGeom prst="rect">
            <a:avLst/>
          </a:prstGeom>
        </p:spPr>
      </p:pic>
      <p:sp>
        <p:nvSpPr>
          <p:cNvPr id="5" name="Title 2">
            <a:extLst>
              <a:ext uri="{FF2B5EF4-FFF2-40B4-BE49-F238E27FC236}">
                <a16:creationId xmlns:a16="http://schemas.microsoft.com/office/drawing/2014/main" id="{0E35012A-AF70-4162-A02E-EC4E78FF9FDE}"/>
              </a:ext>
            </a:extLst>
          </p:cNvPr>
          <p:cNvSpPr txBox="1">
            <a:spLocks/>
          </p:cNvSpPr>
          <p:nvPr/>
        </p:nvSpPr>
        <p:spPr>
          <a:xfrm>
            <a:off x="395833" y="124808"/>
            <a:ext cx="8464378" cy="487490"/>
          </a:xfrm>
          <a:prstGeom prst="rect">
            <a:avLst/>
          </a:prstGeom>
        </p:spPr>
        <p:txBody>
          <a:bodyPr vert="horz" lIns="91418" tIns="45709" rIns="91418" bIns="45709" rtlCol="0" anchor="ctr">
            <a:normAutofit fontScale="97500"/>
          </a:bodyPr>
          <a:lstStyle>
            <a:lvl1pPr algn="l" defTabSz="914186" rtl="0" eaLnBrk="1" latinLnBrk="0" hangingPunct="1">
              <a:lnSpc>
                <a:spcPct val="90000"/>
              </a:lnSpc>
              <a:spcBef>
                <a:spcPct val="0"/>
              </a:spcBef>
              <a:buNone/>
              <a:defRPr sz="2400" b="1" kern="1200" cap="all" baseline="0">
                <a:solidFill>
                  <a:schemeClr val="tx1"/>
                </a:solidFill>
                <a:latin typeface="Arial" charset="0"/>
                <a:ea typeface="+mj-ea"/>
                <a:cs typeface="Arial" panose="020B0604020202020204" pitchFamily="34" charset="0"/>
              </a:defRPr>
            </a:lvl1pPr>
          </a:lstStyle>
          <a:p>
            <a:pPr algn="ctr"/>
            <a:r>
              <a:rPr lang="en-US" sz="2000" dirty="0"/>
              <a:t>EIC PHYSICS and detector conceptual dev. - continued</a:t>
            </a:r>
          </a:p>
        </p:txBody>
      </p:sp>
      <p:sp>
        <p:nvSpPr>
          <p:cNvPr id="3" name="TextBox 2">
            <a:extLst>
              <a:ext uri="{FF2B5EF4-FFF2-40B4-BE49-F238E27FC236}">
                <a16:creationId xmlns:a16="http://schemas.microsoft.com/office/drawing/2014/main" id="{D77EC37A-7BAD-4013-94A9-0B24ECB08A09}"/>
              </a:ext>
            </a:extLst>
          </p:cNvPr>
          <p:cNvSpPr txBox="1"/>
          <p:nvPr/>
        </p:nvSpPr>
        <p:spPr>
          <a:xfrm>
            <a:off x="1175878" y="5635167"/>
            <a:ext cx="6792244" cy="646331"/>
          </a:xfrm>
          <a:prstGeom prst="rect">
            <a:avLst/>
          </a:prstGeom>
          <a:noFill/>
        </p:spPr>
        <p:txBody>
          <a:bodyPr wrap="none" rtlCol="0">
            <a:spAutoFit/>
          </a:bodyPr>
          <a:lstStyle/>
          <a:p>
            <a:pPr algn="ctr"/>
            <a:r>
              <a:rPr lang="en-US" dirty="0">
                <a:solidFill>
                  <a:srgbClr val="0000FF"/>
                </a:solidFill>
              </a:rPr>
              <a:t>Further information @ EICUG Quarterly (remote) Phone Meeting</a:t>
            </a:r>
          </a:p>
          <a:p>
            <a:pPr algn="ctr"/>
            <a:r>
              <a:rPr lang="en-US" dirty="0">
                <a:solidFill>
                  <a:srgbClr val="0000FF"/>
                </a:solidFill>
              </a:rPr>
              <a:t>October 24, 2019</a:t>
            </a:r>
          </a:p>
        </p:txBody>
      </p:sp>
      <p:cxnSp>
        <p:nvCxnSpPr>
          <p:cNvPr id="6" name="Straight Arrow Connector 5">
            <a:extLst>
              <a:ext uri="{FF2B5EF4-FFF2-40B4-BE49-F238E27FC236}">
                <a16:creationId xmlns:a16="http://schemas.microsoft.com/office/drawing/2014/main" id="{93FA103A-B7C1-42AB-9F8C-7A38CCE4A575}"/>
              </a:ext>
            </a:extLst>
          </p:cNvPr>
          <p:cNvCxnSpPr>
            <a:cxnSpLocks/>
          </p:cNvCxnSpPr>
          <p:nvPr/>
        </p:nvCxnSpPr>
        <p:spPr>
          <a:xfrm>
            <a:off x="395833" y="192024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7CB5B65-A1E4-4716-9A31-0368B6729B03}"/>
              </a:ext>
            </a:extLst>
          </p:cNvPr>
          <p:cNvCxnSpPr>
            <a:cxnSpLocks/>
          </p:cNvCxnSpPr>
          <p:nvPr/>
        </p:nvCxnSpPr>
        <p:spPr>
          <a:xfrm>
            <a:off x="395833" y="215392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A15DB-1572-47B0-B372-D08BFA05A7C2}"/>
              </a:ext>
            </a:extLst>
          </p:cNvPr>
          <p:cNvCxnSpPr>
            <a:cxnSpLocks/>
          </p:cNvCxnSpPr>
          <p:nvPr/>
        </p:nvCxnSpPr>
        <p:spPr>
          <a:xfrm>
            <a:off x="375513" y="240792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40B85E2-2A23-41C3-AD1B-E0A0E6E707E3}"/>
              </a:ext>
            </a:extLst>
          </p:cNvPr>
          <p:cNvCxnSpPr>
            <a:cxnSpLocks/>
          </p:cNvCxnSpPr>
          <p:nvPr/>
        </p:nvCxnSpPr>
        <p:spPr>
          <a:xfrm>
            <a:off x="395833" y="2661920"/>
            <a:ext cx="3099207"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815376-0789-4D6B-A193-48739836DA73}"/>
              </a:ext>
            </a:extLst>
          </p:cNvPr>
          <p:cNvCxnSpPr>
            <a:cxnSpLocks/>
          </p:cNvCxnSpPr>
          <p:nvPr/>
        </p:nvCxnSpPr>
        <p:spPr>
          <a:xfrm>
            <a:off x="395833" y="316992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9EB967-3F6B-4738-B376-3DA510E51E63}"/>
              </a:ext>
            </a:extLst>
          </p:cNvPr>
          <p:cNvCxnSpPr>
            <a:cxnSpLocks/>
          </p:cNvCxnSpPr>
          <p:nvPr/>
        </p:nvCxnSpPr>
        <p:spPr>
          <a:xfrm>
            <a:off x="385673" y="340360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D10C060-BABA-42AC-BAA2-B7EB3B3706E9}"/>
              </a:ext>
            </a:extLst>
          </p:cNvPr>
          <p:cNvCxnSpPr>
            <a:cxnSpLocks/>
          </p:cNvCxnSpPr>
          <p:nvPr/>
        </p:nvCxnSpPr>
        <p:spPr>
          <a:xfrm>
            <a:off x="375513" y="3657600"/>
            <a:ext cx="8464378" cy="0"/>
          </a:xfrm>
          <a:prstGeom prst="straightConnector1">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3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894FE1-8D5E-4248-87E5-8BE9735AFDEF}"/>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54</a:t>
            </a:fld>
            <a:endParaRPr lang="en-US" dirty="0">
              <a:solidFill>
                <a:prstClr val="white"/>
              </a:solidFill>
            </a:endParaRPr>
          </a:p>
        </p:txBody>
      </p:sp>
      <p:sp>
        <p:nvSpPr>
          <p:cNvPr id="3" name="Title 2">
            <a:extLst>
              <a:ext uri="{FF2B5EF4-FFF2-40B4-BE49-F238E27FC236}">
                <a16:creationId xmlns:a16="http://schemas.microsoft.com/office/drawing/2014/main" id="{E0D17CD9-BE4B-435C-B84F-D039EF008C0D}"/>
              </a:ext>
            </a:extLst>
          </p:cNvPr>
          <p:cNvSpPr>
            <a:spLocks noGrp="1"/>
          </p:cNvSpPr>
          <p:nvPr>
            <p:ph type="title"/>
          </p:nvPr>
        </p:nvSpPr>
        <p:spPr>
          <a:xfrm>
            <a:off x="308919" y="0"/>
            <a:ext cx="8464378" cy="728031"/>
          </a:xfrm>
        </p:spPr>
        <p:txBody>
          <a:bodyPr/>
          <a:lstStyle/>
          <a:p>
            <a:pPr algn="ctr"/>
            <a:r>
              <a:rPr lang="en-US" dirty="0"/>
              <a:t>Summary</a:t>
            </a:r>
          </a:p>
        </p:txBody>
      </p:sp>
      <p:sp>
        <p:nvSpPr>
          <p:cNvPr id="4" name="Content Placeholder 2">
            <a:extLst>
              <a:ext uri="{FF2B5EF4-FFF2-40B4-BE49-F238E27FC236}">
                <a16:creationId xmlns:a16="http://schemas.microsoft.com/office/drawing/2014/main" id="{2CC1D66F-C1C3-438D-A35C-A4A6BE444B0E}"/>
              </a:ext>
            </a:extLst>
          </p:cNvPr>
          <p:cNvSpPr txBox="1">
            <a:spLocks/>
          </p:cNvSpPr>
          <p:nvPr/>
        </p:nvSpPr>
        <p:spPr>
          <a:xfrm>
            <a:off x="226455" y="809285"/>
            <a:ext cx="8830915" cy="5099152"/>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40638" defTabSz="910796">
              <a:spcAft>
                <a:spcPts val="600"/>
              </a:spcAft>
              <a:defRPr sz="1800"/>
            </a:pPr>
            <a:r>
              <a:rPr lang="en-US" dirty="0">
                <a:solidFill>
                  <a:prstClr val="black"/>
                </a:solidFill>
                <a:uFill>
                  <a:solidFill>
                    <a:srgbClr val="413E40"/>
                  </a:solidFill>
                </a:uFill>
                <a:sym typeface="Wingdings"/>
              </a:rPr>
              <a:t>EIC Program aim: </a:t>
            </a:r>
            <a:r>
              <a:rPr lang="en-US" b="1" dirty="0">
                <a:solidFill>
                  <a:prstClr val="black"/>
                </a:solidFill>
                <a:uFill>
                  <a:solidFill>
                    <a:srgbClr val="413E40"/>
                  </a:solidFill>
                </a:uFill>
                <a:sym typeface="Wingdings"/>
              </a:rPr>
              <a:t>Revolutionize the QCD understanding of nucleon and nuclear structure and associated dynamics</a:t>
            </a:r>
            <a:r>
              <a:rPr lang="en-US" dirty="0">
                <a:solidFill>
                  <a:prstClr val="black"/>
                </a:solidFill>
                <a:uFill>
                  <a:solidFill>
                    <a:srgbClr val="413E40"/>
                  </a:solidFill>
                </a:uFill>
                <a:sym typeface="Wingdings"/>
              </a:rPr>
              <a:t>. Explore new states of QCD. </a:t>
            </a:r>
            <a:endParaRPr lang="en-US" sz="1200" dirty="0">
              <a:solidFill>
                <a:prstClr val="black"/>
              </a:solidFill>
              <a:uFill>
                <a:solidFill>
                  <a:srgbClr val="413E40"/>
                </a:solidFill>
              </a:uFill>
              <a:sym typeface="Wingdings"/>
            </a:endParaRPr>
          </a:p>
          <a:p>
            <a:pPr marR="40638" defTabSz="910796">
              <a:spcAft>
                <a:spcPts val="600"/>
              </a:spcAft>
              <a:defRPr sz="1800"/>
            </a:pPr>
            <a:r>
              <a:rPr lang="en-US" dirty="0">
                <a:solidFill>
                  <a:prstClr val="black"/>
                </a:solidFill>
                <a:uFill>
                  <a:solidFill>
                    <a:srgbClr val="413E40"/>
                  </a:solidFill>
                </a:uFill>
                <a:sym typeface="Wingdings"/>
              </a:rPr>
              <a:t>EIC will enable us to embark on a precision study of the nucleon and the nucleus </a:t>
            </a:r>
            <a:r>
              <a:rPr lang="en-US" b="1" dirty="0">
                <a:solidFill>
                  <a:prstClr val="black"/>
                </a:solidFill>
                <a:uFill>
                  <a:solidFill>
                    <a:srgbClr val="413E40"/>
                  </a:solidFill>
                </a:uFill>
                <a:sym typeface="Wingdings"/>
              </a:rPr>
              <a:t>at the scale of sea quarks and gluons</a:t>
            </a:r>
            <a:r>
              <a:rPr lang="en-US" dirty="0">
                <a:solidFill>
                  <a:prstClr val="black"/>
                </a:solidFill>
                <a:uFill>
                  <a:solidFill>
                    <a:srgbClr val="413E40"/>
                  </a:solidFill>
                </a:uFill>
                <a:sym typeface="Wingdings"/>
              </a:rPr>
              <a:t>, over all of the kinematic range that are relevant. JLab12 will have set the foundation at the scale of valence quarks!</a:t>
            </a:r>
          </a:p>
          <a:p>
            <a:pPr marR="40638" defTabSz="910796">
              <a:spcAft>
                <a:spcPts val="600"/>
              </a:spcAft>
              <a:defRPr sz="1800"/>
            </a:pPr>
            <a:r>
              <a:rPr lang="en-US" dirty="0">
                <a:solidFill>
                  <a:prstClr val="black"/>
                </a:solidFill>
                <a:uFill>
                  <a:solidFill>
                    <a:srgbClr val="413E40"/>
                  </a:solidFill>
                </a:uFill>
                <a:sym typeface="Wingdings"/>
              </a:rPr>
              <a:t>What we learn at JLab12 and later EIC, together with advances enabled by experiments elsewhere, QCD phenomenology and LQCD studies, may open the door to a transformation of Nuclear Science, and Hadron Structure in particular.</a:t>
            </a:r>
          </a:p>
          <a:p>
            <a:pPr marR="40638" defTabSz="910796">
              <a:spcAft>
                <a:spcPts val="600"/>
              </a:spcAft>
              <a:buFont typeface="Arial" panose="020B0604020202020204" pitchFamily="34" charset="0"/>
              <a:buChar char="•"/>
              <a:defRPr sz="1800"/>
            </a:pPr>
            <a:r>
              <a:rPr lang="en-US" dirty="0">
                <a:solidFill>
                  <a:srgbClr val="413E40"/>
                </a:solidFill>
                <a:uFill>
                  <a:solidFill>
                    <a:srgbClr val="413E40"/>
                  </a:solidFill>
                </a:uFill>
                <a:sym typeface="Arial"/>
              </a:rPr>
              <a:t>Outstanding questions raised both by the science at RHIC/LHC and at HERMES/COMPASS/Jefferson Lab, have </a:t>
            </a:r>
            <a:r>
              <a:rPr lang="en-US" b="1" dirty="0">
                <a:solidFill>
                  <a:srgbClr val="413E40"/>
                </a:solidFill>
                <a:uFill>
                  <a:solidFill>
                    <a:srgbClr val="413E40"/>
                  </a:solidFill>
                </a:uFill>
                <a:sym typeface="Arial"/>
              </a:rPr>
              <a:t>naturally led to the science 						and design parameters of the EIC</a:t>
            </a:r>
          </a:p>
          <a:p>
            <a:pPr marR="40638" defTabSz="910796">
              <a:spcAft>
                <a:spcPts val="600"/>
              </a:spcAft>
              <a:buFont typeface="Arial" panose="020B0604020202020204" pitchFamily="34" charset="0"/>
              <a:buChar char="•"/>
              <a:defRPr sz="1800"/>
            </a:pPr>
            <a:r>
              <a:rPr lang="en-US" dirty="0">
                <a:solidFill>
                  <a:srgbClr val="413E40"/>
                </a:solidFill>
                <a:uFill>
                  <a:solidFill>
                    <a:srgbClr val="413E40"/>
                  </a:solidFill>
                </a:uFill>
                <a:sym typeface="Arial"/>
              </a:rPr>
              <a:t>There exists </a:t>
            </a:r>
            <a:r>
              <a:rPr lang="en-US" b="1" dirty="0">
                <a:solidFill>
                  <a:srgbClr val="413E40"/>
                </a:solidFill>
                <a:uFill>
                  <a:solidFill>
                    <a:srgbClr val="413E40"/>
                  </a:solidFill>
                </a:uFill>
                <a:sym typeface="Arial"/>
              </a:rPr>
              <a:t>world wide interest </a:t>
            </a:r>
            <a:r>
              <a:rPr lang="en-US" dirty="0">
                <a:solidFill>
                  <a:srgbClr val="413E40"/>
                </a:solidFill>
                <a:uFill>
                  <a:solidFill>
                    <a:srgbClr val="413E40"/>
                  </a:solidFill>
                </a:uFill>
                <a:sym typeface="Arial"/>
              </a:rPr>
              <a:t>in collaborating on the  EIC </a:t>
            </a:r>
          </a:p>
          <a:p>
            <a:pPr marR="40638" defTabSz="910796">
              <a:spcAft>
                <a:spcPts val="600"/>
              </a:spcAft>
              <a:buFont typeface="Arial" panose="020B0604020202020204" pitchFamily="34" charset="0"/>
              <a:buChar char="•"/>
              <a:defRPr sz="1800"/>
            </a:pPr>
            <a:r>
              <a:rPr lang="en-US" dirty="0">
                <a:solidFill>
                  <a:srgbClr val="413E40"/>
                </a:solidFill>
                <a:uFill>
                  <a:solidFill>
                    <a:srgbClr val="413E40"/>
                  </a:solidFill>
                </a:uFill>
                <a:sym typeface="Arial"/>
              </a:rPr>
              <a:t>Accelerator scientists at RHIC and </a:t>
            </a:r>
            <a:r>
              <a:rPr lang="en-US" dirty="0" err="1">
                <a:solidFill>
                  <a:srgbClr val="413E40"/>
                </a:solidFill>
                <a:uFill>
                  <a:solidFill>
                    <a:srgbClr val="413E40"/>
                  </a:solidFill>
                </a:uFill>
                <a:sym typeface="Arial"/>
              </a:rPr>
              <a:t>JLab</a:t>
            </a:r>
            <a:r>
              <a:rPr lang="en-US" dirty="0">
                <a:solidFill>
                  <a:srgbClr val="413E40"/>
                </a:solidFill>
                <a:uFill>
                  <a:solidFill>
                    <a:srgbClr val="413E40"/>
                  </a:solidFill>
                </a:uFill>
                <a:sym typeface="Arial"/>
              </a:rPr>
              <a:t>, in collaboration with many outside interested accelerator groups, can provide the </a:t>
            </a:r>
            <a:r>
              <a:rPr lang="en-US" b="1" dirty="0">
                <a:solidFill>
                  <a:srgbClr val="413E40"/>
                </a:solidFill>
                <a:uFill>
                  <a:solidFill>
                    <a:srgbClr val="413E40"/>
                  </a:solidFill>
                </a:uFill>
                <a:sym typeface="Arial"/>
              </a:rPr>
              <a:t>intellectual and technical leadership</a:t>
            </a:r>
            <a:r>
              <a:rPr lang="en-US" dirty="0">
                <a:solidFill>
                  <a:srgbClr val="413E40"/>
                </a:solidFill>
                <a:uFill>
                  <a:solidFill>
                    <a:srgbClr val="413E40"/>
                  </a:solidFill>
                </a:uFill>
                <a:sym typeface="Arial"/>
              </a:rPr>
              <a:t> </a:t>
            </a:r>
            <a:r>
              <a:rPr lang="en-US" b="1" dirty="0">
                <a:solidFill>
                  <a:srgbClr val="413E40"/>
                </a:solidFill>
                <a:uFill>
                  <a:solidFill>
                    <a:srgbClr val="413E40"/>
                  </a:solidFill>
                </a:uFill>
                <a:sym typeface="Arial"/>
              </a:rPr>
              <a:t>to realize the EIC</a:t>
            </a:r>
            <a:r>
              <a:rPr lang="en-US" dirty="0">
                <a:solidFill>
                  <a:srgbClr val="413E40"/>
                </a:solidFill>
                <a:uFill>
                  <a:solidFill>
                    <a:srgbClr val="413E40"/>
                  </a:solidFill>
                </a:uFill>
                <a:sym typeface="Arial"/>
              </a:rPr>
              <a:t>, a frontier accelerator facility.</a:t>
            </a:r>
          </a:p>
          <a:p>
            <a:pPr marL="0" marR="40638" indent="0" defTabSz="910796">
              <a:spcAft>
                <a:spcPts val="600"/>
              </a:spcAft>
              <a:buFont typeface="Arial"/>
              <a:buNone/>
              <a:defRPr sz="1800"/>
            </a:pPr>
            <a:endParaRPr lang="en-US" sz="1200" b="1" dirty="0">
              <a:solidFill>
                <a:srgbClr val="413E40"/>
              </a:solidFill>
              <a:uFill>
                <a:solidFill>
                  <a:srgbClr val="413E40"/>
                </a:solidFill>
              </a:uFill>
              <a:sym typeface="Arial"/>
            </a:endParaRPr>
          </a:p>
          <a:p>
            <a:pPr marR="40638" defTabSz="910796">
              <a:spcAft>
                <a:spcPts val="600"/>
              </a:spcAft>
              <a:defRPr sz="1800"/>
            </a:pPr>
            <a:endParaRPr lang="en-US" sz="1200" b="1" dirty="0">
              <a:solidFill>
                <a:srgbClr val="413E40"/>
              </a:solidFill>
              <a:uFill>
                <a:solidFill>
                  <a:srgbClr val="413E40"/>
                </a:solidFill>
              </a:uFill>
              <a:sym typeface="Arial"/>
            </a:endParaRPr>
          </a:p>
        </p:txBody>
      </p:sp>
      <p:sp>
        <p:nvSpPr>
          <p:cNvPr id="5" name="Shape 649">
            <a:extLst>
              <a:ext uri="{FF2B5EF4-FFF2-40B4-BE49-F238E27FC236}">
                <a16:creationId xmlns:a16="http://schemas.microsoft.com/office/drawing/2014/main" id="{E0ACD277-C20D-4414-878A-88498377C1CA}"/>
              </a:ext>
            </a:extLst>
          </p:cNvPr>
          <p:cNvSpPr/>
          <p:nvPr/>
        </p:nvSpPr>
        <p:spPr>
          <a:xfrm>
            <a:off x="844061" y="5752737"/>
            <a:ext cx="7445829" cy="677108"/>
          </a:xfrm>
          <a:prstGeom prst="rect">
            <a:avLst/>
          </a:prstGeom>
          <a:ln>
            <a:solidFill>
              <a:srgbClr val="413E40"/>
            </a:solidFill>
            <a:round/>
          </a:ln>
          <a:extLst>
            <a:ext uri="{C572A759-6A51-4108-AA02-DFA0A04FC94B}">
              <ma14:wrappingTextBoxFlag xmlns="" xmlns:ma14="http://schemas.microsoft.com/office/mac/drawingml/2011/main" val="1"/>
            </a:ext>
          </a:extLst>
        </p:spPr>
        <p:txBody>
          <a:bodyPr wrap="square" lIns="0" tIns="0" rIns="0" bIns="0" anchor="ctr">
            <a:spAutoFit/>
          </a:bodyPr>
          <a:lstStyle/>
          <a:p>
            <a:pPr lvl="0" algn="ctr">
              <a:defRPr sz="1800"/>
            </a:pPr>
            <a:r>
              <a:rPr lang="en-US" sz="2200" dirty="0">
                <a:solidFill>
                  <a:srgbClr val="861001"/>
                </a:solidFill>
                <a:latin typeface="Arial" panose="020B0604020202020204" pitchFamily="34" charset="0"/>
                <a:cs typeface="Arial" panose="020B0604020202020204" pitchFamily="34" charset="0"/>
              </a:rPr>
              <a:t>The future of QCD-based n</a:t>
            </a:r>
            <a:r>
              <a:rPr sz="2200" dirty="0">
                <a:solidFill>
                  <a:srgbClr val="861001"/>
                </a:solidFill>
                <a:latin typeface="Arial" panose="020B0604020202020204" pitchFamily="34" charset="0"/>
                <a:cs typeface="Arial" panose="020B0604020202020204" pitchFamily="34" charset="0"/>
              </a:rPr>
              <a:t>uclear </a:t>
            </a:r>
            <a:r>
              <a:rPr lang="en-US" sz="2200" dirty="0">
                <a:solidFill>
                  <a:srgbClr val="861001"/>
                </a:solidFill>
                <a:latin typeface="Arial" panose="020B0604020202020204" pitchFamily="34" charset="0"/>
                <a:cs typeface="Arial" panose="020B0604020202020204" pitchFamily="34" charset="0"/>
              </a:rPr>
              <a:t>s</a:t>
            </a:r>
            <a:r>
              <a:rPr sz="2200" dirty="0">
                <a:solidFill>
                  <a:srgbClr val="861001"/>
                </a:solidFill>
                <a:latin typeface="Arial" panose="020B0604020202020204" pitchFamily="34" charset="0"/>
                <a:cs typeface="Arial" panose="020B0604020202020204" pitchFamily="34" charset="0"/>
              </a:rPr>
              <a:t>cience</a:t>
            </a:r>
            <a:r>
              <a:rPr lang="en-US" sz="2200" dirty="0">
                <a:solidFill>
                  <a:srgbClr val="861001"/>
                </a:solidFill>
                <a:latin typeface="Arial" panose="020B0604020202020204" pitchFamily="34" charset="0"/>
                <a:cs typeface="Arial" panose="020B0604020202020204" pitchFamily="34" charset="0"/>
              </a:rPr>
              <a:t> demands</a:t>
            </a:r>
            <a:r>
              <a:rPr sz="2200" dirty="0">
                <a:solidFill>
                  <a:srgbClr val="861001"/>
                </a:solidFill>
                <a:latin typeface="Arial" panose="020B0604020202020204" pitchFamily="34" charset="0"/>
                <a:cs typeface="Arial" panose="020B0604020202020204" pitchFamily="34" charset="0"/>
              </a:rPr>
              <a:t> an E</a:t>
            </a:r>
            <a:r>
              <a:rPr lang="en-US" sz="2200" dirty="0">
                <a:solidFill>
                  <a:srgbClr val="861001"/>
                </a:solidFill>
                <a:latin typeface="Arial" panose="020B0604020202020204" pitchFamily="34" charset="0"/>
                <a:cs typeface="Arial" panose="020B0604020202020204" pitchFamily="34" charset="0"/>
              </a:rPr>
              <a:t>lectron Ion Collider </a:t>
            </a:r>
            <a:r>
              <a:rPr lang="en-US" sz="2200" dirty="0">
                <a:solidFill>
                  <a:srgbClr val="0000FF"/>
                </a:solidFill>
                <a:latin typeface="Arial" panose="020B0604020202020204" pitchFamily="34" charset="0"/>
                <a:cs typeface="Arial" panose="020B0604020202020204" pitchFamily="34" charset="0"/>
              </a:rPr>
              <a:t>(and the wind seems in our sails!)</a:t>
            </a:r>
            <a:endParaRPr sz="22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160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55</a:t>
            </a:fld>
            <a:endParaRPr lang="en-US" dirty="0">
              <a:solidFill>
                <a:prstClr val="white"/>
              </a:solidFill>
            </a:endParaRP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829149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56</a:t>
            </a:fld>
            <a:endParaRPr lang="en-US" dirty="0"/>
          </a:p>
        </p:txBody>
      </p:sp>
      <p:pic>
        <p:nvPicPr>
          <p:cNvPr id="5" name="Picture 2">
            <a:extLst>
              <a:ext uri="{FF2B5EF4-FFF2-40B4-BE49-F238E27FC236}">
                <a16:creationId xmlns:a16="http://schemas.microsoft.com/office/drawing/2014/main" id="{C88C9028-C8ED-4328-B3FD-00523E6DD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5" y="958343"/>
            <a:ext cx="6898707" cy="4792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E3F66C67-D123-403B-AB28-33996DFD0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5050" y="2789555"/>
            <a:ext cx="1689100" cy="1871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D3F69386-7F11-4222-980C-00BABF8ECF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034" y="661439"/>
            <a:ext cx="2031937" cy="2461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3D003B9E-B77D-4D01-814C-989543008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598" y="4581144"/>
            <a:ext cx="1222004" cy="1766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6460E609-0B85-4FE0-882E-D31B32244A84}"/>
              </a:ext>
            </a:extLst>
          </p:cNvPr>
          <p:cNvSpPr txBox="1"/>
          <p:nvPr/>
        </p:nvSpPr>
        <p:spPr>
          <a:xfrm>
            <a:off x="361187" y="5864090"/>
            <a:ext cx="7276351" cy="338554"/>
          </a:xfrm>
          <a:prstGeom prst="rect">
            <a:avLst/>
          </a:prstGeom>
          <a:noFill/>
        </p:spPr>
        <p:txBody>
          <a:bodyPr wrap="none" rtlCol="0">
            <a:spAutoFit/>
          </a:bodyPr>
          <a:lstStyle/>
          <a:p>
            <a:r>
              <a:rPr lang="en-US" sz="1600" b="1" dirty="0">
                <a:solidFill>
                  <a:srgbClr val="FF0000"/>
                </a:solidFill>
              </a:rPr>
              <a:t>Note: consistent with 2013 white paper and 2015 NSAC Long Range Plan</a:t>
            </a:r>
          </a:p>
        </p:txBody>
      </p:sp>
      <p:sp>
        <p:nvSpPr>
          <p:cNvPr id="10" name="Title 9">
            <a:extLst>
              <a:ext uri="{FF2B5EF4-FFF2-40B4-BE49-F238E27FC236}">
                <a16:creationId xmlns:a16="http://schemas.microsoft.com/office/drawing/2014/main" id="{4A558270-7B02-42D7-827A-D0DFD6D21FDF}"/>
              </a:ext>
            </a:extLst>
          </p:cNvPr>
          <p:cNvSpPr txBox="1">
            <a:spLocks noGrp="1"/>
          </p:cNvSpPr>
          <p:nvPr>
            <p:ph type="title"/>
          </p:nvPr>
        </p:nvSpPr>
        <p:spPr>
          <a:xfrm>
            <a:off x="722336" y="107761"/>
            <a:ext cx="7639149" cy="535509"/>
          </a:xfrm>
          <a:prstGeom prst="rect">
            <a:avLst/>
          </a:prstGeom>
          <a:noFill/>
        </p:spPr>
        <p:txBody>
          <a:bodyPr wrap="square" rtlCol="0">
            <a:spAutoFit/>
          </a:bodyPr>
          <a:lstStyle/>
          <a:p>
            <a:pPr algn="ctr"/>
            <a:r>
              <a:rPr lang="en-US" sz="3200" b="1" dirty="0"/>
              <a:t>NAS Report on EIC Requirements</a:t>
            </a:r>
          </a:p>
        </p:txBody>
      </p:sp>
    </p:spTree>
    <p:extLst>
      <p:ext uri="{BB962C8B-B14F-4D97-AF65-F5344CB8AC3E}">
        <p14:creationId xmlns:p14="http://schemas.microsoft.com/office/powerpoint/2010/main" val="1447187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EAD6-467F-4155-8027-7FE1BC74187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57</a:t>
            </a:fld>
            <a:endParaRPr lang="en-US" dirty="0">
              <a:solidFill>
                <a:prstClr val="white"/>
              </a:solidFill>
            </a:endParaRPr>
          </a:p>
        </p:txBody>
      </p:sp>
      <p:sp>
        <p:nvSpPr>
          <p:cNvPr id="9" name="Title 8">
            <a:extLst>
              <a:ext uri="{FF2B5EF4-FFF2-40B4-BE49-F238E27FC236}">
                <a16:creationId xmlns:a16="http://schemas.microsoft.com/office/drawing/2014/main" id="{1A61DAF2-5610-415C-9774-7F343310F756}"/>
              </a:ext>
            </a:extLst>
          </p:cNvPr>
          <p:cNvSpPr>
            <a:spLocks noGrp="1"/>
          </p:cNvSpPr>
          <p:nvPr>
            <p:ph type="title"/>
          </p:nvPr>
        </p:nvSpPr>
        <p:spPr>
          <a:xfrm>
            <a:off x="0" y="240541"/>
            <a:ext cx="9144000" cy="487490"/>
          </a:xfrm>
        </p:spPr>
        <p:txBody>
          <a:bodyPr>
            <a:noAutofit/>
          </a:bodyPr>
          <a:lstStyle/>
          <a:p>
            <a:r>
              <a:rPr lang="en-US" dirty="0"/>
              <a:t>Determining large-x Parton Distributions with EIC</a:t>
            </a:r>
            <a:br>
              <a:rPr lang="en-US" altLang="en-US" dirty="0"/>
            </a:br>
            <a:endParaRPr lang="en-US" dirty="0"/>
          </a:p>
        </p:txBody>
      </p:sp>
      <p:sp>
        <p:nvSpPr>
          <p:cNvPr id="10" name="TextBox 9">
            <a:extLst>
              <a:ext uri="{FF2B5EF4-FFF2-40B4-BE49-F238E27FC236}">
                <a16:creationId xmlns:a16="http://schemas.microsoft.com/office/drawing/2014/main" id="{365A03AE-E68C-4575-A21C-7A855844E354}"/>
              </a:ext>
            </a:extLst>
          </p:cNvPr>
          <p:cNvSpPr txBox="1"/>
          <p:nvPr/>
        </p:nvSpPr>
        <p:spPr>
          <a:xfrm>
            <a:off x="6673053" y="4670602"/>
            <a:ext cx="2416629" cy="1477328"/>
          </a:xfrm>
          <a:prstGeom prst="rect">
            <a:avLst/>
          </a:prstGeom>
          <a:noFill/>
        </p:spPr>
        <p:txBody>
          <a:bodyPr wrap="square" rtlCol="0">
            <a:spAutoFit/>
          </a:bodyPr>
          <a:lstStyle/>
          <a:p>
            <a:r>
              <a:rPr lang="en-US" sz="1800" dirty="0"/>
              <a:t>A. </a:t>
            </a:r>
            <a:r>
              <a:rPr lang="en-US" sz="1800" dirty="0" err="1"/>
              <a:t>Accardi</a:t>
            </a:r>
            <a:r>
              <a:rPr lang="en-US" sz="1800" dirty="0"/>
              <a:t> (Hampton),</a:t>
            </a:r>
          </a:p>
          <a:p>
            <a:r>
              <a:rPr lang="en-US" sz="1800" dirty="0"/>
              <a:t>R. Ent, J. </a:t>
            </a:r>
            <a:r>
              <a:rPr lang="en-US" sz="1800" dirty="0" err="1"/>
              <a:t>Furletova</a:t>
            </a:r>
            <a:r>
              <a:rPr lang="en-US" sz="1800" dirty="0"/>
              <a:t>,</a:t>
            </a:r>
          </a:p>
          <a:p>
            <a:r>
              <a:rPr lang="en-US" sz="1800" dirty="0"/>
              <a:t>C. Keppel, K. Park, </a:t>
            </a:r>
          </a:p>
          <a:p>
            <a:r>
              <a:rPr lang="en-US" sz="1800" dirty="0"/>
              <a:t>R. Yoshida (</a:t>
            </a:r>
            <a:r>
              <a:rPr lang="en-US" sz="1800" dirty="0" err="1"/>
              <a:t>JLab</a:t>
            </a:r>
            <a:r>
              <a:rPr lang="en-US" sz="1800" dirty="0"/>
              <a:t>), </a:t>
            </a:r>
          </a:p>
          <a:p>
            <a:r>
              <a:rPr lang="en-US" sz="1800" dirty="0"/>
              <a:t>M. Wing (UC London)</a:t>
            </a:r>
          </a:p>
        </p:txBody>
      </p:sp>
      <p:sp>
        <p:nvSpPr>
          <p:cNvPr id="11" name="Rectangle 10">
            <a:extLst>
              <a:ext uri="{FF2B5EF4-FFF2-40B4-BE49-F238E27FC236}">
                <a16:creationId xmlns:a16="http://schemas.microsoft.com/office/drawing/2014/main" id="{C40B4C9C-42A3-4866-94DD-14104849BBFE}"/>
              </a:ext>
            </a:extLst>
          </p:cNvPr>
          <p:cNvSpPr/>
          <p:nvPr/>
        </p:nvSpPr>
        <p:spPr>
          <a:xfrm>
            <a:off x="583163" y="1066282"/>
            <a:ext cx="7977673" cy="3914918"/>
          </a:xfrm>
          <a:prstGeom prst="rect">
            <a:avLst/>
          </a:prstGeom>
        </p:spPr>
        <p:txBody>
          <a:bodyPr wrap="square">
            <a:spAutoFit/>
          </a:bodyPr>
          <a:lstStyle/>
          <a:p>
            <a:pPr fontAlgn="auto">
              <a:lnSpc>
                <a:spcPct val="80000"/>
              </a:lnSpc>
              <a:spcBef>
                <a:spcPct val="50000"/>
              </a:spcBef>
              <a:spcAft>
                <a:spcPts val="0"/>
              </a:spcAft>
            </a:pPr>
            <a:r>
              <a:rPr lang="en-US" dirty="0">
                <a:latin typeface="Arial"/>
                <a:cs typeface="Arial"/>
              </a:rPr>
              <a:t>Procedure: use projected EIC data in CTEQ-Jefferson Lab “CJ” PDF Fits</a:t>
            </a:r>
          </a:p>
          <a:p>
            <a:pPr fontAlgn="auto">
              <a:lnSpc>
                <a:spcPct val="80000"/>
              </a:lnSpc>
              <a:spcBef>
                <a:spcPct val="50000"/>
              </a:spcBef>
              <a:spcAft>
                <a:spcPts val="0"/>
              </a:spcAft>
            </a:pPr>
            <a:endParaRPr lang="en-US" dirty="0">
              <a:latin typeface="Arial"/>
              <a:cs typeface="Arial"/>
            </a:endParaRPr>
          </a:p>
          <a:p>
            <a:pPr fontAlgn="auto">
              <a:lnSpc>
                <a:spcPct val="80000"/>
              </a:lnSpc>
              <a:spcBef>
                <a:spcPct val="50000"/>
              </a:spcBef>
              <a:spcAft>
                <a:spcPts val="0"/>
              </a:spcAft>
            </a:pPr>
            <a:r>
              <a:rPr lang="en-US" dirty="0">
                <a:latin typeface="Arial"/>
                <a:cs typeface="Arial"/>
              </a:rPr>
              <a:t>So far, have used JLEIC 10x100 GeV</a:t>
            </a:r>
            <a:r>
              <a:rPr lang="en-US" baseline="30000" dirty="0">
                <a:latin typeface="Arial"/>
                <a:cs typeface="Arial"/>
              </a:rPr>
              <a:t>2 </a:t>
            </a:r>
            <a:r>
              <a:rPr lang="en-US" dirty="0">
                <a:latin typeface="Arial"/>
                <a:cs typeface="Arial"/>
              </a:rPr>
              <a:t>projections in bins 0.1 &lt; x &lt; 0.9 for:</a:t>
            </a:r>
            <a:endParaRPr lang="en-US" baseline="30000" dirty="0">
              <a:solidFill>
                <a:srgbClr val="000000"/>
              </a:solidFill>
              <a:latin typeface="Arial"/>
              <a:cs typeface="Arial"/>
            </a:endParaRPr>
          </a:p>
          <a:p>
            <a:pPr marL="342900" indent="-342900" fontAlgn="auto">
              <a:lnSpc>
                <a:spcPct val="80000"/>
              </a:lnSpc>
              <a:spcBef>
                <a:spcPct val="50000"/>
              </a:spcBef>
              <a:spcAft>
                <a:spcPts val="0"/>
              </a:spcAft>
              <a:buFont typeface="Wingdings" charset="2"/>
              <a:buChar char="ü"/>
            </a:pPr>
            <a:r>
              <a:rPr lang="en-US" dirty="0">
                <a:solidFill>
                  <a:srgbClr val="000000"/>
                </a:solidFill>
                <a:latin typeface="Arial"/>
                <a:cs typeface="Arial"/>
              </a:rPr>
              <a:t>F</a:t>
            </a:r>
            <a:r>
              <a:rPr lang="en-US" baseline="-25000" dirty="0">
                <a:solidFill>
                  <a:srgbClr val="000000"/>
                </a:solidFill>
                <a:latin typeface="Arial"/>
                <a:cs typeface="Arial"/>
              </a:rPr>
              <a:t>2</a:t>
            </a:r>
            <a:r>
              <a:rPr lang="en-US" baseline="30000" dirty="0">
                <a:solidFill>
                  <a:srgbClr val="000000"/>
                </a:solidFill>
                <a:latin typeface="Arial"/>
                <a:cs typeface="Arial"/>
              </a:rPr>
              <a:t>p</a:t>
            </a:r>
            <a:r>
              <a:rPr lang="en-US" dirty="0">
                <a:solidFill>
                  <a:srgbClr val="000000"/>
                </a:solidFill>
                <a:latin typeface="Arial"/>
                <a:cs typeface="Arial"/>
              </a:rPr>
              <a:t> </a:t>
            </a:r>
            <a:endParaRPr lang="en-US" baseline="30000" dirty="0">
              <a:solidFill>
                <a:srgbClr val="000000"/>
              </a:solidFill>
              <a:latin typeface="Arial"/>
              <a:cs typeface="Arial"/>
            </a:endParaRPr>
          </a:p>
          <a:p>
            <a:pPr marL="342900" indent="-342900" fontAlgn="auto">
              <a:lnSpc>
                <a:spcPct val="80000"/>
              </a:lnSpc>
              <a:spcBef>
                <a:spcPct val="50000"/>
              </a:spcBef>
              <a:spcAft>
                <a:spcPts val="0"/>
              </a:spcAft>
              <a:buFont typeface="Wingdings" charset="2"/>
              <a:buChar char="ü"/>
            </a:pPr>
            <a:r>
              <a:rPr lang="en-US" dirty="0">
                <a:solidFill>
                  <a:srgbClr val="000000"/>
                </a:solidFill>
                <a:latin typeface="Arial"/>
                <a:cs typeface="Arial"/>
              </a:rPr>
              <a:t>F</a:t>
            </a:r>
            <a:r>
              <a:rPr lang="en-US" baseline="-25000" dirty="0">
                <a:solidFill>
                  <a:srgbClr val="000000"/>
                </a:solidFill>
                <a:latin typeface="Arial"/>
                <a:cs typeface="Arial"/>
              </a:rPr>
              <a:t>2</a:t>
            </a:r>
            <a:r>
              <a:rPr lang="en-US" baseline="30000" dirty="0">
                <a:solidFill>
                  <a:srgbClr val="000000"/>
                </a:solidFill>
                <a:latin typeface="Arial"/>
                <a:cs typeface="Arial"/>
              </a:rPr>
              <a:t>n</a:t>
            </a:r>
            <a:r>
              <a:rPr lang="en-US" dirty="0">
                <a:solidFill>
                  <a:srgbClr val="000000"/>
                </a:solidFill>
                <a:latin typeface="Arial"/>
                <a:cs typeface="Arial"/>
              </a:rPr>
              <a:t> from deuterium with tagged proton spectator </a:t>
            </a:r>
          </a:p>
          <a:p>
            <a:pPr marL="342900" indent="-342900" fontAlgn="auto">
              <a:lnSpc>
                <a:spcPct val="80000"/>
              </a:lnSpc>
              <a:spcBef>
                <a:spcPct val="50000"/>
              </a:spcBef>
              <a:spcAft>
                <a:spcPts val="0"/>
              </a:spcAft>
              <a:buFont typeface="Arial"/>
              <a:buChar char="•"/>
            </a:pPr>
            <a:r>
              <a:rPr lang="en-US" dirty="0">
                <a:solidFill>
                  <a:srgbClr val="000000"/>
                </a:solidFill>
                <a:latin typeface="Arial"/>
                <a:cs typeface="Arial"/>
              </a:rPr>
              <a:t>F</a:t>
            </a:r>
            <a:r>
              <a:rPr lang="en-US" baseline="-25000" dirty="0">
                <a:solidFill>
                  <a:srgbClr val="000000"/>
                </a:solidFill>
                <a:latin typeface="Arial"/>
                <a:cs typeface="Arial"/>
              </a:rPr>
              <a:t>2</a:t>
            </a:r>
            <a:r>
              <a:rPr lang="en-US" baseline="30000" dirty="0">
                <a:solidFill>
                  <a:srgbClr val="000000"/>
                </a:solidFill>
                <a:latin typeface="Arial"/>
                <a:cs typeface="Arial"/>
              </a:rPr>
              <a:t>d</a:t>
            </a:r>
          </a:p>
          <a:p>
            <a:pPr fontAlgn="auto">
              <a:spcBef>
                <a:spcPct val="50000"/>
              </a:spcBef>
              <a:spcAft>
                <a:spcPts val="0"/>
              </a:spcAft>
            </a:pPr>
            <a:r>
              <a:rPr lang="en-US" dirty="0">
                <a:solidFill>
                  <a:srgbClr val="000000"/>
                </a:solidFill>
                <a:latin typeface="Arial"/>
                <a:cs typeface="Arial"/>
              </a:rPr>
              <a:t>Measurements ranging to high (up to a few 1000 GeV2)  will enable studies of target mass, higher twist, pert/</a:t>
            </a:r>
            <a:r>
              <a:rPr lang="en-US" dirty="0" err="1">
                <a:solidFill>
                  <a:srgbClr val="000000"/>
                </a:solidFill>
                <a:latin typeface="Arial"/>
                <a:cs typeface="Arial"/>
              </a:rPr>
              <a:t>nonpert</a:t>
            </a:r>
            <a:r>
              <a:rPr lang="en-US" dirty="0">
                <a:solidFill>
                  <a:srgbClr val="000000"/>
                </a:solidFill>
                <a:latin typeface="Arial"/>
                <a:cs typeface="Arial"/>
              </a:rPr>
              <a:t>. studies)</a:t>
            </a:r>
          </a:p>
          <a:p>
            <a:pPr fontAlgn="auto">
              <a:spcBef>
                <a:spcPct val="50000"/>
              </a:spcBef>
              <a:spcAft>
                <a:spcPts val="0"/>
              </a:spcAft>
            </a:pPr>
            <a:r>
              <a:rPr lang="en-US" dirty="0">
                <a:solidFill>
                  <a:srgbClr val="000000"/>
                </a:solidFill>
                <a:latin typeface="Arial"/>
                <a:cs typeface="Arial"/>
              </a:rPr>
              <a:t>Can check on-shell extrapolation by measuring  F</a:t>
            </a:r>
            <a:r>
              <a:rPr lang="en-US" baseline="-25000" dirty="0">
                <a:solidFill>
                  <a:srgbClr val="000000"/>
                </a:solidFill>
                <a:latin typeface="Arial"/>
                <a:cs typeface="Arial"/>
              </a:rPr>
              <a:t>2</a:t>
            </a:r>
            <a:r>
              <a:rPr lang="en-US" baseline="30000" dirty="0">
                <a:solidFill>
                  <a:srgbClr val="000000"/>
                </a:solidFill>
                <a:latin typeface="Arial"/>
                <a:cs typeface="Arial"/>
              </a:rPr>
              <a:t>p</a:t>
            </a:r>
            <a:r>
              <a:rPr lang="en-US" dirty="0">
                <a:solidFill>
                  <a:srgbClr val="000000"/>
                </a:solidFill>
                <a:latin typeface="Arial"/>
                <a:cs typeface="Arial"/>
              </a:rPr>
              <a:t> from deuterium with tagged neutron spectator, comparing to proton target data</a:t>
            </a:r>
          </a:p>
          <a:p>
            <a:pPr fontAlgn="auto">
              <a:spcBef>
                <a:spcPct val="50000"/>
              </a:spcBef>
              <a:spcAft>
                <a:spcPts val="0"/>
              </a:spcAft>
            </a:pPr>
            <a:r>
              <a:rPr lang="en-US" dirty="0">
                <a:solidFill>
                  <a:srgbClr val="000000"/>
                </a:solidFill>
                <a:latin typeface="Arial"/>
                <a:cs typeface="Arial"/>
              </a:rPr>
              <a:t>Can check nuclear corrections to F</a:t>
            </a:r>
            <a:r>
              <a:rPr lang="en-US" baseline="-25000" dirty="0">
                <a:solidFill>
                  <a:srgbClr val="000000"/>
                </a:solidFill>
                <a:latin typeface="Arial"/>
                <a:cs typeface="Arial"/>
              </a:rPr>
              <a:t>2</a:t>
            </a:r>
            <a:r>
              <a:rPr lang="en-US" baseline="30000" dirty="0">
                <a:solidFill>
                  <a:srgbClr val="000000"/>
                </a:solidFill>
                <a:latin typeface="Arial"/>
                <a:cs typeface="Arial"/>
              </a:rPr>
              <a:t>d</a:t>
            </a:r>
            <a:r>
              <a:rPr lang="en-US" dirty="0">
                <a:solidFill>
                  <a:srgbClr val="000000"/>
                </a:solidFill>
                <a:latin typeface="Arial"/>
                <a:cs typeface="Arial"/>
              </a:rPr>
              <a:t> against F</a:t>
            </a:r>
            <a:r>
              <a:rPr lang="en-US" baseline="-25000" dirty="0">
                <a:solidFill>
                  <a:srgbClr val="000000"/>
                </a:solidFill>
                <a:latin typeface="Arial"/>
                <a:cs typeface="Arial"/>
              </a:rPr>
              <a:t>2</a:t>
            </a:r>
            <a:r>
              <a:rPr lang="en-US" baseline="30000" dirty="0">
                <a:solidFill>
                  <a:srgbClr val="000000"/>
                </a:solidFill>
                <a:latin typeface="Arial"/>
                <a:cs typeface="Arial"/>
              </a:rPr>
              <a:t>n (tagged)</a:t>
            </a:r>
            <a:endParaRPr lang="en-US" dirty="0">
              <a:solidFill>
                <a:srgbClr val="000000"/>
              </a:solidFill>
              <a:latin typeface="Arial"/>
              <a:cs typeface="Arial"/>
            </a:endParaRPr>
          </a:p>
        </p:txBody>
      </p:sp>
    </p:spTree>
    <p:extLst>
      <p:ext uri="{BB962C8B-B14F-4D97-AF65-F5344CB8AC3E}">
        <p14:creationId xmlns:p14="http://schemas.microsoft.com/office/powerpoint/2010/main" val="2713544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EAD6-467F-4155-8027-7FE1BC74187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58</a:t>
            </a:fld>
            <a:endParaRPr lang="en-US" dirty="0">
              <a:solidFill>
                <a:prstClr val="white"/>
              </a:solidFill>
            </a:endParaRPr>
          </a:p>
        </p:txBody>
      </p:sp>
      <p:sp>
        <p:nvSpPr>
          <p:cNvPr id="3" name="Title 2">
            <a:extLst>
              <a:ext uri="{FF2B5EF4-FFF2-40B4-BE49-F238E27FC236}">
                <a16:creationId xmlns:a16="http://schemas.microsoft.com/office/drawing/2014/main" id="{3C3A40C2-D879-40C5-9FE0-440114399052}"/>
              </a:ext>
            </a:extLst>
          </p:cNvPr>
          <p:cNvSpPr>
            <a:spLocks noGrp="1"/>
          </p:cNvSpPr>
          <p:nvPr>
            <p:ph type="title"/>
          </p:nvPr>
        </p:nvSpPr>
        <p:spPr>
          <a:xfrm>
            <a:off x="0" y="240541"/>
            <a:ext cx="9144000" cy="487490"/>
          </a:xfrm>
        </p:spPr>
        <p:txBody>
          <a:bodyPr>
            <a:noAutofit/>
          </a:bodyPr>
          <a:lstStyle/>
          <a:p>
            <a:pPr algn="ctr"/>
            <a:r>
              <a:rPr lang="en-US" sz="2800" dirty="0">
                <a:latin typeface="Arial"/>
                <a:cs typeface="Arial"/>
              </a:rPr>
              <a:t>Improved d(x) precision </a:t>
            </a:r>
            <a:r>
              <a:rPr lang="en-US" sz="2800" dirty="0" err="1">
                <a:latin typeface="Arial"/>
                <a:cs typeface="Arial"/>
              </a:rPr>
              <a:t>oF</a:t>
            </a:r>
            <a:r>
              <a:rPr lang="en-US" sz="2800" dirty="0">
                <a:latin typeface="Arial"/>
                <a:cs typeface="Arial"/>
              </a:rPr>
              <a:t> EIC is good news</a:t>
            </a:r>
            <a:br>
              <a:rPr lang="en-US" sz="2800" dirty="0">
                <a:latin typeface="Arial"/>
                <a:cs typeface="Arial"/>
              </a:rPr>
            </a:br>
            <a:endParaRPr lang="en-US" sz="2800" dirty="0"/>
          </a:p>
        </p:txBody>
      </p:sp>
      <p:pic>
        <p:nvPicPr>
          <p:cNvPr id="15" name="Picture 14" descr="fig.100.d_over_u.png">
            <a:extLst>
              <a:ext uri="{FF2B5EF4-FFF2-40B4-BE49-F238E27FC236}">
                <a16:creationId xmlns:a16="http://schemas.microsoft.com/office/drawing/2014/main" id="{2F24A46C-79B0-4C32-82E4-CA4A6FDCE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7391400" cy="2628900"/>
          </a:xfrm>
          <a:prstGeom prst="rect">
            <a:avLst/>
          </a:prstGeom>
        </p:spPr>
      </p:pic>
      <p:sp>
        <p:nvSpPr>
          <p:cNvPr id="16" name="TextBox 15">
            <a:extLst>
              <a:ext uri="{FF2B5EF4-FFF2-40B4-BE49-F238E27FC236}">
                <a16:creationId xmlns:a16="http://schemas.microsoft.com/office/drawing/2014/main" id="{C1381C69-621B-4B1D-8953-54B07EF418F5}"/>
              </a:ext>
            </a:extLst>
          </p:cNvPr>
          <p:cNvSpPr txBox="1"/>
          <p:nvPr/>
        </p:nvSpPr>
        <p:spPr>
          <a:xfrm>
            <a:off x="152400" y="2916205"/>
            <a:ext cx="8915400" cy="4247317"/>
          </a:xfrm>
          <a:prstGeom prst="rect">
            <a:avLst/>
          </a:prstGeom>
          <a:noFill/>
        </p:spPr>
        <p:txBody>
          <a:bodyPr wrap="square" rtlCol="0">
            <a:spAutoFit/>
          </a:bodyPr>
          <a:lstStyle/>
          <a:p>
            <a:pPr marL="342900" indent="-342900" algn="r">
              <a:buFont typeface="Arial"/>
              <a:buChar char="•"/>
            </a:pPr>
            <a:endParaRPr lang="en-US" dirty="0">
              <a:latin typeface="Arial"/>
              <a:cs typeface="Arial"/>
            </a:endParaRP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The d-quark goes from a few 10% to ~few% percent level</a:t>
            </a:r>
          </a:p>
          <a:p>
            <a:endParaRPr lang="en-US" dirty="0">
              <a:latin typeface="Arial"/>
              <a:cs typeface="Arial"/>
            </a:endParaRPr>
          </a:p>
          <a:p>
            <a:pPr marL="342900" indent="-342900">
              <a:buFont typeface="Arial"/>
              <a:buChar char="•"/>
            </a:pPr>
            <a:r>
              <a:rPr lang="en-US" dirty="0">
                <a:latin typeface="Arial"/>
                <a:cs typeface="Arial"/>
              </a:rPr>
              <a:t>Resolve long-standing mystery of d/u at large x, bell-weather for  fundamental models of nucleon structure</a:t>
            </a: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D/(</a:t>
            </a:r>
            <a:r>
              <a:rPr lang="en-US" dirty="0" err="1">
                <a:latin typeface="Arial"/>
                <a:cs typeface="Arial"/>
              </a:rPr>
              <a:t>p+n</a:t>
            </a:r>
            <a:r>
              <a:rPr lang="en-US" dirty="0">
                <a:latin typeface="Arial"/>
                <a:cs typeface="Arial"/>
              </a:rPr>
              <a:t>) in one experiment for the first time – unprecedented handle on nuclear medium modifications</a:t>
            </a:r>
          </a:p>
          <a:p>
            <a:pPr marL="342900" indent="-342900">
              <a:buFont typeface="Arial"/>
              <a:buChar char="•"/>
            </a:pPr>
            <a:endParaRPr lang="en-US" dirty="0">
              <a:latin typeface="Arial"/>
              <a:cs typeface="Arial"/>
            </a:endParaRPr>
          </a:p>
          <a:p>
            <a:pPr marL="342900" indent="-342900">
              <a:buFont typeface="Arial"/>
              <a:buChar char="•"/>
            </a:pPr>
            <a:r>
              <a:rPr lang="en-US" dirty="0">
                <a:latin typeface="Arial"/>
                <a:cs typeface="Arial"/>
              </a:rPr>
              <a:t>Facilitate accurate neutron excess/</a:t>
            </a:r>
            <a:r>
              <a:rPr lang="en-US" dirty="0" err="1">
                <a:latin typeface="Arial"/>
                <a:cs typeface="Arial"/>
              </a:rPr>
              <a:t>isoscalar</a:t>
            </a:r>
            <a:r>
              <a:rPr lang="en-US" dirty="0">
                <a:latin typeface="Arial"/>
                <a:cs typeface="Arial"/>
              </a:rPr>
              <a:t> corrections </a:t>
            </a:r>
          </a:p>
          <a:p>
            <a:pPr marL="800100" lvl="1" indent="-342900">
              <a:buFont typeface="Lucida Grande"/>
              <a:buChar char="-"/>
            </a:pPr>
            <a:r>
              <a:rPr lang="en-US" dirty="0">
                <a:latin typeface="Arial"/>
                <a:cs typeface="Arial"/>
              </a:rPr>
              <a:t>Important also for neutrino physics and nuclear PDFs</a:t>
            </a:r>
          </a:p>
          <a:p>
            <a:pPr marL="342900" indent="-342900">
              <a:buFont typeface="Arial"/>
              <a:buChar char="•"/>
            </a:pPr>
            <a:endParaRPr lang="en-US" dirty="0">
              <a:latin typeface="Arial"/>
              <a:cs typeface="Arial"/>
            </a:endParaRPr>
          </a:p>
          <a:p>
            <a:pPr marL="342900" indent="-342900">
              <a:buFont typeface="Arial"/>
              <a:buChar char="•"/>
            </a:pP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884391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EAD6-467F-4155-8027-7FE1BC74187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59</a:t>
            </a:fld>
            <a:endParaRPr lang="en-US" dirty="0">
              <a:solidFill>
                <a:prstClr val="white"/>
              </a:solidFill>
            </a:endParaRPr>
          </a:p>
        </p:txBody>
      </p:sp>
      <p:sp>
        <p:nvSpPr>
          <p:cNvPr id="4" name="Title 3">
            <a:extLst>
              <a:ext uri="{FF2B5EF4-FFF2-40B4-BE49-F238E27FC236}">
                <a16:creationId xmlns:a16="http://schemas.microsoft.com/office/drawing/2014/main" id="{865C0B29-39AF-433C-9497-14AE9E5C40BD}"/>
              </a:ext>
            </a:extLst>
          </p:cNvPr>
          <p:cNvSpPr>
            <a:spLocks noGrp="1"/>
          </p:cNvSpPr>
          <p:nvPr>
            <p:ph type="title"/>
          </p:nvPr>
        </p:nvSpPr>
        <p:spPr>
          <a:xfrm>
            <a:off x="308919" y="0"/>
            <a:ext cx="8464378" cy="728031"/>
          </a:xfrm>
        </p:spPr>
        <p:txBody>
          <a:bodyPr/>
          <a:lstStyle/>
          <a:p>
            <a:pPr algn="ctr"/>
            <a:r>
              <a:rPr lang="en-US" dirty="0"/>
              <a:t>New Emphasis on studies with </a:t>
            </a:r>
            <a:r>
              <a:rPr lang="en-US" dirty="0" err="1"/>
              <a:t>pdfsense</a:t>
            </a:r>
            <a:endParaRPr lang="en-US" dirty="0"/>
          </a:p>
        </p:txBody>
      </p:sp>
      <p:pic>
        <p:nvPicPr>
          <p:cNvPr id="5" name="Picture 4">
            <a:extLst>
              <a:ext uri="{FF2B5EF4-FFF2-40B4-BE49-F238E27FC236}">
                <a16:creationId xmlns:a16="http://schemas.microsoft.com/office/drawing/2014/main" id="{D3CF5E82-EFD4-471C-9EAA-D2AC83535310}"/>
              </a:ext>
            </a:extLst>
          </p:cNvPr>
          <p:cNvPicPr>
            <a:picLocks noChangeAspect="1"/>
          </p:cNvPicPr>
          <p:nvPr/>
        </p:nvPicPr>
        <p:blipFill>
          <a:blip r:embed="rId2"/>
          <a:stretch>
            <a:fillRect/>
          </a:stretch>
        </p:blipFill>
        <p:spPr>
          <a:xfrm>
            <a:off x="0" y="867773"/>
            <a:ext cx="9144000" cy="5122454"/>
          </a:xfrm>
          <a:prstGeom prst="rect">
            <a:avLst/>
          </a:prstGeom>
        </p:spPr>
      </p:pic>
    </p:spTree>
    <p:extLst>
      <p:ext uri="{BB962C8B-B14F-4D97-AF65-F5344CB8AC3E}">
        <p14:creationId xmlns:p14="http://schemas.microsoft.com/office/powerpoint/2010/main" val="104751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5" name="Title 1">
            <a:extLst>
              <a:ext uri="{FF2B5EF4-FFF2-40B4-BE49-F238E27FC236}">
                <a16:creationId xmlns:a16="http://schemas.microsoft.com/office/drawing/2014/main" id="{CCF37304-9C3F-4433-A64C-B5766A93B189}"/>
              </a:ext>
            </a:extLst>
          </p:cNvPr>
          <p:cNvSpPr>
            <a:spLocks noGrp="1"/>
          </p:cNvSpPr>
          <p:nvPr>
            <p:ph type="title"/>
          </p:nvPr>
        </p:nvSpPr>
        <p:spPr>
          <a:xfrm>
            <a:off x="309563" y="0"/>
            <a:ext cx="8462962" cy="728663"/>
          </a:xfrm>
        </p:spPr>
        <p:txBody>
          <a:bodyPr>
            <a:noAutofit/>
          </a:bodyPr>
          <a:lstStyle/>
          <a:p>
            <a:pPr algn="ctr"/>
            <a:r>
              <a:rPr lang="en-US" sz="3200" dirty="0">
                <a:latin typeface="Arial" panose="020B0604020202020204" pitchFamily="34" charset="0"/>
                <a:cs typeface="Arial" panose="020B0604020202020204" pitchFamily="34" charset="0"/>
              </a:rPr>
              <a:t>3D Structure of Nucleons and Nuclei</a:t>
            </a:r>
          </a:p>
        </p:txBody>
      </p:sp>
      <p:pic>
        <p:nvPicPr>
          <p:cNvPr id="6" name="Picture 5" descr="Screen Shot 2016-11-20 at 10.34.30 AM.png">
            <a:extLst>
              <a:ext uri="{FF2B5EF4-FFF2-40B4-BE49-F238E27FC236}">
                <a16:creationId xmlns:a16="http://schemas.microsoft.com/office/drawing/2014/main" id="{5792CFBD-900C-4E73-B3A8-4661902C9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798993"/>
            <a:ext cx="3535933" cy="4045034"/>
          </a:xfrm>
          <a:prstGeom prst="rect">
            <a:avLst/>
          </a:prstGeom>
        </p:spPr>
      </p:pic>
      <p:sp>
        <p:nvSpPr>
          <p:cNvPr id="7" name="TextBox 6">
            <a:extLst>
              <a:ext uri="{FF2B5EF4-FFF2-40B4-BE49-F238E27FC236}">
                <a16:creationId xmlns:a16="http://schemas.microsoft.com/office/drawing/2014/main" id="{6E8C4D4B-F3E4-42B7-B119-6110D6EF3F83}"/>
              </a:ext>
            </a:extLst>
          </p:cNvPr>
          <p:cNvSpPr txBox="1"/>
          <p:nvPr/>
        </p:nvSpPr>
        <p:spPr>
          <a:xfrm>
            <a:off x="219726" y="955486"/>
            <a:ext cx="4142190" cy="3785652"/>
          </a:xfrm>
          <a:prstGeom prst="rect">
            <a:avLst/>
          </a:prstGeom>
          <a:noFill/>
        </p:spPr>
        <p:txBody>
          <a:bodyPr wrap="square" rtlCol="0">
            <a:spAutoFit/>
          </a:bodyPr>
          <a:lstStyle/>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EIC is a machine to completely map the 3D structure of the nucleons and nuclei</a:t>
            </a:r>
          </a:p>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We need to </a:t>
            </a:r>
            <a:r>
              <a:rPr lang="en-US" sz="2000" dirty="0">
                <a:solidFill>
                  <a:srgbClr val="0000FF"/>
                </a:solidFill>
                <a:latin typeface="Arial" panose="020B0604020202020204" pitchFamily="34" charset="0"/>
                <a:cs typeface="Arial" panose="020B0604020202020204" pitchFamily="34" charset="0"/>
              </a:rPr>
              <a:t>measure positions and momenta of the partons </a:t>
            </a:r>
            <a:r>
              <a:rPr lang="en-US" sz="2000" dirty="0">
                <a:solidFill>
                  <a:srgbClr val="FF0000"/>
                </a:solidFill>
                <a:latin typeface="Arial" panose="020B0604020202020204" pitchFamily="34" charset="0"/>
                <a:cs typeface="Arial" panose="020B0604020202020204" pitchFamily="34" charset="0"/>
              </a:rPr>
              <a:t>transverse</a:t>
            </a:r>
            <a:r>
              <a:rPr lang="en-US" sz="2000" dirty="0">
                <a:solidFill>
                  <a:prstClr val="black"/>
                </a:solidFill>
                <a:latin typeface="Arial" panose="020B0604020202020204" pitchFamily="34" charset="0"/>
                <a:cs typeface="Arial" panose="020B0604020202020204" pitchFamily="34" charset="0"/>
              </a:rPr>
              <a:t> to its direction of motion. </a:t>
            </a:r>
          </a:p>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These quantities (</a:t>
            </a:r>
            <a:r>
              <a:rPr lang="en-US" sz="2000" dirty="0" err="1">
                <a:solidFill>
                  <a:prstClr val="black"/>
                </a:solidFill>
                <a:latin typeface="Arial" panose="020B0604020202020204" pitchFamily="34" charset="0"/>
                <a:cs typeface="Arial" panose="020B0604020202020204" pitchFamily="34" charset="0"/>
              </a:rPr>
              <a:t>k</a:t>
            </a:r>
            <a:r>
              <a:rPr lang="en-US" sz="2000" baseline="-25000" dirty="0" err="1">
                <a:solidFill>
                  <a:prstClr val="black"/>
                </a:solidFill>
                <a:latin typeface="Arial" panose="020B0604020202020204" pitchFamily="34" charset="0"/>
                <a:cs typeface="Arial" panose="020B0604020202020204" pitchFamily="34" charset="0"/>
              </a:rPr>
              <a:t>T</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b</a:t>
            </a:r>
            <a:r>
              <a:rPr lang="en-US" sz="2000" baseline="-25000" dirty="0" err="1">
                <a:solidFill>
                  <a:prstClr val="black"/>
                </a:solidFill>
                <a:latin typeface="Arial" panose="020B0604020202020204" pitchFamily="34" charset="0"/>
                <a:cs typeface="Arial" panose="020B0604020202020204" pitchFamily="34" charset="0"/>
              </a:rPr>
              <a:t>T</a:t>
            </a:r>
            <a:r>
              <a:rPr lang="en-US" sz="2000" dirty="0">
                <a:solidFill>
                  <a:prstClr val="black"/>
                </a:solidFill>
                <a:latin typeface="Arial" panose="020B0604020202020204" pitchFamily="34" charset="0"/>
                <a:cs typeface="Arial" panose="020B0604020202020204" pitchFamily="34" charset="0"/>
              </a:rPr>
              <a:t>) are of the order of </a:t>
            </a:r>
            <a:r>
              <a:rPr lang="en-US" sz="2000" dirty="0">
                <a:solidFill>
                  <a:srgbClr val="FF0000"/>
                </a:solidFill>
                <a:latin typeface="Arial" panose="020B0604020202020204" pitchFamily="34" charset="0"/>
                <a:cs typeface="Arial" panose="020B0604020202020204" pitchFamily="34" charset="0"/>
              </a:rPr>
              <a:t>a few hundred MeV</a:t>
            </a:r>
            <a:r>
              <a:rPr lang="en-US" sz="2000" dirty="0">
                <a:solidFill>
                  <a:prstClr val="black"/>
                </a:solidFill>
                <a:latin typeface="Arial" panose="020B0604020202020204" pitchFamily="34" charset="0"/>
                <a:cs typeface="Arial" panose="020B0604020202020204" pitchFamily="34" charset="0"/>
              </a:rPr>
              <a:t>. </a:t>
            </a:r>
          </a:p>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Also their </a:t>
            </a:r>
            <a:r>
              <a:rPr lang="en-US" sz="2000" dirty="0">
                <a:solidFill>
                  <a:srgbClr val="FF0000"/>
                </a:solidFill>
                <a:latin typeface="Arial" panose="020B0604020202020204" pitchFamily="34" charset="0"/>
                <a:cs typeface="Arial" panose="020B0604020202020204" pitchFamily="34" charset="0"/>
              </a:rPr>
              <a:t>polarization</a:t>
            </a:r>
            <a:r>
              <a:rPr lang="en-US" sz="2000" dirty="0">
                <a:solidFill>
                  <a:prstClr val="black"/>
                </a:solidFill>
                <a:latin typeface="Arial" panose="020B0604020202020204" pitchFamily="34" charset="0"/>
                <a:cs typeface="Arial" panose="020B0604020202020204" pitchFamily="34" charset="0"/>
              </a:rPr>
              <a:t>!</a:t>
            </a:r>
          </a:p>
          <a:p>
            <a:pPr marL="285750" indent="-285750" defTabSz="457200">
              <a:spcAft>
                <a:spcPts val="600"/>
              </a:spcAft>
              <a:buFont typeface="Arial"/>
              <a:buChar char="•"/>
            </a:pPr>
            <a:endParaRPr lang="en-US" sz="2000" dirty="0">
              <a:solidFill>
                <a:prstClr val="black"/>
              </a:solidFill>
              <a:latin typeface="Arial" panose="020B0604020202020204" pitchFamily="34" charset="0"/>
              <a:cs typeface="Arial" panose="020B0604020202020204" pitchFamily="34" charset="0"/>
            </a:endParaRPr>
          </a:p>
        </p:txBody>
      </p:sp>
      <p:sp>
        <p:nvSpPr>
          <p:cNvPr id="8" name="Left Arrow 6">
            <a:extLst>
              <a:ext uri="{FF2B5EF4-FFF2-40B4-BE49-F238E27FC236}">
                <a16:creationId xmlns:a16="http://schemas.microsoft.com/office/drawing/2014/main" id="{6CA654A4-A249-425F-A4F8-657F064C9384}"/>
              </a:ext>
            </a:extLst>
          </p:cNvPr>
          <p:cNvSpPr/>
          <p:nvPr/>
        </p:nvSpPr>
        <p:spPr>
          <a:xfrm>
            <a:off x="2704942" y="4844027"/>
            <a:ext cx="4583782" cy="615112"/>
          </a:xfrm>
          <a:prstGeom prst="lef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Proton and Ion Beam</a:t>
            </a:r>
          </a:p>
        </p:txBody>
      </p:sp>
      <p:sp>
        <p:nvSpPr>
          <p:cNvPr id="9" name="Up Arrow 7">
            <a:extLst>
              <a:ext uri="{FF2B5EF4-FFF2-40B4-BE49-F238E27FC236}">
                <a16:creationId xmlns:a16="http://schemas.microsoft.com/office/drawing/2014/main" id="{021B7DA4-A231-4819-9F76-30CEEBCD1254}"/>
              </a:ext>
            </a:extLst>
          </p:cNvPr>
          <p:cNvSpPr/>
          <p:nvPr/>
        </p:nvSpPr>
        <p:spPr>
          <a:xfrm>
            <a:off x="2224993" y="4738955"/>
            <a:ext cx="396865" cy="277792"/>
          </a:xfrm>
          <a:prstGeom prst="upArrow">
            <a:avLst/>
          </a:prstGeom>
          <a:solidFill>
            <a:srgbClr val="FFFF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21DE361-C6F6-450F-A420-AC0E89B31023}"/>
              </a:ext>
            </a:extLst>
          </p:cNvPr>
          <p:cNvSpPr txBox="1"/>
          <p:nvPr/>
        </p:nvSpPr>
        <p:spPr>
          <a:xfrm>
            <a:off x="219726" y="4740582"/>
            <a:ext cx="2001895" cy="369332"/>
          </a:xfrm>
          <a:prstGeom prst="rect">
            <a:avLst/>
          </a:prstGeom>
          <a:noFill/>
        </p:spPr>
        <p:txBody>
          <a:bodyPr wrap="none" rtlCol="0">
            <a:spAutoFit/>
          </a:bodyPr>
          <a:lstStyle/>
          <a:p>
            <a:pPr defTabSz="457200"/>
            <a:r>
              <a:rPr lang="en-US" dirty="0" err="1">
                <a:solidFill>
                  <a:prstClr val="black"/>
                </a:solidFill>
                <a:latin typeface="Arial" panose="020B0604020202020204" pitchFamily="34" charset="0"/>
                <a:cs typeface="Arial" panose="020B0604020202020204" pitchFamily="34" charset="0"/>
              </a:rPr>
              <a:t>k</a:t>
            </a:r>
            <a:r>
              <a:rPr lang="en-US" baseline="-25000" dirty="0" err="1">
                <a:solidFill>
                  <a:prstClr val="black"/>
                </a:solidFill>
                <a:latin typeface="Arial" panose="020B0604020202020204" pitchFamily="34" charset="0"/>
                <a:cs typeface="Arial" panose="020B0604020202020204" pitchFamily="34" charset="0"/>
              </a:rPr>
              <a:t>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a:t>
            </a:r>
            <a:r>
              <a:rPr lang="en-US" baseline="-25000" dirty="0" err="1">
                <a:solidFill>
                  <a:prstClr val="black"/>
                </a:solidFill>
                <a:latin typeface="Arial" panose="020B0604020202020204" pitchFamily="34" charset="0"/>
                <a:cs typeface="Arial" panose="020B0604020202020204" pitchFamily="34" charset="0"/>
              </a:rPr>
              <a:t>T</a:t>
            </a:r>
            <a:r>
              <a:rPr lang="en-US" dirty="0">
                <a:solidFill>
                  <a:prstClr val="black"/>
                </a:solidFill>
                <a:latin typeface="Arial" panose="020B0604020202020204" pitchFamily="34" charset="0"/>
                <a:cs typeface="Arial" panose="020B0604020202020204" pitchFamily="34" charset="0"/>
              </a:rPr>
              <a:t> (~100 MeV)</a:t>
            </a:r>
          </a:p>
        </p:txBody>
      </p:sp>
      <p:sp>
        <p:nvSpPr>
          <p:cNvPr id="11" name="TextBox 10">
            <a:extLst>
              <a:ext uri="{FF2B5EF4-FFF2-40B4-BE49-F238E27FC236}">
                <a16:creationId xmlns:a16="http://schemas.microsoft.com/office/drawing/2014/main" id="{661D20BF-B577-42FA-B877-99F9E3A84FD9}"/>
              </a:ext>
            </a:extLst>
          </p:cNvPr>
          <p:cNvSpPr txBox="1"/>
          <p:nvPr/>
        </p:nvSpPr>
        <p:spPr>
          <a:xfrm>
            <a:off x="528945" y="5517890"/>
            <a:ext cx="8204490" cy="369332"/>
          </a:xfrm>
          <a:prstGeom prst="rect">
            <a:avLst/>
          </a:prstGeom>
          <a:solidFill>
            <a:srgbClr val="EEECE1"/>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Need to keep [100 MeV]</a:t>
            </a:r>
            <a:r>
              <a:rPr kumimoji="0" lang="en-US" sz="1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T</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proton,Ion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manageable (~ &gt;10</a:t>
            </a:r>
            <a:r>
              <a:rPr kumimoji="0" lang="en-US" sz="18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Wingdings"/>
                <a:cs typeface="Arial" panose="020B0604020202020204" pitchFamily="34" charset="0"/>
                <a:sym typeface="Wingdings"/>
              </a:rPr>
              <a:t></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a:rPr>
              <a:t> E</a:t>
            </a:r>
            <a:r>
              <a:rPr kumimoji="0" lang="en-US" sz="1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sym typeface="Wingdings"/>
              </a:rPr>
              <a:t>proton</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a:rPr>
              <a:t> ~&lt; 100 GeV</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2" name="Picture 11" descr="arrow.png">
            <a:extLst>
              <a:ext uri="{FF2B5EF4-FFF2-40B4-BE49-F238E27FC236}">
                <a16:creationId xmlns:a16="http://schemas.microsoft.com/office/drawing/2014/main" id="{7EF5D66A-7ED3-4EA2-B405-32F13EC8B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19245">
            <a:off x="6181829" y="1107124"/>
            <a:ext cx="563441" cy="485288"/>
          </a:xfrm>
          <a:prstGeom prst="rect">
            <a:avLst/>
          </a:prstGeom>
        </p:spPr>
      </p:pic>
      <p:pic>
        <p:nvPicPr>
          <p:cNvPr id="13" name="Picture 12" descr="arrow.png">
            <a:extLst>
              <a:ext uri="{FF2B5EF4-FFF2-40B4-BE49-F238E27FC236}">
                <a16:creationId xmlns:a16="http://schemas.microsoft.com/office/drawing/2014/main" id="{58A7F643-9FB6-455B-A41D-4E29BA40F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04980">
            <a:off x="6040991" y="3736964"/>
            <a:ext cx="675431" cy="675431"/>
          </a:xfrm>
          <a:prstGeom prst="rect">
            <a:avLst/>
          </a:prstGeom>
        </p:spPr>
      </p:pic>
      <p:cxnSp>
        <p:nvCxnSpPr>
          <p:cNvPr id="14" name="Straight Arrow Connector 13">
            <a:extLst>
              <a:ext uri="{FF2B5EF4-FFF2-40B4-BE49-F238E27FC236}">
                <a16:creationId xmlns:a16="http://schemas.microsoft.com/office/drawing/2014/main" id="{AB08E8EE-0CC4-4C78-B194-3D2AA1244BDE}"/>
              </a:ext>
            </a:extLst>
          </p:cNvPr>
          <p:cNvCxnSpPr>
            <a:cxnSpLocks/>
          </p:cNvCxnSpPr>
          <p:nvPr/>
        </p:nvCxnSpPr>
        <p:spPr>
          <a:xfrm>
            <a:off x="3393554" y="4134367"/>
            <a:ext cx="265160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8A25CFDC-C193-4D40-BEAE-EA1D42EC2238}"/>
              </a:ext>
            </a:extLst>
          </p:cNvPr>
          <p:cNvSpPr txBox="1"/>
          <p:nvPr/>
        </p:nvSpPr>
        <p:spPr>
          <a:xfrm>
            <a:off x="416167" y="5923434"/>
            <a:ext cx="8405121" cy="400110"/>
          </a:xfrm>
          <a:prstGeom prst="rect">
            <a:avLst/>
          </a:prstGeom>
          <a:solidFill>
            <a:srgbClr val="FFFF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Electron-Ion Collider: Cannot be HERA or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LHeC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proton energy too high </a:t>
            </a:r>
          </a:p>
        </p:txBody>
      </p:sp>
    </p:spTree>
    <p:extLst>
      <p:ext uri="{BB962C8B-B14F-4D97-AF65-F5344CB8AC3E}">
        <p14:creationId xmlns:p14="http://schemas.microsoft.com/office/powerpoint/2010/main" val="261524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05EAD6-467F-4155-8027-7FE1BC741879}"/>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60</a:t>
            </a:fld>
            <a:endParaRPr lang="en-US" dirty="0">
              <a:solidFill>
                <a:prstClr val="white"/>
              </a:solidFill>
            </a:endParaRPr>
          </a:p>
        </p:txBody>
      </p:sp>
      <p:sp>
        <p:nvSpPr>
          <p:cNvPr id="4" name="Title 3">
            <a:extLst>
              <a:ext uri="{FF2B5EF4-FFF2-40B4-BE49-F238E27FC236}">
                <a16:creationId xmlns:a16="http://schemas.microsoft.com/office/drawing/2014/main" id="{865C0B29-39AF-433C-9497-14AE9E5C40BD}"/>
              </a:ext>
            </a:extLst>
          </p:cNvPr>
          <p:cNvSpPr>
            <a:spLocks noGrp="1"/>
          </p:cNvSpPr>
          <p:nvPr>
            <p:ph type="title"/>
          </p:nvPr>
        </p:nvSpPr>
        <p:spPr>
          <a:xfrm>
            <a:off x="308919" y="0"/>
            <a:ext cx="8464378" cy="728031"/>
          </a:xfrm>
        </p:spPr>
        <p:txBody>
          <a:bodyPr/>
          <a:lstStyle/>
          <a:p>
            <a:pPr algn="ctr"/>
            <a:r>
              <a:rPr lang="en-US" dirty="0"/>
              <a:t>New Emphasis on studies with </a:t>
            </a:r>
            <a:r>
              <a:rPr lang="en-US" dirty="0" err="1"/>
              <a:t>pdfsense</a:t>
            </a:r>
            <a:endParaRPr lang="en-US" dirty="0"/>
          </a:p>
        </p:txBody>
      </p:sp>
      <p:pic>
        <p:nvPicPr>
          <p:cNvPr id="5" name="Picture 4">
            <a:extLst>
              <a:ext uri="{FF2B5EF4-FFF2-40B4-BE49-F238E27FC236}">
                <a16:creationId xmlns:a16="http://schemas.microsoft.com/office/drawing/2014/main" id="{D3CF5E82-EFD4-471C-9EAA-D2AC83535310}"/>
              </a:ext>
            </a:extLst>
          </p:cNvPr>
          <p:cNvPicPr>
            <a:picLocks noChangeAspect="1"/>
          </p:cNvPicPr>
          <p:nvPr/>
        </p:nvPicPr>
        <p:blipFill>
          <a:blip r:embed="rId2"/>
          <a:stretch>
            <a:fillRect/>
          </a:stretch>
        </p:blipFill>
        <p:spPr>
          <a:xfrm>
            <a:off x="0" y="867773"/>
            <a:ext cx="9144000" cy="5122454"/>
          </a:xfrm>
          <a:prstGeom prst="rect">
            <a:avLst/>
          </a:prstGeom>
        </p:spPr>
      </p:pic>
      <p:pic>
        <p:nvPicPr>
          <p:cNvPr id="6" name="Picture 5">
            <a:extLst>
              <a:ext uri="{FF2B5EF4-FFF2-40B4-BE49-F238E27FC236}">
                <a16:creationId xmlns:a16="http://schemas.microsoft.com/office/drawing/2014/main" id="{5BCFF942-DDEF-46D7-8286-E33588D1F058}"/>
              </a:ext>
            </a:extLst>
          </p:cNvPr>
          <p:cNvPicPr>
            <a:picLocks noChangeAspect="1"/>
          </p:cNvPicPr>
          <p:nvPr/>
        </p:nvPicPr>
        <p:blipFill>
          <a:blip r:embed="rId3"/>
          <a:stretch>
            <a:fillRect/>
          </a:stretch>
        </p:blipFill>
        <p:spPr>
          <a:xfrm>
            <a:off x="5549759" y="2613905"/>
            <a:ext cx="3442546" cy="3310890"/>
          </a:xfrm>
          <a:prstGeom prst="rect">
            <a:avLst/>
          </a:prstGeom>
        </p:spPr>
      </p:pic>
    </p:spTree>
    <p:extLst>
      <p:ext uri="{BB962C8B-B14F-4D97-AF65-F5344CB8AC3E}">
        <p14:creationId xmlns:p14="http://schemas.microsoft.com/office/powerpoint/2010/main" val="1921066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278C20-4FC3-4C4A-9DC7-F86F93198D25}"/>
              </a:ext>
            </a:extLst>
          </p:cNvPr>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61</a:t>
            </a:fld>
            <a:endParaRPr lang="en-US" dirty="0">
              <a:solidFill>
                <a:prstClr val="white"/>
              </a:solidFill>
            </a:endParaRPr>
          </a:p>
        </p:txBody>
      </p:sp>
      <p:sp>
        <p:nvSpPr>
          <p:cNvPr id="4" name="Title 1">
            <a:extLst>
              <a:ext uri="{FF2B5EF4-FFF2-40B4-BE49-F238E27FC236}">
                <a16:creationId xmlns:a16="http://schemas.microsoft.com/office/drawing/2014/main" id="{0F4F57F9-CAFE-43CC-9E10-13FD305E381C}"/>
              </a:ext>
            </a:extLst>
          </p:cNvPr>
          <p:cNvSpPr>
            <a:spLocks noGrp="1"/>
          </p:cNvSpPr>
          <p:nvPr>
            <p:ph type="title"/>
          </p:nvPr>
        </p:nvSpPr>
        <p:spPr>
          <a:xfrm>
            <a:off x="0" y="0"/>
            <a:ext cx="9144000" cy="688622"/>
          </a:xfrm>
        </p:spPr>
        <p:txBody>
          <a:bodyPr>
            <a:noAutofit/>
          </a:bodyPr>
          <a:lstStyle/>
          <a:p>
            <a:r>
              <a:rPr lang="en-US" sz="3200" dirty="0"/>
              <a:t>New Paradigm for Nucleon Structure</a:t>
            </a:r>
          </a:p>
        </p:txBody>
      </p:sp>
      <p:sp>
        <p:nvSpPr>
          <p:cNvPr id="5" name="Rectangle 4">
            <a:extLst>
              <a:ext uri="{FF2B5EF4-FFF2-40B4-BE49-F238E27FC236}">
                <a16:creationId xmlns:a16="http://schemas.microsoft.com/office/drawing/2014/main" id="{59CD7862-F320-4283-B2CC-330095CF240C}"/>
              </a:ext>
            </a:extLst>
          </p:cNvPr>
          <p:cNvSpPr/>
          <p:nvPr/>
        </p:nvSpPr>
        <p:spPr>
          <a:xfrm>
            <a:off x="5498202" y="3625053"/>
            <a:ext cx="3495675" cy="878708"/>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6000D01-8EA5-4E29-8058-6B5B8585AB95}"/>
              </a:ext>
            </a:extLst>
          </p:cNvPr>
          <p:cNvSpPr/>
          <p:nvPr/>
        </p:nvSpPr>
        <p:spPr>
          <a:xfrm>
            <a:off x="5513866" y="1153831"/>
            <a:ext cx="3495675" cy="931340"/>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BBD4662-1655-4A72-B94B-E8CC016606AD}"/>
              </a:ext>
            </a:extLst>
          </p:cNvPr>
          <p:cNvSpPr txBox="1"/>
          <p:nvPr/>
        </p:nvSpPr>
        <p:spPr>
          <a:xfrm>
            <a:off x="5580364" y="4711005"/>
            <a:ext cx="356363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568325" algn="l"/>
              </a:tabLst>
              <a:defRPr/>
            </a:pPr>
            <a:r>
              <a:rPr kumimoji="0" lang="en-US" sz="2800" b="1" i="0" u="none" strike="noStrike" kern="1200" cap="none" spc="0" normalizeH="0" baseline="0" noProof="0" dirty="0">
                <a:ln>
                  <a:noFill/>
                </a:ln>
                <a:solidFill>
                  <a:srgbClr val="7030A0"/>
                </a:solidFill>
                <a:effectLst/>
                <a:uLnTx/>
                <a:uFillTx/>
                <a:latin typeface="Arial" pitchFamily="34" charset="0"/>
                <a:ea typeface="+mn-ea"/>
                <a:cs typeface="Arial" pitchFamily="34" charset="0"/>
                <a:sym typeface="Wingdings 3"/>
              </a:rPr>
              <a:t>	Major new 	capability 	with JLab12</a:t>
            </a:r>
            <a:endParaRPr kumimoji="0" lang="en-US" sz="2800" b="1"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
        <p:nvSpPr>
          <p:cNvPr id="8" name="Right Arrow 7">
            <a:extLst>
              <a:ext uri="{FF2B5EF4-FFF2-40B4-BE49-F238E27FC236}">
                <a16:creationId xmlns:a16="http://schemas.microsoft.com/office/drawing/2014/main" id="{9648D1F8-9489-4F33-8AD7-26A05402D29F}"/>
              </a:ext>
            </a:extLst>
          </p:cNvPr>
          <p:cNvSpPr/>
          <p:nvPr/>
        </p:nvSpPr>
        <p:spPr bwMode="auto">
          <a:xfrm>
            <a:off x="5454538" y="4800600"/>
            <a:ext cx="565262" cy="332680"/>
          </a:xfrm>
          <a:prstGeom prst="rightArrow">
            <a:avLst/>
          </a:prstGeom>
          <a:solidFill>
            <a:srgbClr val="7030A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9" name="Rectangle 8">
            <a:extLst>
              <a:ext uri="{FF2B5EF4-FFF2-40B4-BE49-F238E27FC236}">
                <a16:creationId xmlns:a16="http://schemas.microsoft.com/office/drawing/2014/main" id="{8A416670-1DCF-4D0A-A01B-CD1A75E9F619}"/>
              </a:ext>
            </a:extLst>
          </p:cNvPr>
          <p:cNvSpPr/>
          <p:nvPr/>
        </p:nvSpPr>
        <p:spPr>
          <a:xfrm>
            <a:off x="5542441" y="2268256"/>
            <a:ext cx="3495675" cy="931340"/>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99FE2E4-06F4-43AE-87B8-76AD8659E61B}"/>
              </a:ext>
            </a:extLst>
          </p:cNvPr>
          <p:cNvSpPr txBox="1"/>
          <p:nvPr/>
        </p:nvSpPr>
        <p:spPr>
          <a:xfrm>
            <a:off x="5177535" y="1122521"/>
            <a:ext cx="3961341" cy="397031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TMDs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Confined motion in a nucleon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(semi-inclusive DIS)</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7718" marR="0" lvl="0" indent="-307718"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GPDs </a:t>
            </a: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Spatial imaging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(exclusive DIS)</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7718" marR="0" lvl="0" indent="-307718"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Requires </a:t>
            </a:r>
          </a:p>
          <a:p>
            <a:pPr marL="0" marR="0" lvl="0" indent="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High luminosity</a:t>
            </a:r>
          </a:p>
          <a:p>
            <a:pPr marL="0" marR="0" lvl="0" indent="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Polarized beams and targets </a:t>
            </a:r>
            <a:endParaRPr lang="en-US" dirty="0">
              <a:solidFill>
                <a:prstClr val="black"/>
              </a:solidFill>
              <a:latin typeface="Arial" panose="020B0604020202020204" pitchFamily="34" charset="0"/>
              <a:cs typeface="Arial" panose="020B0604020202020204" pitchFamily="34" charset="0"/>
            </a:endParaRPr>
          </a:p>
          <a:p>
            <a:pPr lvl="0" defTabSz="457200">
              <a:buClr>
                <a:srgbClr val="7030A0"/>
              </a:buClr>
              <a:defRPr/>
            </a:pPr>
            <a:r>
              <a:rPr lang="en-US" dirty="0">
                <a:solidFill>
                  <a:prstClr val="black"/>
                </a:solidFill>
                <a:latin typeface="Arial" panose="020B0604020202020204" pitchFamily="34" charset="0"/>
                <a:cs typeface="Arial" panose="020B0604020202020204" pitchFamily="34" charset="0"/>
              </a:rPr>
              <a:t>      − Sophisticated detector systems</a:t>
            </a: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pic>
        <p:nvPicPr>
          <p:cNvPr id="11" name="Picture 2">
            <a:extLst>
              <a:ext uri="{FF2B5EF4-FFF2-40B4-BE49-F238E27FC236}">
                <a16:creationId xmlns:a16="http://schemas.microsoft.com/office/drawing/2014/main" id="{BF4297C7-1BCF-491C-A87B-CEC2C7BF407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9" r="2873" b="39727"/>
          <a:stretch/>
        </p:blipFill>
        <p:spPr bwMode="auto">
          <a:xfrm>
            <a:off x="228600" y="1018129"/>
            <a:ext cx="4697506" cy="3152775"/>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TextBox 11">
            <a:extLst>
              <a:ext uri="{FF2B5EF4-FFF2-40B4-BE49-F238E27FC236}">
                <a16:creationId xmlns:a16="http://schemas.microsoft.com/office/drawing/2014/main" id="{9BF7F23F-EADA-4644-9BFA-D4AD74F57F97}"/>
              </a:ext>
            </a:extLst>
          </p:cNvPr>
          <p:cNvSpPr txBox="1"/>
          <p:nvPr/>
        </p:nvSpPr>
        <p:spPr>
          <a:xfrm>
            <a:off x="3429000" y="1149937"/>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5D</a:t>
            </a:r>
          </a:p>
        </p:txBody>
      </p:sp>
      <p:sp>
        <p:nvSpPr>
          <p:cNvPr id="13" name="TextBox 12">
            <a:extLst>
              <a:ext uri="{FF2B5EF4-FFF2-40B4-BE49-F238E27FC236}">
                <a16:creationId xmlns:a16="http://schemas.microsoft.com/office/drawing/2014/main" id="{A01DAB15-5D1B-4E53-A872-16E992947A59}"/>
              </a:ext>
            </a:extLst>
          </p:cNvPr>
          <p:cNvSpPr txBox="1"/>
          <p:nvPr/>
        </p:nvSpPr>
        <p:spPr>
          <a:xfrm>
            <a:off x="2350827" y="2337853"/>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3D</a:t>
            </a:r>
          </a:p>
        </p:txBody>
      </p:sp>
      <p:pic>
        <p:nvPicPr>
          <p:cNvPr id="14" name="Picture 13" descr="profile.png">
            <a:extLst>
              <a:ext uri="{FF2B5EF4-FFF2-40B4-BE49-F238E27FC236}">
                <a16:creationId xmlns:a16="http://schemas.microsoft.com/office/drawing/2014/main" id="{4C7D63CA-476C-4F0D-BF78-F0F4E3254EAE}"/>
              </a:ext>
            </a:extLst>
          </p:cNvPr>
          <p:cNvPicPr/>
          <p:nvPr/>
        </p:nvPicPr>
        <p:blipFill rotWithShape="1">
          <a:blip r:embed="rId3" cstate="print"/>
          <a:srcRect l="7356" t="49129" r="12267"/>
          <a:stretch/>
        </p:blipFill>
        <p:spPr>
          <a:xfrm>
            <a:off x="2819400" y="4346059"/>
            <a:ext cx="2091421" cy="1683625"/>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
            <a:extLst>
              <a:ext uri="{FF2B5EF4-FFF2-40B4-BE49-F238E27FC236}">
                <a16:creationId xmlns:a16="http://schemas.microsoft.com/office/drawing/2014/main" id="{479CF158-CCFB-41BE-95E4-38322CE75427}"/>
              </a:ext>
            </a:extLst>
          </p:cNvPr>
          <p:cNvPicPr>
            <a:picLocks noChangeAspect="1" noChangeArrowheads="1"/>
          </p:cNvPicPr>
          <p:nvPr/>
        </p:nvPicPr>
        <p:blipFill rotWithShape="1">
          <a:blip r:embed="rId4" cstate="print"/>
          <a:srcRect l="-484" t="1407" r="-506" b="-1202"/>
          <a:stretch/>
        </p:blipFill>
        <p:spPr bwMode="auto">
          <a:xfrm>
            <a:off x="228600" y="4436718"/>
            <a:ext cx="2150268" cy="1592966"/>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268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defTabSz="457092"/>
            <a:fld id="{B58F48A6-A3E1-4848-9AC3-B43F560BE4FE}" type="slidenum">
              <a:rPr lang="en-US" smtClean="0">
                <a:solidFill>
                  <a:prstClr val="white"/>
                </a:solidFill>
              </a:rPr>
              <a:pPr defTabSz="457092"/>
              <a:t>62</a:t>
            </a:fld>
            <a:endParaRPr lang="en-US" dirty="0">
              <a:solidFill>
                <a:prstClr val="white"/>
              </a:solidFill>
            </a:endParaRPr>
          </a:p>
        </p:txBody>
      </p:sp>
      <p:sp>
        <p:nvSpPr>
          <p:cNvPr id="3" name="Title 2"/>
          <p:cNvSpPr>
            <a:spLocks noGrp="1"/>
          </p:cNvSpPr>
          <p:nvPr>
            <p:ph type="title"/>
          </p:nvPr>
        </p:nvSpPr>
        <p:spPr/>
        <p:txBody>
          <a:bodyPr>
            <a:normAutofit fontScale="90000"/>
          </a:bodyPr>
          <a:lstStyle/>
          <a:p>
            <a:pPr lvl="0" algn="ctr" defTabSz="914400" eaLnBrk="0" fontAlgn="base" hangingPunct="0">
              <a:lnSpc>
                <a:spcPct val="100000"/>
              </a:lnSpc>
              <a:spcAft>
                <a:spcPct val="0"/>
              </a:spcAft>
            </a:pPr>
            <a:r>
              <a:rPr lang="en-US" sz="4000" cap="none" dirty="0">
                <a:solidFill>
                  <a:prstClr val="black"/>
                </a:solidFill>
                <a:latin typeface="Arial" panose="020B0604020202020204" pitchFamily="34" charset="0"/>
                <a:ea typeface="+mn-ea"/>
              </a:rPr>
              <a:t>TMDs and 3D FFs</a:t>
            </a:r>
            <a:br>
              <a:rPr lang="en-US" sz="4000" cap="none" dirty="0">
                <a:solidFill>
                  <a:prstClr val="black"/>
                </a:solidFill>
                <a:latin typeface="Arial" panose="020B0604020202020204" pitchFamily="34" charset="0"/>
                <a:ea typeface="+mn-ea"/>
              </a:rPr>
            </a:br>
            <a:endParaRPr lang="en-US" dirty="0"/>
          </a:p>
        </p:txBody>
      </p:sp>
      <p:pic>
        <p:nvPicPr>
          <p:cNvPr id="4" name="Picture 2"/>
          <p:cNvPicPr>
            <a:picLocks noChangeAspect="1" noChangeArrowheads="1"/>
          </p:cNvPicPr>
          <p:nvPr/>
        </p:nvPicPr>
        <p:blipFill>
          <a:blip r:embed="rId2"/>
          <a:srcRect/>
          <a:stretch>
            <a:fillRect/>
          </a:stretch>
        </p:blipFill>
        <p:spPr bwMode="auto">
          <a:xfrm>
            <a:off x="5" y="925981"/>
            <a:ext cx="9118473" cy="5348002"/>
          </a:xfrm>
          <a:prstGeom prst="rect">
            <a:avLst/>
          </a:prstGeom>
          <a:noFill/>
          <a:ln w="9525">
            <a:noFill/>
            <a:miter lim="800000"/>
            <a:headEnd/>
            <a:tailEnd/>
          </a:ln>
        </p:spPr>
      </p:pic>
      <p:sp>
        <p:nvSpPr>
          <p:cNvPr id="5" name="TextBox 4"/>
          <p:cNvSpPr txBox="1"/>
          <p:nvPr/>
        </p:nvSpPr>
        <p:spPr>
          <a:xfrm>
            <a:off x="6965590" y="2515147"/>
            <a:ext cx="1718740" cy="400110"/>
          </a:xfrm>
          <a:prstGeom prst="rect">
            <a:avLst/>
          </a:prstGeom>
          <a:noFill/>
        </p:spPr>
        <p:txBody>
          <a:bodyPr wrap="none" rtlCol="0">
            <a:spAutoFit/>
          </a:bodyPr>
          <a:lstStyle/>
          <a:p>
            <a:r>
              <a:rPr lang="en-US" sz="2000" i="1" dirty="0">
                <a:latin typeface="Arial" panose="020B0604020202020204" pitchFamily="34" charset="0"/>
                <a:cs typeface="Arial" panose="020B0604020202020204" pitchFamily="34" charset="0"/>
              </a:rPr>
              <a:t>D</a:t>
            </a:r>
            <a:r>
              <a:rPr lang="en-US" sz="2000" i="1" baseline="-25000" dirty="0">
                <a:latin typeface="Arial" panose="020B0604020202020204" pitchFamily="34" charset="0"/>
                <a:cs typeface="Arial" panose="020B0604020202020204" pitchFamily="34" charset="0"/>
              </a:rPr>
              <a:t>a</a:t>
            </a:r>
            <a:r>
              <a:rPr lang="en-US" sz="2000" i="1" baseline="30000" dirty="0">
                <a:latin typeface="Arial" panose="020B0604020202020204" pitchFamily="34" charset="0"/>
                <a:cs typeface="Arial" panose="020B0604020202020204" pitchFamily="34" charset="0"/>
              </a:rPr>
              <a:t>h</a:t>
            </a:r>
            <a:r>
              <a:rPr lang="en-US" sz="2000" i="1" dirty="0">
                <a:latin typeface="Arial" panose="020B0604020202020204" pitchFamily="34" charset="0"/>
                <a:cs typeface="Arial" panose="020B0604020202020204" pitchFamily="34" charset="0"/>
              </a:rPr>
              <a:t>(z, </a:t>
            </a:r>
            <a:r>
              <a:rPr lang="en-US" sz="2000" i="1" dirty="0">
                <a:solidFill>
                  <a:srgbClr val="008000"/>
                </a:solidFill>
                <a:latin typeface="Arial" panose="020B0604020202020204" pitchFamily="34" charset="0"/>
                <a:cs typeface="Arial" panose="020B0604020202020204" pitchFamily="34" charset="0"/>
              </a:rPr>
              <a:t>p</a:t>
            </a:r>
            <a:r>
              <a:rPr lang="en-US" sz="2000" i="1" baseline="-25000" dirty="0">
                <a:solidFill>
                  <a:srgbClr val="008000"/>
                </a:solidFill>
                <a:latin typeface="Arial" panose="020B0604020202020204" pitchFamily="34" charset="0"/>
                <a:cs typeface="Arial" panose="020B0604020202020204" pitchFamily="34" charset="0"/>
              </a:rPr>
              <a:t>t</a:t>
            </a:r>
            <a:r>
              <a:rPr lang="en-US" sz="2000" i="1" baseline="30000" dirty="0">
                <a:solidFill>
                  <a:srgbClr val="008000"/>
                </a:solidFill>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 Q</a:t>
            </a:r>
            <a:r>
              <a:rPr lang="en-US" sz="2000" i="1" baseline="30000" dirty="0">
                <a:latin typeface="Arial" panose="020B0604020202020204" pitchFamily="34" charset="0"/>
                <a:cs typeface="Arial" panose="020B0604020202020204" pitchFamily="34" charset="0"/>
              </a:rPr>
              <a:t>2</a:t>
            </a:r>
            <a:r>
              <a:rPr lang="en-US" sz="2000" i="1" dirty="0">
                <a:latin typeface="Arial" panose="020B0604020202020204" pitchFamily="34" charset="0"/>
                <a:cs typeface="Arial" panose="020B0604020202020204" pitchFamily="34" charset="0"/>
              </a:rPr>
              <a:t>)</a:t>
            </a:r>
          </a:p>
        </p:txBody>
      </p:sp>
      <p:pic>
        <p:nvPicPr>
          <p:cNvPr id="6" name="Picture 15" descr="Screen Shot 2014-09-08 at 6.01.5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1359" y="2481991"/>
            <a:ext cx="15509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665191" y="6020980"/>
            <a:ext cx="1510350" cy="400110"/>
          </a:xfrm>
          <a:prstGeom prst="rect">
            <a:avLst/>
          </a:prstGeom>
          <a:noFill/>
        </p:spPr>
        <p:txBody>
          <a:bodyPr wrap="none" rtlCol="0">
            <a:spAutoFit/>
          </a:bodyPr>
          <a:lstStyle/>
          <a:p>
            <a:r>
              <a:rPr lang="en-US" sz="2000" dirty="0" err="1">
                <a:solidFill>
                  <a:srgbClr val="FF00FF"/>
                </a:solidFill>
                <a:latin typeface="Arial" panose="020B0604020202020204" pitchFamily="34" charset="0"/>
                <a:cs typeface="Arial" panose="020B0604020202020204" pitchFamily="34" charset="0"/>
              </a:rPr>
              <a:t>Pretzelosity</a:t>
            </a:r>
            <a:endParaRPr lang="en-US" sz="2000" dirty="0">
              <a:solidFill>
                <a:srgbClr val="FF00FF"/>
              </a:solidFill>
              <a:latin typeface="Arial" panose="020B0604020202020204" pitchFamily="34" charset="0"/>
              <a:cs typeface="Arial" panose="020B0604020202020204" pitchFamily="34" charset="0"/>
            </a:endParaRPr>
          </a:p>
        </p:txBody>
      </p:sp>
      <p:sp>
        <p:nvSpPr>
          <p:cNvPr id="8" name="Oval 7"/>
          <p:cNvSpPr/>
          <p:nvPr/>
        </p:nvSpPr>
        <p:spPr>
          <a:xfrm>
            <a:off x="-117695" y="2515147"/>
            <a:ext cx="1475715" cy="780314"/>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
        <p:nvSpPr>
          <p:cNvPr id="22" name="Title 1">
            <a:extLst>
              <a:ext uri="{FF2B5EF4-FFF2-40B4-BE49-F238E27FC236}">
                <a16:creationId xmlns:a16="http://schemas.microsoft.com/office/drawing/2014/main" id="{34257FA9-38D2-4848-86E2-4ED06E6EDE1A}"/>
              </a:ext>
            </a:extLst>
          </p:cNvPr>
          <p:cNvSpPr>
            <a:spLocks noGrp="1"/>
          </p:cNvSpPr>
          <p:nvPr>
            <p:ph type="title"/>
          </p:nvPr>
        </p:nvSpPr>
        <p:spPr>
          <a:xfrm>
            <a:off x="309563" y="0"/>
            <a:ext cx="8462962" cy="728663"/>
          </a:xfrm>
        </p:spPr>
        <p:txBody>
          <a:bodyPr>
            <a:noAutofit/>
          </a:bodyPr>
          <a:lstStyle/>
          <a:p>
            <a:pPr algn="ctr"/>
            <a:r>
              <a:rPr lang="en-US" sz="3200" dirty="0">
                <a:latin typeface="Arial" pitchFamily="34" charset="0"/>
              </a:rPr>
              <a:t>Subatomic</a:t>
            </a:r>
            <a:r>
              <a:rPr lang="en-US" sz="3200" b="1" dirty="0">
                <a:latin typeface="Arial" pitchFamily="34" charset="0"/>
                <a:cs typeface="Arial" pitchFamily="34" charset="0"/>
              </a:rPr>
              <a:t> Matter is Unique</a:t>
            </a:r>
          </a:p>
        </p:txBody>
      </p:sp>
      <p:pic>
        <p:nvPicPr>
          <p:cNvPr id="23" name="Picture 22" descr="Screen Shot 2017-06-05 at 10.17.08 AM.png">
            <a:extLst>
              <a:ext uri="{FF2B5EF4-FFF2-40B4-BE49-F238E27FC236}">
                <a16:creationId xmlns:a16="http://schemas.microsoft.com/office/drawing/2014/main" id="{135363E3-1C0C-4CE2-B6A9-657F50E48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28" y="977592"/>
            <a:ext cx="2428297" cy="2544855"/>
          </a:xfrm>
          <a:prstGeom prst="rect">
            <a:avLst/>
          </a:prstGeom>
          <a:ln>
            <a:solidFill>
              <a:schemeClr val="tx1"/>
            </a:solidFill>
          </a:ln>
        </p:spPr>
      </p:pic>
      <p:pic>
        <p:nvPicPr>
          <p:cNvPr id="24" name="Picture 23">
            <a:extLst>
              <a:ext uri="{FF2B5EF4-FFF2-40B4-BE49-F238E27FC236}">
                <a16:creationId xmlns:a16="http://schemas.microsoft.com/office/drawing/2014/main" id="{59235B98-001C-4CE4-8875-07561652B61D}"/>
              </a:ext>
            </a:extLst>
          </p:cNvPr>
          <p:cNvPicPr>
            <a:picLocks noChangeAspect="1"/>
          </p:cNvPicPr>
          <p:nvPr/>
        </p:nvPicPr>
        <p:blipFill>
          <a:blip r:embed="rId3"/>
          <a:stretch>
            <a:fillRect/>
          </a:stretch>
        </p:blipFill>
        <p:spPr>
          <a:xfrm>
            <a:off x="5815782" y="1555892"/>
            <a:ext cx="2547844" cy="1994411"/>
          </a:xfrm>
          <a:prstGeom prst="rect">
            <a:avLst/>
          </a:prstGeom>
        </p:spPr>
      </p:pic>
      <p:sp>
        <p:nvSpPr>
          <p:cNvPr id="25" name="Right Arrow 4">
            <a:extLst>
              <a:ext uri="{FF2B5EF4-FFF2-40B4-BE49-F238E27FC236}">
                <a16:creationId xmlns:a16="http://schemas.microsoft.com/office/drawing/2014/main" id="{D74567BC-2315-45C8-B7B1-2B2BA3AFDEAF}"/>
              </a:ext>
            </a:extLst>
          </p:cNvPr>
          <p:cNvSpPr/>
          <p:nvPr/>
        </p:nvSpPr>
        <p:spPr>
          <a:xfrm>
            <a:off x="3424542" y="1848511"/>
            <a:ext cx="2151802" cy="5944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Picture 2" descr="cteq-pdfs-10gev2-liny">
            <a:extLst>
              <a:ext uri="{FF2B5EF4-FFF2-40B4-BE49-F238E27FC236}">
                <a16:creationId xmlns:a16="http://schemas.microsoft.com/office/drawing/2014/main" id="{A00A2802-C9C3-47C8-9B35-D03F965EBBE7}"/>
              </a:ext>
            </a:extLst>
          </p:cNvPr>
          <p:cNvPicPr>
            <a:picLocks noChangeAspect="1" noChangeArrowheads="1"/>
          </p:cNvPicPr>
          <p:nvPr/>
        </p:nvPicPr>
        <p:blipFill>
          <a:blip r:embed="rId4" cstate="print"/>
          <a:srcRect/>
          <a:stretch>
            <a:fillRect/>
          </a:stretch>
        </p:blipFill>
        <p:spPr bwMode="auto">
          <a:xfrm>
            <a:off x="338508" y="3707979"/>
            <a:ext cx="4014424" cy="2654795"/>
          </a:xfrm>
          <a:prstGeom prst="rect">
            <a:avLst/>
          </a:prstGeom>
          <a:noFill/>
          <a:ln w="9525">
            <a:noFill/>
            <a:miter lim="800000"/>
            <a:headEnd/>
            <a:tailEnd/>
          </a:ln>
        </p:spPr>
      </p:pic>
      <p:sp>
        <p:nvSpPr>
          <p:cNvPr id="27" name="TextBox 26">
            <a:extLst>
              <a:ext uri="{FF2B5EF4-FFF2-40B4-BE49-F238E27FC236}">
                <a16:creationId xmlns:a16="http://schemas.microsoft.com/office/drawing/2014/main" id="{DCBC4CA3-9233-4565-9134-03F38FAE84BA}"/>
              </a:ext>
            </a:extLst>
          </p:cNvPr>
          <p:cNvSpPr txBox="1"/>
          <p:nvPr/>
        </p:nvSpPr>
        <p:spPr>
          <a:xfrm>
            <a:off x="4036196" y="825714"/>
            <a:ext cx="4621778" cy="646331"/>
          </a:xfrm>
          <a:prstGeom prst="rect">
            <a:avLst/>
          </a:prstGeom>
          <a:noFill/>
        </p:spPr>
        <p:txBody>
          <a:bodyPr wrap="none" rtlCol="0">
            <a:spAutoFit/>
          </a:bodyPr>
          <a:lstStyle/>
          <a:p>
            <a:r>
              <a:rPr lang="en-US" b="1" dirty="0">
                <a:solidFill>
                  <a:srgbClr val="0000FF"/>
                </a:solidFill>
                <a:latin typeface="Arial" panose="020B0604020202020204" pitchFamily="34" charset="0"/>
                <a:cs typeface="Arial" panose="020B0604020202020204" pitchFamily="34" charset="0"/>
              </a:rPr>
              <a:t>Interactions and Structure are entangled</a:t>
            </a:r>
          </a:p>
          <a:p>
            <a:r>
              <a:rPr lang="en-US" dirty="0">
                <a:latin typeface="Arial" panose="020B0604020202020204" pitchFamily="34" charset="0"/>
                <a:cs typeface="Arial" panose="020B0604020202020204" pitchFamily="34" charset="0"/>
              </a:rPr>
              <a:t>because of gluon self-interaction.</a:t>
            </a:r>
          </a:p>
        </p:txBody>
      </p:sp>
      <p:sp>
        <p:nvSpPr>
          <p:cNvPr id="28" name="Right Arrow 7">
            <a:extLst>
              <a:ext uri="{FF2B5EF4-FFF2-40B4-BE49-F238E27FC236}">
                <a16:creationId xmlns:a16="http://schemas.microsoft.com/office/drawing/2014/main" id="{A997D916-328F-4DF3-A449-2881ECE64669}"/>
              </a:ext>
            </a:extLst>
          </p:cNvPr>
          <p:cNvSpPr/>
          <p:nvPr/>
        </p:nvSpPr>
        <p:spPr>
          <a:xfrm rot="10800000">
            <a:off x="3252593" y="3870595"/>
            <a:ext cx="1745195" cy="3289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7B42146-69AE-4433-B488-8B5CC9E4F520}"/>
              </a:ext>
            </a:extLst>
          </p:cNvPr>
          <p:cNvSpPr txBox="1"/>
          <p:nvPr/>
        </p:nvSpPr>
        <p:spPr>
          <a:xfrm>
            <a:off x="5092471" y="3762729"/>
            <a:ext cx="289460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EIC needed to explore the gluon dominated region</a:t>
            </a:r>
          </a:p>
        </p:txBody>
      </p:sp>
      <p:sp>
        <p:nvSpPr>
          <p:cNvPr id="30" name="Oval 29">
            <a:extLst>
              <a:ext uri="{FF2B5EF4-FFF2-40B4-BE49-F238E27FC236}">
                <a16:creationId xmlns:a16="http://schemas.microsoft.com/office/drawing/2014/main" id="{4D186BB8-25DC-4275-A7D8-B6042F3E1461}"/>
              </a:ext>
            </a:extLst>
          </p:cNvPr>
          <p:cNvSpPr/>
          <p:nvPr/>
        </p:nvSpPr>
        <p:spPr>
          <a:xfrm>
            <a:off x="1423555" y="3824753"/>
            <a:ext cx="2138781" cy="2177852"/>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28A0D6F-802C-4A15-AC56-1511863916F7}"/>
              </a:ext>
            </a:extLst>
          </p:cNvPr>
          <p:cNvSpPr/>
          <p:nvPr/>
        </p:nvSpPr>
        <p:spPr>
          <a:xfrm>
            <a:off x="3227725" y="4806355"/>
            <a:ext cx="897466" cy="1196250"/>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C87DB52-91F0-430F-BA68-52DC145E8C70}"/>
              </a:ext>
            </a:extLst>
          </p:cNvPr>
          <p:cNvSpPr txBox="1"/>
          <p:nvPr/>
        </p:nvSpPr>
        <p:spPr>
          <a:xfrm>
            <a:off x="5092471" y="5260338"/>
            <a:ext cx="279516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JLAB 12 to explore the valence quark region</a:t>
            </a:r>
          </a:p>
        </p:txBody>
      </p:sp>
      <p:sp>
        <p:nvSpPr>
          <p:cNvPr id="34" name="TextBox 33">
            <a:extLst>
              <a:ext uri="{FF2B5EF4-FFF2-40B4-BE49-F238E27FC236}">
                <a16:creationId xmlns:a16="http://schemas.microsoft.com/office/drawing/2014/main" id="{1D2A0528-3B1D-4EBF-9851-047A76179217}"/>
              </a:ext>
            </a:extLst>
          </p:cNvPr>
          <p:cNvSpPr txBox="1"/>
          <p:nvPr/>
        </p:nvSpPr>
        <p:spPr>
          <a:xfrm>
            <a:off x="3388350" y="2692841"/>
            <a:ext cx="2428297" cy="738664"/>
          </a:xfrm>
          <a:prstGeom prst="rect">
            <a:avLst/>
          </a:prstGeom>
          <a:noFill/>
        </p:spPr>
        <p:txBody>
          <a:bodyPr wrap="square" rtlCol="0">
            <a:spAutoFit/>
          </a:bodyPr>
          <a:lstStyle/>
          <a:p>
            <a:r>
              <a:rPr lang="en-US" sz="1400" b="1" dirty="0">
                <a:solidFill>
                  <a:srgbClr val="FF0000"/>
                </a:solidFill>
              </a:rPr>
              <a:t>Observed properties </a:t>
            </a:r>
            <a:r>
              <a:rPr lang="en-US" sz="1400" b="1" dirty="0"/>
              <a:t>such as </a:t>
            </a:r>
            <a:r>
              <a:rPr lang="en-US" sz="1400" b="1" dirty="0">
                <a:solidFill>
                  <a:srgbClr val="0000FF"/>
                </a:solidFill>
              </a:rPr>
              <a:t>mass</a:t>
            </a:r>
            <a:r>
              <a:rPr lang="en-US" sz="1400" b="1" dirty="0"/>
              <a:t> and </a:t>
            </a:r>
            <a:r>
              <a:rPr lang="en-US" sz="1400" b="1" dirty="0">
                <a:solidFill>
                  <a:srgbClr val="0000FF"/>
                </a:solidFill>
              </a:rPr>
              <a:t>spin</a:t>
            </a:r>
            <a:r>
              <a:rPr lang="en-US" sz="1400" b="1" dirty="0"/>
              <a:t> </a:t>
            </a:r>
            <a:r>
              <a:rPr lang="en-US" sz="1400" b="1" dirty="0">
                <a:solidFill>
                  <a:srgbClr val="FF0000"/>
                </a:solidFill>
              </a:rPr>
              <a:t>emerge</a:t>
            </a:r>
            <a:r>
              <a:rPr lang="en-US" sz="1400" b="1" dirty="0"/>
              <a:t> from this complex system.</a:t>
            </a:r>
          </a:p>
        </p:txBody>
      </p:sp>
      <p:sp>
        <p:nvSpPr>
          <p:cNvPr id="16" name="Right Arrow 7">
            <a:extLst>
              <a:ext uri="{FF2B5EF4-FFF2-40B4-BE49-F238E27FC236}">
                <a16:creationId xmlns:a16="http://schemas.microsoft.com/office/drawing/2014/main" id="{1A328F4B-F7B1-4041-88EB-4F577C37A742}"/>
              </a:ext>
            </a:extLst>
          </p:cNvPr>
          <p:cNvSpPr/>
          <p:nvPr/>
        </p:nvSpPr>
        <p:spPr>
          <a:xfrm rot="10800000">
            <a:off x="4125189" y="5346065"/>
            <a:ext cx="893621" cy="1524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72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
        <p:nvSpPr>
          <p:cNvPr id="5" name="Title 1">
            <a:extLst>
              <a:ext uri="{FF2B5EF4-FFF2-40B4-BE49-F238E27FC236}">
                <a16:creationId xmlns:a16="http://schemas.microsoft.com/office/drawing/2014/main" id="{7F80B2BD-95D5-43A0-9C1A-2A0DD6107AC4}"/>
              </a:ext>
            </a:extLst>
          </p:cNvPr>
          <p:cNvSpPr>
            <a:spLocks noGrp="1"/>
          </p:cNvSpPr>
          <p:nvPr>
            <p:ph type="title"/>
          </p:nvPr>
        </p:nvSpPr>
        <p:spPr>
          <a:xfrm>
            <a:off x="309563" y="91208"/>
            <a:ext cx="8462962" cy="594592"/>
          </a:xfrm>
        </p:spPr>
        <p:txBody>
          <a:bodyPr>
            <a:noAutofit/>
          </a:bodyPr>
          <a:lstStyle/>
          <a:p>
            <a:pPr algn="ctr"/>
            <a:r>
              <a:rPr lang="en-US" sz="2800" dirty="0"/>
              <a:t>U.S. Electron-Ion Collider Planning 2007-18</a:t>
            </a:r>
          </a:p>
        </p:txBody>
      </p:sp>
      <p:pic>
        <p:nvPicPr>
          <p:cNvPr id="6" name="Picture 3">
            <a:extLst>
              <a:ext uri="{FF2B5EF4-FFF2-40B4-BE49-F238E27FC236}">
                <a16:creationId xmlns:a16="http://schemas.microsoft.com/office/drawing/2014/main" id="{66491E73-E8A2-4AED-9610-61B75FBE04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73" y="814261"/>
            <a:ext cx="1042335" cy="1285263"/>
          </a:xfrm>
          <a:prstGeom prst="rect">
            <a:avLst/>
          </a:prstGeom>
          <a:solidFill>
            <a:schemeClr val="tx1"/>
          </a:solidFill>
          <a:ln>
            <a:noFill/>
          </a:ln>
          <a:effectLst/>
        </p:spPr>
      </p:pic>
      <p:sp>
        <p:nvSpPr>
          <p:cNvPr id="7" name="Rectangle 3">
            <a:extLst>
              <a:ext uri="{FF2B5EF4-FFF2-40B4-BE49-F238E27FC236}">
                <a16:creationId xmlns:a16="http://schemas.microsoft.com/office/drawing/2014/main" id="{D91D1C54-A156-4661-B6A0-4A8A541452AD}"/>
              </a:ext>
            </a:extLst>
          </p:cNvPr>
          <p:cNvSpPr txBox="1">
            <a:spLocks noChangeArrowheads="1"/>
          </p:cNvSpPr>
          <p:nvPr/>
        </p:nvSpPr>
        <p:spPr>
          <a:xfrm>
            <a:off x="2066192" y="914426"/>
            <a:ext cx="6861678" cy="1014178"/>
          </a:xfrm>
          <a:prstGeom prst="rect">
            <a:avLst/>
          </a:prstGeom>
          <a:ln w="38100">
            <a:solidFill>
              <a:srgbClr val="00B0F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sz="1600" b="1" kern="0" dirty="0">
                <a:solidFill>
                  <a:srgbClr val="3366FF"/>
                </a:solidFill>
                <a:latin typeface="Arial" pitchFamily="34" charset="0"/>
                <a:cs typeface="Arial" pitchFamily="34" charset="0"/>
              </a:rPr>
              <a:t>2007 Nuclear Science Advisory Committee (NSAC) Long-Range Plan</a:t>
            </a:r>
          </a:p>
          <a:p>
            <a:pPr eaLnBrk="0" hangingPunct="0">
              <a:lnSpc>
                <a:spcPct val="90000"/>
              </a:lnSpc>
              <a:spcBef>
                <a:spcPts val="600"/>
              </a:spcBef>
              <a:spcAft>
                <a:spcPct val="30000"/>
              </a:spcAft>
              <a:buFont typeface="Wingdings" pitchFamily="2" charset="2"/>
              <a:buNone/>
              <a:defRPr/>
            </a:pPr>
            <a:r>
              <a:rPr lang="en-US" sz="1400" kern="0" dirty="0">
                <a:latin typeface="Arial" pitchFamily="34" charset="0"/>
                <a:ea typeface="ＭＳ Ｐゴシック" pitchFamily="1" charset="-128"/>
                <a:cs typeface="Arial" pitchFamily="34" charset="0"/>
              </a:rPr>
              <a:t>“An Electron-Ion Collider (EIC) with polarized beams has been embraced by the U.S. nuclear science community as embodying the vision for reaching the next QCD frontier”</a:t>
            </a:r>
          </a:p>
        </p:txBody>
      </p:sp>
      <p:sp>
        <p:nvSpPr>
          <p:cNvPr id="8" name="TextBox 7">
            <a:extLst>
              <a:ext uri="{FF2B5EF4-FFF2-40B4-BE49-F238E27FC236}">
                <a16:creationId xmlns:a16="http://schemas.microsoft.com/office/drawing/2014/main" id="{DC1B7C09-F910-4DDB-9827-E9751F93E81E}"/>
              </a:ext>
            </a:extLst>
          </p:cNvPr>
          <p:cNvSpPr txBox="1"/>
          <p:nvPr/>
        </p:nvSpPr>
        <p:spPr>
          <a:xfrm>
            <a:off x="2648627" y="2316152"/>
            <a:ext cx="6279244" cy="1231106"/>
          </a:xfrm>
          <a:prstGeom prst="rect">
            <a:avLst/>
          </a:prstGeom>
          <a:noFill/>
          <a:ln w="38100">
            <a:solidFill>
              <a:srgbClr val="00B0F0"/>
            </a:solidFill>
          </a:ln>
        </p:spPr>
        <p:txBody>
          <a:bodyPr wrap="square" rtlCol="0">
            <a:spAutoFit/>
          </a:bodyPr>
          <a:lstStyle/>
          <a:p>
            <a:r>
              <a:rPr lang="en-US" sz="1600" b="1" kern="0" dirty="0">
                <a:solidFill>
                  <a:srgbClr val="3366FF"/>
                </a:solidFill>
                <a:latin typeface="Arial" pitchFamily="34" charset="0"/>
                <a:cs typeface="Arial" pitchFamily="34" charset="0"/>
              </a:rPr>
              <a:t>2013 Electron Ion Collider White Paper </a:t>
            </a:r>
          </a:p>
          <a:p>
            <a:r>
              <a:rPr lang="en-US" sz="1400" kern="0" dirty="0">
                <a:solidFill>
                  <a:srgbClr val="000000"/>
                </a:solidFill>
                <a:latin typeface="Arial" pitchFamily="34" charset="0"/>
                <a:ea typeface="ＭＳ Ｐゴシック" pitchFamily="1" charset="-128"/>
                <a:cs typeface="Arial" pitchFamily="34" charset="0"/>
              </a:rPr>
              <a:t>(Writing committee convened by Jefferson Lab and BNL)</a:t>
            </a:r>
          </a:p>
          <a:p>
            <a:r>
              <a:rPr lang="en-US" sz="1600" b="1" kern="0" dirty="0">
                <a:solidFill>
                  <a:srgbClr val="3366FF"/>
                </a:solidFill>
                <a:latin typeface="Arial" pitchFamily="34" charset="0"/>
                <a:ea typeface="ＭＳ Ｐゴシック" pitchFamily="1" charset="-128"/>
                <a:cs typeface="Arial" pitchFamily="34" charset="0"/>
              </a:rPr>
              <a:t>2013 NSAC Subcommittee on Future Facilities</a:t>
            </a:r>
          </a:p>
          <a:p>
            <a:r>
              <a:rPr lang="en-US" sz="1400" kern="0" dirty="0">
                <a:solidFill>
                  <a:srgbClr val="000000"/>
                </a:solidFill>
                <a:latin typeface="Arial" pitchFamily="34" charset="0"/>
                <a:ea typeface="ＭＳ Ｐゴシック" pitchFamily="1" charset="-128"/>
                <a:cs typeface="Arial" pitchFamily="34" charset="0"/>
              </a:rPr>
              <a:t>Identified EIC as </a:t>
            </a:r>
            <a:r>
              <a:rPr lang="en-US" sz="1400" b="1" kern="0" dirty="0">
                <a:solidFill>
                  <a:srgbClr val="000000"/>
                </a:solidFill>
                <a:latin typeface="Arial" pitchFamily="34" charset="0"/>
                <a:ea typeface="ＭＳ Ｐゴシック" pitchFamily="1" charset="-128"/>
                <a:cs typeface="Arial" pitchFamily="34" charset="0"/>
              </a:rPr>
              <a:t>absolutely central </a:t>
            </a:r>
            <a:r>
              <a:rPr lang="en-US" sz="1400" kern="0" dirty="0">
                <a:solidFill>
                  <a:srgbClr val="000000"/>
                </a:solidFill>
                <a:latin typeface="Arial" pitchFamily="34" charset="0"/>
                <a:ea typeface="ＭＳ Ｐゴシック" pitchFamily="1" charset="-128"/>
                <a:cs typeface="Arial" pitchFamily="34" charset="0"/>
              </a:rPr>
              <a:t>to the nuclear science program of the next decade </a:t>
            </a:r>
          </a:p>
        </p:txBody>
      </p:sp>
      <p:pic>
        <p:nvPicPr>
          <p:cNvPr id="9" name="Picture 5">
            <a:extLst>
              <a:ext uri="{FF2B5EF4-FFF2-40B4-BE49-F238E27FC236}">
                <a16:creationId xmlns:a16="http://schemas.microsoft.com/office/drawing/2014/main" id="{4595BA07-AF38-412C-8FAF-75D3F49B21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628" y="2190735"/>
            <a:ext cx="1044398" cy="1348071"/>
          </a:xfrm>
          <a:prstGeom prst="rect">
            <a:avLst/>
          </a:prstGeom>
          <a:solidFill>
            <a:schemeClr val="tx1"/>
          </a:solidFill>
          <a:ln>
            <a:noFill/>
          </a:ln>
          <a:effectLst/>
        </p:spPr>
      </p:pic>
      <p:pic>
        <p:nvPicPr>
          <p:cNvPr id="10" name="Picture 6">
            <a:extLst>
              <a:ext uri="{FF2B5EF4-FFF2-40B4-BE49-F238E27FC236}">
                <a16:creationId xmlns:a16="http://schemas.microsoft.com/office/drawing/2014/main" id="{C20CD239-B37C-40A7-804F-FC825E9D381F}"/>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24773" y="3608305"/>
            <a:ext cx="1042334" cy="1344982"/>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5ABD550A-0B9A-4120-B232-C0CE2A951C0B}"/>
              </a:ext>
            </a:extLst>
          </p:cNvPr>
          <p:cNvSpPr txBox="1"/>
          <p:nvPr/>
        </p:nvSpPr>
        <p:spPr>
          <a:xfrm>
            <a:off x="2066192" y="3896737"/>
            <a:ext cx="6861679" cy="812530"/>
          </a:xfrm>
          <a:prstGeom prst="rect">
            <a:avLst/>
          </a:prstGeom>
          <a:noFill/>
          <a:ln w="38100">
            <a:solidFill>
              <a:srgbClr val="00B0F0"/>
            </a:solidFill>
          </a:ln>
        </p:spPr>
        <p:txBody>
          <a:bodyPr wrap="square" rtlCol="0">
            <a:spAutoFit/>
          </a:bodyPr>
          <a:lstStyle/>
          <a:p>
            <a:pPr lvl="0" fontAlgn="base">
              <a:spcBef>
                <a:spcPct val="20000"/>
              </a:spcBef>
              <a:spcAft>
                <a:spcPct val="0"/>
              </a:spcAft>
            </a:pPr>
            <a:r>
              <a:rPr lang="en-US" sz="1600" b="1" kern="0" dirty="0">
                <a:solidFill>
                  <a:srgbClr val="3366FF"/>
                </a:solidFill>
                <a:latin typeface="Arial" pitchFamily="34" charset="0"/>
                <a:cs typeface="Arial" pitchFamily="34" charset="0"/>
              </a:rPr>
              <a:t>2015 NSAC Long-Range Plan</a:t>
            </a:r>
            <a:endParaRPr lang="en-US" sz="1400" b="1" kern="0" dirty="0">
              <a:solidFill>
                <a:srgbClr val="3366FF"/>
              </a:solidFill>
              <a:latin typeface="Arial" pitchFamily="34" charset="0"/>
              <a:cs typeface="Arial" pitchFamily="34" charset="0"/>
            </a:endParaRPr>
          </a:p>
          <a:p>
            <a:pPr lvl="0" fontAlgn="base">
              <a:spcBef>
                <a:spcPct val="20000"/>
              </a:spcBef>
              <a:spcAft>
                <a:spcPct val="0"/>
              </a:spcAft>
            </a:pPr>
            <a:r>
              <a:rPr lang="en-US" sz="1400" kern="0" dirty="0">
                <a:solidFill>
                  <a:srgbClr val="000000"/>
                </a:solidFill>
                <a:latin typeface="Arial" pitchFamily="34" charset="0"/>
                <a:cs typeface="Arial" pitchFamily="34" charset="0"/>
              </a:rPr>
              <a:t>“We recommend a high-energy high-luminosity polarized EIC as the highest priority for new facility construction following the completion of FRIB.”</a:t>
            </a:r>
          </a:p>
        </p:txBody>
      </p:sp>
      <p:sp>
        <p:nvSpPr>
          <p:cNvPr id="12" name="TextBox 11">
            <a:extLst>
              <a:ext uri="{FF2B5EF4-FFF2-40B4-BE49-F238E27FC236}">
                <a16:creationId xmlns:a16="http://schemas.microsoft.com/office/drawing/2014/main" id="{45B417A7-6784-4537-B5A3-4FEF292F199F}"/>
              </a:ext>
            </a:extLst>
          </p:cNvPr>
          <p:cNvSpPr txBox="1"/>
          <p:nvPr/>
        </p:nvSpPr>
        <p:spPr>
          <a:xfrm>
            <a:off x="2066192" y="5080170"/>
            <a:ext cx="6861679" cy="1274195"/>
          </a:xfrm>
          <a:prstGeom prst="rect">
            <a:avLst/>
          </a:prstGeom>
          <a:noFill/>
          <a:ln w="38100">
            <a:solidFill>
              <a:srgbClr val="00B0F0"/>
            </a:solidFill>
          </a:ln>
        </p:spPr>
        <p:txBody>
          <a:bodyPr wrap="square" rtlCol="0">
            <a:spAutoFit/>
          </a:bodyPr>
          <a:lstStyle/>
          <a:p>
            <a:pPr lvl="0" fontAlgn="base">
              <a:spcBef>
                <a:spcPct val="20000"/>
              </a:spcBef>
              <a:spcAft>
                <a:spcPct val="0"/>
              </a:spcAft>
            </a:pPr>
            <a:r>
              <a:rPr lang="en-US" sz="1600" b="1" kern="0" dirty="0">
                <a:solidFill>
                  <a:srgbClr val="3366FF"/>
                </a:solidFill>
                <a:latin typeface="Arial" pitchFamily="34" charset="0"/>
                <a:cs typeface="Arial" pitchFamily="34" charset="0"/>
              </a:rPr>
              <a:t>2018 National Academy of Sciences (NAS) – Assessment of U.S. Based Electron-Ion Collider Science </a:t>
            </a:r>
            <a:endParaRPr lang="en-US" sz="1400" b="1" kern="0" dirty="0">
              <a:solidFill>
                <a:srgbClr val="3366FF"/>
              </a:solidFill>
              <a:latin typeface="Arial" pitchFamily="34" charset="0"/>
              <a:cs typeface="Arial" pitchFamily="34" charset="0"/>
            </a:endParaRPr>
          </a:p>
          <a:p>
            <a:pPr lvl="0" fontAlgn="base">
              <a:spcBef>
                <a:spcPct val="20000"/>
              </a:spcBef>
              <a:spcAft>
                <a:spcPct val="0"/>
              </a:spcAft>
            </a:pPr>
            <a:r>
              <a:rPr lang="en-US" sz="1400" kern="0" dirty="0">
                <a:solidFill>
                  <a:srgbClr val="000000"/>
                </a:solidFill>
                <a:latin typeface="Arial" pitchFamily="34" charset="0"/>
                <a:cs typeface="Arial" pitchFamily="34" charset="0"/>
              </a:rPr>
              <a:t>“…the committee finds a compelling scientific case for such a facility.  The science questions that an EIC will answer are central to completing an understanding of atoms as well as being integral to the agenda of nuclear physics today.”</a:t>
            </a:r>
          </a:p>
        </p:txBody>
      </p:sp>
      <p:pic>
        <p:nvPicPr>
          <p:cNvPr id="13" name="Picture 12">
            <a:extLst>
              <a:ext uri="{FF2B5EF4-FFF2-40B4-BE49-F238E27FC236}">
                <a16:creationId xmlns:a16="http://schemas.microsoft.com/office/drawing/2014/main" id="{1BD0C976-8058-42D2-A182-75A911DF7595}"/>
              </a:ext>
            </a:extLst>
          </p:cNvPr>
          <p:cNvPicPr>
            <a:picLocks noChangeAspect="1"/>
          </p:cNvPicPr>
          <p:nvPr/>
        </p:nvPicPr>
        <p:blipFill>
          <a:blip r:embed="rId5"/>
          <a:stretch>
            <a:fillRect/>
          </a:stretch>
        </p:blipFill>
        <p:spPr>
          <a:xfrm>
            <a:off x="235628" y="5011930"/>
            <a:ext cx="1038127" cy="1499852"/>
          </a:xfrm>
          <a:prstGeom prst="rect">
            <a:avLst/>
          </a:prstGeom>
        </p:spPr>
      </p:pic>
      <p:pic>
        <p:nvPicPr>
          <p:cNvPr id="14" name="Picture 13">
            <a:extLst>
              <a:ext uri="{FF2B5EF4-FFF2-40B4-BE49-F238E27FC236}">
                <a16:creationId xmlns:a16="http://schemas.microsoft.com/office/drawing/2014/main" id="{273AB083-7F55-4613-BD6C-F9B890DC4E12}"/>
              </a:ext>
            </a:extLst>
          </p:cNvPr>
          <p:cNvPicPr>
            <a:picLocks noChangeAspect="1"/>
          </p:cNvPicPr>
          <p:nvPr/>
        </p:nvPicPr>
        <p:blipFill>
          <a:blip r:embed="rId6"/>
          <a:stretch>
            <a:fillRect/>
          </a:stretch>
        </p:blipFill>
        <p:spPr>
          <a:xfrm>
            <a:off x="1385807" y="2203768"/>
            <a:ext cx="1029388" cy="1335038"/>
          </a:xfrm>
          <a:prstGeom prst="rect">
            <a:avLst/>
          </a:prstGeom>
          <a:ln>
            <a:solidFill>
              <a:schemeClr val="tx1"/>
            </a:solidFill>
          </a:ln>
        </p:spPr>
      </p:pic>
    </p:spTree>
    <p:extLst>
      <p:ext uri="{BB962C8B-B14F-4D97-AF65-F5344CB8AC3E}">
        <p14:creationId xmlns:p14="http://schemas.microsoft.com/office/powerpoint/2010/main" val="1939267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9</a:t>
            </a:fld>
            <a:endParaRPr lang="en-US" dirty="0"/>
          </a:p>
        </p:txBody>
      </p:sp>
      <p:sp>
        <p:nvSpPr>
          <p:cNvPr id="5" name="Content Placeholder 2">
            <a:extLst>
              <a:ext uri="{FF2B5EF4-FFF2-40B4-BE49-F238E27FC236}">
                <a16:creationId xmlns:a16="http://schemas.microsoft.com/office/drawing/2014/main" id="{7603DB2B-6A5B-4821-976B-BC6260186115}"/>
              </a:ext>
            </a:extLst>
          </p:cNvPr>
          <p:cNvSpPr>
            <a:spLocks noGrp="1"/>
          </p:cNvSpPr>
          <p:nvPr>
            <p:ph idx="1"/>
          </p:nvPr>
        </p:nvSpPr>
        <p:spPr>
          <a:xfrm>
            <a:off x="3543300" y="947818"/>
            <a:ext cx="5539154" cy="6042068"/>
          </a:xfrm>
        </p:spPr>
        <p:txBody>
          <a:bodyPr>
            <a:noAutofit/>
          </a:bodyPr>
          <a:lstStyle/>
          <a:p>
            <a:pPr>
              <a:lnSpc>
                <a:spcPct val="120000"/>
              </a:lnSpc>
              <a:spcBef>
                <a:spcPts val="0"/>
              </a:spcBef>
            </a:pPr>
            <a:r>
              <a:rPr lang="en-US" sz="1600" b="1" dirty="0">
                <a:latin typeface="+mn-lt"/>
              </a:rPr>
              <a:t>Finding 1: </a:t>
            </a:r>
            <a:r>
              <a:rPr lang="en-US" sz="1600" dirty="0">
                <a:latin typeface="+mn-lt"/>
              </a:rPr>
              <a:t>An EIC can uniquely address three profound questions about nucleons — neutrons and protons — and how they are assembled to form the nuclei of atoms: </a:t>
            </a:r>
          </a:p>
          <a:p>
            <a:pPr lvl="1">
              <a:lnSpc>
                <a:spcPct val="120000"/>
              </a:lnSpc>
              <a:spcBef>
                <a:spcPts val="0"/>
              </a:spcBef>
            </a:pPr>
            <a:r>
              <a:rPr lang="en-US" sz="1600" dirty="0">
                <a:latin typeface="+mn-lt"/>
              </a:rPr>
              <a:t> How does the </a:t>
            </a:r>
            <a:r>
              <a:rPr lang="en-US" sz="1600" b="1" dirty="0">
                <a:solidFill>
                  <a:srgbClr val="FF0000"/>
                </a:solidFill>
                <a:latin typeface="+mn-lt"/>
              </a:rPr>
              <a:t>mass</a:t>
            </a:r>
            <a:r>
              <a:rPr lang="en-US" sz="1600" dirty="0">
                <a:latin typeface="+mn-lt"/>
              </a:rPr>
              <a:t> of the nucleon arise? </a:t>
            </a:r>
          </a:p>
          <a:p>
            <a:pPr lvl="1">
              <a:lnSpc>
                <a:spcPct val="120000"/>
              </a:lnSpc>
              <a:spcBef>
                <a:spcPts val="0"/>
              </a:spcBef>
            </a:pPr>
            <a:r>
              <a:rPr lang="en-US" sz="1600" dirty="0">
                <a:latin typeface="+mn-lt"/>
              </a:rPr>
              <a:t> How does the </a:t>
            </a:r>
            <a:r>
              <a:rPr lang="en-US" sz="1600" b="1" dirty="0">
                <a:solidFill>
                  <a:srgbClr val="FF0000"/>
                </a:solidFill>
                <a:latin typeface="+mn-lt"/>
              </a:rPr>
              <a:t>spin</a:t>
            </a:r>
            <a:r>
              <a:rPr lang="en-US" sz="1600" dirty="0">
                <a:latin typeface="+mn-lt"/>
              </a:rPr>
              <a:t> of the nucleon arise? </a:t>
            </a:r>
          </a:p>
          <a:p>
            <a:pPr lvl="1">
              <a:lnSpc>
                <a:spcPct val="120000"/>
              </a:lnSpc>
              <a:spcBef>
                <a:spcPts val="0"/>
              </a:spcBef>
            </a:pPr>
            <a:r>
              <a:rPr lang="en-US" sz="1600" dirty="0">
                <a:latin typeface="+mn-lt"/>
              </a:rPr>
              <a:t> What are the </a:t>
            </a:r>
            <a:r>
              <a:rPr lang="en-US" sz="1600" b="1" dirty="0">
                <a:solidFill>
                  <a:srgbClr val="FF0000"/>
                </a:solidFill>
                <a:latin typeface="+mn-lt"/>
              </a:rPr>
              <a:t>emergent properties </a:t>
            </a:r>
            <a:r>
              <a:rPr lang="en-US" sz="1600" dirty="0">
                <a:latin typeface="+mn-lt"/>
              </a:rPr>
              <a:t>of dense systems of gluons? </a:t>
            </a:r>
          </a:p>
          <a:p>
            <a:pPr>
              <a:lnSpc>
                <a:spcPct val="120000"/>
              </a:lnSpc>
              <a:spcBef>
                <a:spcPts val="0"/>
              </a:spcBef>
            </a:pPr>
            <a:r>
              <a:rPr lang="en-US" sz="1600" b="1" dirty="0">
                <a:latin typeface="+mn-lt"/>
              </a:rPr>
              <a:t>Finding 2: </a:t>
            </a:r>
            <a:r>
              <a:rPr lang="en-US" sz="1600" dirty="0">
                <a:latin typeface="+mn-lt"/>
              </a:rPr>
              <a:t>These three high-priority science questions can be answered by an EIC with </a:t>
            </a:r>
            <a:r>
              <a:rPr lang="en-US" sz="1600" b="1" dirty="0">
                <a:solidFill>
                  <a:srgbClr val="0000FF"/>
                </a:solidFill>
                <a:latin typeface="+mn-lt"/>
              </a:rPr>
              <a:t>highly polarized beams </a:t>
            </a:r>
            <a:r>
              <a:rPr lang="en-US" sz="1600" dirty="0">
                <a:latin typeface="+mn-lt"/>
              </a:rPr>
              <a:t>of electrons and ions, with </a:t>
            </a:r>
            <a:r>
              <a:rPr lang="en-US" sz="1600" dirty="0">
                <a:solidFill>
                  <a:srgbClr val="FF0000"/>
                </a:solidFill>
                <a:latin typeface="+mn-lt"/>
              </a:rPr>
              <a:t>sufficiently </a:t>
            </a:r>
            <a:r>
              <a:rPr lang="en-US" sz="1600" b="1" dirty="0">
                <a:solidFill>
                  <a:srgbClr val="FF0000"/>
                </a:solidFill>
                <a:latin typeface="+mn-lt"/>
              </a:rPr>
              <a:t>high</a:t>
            </a:r>
            <a:r>
              <a:rPr lang="en-US" sz="1600" dirty="0">
                <a:solidFill>
                  <a:srgbClr val="FF0000"/>
                </a:solidFill>
                <a:latin typeface="+mn-lt"/>
              </a:rPr>
              <a:t> </a:t>
            </a:r>
            <a:r>
              <a:rPr lang="en-US" sz="1600" b="1" dirty="0">
                <a:solidFill>
                  <a:srgbClr val="FF0000"/>
                </a:solidFill>
                <a:latin typeface="+mn-lt"/>
              </a:rPr>
              <a:t>luminosity</a:t>
            </a:r>
            <a:r>
              <a:rPr lang="en-US" sz="1600" dirty="0">
                <a:solidFill>
                  <a:srgbClr val="FF0000"/>
                </a:solidFill>
                <a:latin typeface="+mn-lt"/>
              </a:rPr>
              <a:t> </a:t>
            </a:r>
            <a:r>
              <a:rPr lang="en-US" sz="1600" dirty="0">
                <a:latin typeface="+mn-lt"/>
              </a:rPr>
              <a:t>and </a:t>
            </a:r>
            <a:r>
              <a:rPr lang="en-US" sz="1600" dirty="0">
                <a:solidFill>
                  <a:srgbClr val="FF0000"/>
                </a:solidFill>
                <a:latin typeface="+mn-lt"/>
              </a:rPr>
              <a:t>sufficient, and </a:t>
            </a:r>
            <a:r>
              <a:rPr lang="en-US" sz="1600" b="1" dirty="0">
                <a:solidFill>
                  <a:srgbClr val="FF0000"/>
                </a:solidFill>
                <a:latin typeface="+mn-lt"/>
              </a:rPr>
              <a:t>variable</a:t>
            </a:r>
            <a:r>
              <a:rPr lang="en-US" sz="1600" dirty="0">
                <a:solidFill>
                  <a:srgbClr val="FF0000"/>
                </a:solidFill>
                <a:latin typeface="+mn-lt"/>
              </a:rPr>
              <a:t>, center-of-mass </a:t>
            </a:r>
            <a:r>
              <a:rPr lang="en-US" sz="1600" b="1" dirty="0">
                <a:solidFill>
                  <a:srgbClr val="FF0000"/>
                </a:solidFill>
                <a:latin typeface="+mn-lt"/>
              </a:rPr>
              <a:t>energy</a:t>
            </a:r>
            <a:r>
              <a:rPr lang="en-US" sz="1600" dirty="0">
                <a:latin typeface="+mn-lt"/>
              </a:rPr>
              <a:t>. </a:t>
            </a:r>
          </a:p>
          <a:p>
            <a:pPr>
              <a:lnSpc>
                <a:spcPct val="120000"/>
              </a:lnSpc>
              <a:spcBef>
                <a:spcPts val="0"/>
              </a:spcBef>
            </a:pPr>
            <a:r>
              <a:rPr lang="en-US" sz="1600" b="1" dirty="0">
                <a:latin typeface="+mn-lt"/>
              </a:rPr>
              <a:t>Finding 3: </a:t>
            </a:r>
            <a:r>
              <a:rPr lang="en-US" sz="1600" dirty="0">
                <a:latin typeface="+mn-lt"/>
              </a:rPr>
              <a:t>An EIC would be a unique facility in the world and would maintain U.S. leadership in nuclear physics. </a:t>
            </a:r>
          </a:p>
          <a:p>
            <a:pPr>
              <a:lnSpc>
                <a:spcPct val="120000"/>
              </a:lnSpc>
              <a:spcBef>
                <a:spcPts val="0"/>
              </a:spcBef>
            </a:pPr>
            <a:r>
              <a:rPr lang="en-US" sz="1600" b="1" dirty="0">
                <a:latin typeface="+mn-lt"/>
              </a:rPr>
              <a:t>Finding 4: </a:t>
            </a:r>
            <a:r>
              <a:rPr lang="en-US" sz="1600" b="1" dirty="0">
                <a:solidFill>
                  <a:srgbClr val="0000FF"/>
                </a:solidFill>
                <a:latin typeface="+mn-lt"/>
              </a:rPr>
              <a:t>An EIC would maintain U.S. leadership in the accelerator science and technology of colliders and help to maintain scientific leadership more broadly. </a:t>
            </a:r>
          </a:p>
        </p:txBody>
      </p:sp>
      <p:sp>
        <p:nvSpPr>
          <p:cNvPr id="6" name="Title 1">
            <a:extLst>
              <a:ext uri="{FF2B5EF4-FFF2-40B4-BE49-F238E27FC236}">
                <a16:creationId xmlns:a16="http://schemas.microsoft.com/office/drawing/2014/main" id="{7E7B59D2-B75A-4F30-B149-042F74D4053C}"/>
              </a:ext>
            </a:extLst>
          </p:cNvPr>
          <p:cNvSpPr>
            <a:spLocks noGrp="1"/>
          </p:cNvSpPr>
          <p:nvPr>
            <p:ph type="title"/>
          </p:nvPr>
        </p:nvSpPr>
        <p:spPr>
          <a:xfrm>
            <a:off x="309563" y="17584"/>
            <a:ext cx="8462962" cy="711079"/>
          </a:xfrm>
        </p:spPr>
        <p:txBody>
          <a:bodyPr>
            <a:noAutofit/>
          </a:bodyPr>
          <a:lstStyle/>
          <a:p>
            <a:pPr algn="ctr"/>
            <a:r>
              <a:rPr lang="en-US" sz="3600" dirty="0">
                <a:latin typeface="+mj-lt"/>
              </a:rPr>
              <a:t>Findings of the NAS committee</a:t>
            </a:r>
          </a:p>
        </p:txBody>
      </p:sp>
      <p:pic>
        <p:nvPicPr>
          <p:cNvPr id="7" name="Content Placeholder 6" descr="NAS cover.jpeg">
            <a:extLst>
              <a:ext uri="{FF2B5EF4-FFF2-40B4-BE49-F238E27FC236}">
                <a16:creationId xmlns:a16="http://schemas.microsoft.com/office/drawing/2014/main" id="{9D4767B7-EEC7-4C3D-BA25-E85C3E123FFD}"/>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1055256"/>
            <a:ext cx="3138854" cy="4525963"/>
          </a:xfrm>
          <a:prstGeom prst="rect">
            <a:avLst/>
          </a:prstGeom>
        </p:spPr>
      </p:pic>
      <p:sp>
        <p:nvSpPr>
          <p:cNvPr id="8" name="TextBox 7">
            <a:extLst>
              <a:ext uri="{FF2B5EF4-FFF2-40B4-BE49-F238E27FC236}">
                <a16:creationId xmlns:a16="http://schemas.microsoft.com/office/drawing/2014/main" id="{64063169-7AB6-43B1-97D2-025038626E69}"/>
              </a:ext>
            </a:extLst>
          </p:cNvPr>
          <p:cNvSpPr txBox="1"/>
          <p:nvPr/>
        </p:nvSpPr>
        <p:spPr>
          <a:xfrm>
            <a:off x="309563" y="4733903"/>
            <a:ext cx="3147015" cy="646331"/>
          </a:xfrm>
          <a:prstGeom prst="rect">
            <a:avLst/>
          </a:prstGeom>
          <a:noFill/>
        </p:spPr>
        <p:txBody>
          <a:bodyPr wrap="none" rtlCol="0">
            <a:spAutoFit/>
          </a:bodyPr>
          <a:lstStyle/>
          <a:p>
            <a:r>
              <a:rPr lang="en-US" b="1" dirty="0">
                <a:solidFill>
                  <a:schemeClr val="bg1"/>
                </a:solidFill>
              </a:rPr>
              <a:t>EIC science is compelling, </a:t>
            </a:r>
          </a:p>
          <a:p>
            <a:r>
              <a:rPr lang="en-US" b="1" dirty="0">
                <a:solidFill>
                  <a:schemeClr val="bg1"/>
                </a:solidFill>
              </a:rPr>
              <a:t>timely and fundamental</a:t>
            </a:r>
          </a:p>
        </p:txBody>
      </p:sp>
      <p:sp>
        <p:nvSpPr>
          <p:cNvPr id="9" name="TextBox 8">
            <a:extLst>
              <a:ext uri="{FF2B5EF4-FFF2-40B4-BE49-F238E27FC236}">
                <a16:creationId xmlns:a16="http://schemas.microsoft.com/office/drawing/2014/main" id="{58471CAF-9C71-4F81-9D23-C1DBEA824DBD}"/>
              </a:ext>
            </a:extLst>
          </p:cNvPr>
          <p:cNvSpPr txBox="1"/>
          <p:nvPr/>
        </p:nvSpPr>
        <p:spPr>
          <a:xfrm>
            <a:off x="208835" y="5736486"/>
            <a:ext cx="3554274" cy="646331"/>
          </a:xfrm>
          <a:prstGeom prst="rect">
            <a:avLst/>
          </a:prstGeom>
          <a:noFill/>
        </p:spPr>
        <p:txBody>
          <a:bodyPr wrap="square" rtlCol="0">
            <a:spAutoFit/>
          </a:bodyPr>
          <a:lstStyle/>
          <a:p>
            <a:r>
              <a:rPr lang="en-US" dirty="0"/>
              <a:t>Developed by NAS committee with broad science perspective</a:t>
            </a:r>
          </a:p>
        </p:txBody>
      </p:sp>
    </p:spTree>
    <p:extLst>
      <p:ext uri="{BB962C8B-B14F-4D97-AF65-F5344CB8AC3E}">
        <p14:creationId xmlns:p14="http://schemas.microsoft.com/office/powerpoint/2010/main" val="409931062"/>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9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3.xml><?xml version="1.0" encoding="utf-8"?>
<a:theme xmlns:a="http://schemas.openxmlformats.org/drawingml/2006/main" name="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Flipped_FINAL" id="{C431648C-C9DD-4F86-870A-3DBE6ADEFEEA}" vid="{90B02417-6C30-4FCD-9ECE-27C7915720C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JLabPowerPointMain(1)</Template>
  <TotalTime>29546</TotalTime>
  <Words>4942</Words>
  <Application>Microsoft Office PowerPoint</Application>
  <PresentationFormat>On-screen Show (4:3)</PresentationFormat>
  <Paragraphs>744</Paragraphs>
  <Slides>62</Slides>
  <Notes>2</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2</vt:i4>
      </vt:variant>
      <vt:variant>
        <vt:lpstr>Slide Titles</vt:lpstr>
      </vt:variant>
      <vt:variant>
        <vt:i4>62</vt:i4>
      </vt:variant>
    </vt:vector>
  </HeadingPairs>
  <TitlesOfParts>
    <vt:vector size="83" baseType="lpstr">
      <vt:lpstr>.AppleSystemUIFont</vt:lpstr>
      <vt:lpstr>.PingFangSC-Regular</vt:lpstr>
      <vt:lpstr>Arial</vt:lpstr>
      <vt:lpstr>Calibri</vt:lpstr>
      <vt:lpstr>Cambria Math</vt:lpstr>
      <vt:lpstr>Courier New</vt:lpstr>
      <vt:lpstr>Lucida Calligraphy</vt:lpstr>
      <vt:lpstr>Lucida Grande</vt:lpstr>
      <vt:lpstr>Minion Pro</vt:lpstr>
      <vt:lpstr>PingFangSC-Regular</vt:lpstr>
      <vt:lpstr>Script MT Bold</vt:lpstr>
      <vt:lpstr>Symbol</vt:lpstr>
      <vt:lpstr>Times</vt:lpstr>
      <vt:lpstr>Times New Roman</vt:lpstr>
      <vt:lpstr>Wingdings</vt:lpstr>
      <vt:lpstr>Office Theme</vt:lpstr>
      <vt:lpstr>9_JeffersonLabTemplate</vt:lpstr>
      <vt:lpstr>Presentation Page-DOE bottom</vt:lpstr>
      <vt:lpstr>1_Office Theme</vt:lpstr>
      <vt:lpstr>Equation</vt:lpstr>
      <vt:lpstr>Image</vt:lpstr>
      <vt:lpstr>EIC Potential for Hadron Structure Measurements</vt:lpstr>
      <vt:lpstr>Introduction: Why an Electron-Ion Collider</vt:lpstr>
      <vt:lpstr>Nuclear Femtography – Subatomic Matter is Unique</vt:lpstr>
      <vt:lpstr>PowerPoint Presentation</vt:lpstr>
      <vt:lpstr>PowerPoint Presentation</vt:lpstr>
      <vt:lpstr>3D Structure of Nucleons and Nuclei</vt:lpstr>
      <vt:lpstr>Subatomic Matter is Unique</vt:lpstr>
      <vt:lpstr>U.S. Electron-Ion Collider Planning 2007-18</vt:lpstr>
      <vt:lpstr>Findings of the NAS committee</vt:lpstr>
      <vt:lpstr>EIC Scientific Program: White Paper Science Goals</vt:lpstr>
      <vt:lpstr>Growing Relevance of Accelerators Worldwide</vt:lpstr>
      <vt:lpstr>US-Based EIC PROPOSALs</vt:lpstr>
      <vt:lpstr>Physics vs. EIC Design Requirements</vt:lpstr>
      <vt:lpstr>PowerPoint Presentation</vt:lpstr>
      <vt:lpstr>Jefferson Lab Electron Ion Collider</vt:lpstr>
      <vt:lpstr>Key EIC Machine Parameters </vt:lpstr>
      <vt:lpstr>EIC Luminosity</vt:lpstr>
      <vt:lpstr>Worldwide Interest in EIC Physics</vt:lpstr>
      <vt:lpstr>EIC: 21st Century QCD Laboratory</vt:lpstr>
      <vt:lpstr>EIC – World’s First Polarized eN Collider</vt:lpstr>
      <vt:lpstr>Transverse Spatial Distribution of Gluons</vt:lpstr>
      <vt:lpstr>Features of 3D Distributions/TMDs </vt:lpstr>
      <vt:lpstr>Transverse Momentum Distributions</vt:lpstr>
      <vt:lpstr>PowerPoint Presentation</vt:lpstr>
      <vt:lpstr>THE INCOMPLETE HADRON: SPIN PUZZLE</vt:lpstr>
      <vt:lpstr>EIC Science: Deuterons and neutron targets </vt:lpstr>
      <vt:lpstr>PowerPoint Presentation</vt:lpstr>
      <vt:lpstr>Measuring High-x Structure Functions</vt:lpstr>
      <vt:lpstr>EIC e-d (with ntag) projection with 100/fb luminosity </vt:lpstr>
      <vt:lpstr>Improved d(x) precision oF EIC is good news </vt:lpstr>
      <vt:lpstr>Mass of the Visible Universe</vt:lpstr>
      <vt:lpstr>The Incomplete Hadron: Mass Puzzle</vt:lpstr>
      <vt:lpstr>EIC – Versatility is Key </vt:lpstr>
      <vt:lpstr>EIC – Versatility and Luminosity is Key </vt:lpstr>
      <vt:lpstr>Emergence of hadrons from partons</vt:lpstr>
      <vt:lpstr>Timeline of the Universe</vt:lpstr>
      <vt:lpstr>Lessons from the 70s to Now</vt:lpstr>
      <vt:lpstr>Twist-2 3D Fragmentation Functions</vt:lpstr>
      <vt:lpstr>Towards a QM Description of the Final State</vt:lpstr>
      <vt:lpstr>Towards a QM Description of the Final State – cont.</vt:lpstr>
      <vt:lpstr>Exotic Glue in Nuclei</vt:lpstr>
      <vt:lpstr>EIC – World’s First eA Collider</vt:lpstr>
      <vt:lpstr>Nuclear Parton Distributions </vt:lpstr>
      <vt:lpstr>Exposing different layers of the nuclear landscape with electron scattering</vt:lpstr>
      <vt:lpstr>GLUON SATURATION – WHAT TO MEASURE?</vt:lpstr>
      <vt:lpstr>New Avenues</vt:lpstr>
      <vt:lpstr>Recent status – DOE/NP UPDATE and upcoming EICUG Activities</vt:lpstr>
      <vt:lpstr>PowerPoint Presentation</vt:lpstr>
      <vt:lpstr>Current Status and Path forward of EIC</vt:lpstr>
      <vt:lpstr>The International Foundation for EIC: Meeting at IUPAP</vt:lpstr>
      <vt:lpstr>PowerPoint Presentation</vt:lpstr>
      <vt:lpstr>EIC PHYSICS and detector conceptual development</vt:lpstr>
      <vt:lpstr>PowerPoint Presentation</vt:lpstr>
      <vt:lpstr>Summary</vt:lpstr>
      <vt:lpstr>PowerPoint Presentation</vt:lpstr>
      <vt:lpstr>NAS Report on EIC Requirements</vt:lpstr>
      <vt:lpstr>Determining large-x Parton Distributions with EIC </vt:lpstr>
      <vt:lpstr>Improved d(x) precision oF EIC is good news </vt:lpstr>
      <vt:lpstr>New Emphasis on studies with pdfsense</vt:lpstr>
      <vt:lpstr>New Emphasis on studies with pdfsense</vt:lpstr>
      <vt:lpstr>New Paradigm for Nucleon Structure</vt:lpstr>
      <vt:lpstr>TMDs and 3D FFs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stewartm@jlab.org</dc:creator>
  <cp:lastModifiedBy>Rolf Ent</cp:lastModifiedBy>
  <cp:revision>208</cp:revision>
  <dcterms:created xsi:type="dcterms:W3CDTF">2017-11-20T21:19:42Z</dcterms:created>
  <dcterms:modified xsi:type="dcterms:W3CDTF">2019-09-25T05:35:58Z</dcterms:modified>
</cp:coreProperties>
</file>