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1" r:id="rId2"/>
  </p:sldMasterIdLst>
  <p:notesMasterIdLst>
    <p:notesMasterId r:id="rId41"/>
  </p:notesMasterIdLst>
  <p:sldIdLst>
    <p:sldId id="330" r:id="rId3"/>
    <p:sldId id="523" r:id="rId4"/>
    <p:sldId id="573" r:id="rId5"/>
    <p:sldId id="559" r:id="rId6"/>
    <p:sldId id="529" r:id="rId7"/>
    <p:sldId id="576" r:id="rId8"/>
    <p:sldId id="588" r:id="rId9"/>
    <p:sldId id="598" r:id="rId10"/>
    <p:sldId id="530" r:id="rId11"/>
    <p:sldId id="627" r:id="rId12"/>
    <p:sldId id="624" r:id="rId13"/>
    <p:sldId id="590" r:id="rId14"/>
    <p:sldId id="629" r:id="rId15"/>
    <p:sldId id="600" r:id="rId16"/>
    <p:sldId id="592" r:id="rId17"/>
    <p:sldId id="581" r:id="rId18"/>
    <p:sldId id="625" r:id="rId19"/>
    <p:sldId id="621" r:id="rId20"/>
    <p:sldId id="562" r:id="rId21"/>
    <p:sldId id="607" r:id="rId22"/>
    <p:sldId id="631" r:id="rId23"/>
    <p:sldId id="601" r:id="rId24"/>
    <p:sldId id="566" r:id="rId25"/>
    <p:sldId id="577" r:id="rId26"/>
    <p:sldId id="528" r:id="rId27"/>
    <p:sldId id="602" r:id="rId28"/>
    <p:sldId id="613" r:id="rId29"/>
    <p:sldId id="583" r:id="rId30"/>
    <p:sldId id="596" r:id="rId31"/>
    <p:sldId id="617" r:id="rId32"/>
    <p:sldId id="619" r:id="rId33"/>
    <p:sldId id="618" r:id="rId34"/>
    <p:sldId id="655" r:id="rId35"/>
    <p:sldId id="615" r:id="rId36"/>
    <p:sldId id="657" r:id="rId37"/>
    <p:sldId id="616" r:id="rId38"/>
    <p:sldId id="609" r:id="rId39"/>
    <p:sldId id="63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2F"/>
    <a:srgbClr val="1C3CFF"/>
    <a:srgbClr val="2908DF"/>
    <a:srgbClr val="00F304"/>
    <a:srgbClr val="0D36B6"/>
    <a:srgbClr val="F6ADFF"/>
    <a:srgbClr val="DC3EFF"/>
    <a:srgbClr val="0947F9"/>
    <a:srgbClr val="D8A500"/>
    <a:srgbClr val="FFF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9" autoAdjust="0"/>
    <p:restoredTop sz="91400" autoAdjust="0"/>
  </p:normalViewPr>
  <p:slideViewPr>
    <p:cSldViewPr snapToGrid="0" snapToObjects="1">
      <p:cViewPr varScale="1">
        <p:scale>
          <a:sx n="88" d="100"/>
          <a:sy n="88" d="100"/>
        </p:scale>
        <p:origin x="1768" y="184"/>
      </p:cViewPr>
      <p:guideLst>
        <p:guide orient="horz" pos="2160"/>
        <p:guide pos="2880"/>
      </p:guideLst>
    </p:cSldViewPr>
  </p:slideViewPr>
  <p:outlineViewPr>
    <p:cViewPr>
      <p:scale>
        <a:sx n="33" d="100"/>
        <a:sy n="33" d="100"/>
      </p:scale>
      <p:origin x="0" y="-8656"/>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48" d="100"/>
          <a:sy n="48" d="100"/>
        </p:scale>
        <p:origin x="266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9/24/19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a:t>
            </a:fld>
            <a:endParaRPr lang="en-US"/>
          </a:p>
        </p:txBody>
      </p:sp>
    </p:spTree>
    <p:extLst>
      <p:ext uri="{BB962C8B-B14F-4D97-AF65-F5344CB8AC3E}">
        <p14:creationId xmlns:p14="http://schemas.microsoft.com/office/powerpoint/2010/main" val="397458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30</a:t>
            </a:fld>
            <a:endParaRPr lang="en-US"/>
          </a:p>
        </p:txBody>
      </p:sp>
    </p:spTree>
    <p:extLst>
      <p:ext uri="{BB962C8B-B14F-4D97-AF65-F5344CB8AC3E}">
        <p14:creationId xmlns:p14="http://schemas.microsoft.com/office/powerpoint/2010/main" val="33456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31</a:t>
            </a:fld>
            <a:endParaRPr lang="en-US"/>
          </a:p>
        </p:txBody>
      </p:sp>
    </p:spTree>
    <p:extLst>
      <p:ext uri="{BB962C8B-B14F-4D97-AF65-F5344CB8AC3E}">
        <p14:creationId xmlns:p14="http://schemas.microsoft.com/office/powerpoint/2010/main" val="149161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32</a:t>
            </a:fld>
            <a:endParaRPr lang="en-US"/>
          </a:p>
        </p:txBody>
      </p:sp>
    </p:spTree>
    <p:extLst>
      <p:ext uri="{BB962C8B-B14F-4D97-AF65-F5344CB8AC3E}">
        <p14:creationId xmlns:p14="http://schemas.microsoft.com/office/powerpoint/2010/main" val="74396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are 16 </a:t>
            </a:r>
            <a:r>
              <a:rPr lang="it-IT" sz="1200" kern="1200" dirty="0" err="1">
                <a:solidFill>
                  <a:schemeClr val="tx1"/>
                </a:solidFill>
                <a:effectLst/>
                <a:latin typeface="+mn-lt"/>
                <a:ea typeface="+mn-ea"/>
                <a:cs typeface="+mn-cs"/>
              </a:rPr>
              <a:t>independent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fracture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functions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describe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conditional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finding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unpolarized</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or </a:t>
            </a:r>
            <a:r>
              <a:rPr lang="it-IT" sz="1200" kern="1200" dirty="0" err="1">
                <a:solidFill>
                  <a:schemeClr val="tx1"/>
                </a:solidFill>
                <a:effectLst/>
                <a:latin typeface="+mn-lt"/>
                <a:ea typeface="+mn-ea"/>
                <a:cs typeface="+mn-cs"/>
              </a:rPr>
              <a:t>polarized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quarks</a:t>
            </a:r>
            <a:r>
              <a:rPr lang="it-IT" sz="1200" kern="1200" dirty="0">
                <a:solidFill>
                  <a:schemeClr val="tx1"/>
                </a:solidFill>
                <a:effectLst/>
                <a:latin typeface="+mn-lt"/>
                <a:ea typeface="+mn-ea"/>
                <a:cs typeface="+mn-cs"/>
              </a:rPr>
              <a:t> inside </a:t>
            </a:r>
            <a:r>
              <a:rPr lang="it-IT" sz="1200" kern="1200" dirty="0" err="1">
                <a:solidFill>
                  <a:schemeClr val="tx1"/>
                </a:solidFill>
                <a:effectLst/>
                <a:latin typeface="+mn-lt"/>
                <a:ea typeface="+mn-ea"/>
                <a:cs typeface="+mn-cs"/>
              </a:rPr>
              <a:t>unpolarized</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polarized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nucleons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fragmenting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into</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observed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hadron</a:t>
            </a:r>
            <a:endParaRPr lang="it-IT" sz="1200" kern="1200" dirty="0">
              <a:solidFill>
                <a:schemeClr val="tx1"/>
              </a:solidFill>
              <a:effectLst/>
              <a:latin typeface="+mn-lt"/>
              <a:ea typeface="+mn-ea"/>
              <a:cs typeface="+mn-cs"/>
            </a:endParaRPr>
          </a:p>
          <a:p>
            <a:r>
              <a:rPr lang="en-US" sz="1200" b="1" u="sng" dirty="0">
                <a:solidFill>
                  <a:srgbClr val="0066FF"/>
                </a:solidFill>
              </a:rPr>
              <a:t>Fracture </a:t>
            </a:r>
            <a:r>
              <a:rPr lang="en-US" sz="1200" b="1" u="sng">
                <a:solidFill>
                  <a:srgbClr val="0066FF"/>
                </a:solidFill>
              </a:rPr>
              <a:t>Functions </a:t>
            </a:r>
            <a:r>
              <a:rPr lang="en-US" sz="1200" b="1">
                <a:solidFill>
                  <a:srgbClr val="0066FF"/>
                </a:solidFill>
              </a:rPr>
              <a:t>= Fragmentation + Structure : probability </a:t>
            </a:r>
            <a:r>
              <a:rPr lang="en-US" sz="1200" b="1" dirty="0">
                <a:solidFill>
                  <a:srgbClr val="0066FF"/>
                </a:solidFill>
              </a:rPr>
              <a:t>that when a quark q is struck in a proton target is produced the hadron h</a:t>
            </a: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33</a:t>
            </a:fld>
            <a:endParaRPr lang="en-US"/>
          </a:p>
        </p:txBody>
      </p:sp>
    </p:spTree>
    <p:extLst>
      <p:ext uri="{BB962C8B-B14F-4D97-AF65-F5344CB8AC3E}">
        <p14:creationId xmlns:p14="http://schemas.microsoft.com/office/powerpoint/2010/main" val="232611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37</a:t>
            </a:fld>
            <a:endParaRPr lang="en-US"/>
          </a:p>
        </p:txBody>
      </p:sp>
    </p:spTree>
    <p:extLst>
      <p:ext uri="{BB962C8B-B14F-4D97-AF65-F5344CB8AC3E}">
        <p14:creationId xmlns:p14="http://schemas.microsoft.com/office/powerpoint/2010/main" val="403543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222785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16</a:t>
            </a:fld>
            <a:endParaRPr lang="en-US"/>
          </a:p>
        </p:txBody>
      </p:sp>
    </p:spTree>
    <p:extLst>
      <p:ext uri="{BB962C8B-B14F-4D97-AF65-F5344CB8AC3E}">
        <p14:creationId xmlns:p14="http://schemas.microsoft.com/office/powerpoint/2010/main" val="329729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charset="0"/>
                <a:cs typeface="Avenir Book" charset="0"/>
              </a:rPr>
              <a:t>Pavia Group results, Q</a:t>
            </a:r>
            <a:r>
              <a:rPr lang="en-US" sz="1200" baseline="30000" dirty="0">
                <a:latin typeface="Avenir Book" charset="0"/>
                <a:cs typeface="Avenir Book" charset="0"/>
              </a:rPr>
              <a:t>2</a:t>
            </a:r>
            <a:r>
              <a:rPr lang="en-US" sz="1200" dirty="0">
                <a:latin typeface="Avenir Book" charset="0"/>
                <a:cs typeface="Avenir Book" charset="0"/>
              </a:rPr>
              <a:t> = 1 GeV</a:t>
            </a:r>
            <a:r>
              <a:rPr lang="en-US" sz="1200" baseline="30000" dirty="0">
                <a:latin typeface="Avenir Book" charset="0"/>
                <a:cs typeface="Avenir Book" charset="0"/>
              </a:rPr>
              <a:t>2</a:t>
            </a:r>
            <a:r>
              <a:rPr lang="en-US" sz="1200" dirty="0">
                <a:latin typeface="Avenir Book" charset="0"/>
                <a:cs typeface="Avenir Book" charset="0"/>
              </a:rPr>
              <a:t> </a:t>
            </a:r>
            <a:endParaRPr lang="en-US" sz="1200" dirty="0">
              <a:latin typeface="Avenir Black" charset="0"/>
              <a:cs typeface="Avenir Black" charset="0"/>
            </a:endParaRPr>
          </a:p>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19</a:t>
            </a:fld>
            <a:endParaRPr lang="en-US"/>
          </a:p>
        </p:txBody>
      </p:sp>
    </p:spTree>
    <p:extLst>
      <p:ext uri="{BB962C8B-B14F-4D97-AF65-F5344CB8AC3E}">
        <p14:creationId xmlns:p14="http://schemas.microsoft.com/office/powerpoint/2010/main" val="53961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22</a:t>
            </a:fld>
            <a:endParaRPr lang="en-US"/>
          </a:p>
        </p:txBody>
      </p:sp>
    </p:spTree>
    <p:extLst>
      <p:ext uri="{BB962C8B-B14F-4D97-AF65-F5344CB8AC3E}">
        <p14:creationId xmlns:p14="http://schemas.microsoft.com/office/powerpoint/2010/main" val="1181195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23</a:t>
            </a:fld>
            <a:endParaRPr lang="en-US"/>
          </a:p>
        </p:txBody>
      </p:sp>
    </p:spTree>
    <p:extLst>
      <p:ext uri="{BB962C8B-B14F-4D97-AF65-F5344CB8AC3E}">
        <p14:creationId xmlns:p14="http://schemas.microsoft.com/office/powerpoint/2010/main" val="295967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solidFill>
                  <a:srgbClr val="00F304"/>
                </a:solidFill>
                <a:latin typeface="Avenir Roman" panose="02000503020000020003" pitchFamily="2" charset="0"/>
              </a:rPr>
              <a:t>h</a:t>
            </a:r>
            <a:r>
              <a:rPr lang="it-IT" sz="1400" b="1" baseline="-25000" dirty="0">
                <a:solidFill>
                  <a:srgbClr val="00F304"/>
                </a:solidFill>
                <a:latin typeface="Avenir Roman" panose="02000503020000020003" pitchFamily="2" charset="0"/>
              </a:rPr>
              <a:t>1</a:t>
            </a:r>
            <a:r>
              <a:rPr lang="it-IT" sz="1400" b="1" baseline="30000" dirty="0">
                <a:solidFill>
                  <a:srgbClr val="00F304"/>
                </a:solidFill>
                <a:latin typeface="Avenir Roman" panose="02000503020000020003" pitchFamily="2" charset="0"/>
              </a:rPr>
              <a:t>⊥</a:t>
            </a:r>
            <a:r>
              <a:rPr lang="it-IT" sz="1400" b="1" dirty="0">
                <a:solidFill>
                  <a:srgbClr val="00F304"/>
                </a:solidFill>
                <a:latin typeface="Avenir Roman" panose="02000503020000020003" pitchFamily="2" charset="0"/>
              </a:rPr>
              <a:t> from LCCQM </a:t>
            </a:r>
          </a:p>
          <a:p>
            <a:r>
              <a:rPr lang="it-IT" sz="1400" dirty="0">
                <a:latin typeface="Helvetica" pitchFamily="2" charset="0"/>
              </a:rPr>
              <a:t>[</a:t>
            </a:r>
            <a:r>
              <a:rPr lang="it-IT" sz="1200" dirty="0">
                <a:latin typeface="Avenir Roman" panose="02000503020000020003" pitchFamily="2" charset="0"/>
              </a:rPr>
              <a:t>B. Pasquini, </a:t>
            </a:r>
            <a:r>
              <a:rPr lang="it-IT" sz="1200" dirty="0" err="1">
                <a:latin typeface="Avenir Roman" panose="02000503020000020003" pitchFamily="2" charset="0"/>
              </a:rPr>
              <a:t>F</a:t>
            </a:r>
            <a:r>
              <a:rPr lang="it-IT" sz="1200" dirty="0">
                <a:latin typeface="Avenir Roman" panose="02000503020000020003" pitchFamily="2" charset="0"/>
              </a:rPr>
              <a:t>. Yuan PRD81:114013,2010]</a:t>
            </a:r>
          </a:p>
          <a:p>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75799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188036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PAC </a:t>
            </a:r>
            <a:r>
              <a:rPr lang="it-IT" dirty="0" err="1"/>
              <a:t>days</a:t>
            </a:r>
            <a:endParaRPr lang="it-IT" dirty="0"/>
          </a:p>
        </p:txBody>
      </p:sp>
      <p:sp>
        <p:nvSpPr>
          <p:cNvPr id="4" name="Slide Number Placeholder 3"/>
          <p:cNvSpPr>
            <a:spLocks noGrp="1"/>
          </p:cNvSpPr>
          <p:nvPr>
            <p:ph type="sldNum" sz="quarter" idx="5"/>
          </p:nvPr>
        </p:nvSpPr>
        <p:spPr/>
        <p:txBody>
          <a:bodyPr/>
          <a:lstStyle/>
          <a:p>
            <a:fld id="{FBBF1341-3AFE-B447-A831-9671D6A7009B}" type="slidenum">
              <a:rPr lang="en-US" smtClean="0"/>
              <a:t>29</a:t>
            </a:fld>
            <a:endParaRPr lang="en-US"/>
          </a:p>
        </p:txBody>
      </p:sp>
    </p:spTree>
    <p:extLst>
      <p:ext uri="{BB962C8B-B14F-4D97-AF65-F5344CB8AC3E}">
        <p14:creationId xmlns:p14="http://schemas.microsoft.com/office/powerpoint/2010/main" val="1005733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September 24, 2019</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September 24,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fld id="{BDC57488-3539-8349-95E7-E0E3D7B2EDB0}" type="datetime2">
              <a:rPr lang="en-US" smtClean="0"/>
              <a:pPr/>
              <a:t>Tuesday, September 24, 2019</a:t>
            </a:fld>
            <a:endParaRPr lang="en-US" dirty="0"/>
          </a:p>
        </p:txBody>
      </p:sp>
    </p:spTree>
    <p:extLst>
      <p:ext uri="{BB962C8B-B14F-4D97-AF65-F5344CB8AC3E}">
        <p14:creationId xmlns:p14="http://schemas.microsoft.com/office/powerpoint/2010/main" val="289071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74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29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572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5094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Drag picture to placeholder or click icon to add</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Drag picture to placeholder or click icon to add</a:t>
            </a:r>
          </a:p>
        </p:txBody>
      </p:sp>
    </p:spTree>
    <p:extLst>
      <p:ext uri="{BB962C8B-B14F-4D97-AF65-F5344CB8AC3E}">
        <p14:creationId xmlns:p14="http://schemas.microsoft.com/office/powerpoint/2010/main" val="3884172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Drag picture to placeholder or click icon to add</a:t>
            </a:r>
          </a:p>
        </p:txBody>
      </p:sp>
    </p:spTree>
    <p:extLst>
      <p:ext uri="{BB962C8B-B14F-4D97-AF65-F5344CB8AC3E}">
        <p14:creationId xmlns:p14="http://schemas.microsoft.com/office/powerpoint/2010/main" val="4252761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Drag picture to placeholder or click icon to add</a:t>
            </a:r>
          </a:p>
        </p:txBody>
      </p:sp>
    </p:spTree>
    <p:extLst>
      <p:ext uri="{BB962C8B-B14F-4D97-AF65-F5344CB8AC3E}">
        <p14:creationId xmlns:p14="http://schemas.microsoft.com/office/powerpoint/2010/main" val="2677948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Drag picture to placeholder or click icon to add</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Drag picture to placeholder or click icon to add</a:t>
            </a:r>
          </a:p>
        </p:txBody>
      </p:sp>
    </p:spTree>
    <p:extLst>
      <p:ext uri="{BB962C8B-B14F-4D97-AF65-F5344CB8AC3E}">
        <p14:creationId xmlns:p14="http://schemas.microsoft.com/office/powerpoint/2010/main" val="197308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8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Drag picture to placeholder or click icon to add</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fld id="{BDC57488-3539-8349-95E7-E0E3D7B2EDB0}" type="datetime2">
              <a:rPr lang="en-US" smtClean="0"/>
              <a:pPr/>
              <a:t>Tuesday, September 24, 2019</a:t>
            </a:fld>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6892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4552974" y="6542648"/>
            <a:ext cx="341397" cy="246221"/>
          </a:xfrm>
          <a:prstGeom prst="rect">
            <a:avLst/>
          </a:prstGeom>
        </p:spPr>
        <p:txBody>
          <a:bodyPr wrap="none">
            <a:spAutoFit/>
          </a:bodyPr>
          <a:lstStyle/>
          <a:p>
            <a:pPr fontAlgn="auto">
              <a:spcBef>
                <a:spcPts val="0"/>
              </a:spcBef>
              <a:spcAft>
                <a:spcPts val="0"/>
              </a:spcAft>
              <a:defRPr/>
            </a:pPr>
            <a:fld id="{B58F48A6-A3E1-4848-9AC3-B43F560BE4FE}" type="slidenum">
              <a:rPr lang="en-US" sz="1000" b="0" smtClean="0">
                <a:solidFill>
                  <a:prstClr val="white"/>
                </a:solidFill>
                <a:latin typeface="Arial" panose="020B0604020202020204" pitchFamily="34" charset="0"/>
                <a:cs typeface="Arial" panose="020B0604020202020204" pitchFamily="34" charset="0"/>
              </a:rPr>
              <a:pPr fontAlgn="auto">
                <a:spcBef>
                  <a:spcPts val="0"/>
                </a:spcBef>
                <a:spcAft>
                  <a:spcPts val="0"/>
                </a:spcAft>
                <a:defRPr/>
              </a:pPr>
              <a:t>‹#›</a:t>
            </a:fld>
            <a:endParaRPr lang="en-US" sz="1000" b="0" ker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26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September 24,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September 24, 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Jefferson Lab: Present and Future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32755845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images.search.yahoo.com/images/view;_ylt=AwrJ4NbU7YVdPaQAPo42nIlQ;_ylu=X3oDMTIzMWRxNTF1BHNlYwNzcgRzbGsDaW1nBG9pZAM2OWE3NWUyOTk4MWUxMTE0ZGE5NjlmODFhYzY4MTI1MARncG9zAzc1BGl0A2Jpbmc-?back=https%3A%2F%2Fimages.search.yahoo.com%2Fyhs%2Fsearch%3Fp%3Dmodels%2Bcomics%26ei%3DUTF-8%26type%3Dmcx_me3579bdfpyzsegikmoq6vy_19_01_ssg0318%26fr%3Dyhs-iry-fullyhosted_011%26hsimp%3Dyhs-fullyhosted_011%26hspart%3Diry%26param1%3Dyhsbeacon%26param2%3Df%253D4%2526b%253DFirefox%2526cc%253DUS%2526pa%253Dmcyahoo%2526cd%253D2XzuyEtN2Y1L1Qzu0FtBtAyDtD0FyCyEtGyEyCtByBtGyD0D0D0AtG0ByC0FzytGtBtCtA0AtA0DtCtBtCyC0BtBtN1L1G1B1V1N2Y1L1Qzu2SzyzyyDyEtBzyyC0CtGtDyC0F0EtGyE0E0DtDtG0BtC0AtDtGtAtByByDzy0CzzyEtAzy0AtA2QtN1Q2Zzu0StByDyDyBtN1L2XzutAtFyDtFtCtDtBtFtBtN1L1CzutN1T1IzuyEtN1B2Z1V1T1S1Nzu%2526cr%253D1747948131%2526a%253Dmcx_me3579bdfpyzsegikmoq6vy_19_01_ssg0318%26nost%3D1%26tab%3Dorganic%26ri%3D75&amp;w=1500&amp;h=745&amp;imgurl=assets.feministing.com%2Fwp-content%2Fuploads%2F2015%2F10%2Fhero_tcm1249-238335.jpg&amp;rurl=http%3A%2F%2Ffeministing.com%2F2015%2F10%2F02%2Fdc-comics-new-franchise-includes-teenaged-versions-of-female-super-heroes%2F&amp;size=541.6KB&amp;name=DC+Comic%E2%80%99s+new+franchise+includes+teenaged+versions+of+...&amp;p=models+comics&amp;oid=69a75e29981e1114da969f81ac681250&amp;fr2=&amp;fr=yhs-iry-fullyhosted_011&amp;tt=DC+Comic%E2%80%99s+new+franchise+includes+teenaged+versions+of+...&amp;b=61&amp;ni=84&amp;no=75&amp;ts=&amp;tab=organic&amp;sigr=13cpef1jn&amp;sigb=1j0vujcsf&amp;sigi=129j84fqk&amp;sigt=11sdm1gfu&amp;sign=11sdm1gfu&amp;.crumb=crDP.FlgZ.B&amp;fr=yhs-iry-fullyhosted_011&amp;hsimp=yhs-fullyhosted_011&amp;hspart=iry&amp;type=mcx_me3579bdfpyzsegikmoq6vy_19_01_ssg0318&amp;param1=yhsbeacon&amp;param2=f%3D4%26b%3DFirefox%26cc%3DUS%26pa%3Dmcyahoo%26cd%3D2XzuyEtN2Y1L1Qzu0FtBtAyDtD0FyCyEtGyEyCtByBtGyD0D0D0AtG0ByC0FzytGtBtCtA0AtA0DtCtBtCyC0BtBtN1L1G1B1V1N2Y1L1Qzu2SzyzyyDyEtBzyyC0CtGtDyC0F0EtGyE0E0DtDtG0BtC0AtDtGtAtByByDzy0CzzyEtAzy0AtA2QtN1Q2Zzu0StByDyDyBtN1L2XzutAtFyDtFtCtDtBtFtBtN1L1CzutN1T1IzuyEtN1B2Z1V1T1S1Nzu%26cr%3D1747948131%26a%3Dmcx_me3579bdfpyzsegikmoq6vy_19_01_ssg031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file://localhost/Users/patriziarossi/Desktop/Screen%20Shot%202016-11-23%20at%2009.25.50.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8.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6.wmf"/><Relationship Id="rId5" Type="http://schemas.openxmlformats.org/officeDocument/2006/relationships/oleObject" Target="../embeddings/oleObject1.bin"/><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tiff"/><Relationship Id="rId5" Type="http://schemas.openxmlformats.org/officeDocument/2006/relationships/image" Target="../media/image14.png"/><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tiff"/><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30FE3F-8D28-5A42-8B7D-21A2A447893A}"/>
              </a:ext>
            </a:extLst>
          </p:cNvPr>
          <p:cNvPicPr>
            <a:picLocks noChangeAspect="1"/>
          </p:cNvPicPr>
          <p:nvPr/>
        </p:nvPicPr>
        <p:blipFill rotWithShape="1">
          <a:blip r:embed="rId3"/>
          <a:srcRect r="2199"/>
          <a:stretch/>
        </p:blipFill>
        <p:spPr>
          <a:xfrm>
            <a:off x="1781143" y="1701210"/>
            <a:ext cx="5401605" cy="4470522"/>
          </a:xfrm>
          <a:prstGeom prst="rect">
            <a:avLst/>
          </a:prstGeom>
          <a:ln>
            <a:noFill/>
          </a:ln>
          <a:effectLst>
            <a:outerShdw blurRad="190500" algn="tl" rotWithShape="0">
              <a:srgbClr val="000000">
                <a:alpha val="70000"/>
              </a:srgbClr>
            </a:outerShdw>
          </a:effectLst>
        </p:spPr>
      </p:pic>
      <p:sp>
        <p:nvSpPr>
          <p:cNvPr id="12" name="Text Placeholder 4">
            <a:extLst>
              <a:ext uri="{FF2B5EF4-FFF2-40B4-BE49-F238E27FC236}">
                <a16:creationId xmlns:a16="http://schemas.microsoft.com/office/drawing/2014/main" id="{3B6C329F-9EA5-FE40-B5B6-B7F84F7DD955}"/>
              </a:ext>
            </a:extLst>
          </p:cNvPr>
          <p:cNvSpPr>
            <a:spLocks noGrp="1"/>
          </p:cNvSpPr>
          <p:nvPr>
            <p:ph type="body" sz="quarter" idx="14"/>
          </p:nvPr>
        </p:nvSpPr>
        <p:spPr>
          <a:xfrm>
            <a:off x="3518234" y="6250849"/>
            <a:ext cx="2159279" cy="421947"/>
          </a:xfrm>
        </p:spPr>
        <p:txBody>
          <a:bodyPr>
            <a:noAutofit/>
          </a:bodyPr>
          <a:lstStyle/>
          <a:p>
            <a:r>
              <a:rPr lang="en-US" sz="2400" b="1" dirty="0">
                <a:solidFill>
                  <a:schemeClr val="tx1"/>
                </a:solidFill>
                <a:latin typeface="Avenir Heavy" panose="02000503020000020003" pitchFamily="2" charset="0"/>
                <a:cs typeface="Avenir Black"/>
              </a:rPr>
              <a:t>Patrizia Rossi </a:t>
            </a:r>
          </a:p>
        </p:txBody>
      </p:sp>
      <p:sp>
        <p:nvSpPr>
          <p:cNvPr id="2" name="TextBox 1">
            <a:extLst>
              <a:ext uri="{FF2B5EF4-FFF2-40B4-BE49-F238E27FC236}">
                <a16:creationId xmlns:a16="http://schemas.microsoft.com/office/drawing/2014/main" id="{1B5C866E-4571-9947-A1D9-DD69348E3B0E}"/>
              </a:ext>
            </a:extLst>
          </p:cNvPr>
          <p:cNvSpPr txBox="1"/>
          <p:nvPr/>
        </p:nvSpPr>
        <p:spPr>
          <a:xfrm>
            <a:off x="0" y="184912"/>
            <a:ext cx="9144000" cy="988732"/>
          </a:xfrm>
          <a:prstGeom prst="rect">
            <a:avLst/>
          </a:prstGeom>
          <a:noFill/>
        </p:spPr>
        <p:txBody>
          <a:bodyPr wrap="square" rtlCol="0">
            <a:spAutoFit/>
          </a:bodyPr>
          <a:lstStyle/>
          <a:p>
            <a:pPr>
              <a:lnSpc>
                <a:spcPct val="90000"/>
              </a:lnSpc>
              <a:spcBef>
                <a:spcPct val="0"/>
              </a:spcBef>
            </a:pPr>
            <a:r>
              <a:rPr lang="it-IT" sz="3200" dirty="0">
                <a:solidFill>
                  <a:schemeClr val="accent1"/>
                </a:solidFill>
                <a:latin typeface="Avenir Roman" panose="02000503020000020003" pitchFamily="2" charset="0"/>
                <a:ea typeface="+mj-ea"/>
              </a:rPr>
              <a:t>The Three </a:t>
            </a:r>
            <a:r>
              <a:rPr lang="it-IT" sz="3200" dirty="0" err="1">
                <a:solidFill>
                  <a:schemeClr val="accent1"/>
                </a:solidFill>
                <a:latin typeface="Avenir Roman" panose="02000503020000020003" pitchFamily="2" charset="0"/>
                <a:ea typeface="+mj-ea"/>
              </a:rPr>
              <a:t>Dimentional</a:t>
            </a:r>
            <a:r>
              <a:rPr lang="it-IT" sz="3200" dirty="0">
                <a:solidFill>
                  <a:schemeClr val="accent1"/>
                </a:solidFill>
                <a:latin typeface="Avenir Roman" panose="02000503020000020003" pitchFamily="2" charset="0"/>
                <a:ea typeface="+mj-ea"/>
              </a:rPr>
              <a:t> </a:t>
            </a:r>
            <a:r>
              <a:rPr lang="it-IT" sz="3200" dirty="0" err="1">
                <a:solidFill>
                  <a:schemeClr val="accent1"/>
                </a:solidFill>
                <a:latin typeface="Avenir Roman" panose="02000503020000020003" pitchFamily="2" charset="0"/>
                <a:ea typeface="+mj-ea"/>
              </a:rPr>
              <a:t>Structure</a:t>
            </a:r>
            <a:r>
              <a:rPr lang="it-IT" sz="3200" dirty="0">
                <a:solidFill>
                  <a:schemeClr val="accent1"/>
                </a:solidFill>
                <a:latin typeface="Avenir Roman" panose="02000503020000020003" pitchFamily="2" charset="0"/>
                <a:ea typeface="+mj-ea"/>
              </a:rPr>
              <a:t> of the </a:t>
            </a:r>
            <a:r>
              <a:rPr lang="it-IT" sz="3200" dirty="0" err="1">
                <a:solidFill>
                  <a:schemeClr val="accent1"/>
                </a:solidFill>
                <a:latin typeface="Avenir Roman" panose="02000503020000020003" pitchFamily="2" charset="0"/>
                <a:ea typeface="+mj-ea"/>
              </a:rPr>
              <a:t>Nucleon</a:t>
            </a:r>
            <a:r>
              <a:rPr lang="it-IT" sz="3200" dirty="0">
                <a:solidFill>
                  <a:schemeClr val="accent1"/>
                </a:solidFill>
                <a:latin typeface="Avenir Roman" panose="02000503020000020003" pitchFamily="2" charset="0"/>
                <a:ea typeface="+mj-ea"/>
              </a:rPr>
              <a:t>: </a:t>
            </a:r>
            <a:r>
              <a:rPr lang="it-IT" sz="3200" dirty="0" err="1">
                <a:solidFill>
                  <a:schemeClr val="accent1"/>
                </a:solidFill>
                <a:latin typeface="Avenir Roman" panose="02000503020000020003" pitchFamily="2" charset="0"/>
                <a:ea typeface="+mj-ea"/>
              </a:rPr>
              <a:t>interplay</a:t>
            </a:r>
            <a:r>
              <a:rPr lang="it-IT" sz="3200" dirty="0">
                <a:solidFill>
                  <a:schemeClr val="accent1"/>
                </a:solidFill>
                <a:latin typeface="Avenir Roman" panose="02000503020000020003" pitchFamily="2" charset="0"/>
                <a:ea typeface="+mj-ea"/>
              </a:rPr>
              <a:t> </a:t>
            </a:r>
            <a:r>
              <a:rPr lang="it-IT" sz="3200" dirty="0" err="1">
                <a:solidFill>
                  <a:schemeClr val="accent1"/>
                </a:solidFill>
                <a:latin typeface="Avenir Roman" panose="02000503020000020003" pitchFamily="2" charset="0"/>
                <a:ea typeface="+mj-ea"/>
              </a:rPr>
              <a:t>between</a:t>
            </a:r>
            <a:r>
              <a:rPr lang="it-IT" sz="3200" dirty="0">
                <a:solidFill>
                  <a:schemeClr val="accent1"/>
                </a:solidFill>
                <a:latin typeface="Avenir Roman" panose="02000503020000020003" pitchFamily="2" charset="0"/>
                <a:ea typeface="+mj-ea"/>
              </a:rPr>
              <a:t> </a:t>
            </a:r>
            <a:r>
              <a:rPr lang="it-IT" sz="3200" dirty="0" err="1">
                <a:solidFill>
                  <a:schemeClr val="accent1"/>
                </a:solidFill>
                <a:latin typeface="Avenir Roman" panose="02000503020000020003" pitchFamily="2" charset="0"/>
                <a:ea typeface="+mj-ea"/>
              </a:rPr>
              <a:t>experiment</a:t>
            </a:r>
            <a:r>
              <a:rPr lang="it-IT" sz="3200" dirty="0">
                <a:solidFill>
                  <a:schemeClr val="accent1"/>
                </a:solidFill>
                <a:latin typeface="Avenir Roman" panose="02000503020000020003" pitchFamily="2" charset="0"/>
                <a:ea typeface="+mj-ea"/>
              </a:rPr>
              <a:t> and </a:t>
            </a:r>
            <a:r>
              <a:rPr lang="it-IT" sz="3200" dirty="0" err="1">
                <a:solidFill>
                  <a:schemeClr val="accent1"/>
                </a:solidFill>
                <a:latin typeface="Avenir Roman" panose="02000503020000020003" pitchFamily="2" charset="0"/>
                <a:ea typeface="+mj-ea"/>
              </a:rPr>
              <a:t>theory</a:t>
            </a:r>
            <a:endParaRPr lang="it-IT" sz="3200" dirty="0">
              <a:solidFill>
                <a:schemeClr val="accent1"/>
              </a:solidFill>
              <a:latin typeface="Avenir Roman" panose="02000503020000020003" pitchFamily="2" charset="0"/>
              <a:ea typeface="+mj-ea"/>
            </a:endParaRPr>
          </a:p>
        </p:txBody>
      </p:sp>
      <p:sp>
        <p:nvSpPr>
          <p:cNvPr id="3" name="TextBox 2">
            <a:extLst>
              <a:ext uri="{FF2B5EF4-FFF2-40B4-BE49-F238E27FC236}">
                <a16:creationId xmlns:a16="http://schemas.microsoft.com/office/drawing/2014/main" id="{BC979516-64D2-DF40-B1CD-10DC77EAB56F}"/>
              </a:ext>
            </a:extLst>
          </p:cNvPr>
          <p:cNvSpPr txBox="1"/>
          <p:nvPr/>
        </p:nvSpPr>
        <p:spPr>
          <a:xfrm>
            <a:off x="0" y="1252761"/>
            <a:ext cx="6665158" cy="461665"/>
          </a:xfrm>
          <a:prstGeom prst="rect">
            <a:avLst/>
          </a:prstGeom>
          <a:noFill/>
        </p:spPr>
        <p:txBody>
          <a:bodyPr wrap="none" rtlCol="0">
            <a:spAutoFit/>
          </a:bodyPr>
          <a:lstStyle/>
          <a:p>
            <a:r>
              <a:rPr lang="it-IT" sz="2400" dirty="0">
                <a:latin typeface="Chalkboard SE" panose="03050602040202020205" pitchFamily="66" charset="77"/>
              </a:rPr>
              <a:t>From the </a:t>
            </a:r>
            <a:r>
              <a:rPr lang="it-IT" sz="2400" dirty="0" err="1">
                <a:latin typeface="Chalkboard SE" panose="03050602040202020205" pitchFamily="66" charset="77"/>
              </a:rPr>
              <a:t>point</a:t>
            </a:r>
            <a:r>
              <a:rPr lang="it-IT" sz="2400" dirty="0">
                <a:latin typeface="Chalkboard SE" panose="03050602040202020205" pitchFamily="66" charset="77"/>
              </a:rPr>
              <a:t> of </a:t>
            </a:r>
            <a:r>
              <a:rPr lang="it-IT" sz="2400" dirty="0" err="1">
                <a:latin typeface="Chalkboard SE" panose="03050602040202020205" pitchFamily="66" charset="77"/>
              </a:rPr>
              <a:t>view</a:t>
            </a:r>
            <a:r>
              <a:rPr lang="it-IT" sz="2400" dirty="0">
                <a:latin typeface="Chalkboard SE" panose="03050602040202020205" pitchFamily="66" charset="77"/>
              </a:rPr>
              <a:t> of an </a:t>
            </a:r>
            <a:r>
              <a:rPr lang="it-IT" sz="2400" dirty="0" err="1">
                <a:latin typeface="Chalkboard SE" panose="03050602040202020205" pitchFamily="66" charset="77"/>
              </a:rPr>
              <a:t>experimentalist</a:t>
            </a:r>
            <a:r>
              <a:rPr lang="it-IT" sz="2400" dirty="0">
                <a:latin typeface="Chalkboard SE" panose="03050602040202020205" pitchFamily="66" charset="77"/>
              </a:rPr>
              <a:t>…</a:t>
            </a:r>
          </a:p>
        </p:txBody>
      </p:sp>
    </p:spTree>
    <p:extLst>
      <p:ext uri="{BB962C8B-B14F-4D97-AF65-F5344CB8AC3E}">
        <p14:creationId xmlns:p14="http://schemas.microsoft.com/office/powerpoint/2010/main" val="3302409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200" b="0" dirty="0">
                <a:solidFill>
                  <a:schemeClr val="accent1"/>
                </a:solidFill>
                <a:latin typeface="Avenir Roman" panose="02000503020000020003" pitchFamily="2" charset="0"/>
                <a:cs typeface="Avenir Black"/>
              </a:rPr>
              <a:t>Leading Twist cos2</a:t>
            </a:r>
            <a:r>
              <a:rPr lang="en-US" sz="3200" b="0" dirty="0">
                <a:solidFill>
                  <a:schemeClr val="accent1"/>
                </a:solidFill>
                <a:latin typeface="Symbol" pitchFamily="2" charset="2"/>
                <a:cs typeface="Avenir Black"/>
              </a:rPr>
              <a:t>f</a:t>
            </a:r>
            <a:endParaRPr lang="en-US" sz="3200" b="0" dirty="0">
              <a:solidFill>
                <a:srgbClr val="FFFFFF"/>
              </a:solidFill>
              <a:latin typeface="Symbol" pitchFamily="2" charset="2"/>
              <a:cs typeface="Avenir Black"/>
            </a:endParaRPr>
          </a:p>
        </p:txBody>
      </p:sp>
      <p:pic>
        <p:nvPicPr>
          <p:cNvPr id="6" name="Picture 18" descr="latex-image-1.pdf">
            <a:extLst>
              <a:ext uri="{FF2B5EF4-FFF2-40B4-BE49-F238E27FC236}">
                <a16:creationId xmlns:a16="http://schemas.microsoft.com/office/drawing/2014/main" id="{01071131-BF55-194A-81A1-CD0C784382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5624" y="913631"/>
            <a:ext cx="2640585" cy="482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4701ABD-28FC-854D-A38D-D820FD03244E}"/>
              </a:ext>
            </a:extLst>
          </p:cNvPr>
          <p:cNvSpPr txBox="1"/>
          <p:nvPr/>
        </p:nvSpPr>
        <p:spPr>
          <a:xfrm>
            <a:off x="2313338" y="1554323"/>
            <a:ext cx="3491616" cy="424732"/>
          </a:xfrm>
          <a:prstGeom prst="rect">
            <a:avLst/>
          </a:prstGeom>
          <a:solidFill>
            <a:srgbClr val="FFFF00"/>
          </a:solidFill>
        </p:spPr>
        <p:txBody>
          <a:bodyPr wrap="square" lIns="146304" tIns="73152" rIns="146304" bIns="73152">
            <a:spAutoFit/>
          </a:bodyPr>
          <a:lstStyle/>
          <a:p>
            <a:pPr defTabSz="731520" fontAlgn="auto">
              <a:spcBef>
                <a:spcPts val="0"/>
              </a:spcBef>
              <a:spcAft>
                <a:spcPts val="0"/>
              </a:spcAft>
              <a:defRPr/>
            </a:pPr>
            <a:r>
              <a:rPr lang="en-US" dirty="0">
                <a:solidFill>
                  <a:srgbClr val="00B050"/>
                </a:solidFill>
                <a:latin typeface="Avenir Black"/>
                <a:ea typeface="+mn-ea"/>
                <a:cs typeface="Avenir Black"/>
              </a:rPr>
              <a:t>BM</a:t>
            </a:r>
            <a:r>
              <a:rPr lang="en-US" dirty="0">
                <a:solidFill>
                  <a:prstClr val="black"/>
                </a:solidFill>
                <a:latin typeface="Avenir Black"/>
                <a:ea typeface="+mn-ea"/>
                <a:cs typeface="Avenir Black"/>
              </a:rPr>
              <a:t> + </a:t>
            </a:r>
            <a:r>
              <a:rPr lang="en-US" dirty="0" err="1">
                <a:solidFill>
                  <a:srgbClr val="0947F9"/>
                </a:solidFill>
                <a:latin typeface="Avenir Black"/>
                <a:ea typeface="+mn-ea"/>
                <a:cs typeface="Avenir Black"/>
              </a:rPr>
              <a:t>h.t</a:t>
            </a:r>
            <a:r>
              <a:rPr lang="en-US" dirty="0">
                <a:solidFill>
                  <a:srgbClr val="0947F9"/>
                </a:solidFill>
                <a:latin typeface="Avenir Black"/>
                <a:ea typeface="+mn-ea"/>
                <a:cs typeface="Avenir Black"/>
              </a:rPr>
              <a:t>. Cahn </a:t>
            </a:r>
            <a:r>
              <a:rPr lang="en-US" dirty="0">
                <a:solidFill>
                  <a:prstClr val="black"/>
                </a:solidFill>
                <a:latin typeface="Avenir Black"/>
                <a:ea typeface="+mn-ea"/>
                <a:cs typeface="Avenir Black"/>
              </a:rPr>
              <a:t>+ pert. gluon </a:t>
            </a:r>
          </a:p>
        </p:txBody>
      </p:sp>
      <p:sp>
        <p:nvSpPr>
          <p:cNvPr id="11" name="Rectangle 10">
            <a:extLst>
              <a:ext uri="{FF2B5EF4-FFF2-40B4-BE49-F238E27FC236}">
                <a16:creationId xmlns:a16="http://schemas.microsoft.com/office/drawing/2014/main" id="{558B063E-025C-944E-8DD9-63270C14F6ED}"/>
              </a:ext>
            </a:extLst>
          </p:cNvPr>
          <p:cNvSpPr/>
          <p:nvPr/>
        </p:nvSpPr>
        <p:spPr>
          <a:xfrm>
            <a:off x="4147466" y="2160502"/>
            <a:ext cx="4565603" cy="763286"/>
          </a:xfrm>
          <a:prstGeom prst="rect">
            <a:avLst/>
          </a:prstGeom>
        </p:spPr>
        <p:txBody>
          <a:bodyPr wrap="square" lIns="146304" tIns="73152" rIns="146304" bIns="73152">
            <a:spAutoFit/>
          </a:bodyPr>
          <a:lstStyle/>
          <a:p>
            <a:pPr marL="285750" indent="-285750" defTabSz="731520">
              <a:buFont typeface="Arial" panose="020B0604020202020204" pitchFamily="34" charset="0"/>
              <a:buChar char="•"/>
              <a:defRPr/>
            </a:pPr>
            <a:r>
              <a:rPr lang="en-US" sz="2000" b="1" dirty="0">
                <a:solidFill>
                  <a:srgbClr val="002060"/>
                </a:solidFill>
                <a:latin typeface="Avenir Roman" panose="02000503020000020003" pitchFamily="2" charset="0"/>
              </a:rPr>
              <a:t>Non trivial modulations from the Cahn and Boer-Mulders effects</a:t>
            </a:r>
          </a:p>
        </p:txBody>
      </p:sp>
      <p:sp>
        <p:nvSpPr>
          <p:cNvPr id="12" name="Left Brace 11">
            <a:extLst>
              <a:ext uri="{FF2B5EF4-FFF2-40B4-BE49-F238E27FC236}">
                <a16:creationId xmlns:a16="http://schemas.microsoft.com/office/drawing/2014/main" id="{196C1DDD-5827-BD4E-B53C-39D353E11CF1}"/>
              </a:ext>
            </a:extLst>
          </p:cNvPr>
          <p:cNvSpPr/>
          <p:nvPr/>
        </p:nvSpPr>
        <p:spPr>
          <a:xfrm rot="16200000">
            <a:off x="3907564" y="-87598"/>
            <a:ext cx="196701" cy="3134252"/>
          </a:xfrm>
          <a:prstGeom prst="leftBrace">
            <a:avLst/>
          </a:prstGeom>
        </p:spPr>
        <p:style>
          <a:lnRef idx="2">
            <a:schemeClr val="accent1"/>
          </a:lnRef>
          <a:fillRef idx="0">
            <a:schemeClr val="accent1"/>
          </a:fillRef>
          <a:effectRef idx="1">
            <a:schemeClr val="accent1"/>
          </a:effectRef>
          <a:fontRef idx="minor">
            <a:schemeClr val="tx1"/>
          </a:fontRef>
        </p:style>
        <p:txBody>
          <a:bodyPr lIns="146304" tIns="73152" rIns="146304" bIns="73152" anchor="ctr"/>
          <a:lstStyle/>
          <a:p>
            <a:pPr algn="ctr" defTabSz="731520" fontAlgn="auto">
              <a:spcBef>
                <a:spcPts val="0"/>
              </a:spcBef>
              <a:spcAft>
                <a:spcPts val="0"/>
              </a:spcAft>
              <a:defRPr/>
            </a:pPr>
            <a:endParaRPr lang="en-US" dirty="0">
              <a:solidFill>
                <a:prstClr val="black"/>
              </a:solidFill>
              <a:latin typeface="Calibri"/>
            </a:endParaRPr>
          </a:p>
        </p:txBody>
      </p:sp>
      <p:sp>
        <p:nvSpPr>
          <p:cNvPr id="4" name="Rectangle 3">
            <a:extLst>
              <a:ext uri="{FF2B5EF4-FFF2-40B4-BE49-F238E27FC236}">
                <a16:creationId xmlns:a16="http://schemas.microsoft.com/office/drawing/2014/main" id="{EAAC474B-D43D-9248-8679-B3CBF87C6E03}"/>
              </a:ext>
            </a:extLst>
          </p:cNvPr>
          <p:cNvSpPr/>
          <p:nvPr/>
        </p:nvSpPr>
        <p:spPr>
          <a:xfrm>
            <a:off x="4238497" y="2968587"/>
            <a:ext cx="4049880" cy="1015663"/>
          </a:xfrm>
          <a:prstGeom prst="rect">
            <a:avLst/>
          </a:prstGeom>
        </p:spPr>
        <p:txBody>
          <a:bodyPr wrap="square">
            <a:spAutoFit/>
          </a:bodyPr>
          <a:lstStyle/>
          <a:p>
            <a:pPr marL="285750" indent="-285750">
              <a:buFont typeface="Arial" panose="020B0604020202020204" pitchFamily="34" charset="0"/>
              <a:buChar char="•"/>
            </a:pPr>
            <a:r>
              <a:rPr lang="it-IT" sz="2000" b="1" dirty="0">
                <a:solidFill>
                  <a:schemeClr val="accent1"/>
                </a:solidFill>
                <a:latin typeface="Avenir Roman" panose="02000503020000020003" pitchFamily="2" charset="0"/>
              </a:rPr>
              <a:t>For </a:t>
            </a:r>
            <a:r>
              <a:rPr lang="it-IT" sz="2000" b="1" dirty="0" err="1">
                <a:solidFill>
                  <a:schemeClr val="accent1"/>
                </a:solidFill>
                <a:latin typeface="Avenir Roman" panose="02000503020000020003" pitchFamily="2" charset="0"/>
              </a:rPr>
              <a:t>modest</a:t>
            </a:r>
            <a:r>
              <a:rPr lang="it-IT" sz="2000" b="1" dirty="0">
                <a:solidFill>
                  <a:schemeClr val="accent1"/>
                </a:solidFill>
                <a:latin typeface="Avenir Roman" panose="02000503020000020003" pitchFamily="2" charset="0"/>
              </a:rPr>
              <a:t> Q</a:t>
            </a:r>
            <a:r>
              <a:rPr lang="it-IT" sz="2000" b="1" baseline="30000" dirty="0">
                <a:solidFill>
                  <a:schemeClr val="accent1"/>
                </a:solidFill>
                <a:latin typeface="Avenir Roman" panose="02000503020000020003" pitchFamily="2" charset="0"/>
              </a:rPr>
              <a:t>2</a:t>
            </a:r>
            <a:r>
              <a:rPr lang="it-IT" sz="2000" b="1" dirty="0">
                <a:solidFill>
                  <a:schemeClr val="accent1"/>
                </a:solidFill>
                <a:latin typeface="Avenir Roman" panose="02000503020000020003" pitchFamily="2" charset="0"/>
              </a:rPr>
              <a:t> cos2</a:t>
            </a:r>
            <a:r>
              <a:rPr lang="it-IT" sz="2000" b="1" dirty="0">
                <a:solidFill>
                  <a:schemeClr val="accent1"/>
                </a:solidFill>
                <a:latin typeface="Symbol" pitchFamily="2" charset="2"/>
              </a:rPr>
              <a:t>f</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is</a:t>
            </a:r>
            <a:r>
              <a:rPr lang="it-IT" sz="2000" b="1" dirty="0">
                <a:solidFill>
                  <a:schemeClr val="accent1"/>
                </a:solidFill>
                <a:latin typeface="Avenir Roman" panose="02000503020000020003" pitchFamily="2" charset="0"/>
              </a:rPr>
              <a:t> in </a:t>
            </a:r>
            <a:r>
              <a:rPr lang="it-IT" sz="2000" b="1" dirty="0" err="1">
                <a:solidFill>
                  <a:schemeClr val="accent1"/>
                </a:solidFill>
                <a:latin typeface="Avenir Roman" panose="02000503020000020003" pitchFamily="2" charset="0"/>
              </a:rPr>
              <a:t>most</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cases</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dominated</a:t>
            </a:r>
            <a:r>
              <a:rPr lang="it-IT" sz="2000" b="1" dirty="0">
                <a:solidFill>
                  <a:schemeClr val="accent1"/>
                </a:solidFill>
                <a:latin typeface="Avenir Roman" panose="02000503020000020003" pitchFamily="2" charset="0"/>
              </a:rPr>
              <a:t> by a </a:t>
            </a:r>
            <a:r>
              <a:rPr lang="it-IT" sz="2000" b="1" dirty="0" err="1">
                <a:solidFill>
                  <a:schemeClr val="accent1"/>
                </a:solidFill>
                <a:latin typeface="Avenir Roman" panose="02000503020000020003" pitchFamily="2" charset="0"/>
              </a:rPr>
              <a:t>higher</a:t>
            </a:r>
            <a:r>
              <a:rPr lang="it-IT" sz="2000" b="1" dirty="0">
                <a:solidFill>
                  <a:schemeClr val="accent1"/>
                </a:solidFill>
                <a:latin typeface="Avenir Roman" panose="02000503020000020003" pitchFamily="2" charset="0"/>
              </a:rPr>
              <a:t>-twist </a:t>
            </a:r>
            <a:r>
              <a:rPr lang="it-IT" sz="2000" b="1" dirty="0" err="1">
                <a:solidFill>
                  <a:schemeClr val="accent1"/>
                </a:solidFill>
                <a:latin typeface="Avenir Roman" panose="02000503020000020003" pitchFamily="2" charset="0"/>
              </a:rPr>
              <a:t>effect</a:t>
            </a:r>
            <a:endParaRPr lang="it-IT" sz="2000" b="1" dirty="0">
              <a:solidFill>
                <a:schemeClr val="accent1"/>
              </a:solidFill>
              <a:latin typeface="Avenir Roman" panose="02000503020000020003" pitchFamily="2" charset="0"/>
            </a:endParaRPr>
          </a:p>
        </p:txBody>
      </p:sp>
      <p:pic>
        <p:nvPicPr>
          <p:cNvPr id="9" name="Picture 8">
            <a:extLst>
              <a:ext uri="{FF2B5EF4-FFF2-40B4-BE49-F238E27FC236}">
                <a16:creationId xmlns:a16="http://schemas.microsoft.com/office/drawing/2014/main" id="{64E17053-D5F1-9C4F-BEF5-15D2988600A5}"/>
              </a:ext>
            </a:extLst>
          </p:cNvPr>
          <p:cNvPicPr>
            <a:picLocks noChangeAspect="1"/>
          </p:cNvPicPr>
          <p:nvPr/>
        </p:nvPicPr>
        <p:blipFill>
          <a:blip r:embed="rId3"/>
          <a:stretch>
            <a:fillRect/>
          </a:stretch>
        </p:blipFill>
        <p:spPr>
          <a:xfrm>
            <a:off x="4087640" y="4138890"/>
            <a:ext cx="4917193" cy="2594415"/>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a16="http://schemas.microsoft.com/office/drawing/2014/main" id="{D1A1531C-504F-4B45-B31B-32034A96910C}"/>
              </a:ext>
            </a:extLst>
          </p:cNvPr>
          <p:cNvSpPr/>
          <p:nvPr/>
        </p:nvSpPr>
        <p:spPr>
          <a:xfrm>
            <a:off x="377132" y="5472565"/>
            <a:ext cx="3553808" cy="1015663"/>
          </a:xfrm>
          <a:prstGeom prst="rect">
            <a:avLst/>
          </a:prstGeom>
        </p:spPr>
        <p:txBody>
          <a:bodyPr wrap="square">
            <a:spAutoFit/>
          </a:bodyPr>
          <a:lstStyle/>
          <a:p>
            <a:pPr marL="342900" indent="-342900">
              <a:buFont typeface="Arial" panose="020B0604020202020204" pitchFamily="34" charset="0"/>
              <a:buChar char="•"/>
            </a:pPr>
            <a:r>
              <a:rPr lang="it-IT" sz="2000" b="1" dirty="0">
                <a:solidFill>
                  <a:schemeClr val="accent1"/>
                </a:solidFill>
                <a:latin typeface="Avenir Roman" panose="02000503020000020003" pitchFamily="2" charset="0"/>
              </a:rPr>
              <a:t>Data </a:t>
            </a:r>
            <a:r>
              <a:rPr lang="it-IT" sz="2000" b="1" dirty="0" err="1">
                <a:solidFill>
                  <a:schemeClr val="accent1"/>
                </a:solidFill>
                <a:latin typeface="Avenir Roman" panose="02000503020000020003" pitchFamily="2" charset="0"/>
              </a:rPr>
              <a:t>consistent</a:t>
            </a:r>
            <a:r>
              <a:rPr lang="it-IT" sz="2000" b="1" dirty="0">
                <a:solidFill>
                  <a:schemeClr val="accent1"/>
                </a:solidFill>
                <a:latin typeface="Avenir Roman" panose="02000503020000020003" pitchFamily="2" charset="0"/>
              </a:rPr>
              <a:t> with the </a:t>
            </a:r>
            <a:r>
              <a:rPr lang="it-IT" sz="2000" b="1" dirty="0" err="1">
                <a:solidFill>
                  <a:schemeClr val="accent1"/>
                </a:solidFill>
                <a:latin typeface="Avenir Roman" panose="02000503020000020003" pitchFamily="2" charset="0"/>
              </a:rPr>
              <a:t>main</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theoretical</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expectations</a:t>
            </a:r>
            <a:endParaRPr lang="it-IT" sz="2000" b="1" dirty="0">
              <a:solidFill>
                <a:schemeClr val="accent1"/>
              </a:solidFill>
              <a:latin typeface="Avenir Roman" panose="02000503020000020003" pitchFamily="2" charset="0"/>
            </a:endParaRPr>
          </a:p>
        </p:txBody>
      </p:sp>
      <p:graphicFrame>
        <p:nvGraphicFramePr>
          <p:cNvPr id="16" name="Table 15">
            <a:extLst>
              <a:ext uri="{FF2B5EF4-FFF2-40B4-BE49-F238E27FC236}">
                <a16:creationId xmlns:a16="http://schemas.microsoft.com/office/drawing/2014/main" id="{DF89B641-FD04-7048-A029-C79D07D4B624}"/>
              </a:ext>
            </a:extLst>
          </p:cNvPr>
          <p:cNvGraphicFramePr>
            <a:graphicFrameLocks noGrp="1"/>
          </p:cNvGraphicFramePr>
          <p:nvPr>
            <p:extLst>
              <p:ext uri="{D42A27DB-BD31-4B8C-83A1-F6EECF244321}">
                <p14:modId xmlns:p14="http://schemas.microsoft.com/office/powerpoint/2010/main" val="4263505322"/>
              </p:ext>
            </p:extLst>
          </p:nvPr>
        </p:nvGraphicFramePr>
        <p:xfrm>
          <a:off x="1071981" y="6537117"/>
          <a:ext cx="2933933" cy="278382"/>
        </p:xfrm>
        <a:graphic>
          <a:graphicData uri="http://schemas.openxmlformats.org/drawingml/2006/table">
            <a:tbl>
              <a:tblPr/>
              <a:tblGrid>
                <a:gridCol w="2933933">
                  <a:extLst>
                    <a:ext uri="{9D8B030D-6E8A-4147-A177-3AD203B41FA5}">
                      <a16:colId xmlns:a16="http://schemas.microsoft.com/office/drawing/2014/main" val="1201209285"/>
                    </a:ext>
                  </a:extLst>
                </a:gridCol>
              </a:tblGrid>
              <a:tr h="278382">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it-IT" sz="1000" b="1" i="0" kern="1200" dirty="0">
                          <a:solidFill>
                            <a:schemeClr val="tx1"/>
                          </a:solidFill>
                          <a:effectLst/>
                          <a:latin typeface="Avenir Roman" panose="02000503020000020003" pitchFamily="2" charset="0"/>
                          <a:ea typeface="+mn-ea"/>
                          <a:cs typeface="+mn-cs"/>
                        </a:rPr>
                        <a:t>V. Barone et al. Phys.Rev.D81:114026 (2010)</a:t>
                      </a:r>
                      <a:endParaRPr lang="it-IT" sz="1000" dirty="0"/>
                    </a:p>
                  </a:txBody>
                  <a:tcPr>
                    <a:lnL>
                      <a:noFill/>
                    </a:lnL>
                    <a:lnR>
                      <a:noFill/>
                    </a:lnR>
                    <a:lnT>
                      <a:noFill/>
                    </a:lnT>
                    <a:lnB>
                      <a:noFill/>
                    </a:lnB>
                  </a:tcPr>
                </a:tc>
                <a:extLst>
                  <a:ext uri="{0D108BD9-81ED-4DB2-BD59-A6C34878D82A}">
                    <a16:rowId xmlns:a16="http://schemas.microsoft.com/office/drawing/2014/main" val="2394596091"/>
                  </a:ext>
                </a:extLst>
              </a:tr>
            </a:tbl>
          </a:graphicData>
        </a:graphic>
      </p:graphicFrame>
      <p:pic>
        <p:nvPicPr>
          <p:cNvPr id="14" name="Picture 13">
            <a:extLst>
              <a:ext uri="{FF2B5EF4-FFF2-40B4-BE49-F238E27FC236}">
                <a16:creationId xmlns:a16="http://schemas.microsoft.com/office/drawing/2014/main" id="{AD5A507F-7321-2242-96C0-0509FAD410D7}"/>
              </a:ext>
            </a:extLst>
          </p:cNvPr>
          <p:cNvPicPr>
            <a:picLocks noChangeAspect="1"/>
          </p:cNvPicPr>
          <p:nvPr/>
        </p:nvPicPr>
        <p:blipFill>
          <a:blip r:embed="rId4"/>
          <a:stretch>
            <a:fillRect/>
          </a:stretch>
        </p:blipFill>
        <p:spPr>
          <a:xfrm>
            <a:off x="5482682" y="881981"/>
            <a:ext cx="2273300" cy="546100"/>
          </a:xfrm>
          <a:prstGeom prst="rect">
            <a:avLst/>
          </a:prstGeom>
        </p:spPr>
      </p:pic>
      <p:grpSp>
        <p:nvGrpSpPr>
          <p:cNvPr id="17" name="Group 16">
            <a:extLst>
              <a:ext uri="{FF2B5EF4-FFF2-40B4-BE49-F238E27FC236}">
                <a16:creationId xmlns:a16="http://schemas.microsoft.com/office/drawing/2014/main" id="{52C924A8-66F0-F943-817B-249DD2AB38E8}"/>
              </a:ext>
            </a:extLst>
          </p:cNvPr>
          <p:cNvGrpSpPr/>
          <p:nvPr/>
        </p:nvGrpSpPr>
        <p:grpSpPr>
          <a:xfrm>
            <a:off x="231845" y="2193773"/>
            <a:ext cx="3915622" cy="2689029"/>
            <a:chOff x="517150" y="2457893"/>
            <a:chExt cx="6272047" cy="3991747"/>
          </a:xfrm>
        </p:grpSpPr>
        <p:pic>
          <p:nvPicPr>
            <p:cNvPr id="19" name="Picture 18">
              <a:extLst>
                <a:ext uri="{FF2B5EF4-FFF2-40B4-BE49-F238E27FC236}">
                  <a16:creationId xmlns:a16="http://schemas.microsoft.com/office/drawing/2014/main" id="{5E93A64C-1854-CA45-8C22-F6598075A646}"/>
                </a:ext>
              </a:extLst>
            </p:cNvPr>
            <p:cNvPicPr>
              <a:picLocks noChangeAspect="1"/>
            </p:cNvPicPr>
            <p:nvPr/>
          </p:nvPicPr>
          <p:blipFill>
            <a:blip r:embed="rId5"/>
            <a:stretch>
              <a:fillRect/>
            </a:stretch>
          </p:blipFill>
          <p:spPr>
            <a:xfrm>
              <a:off x="517150" y="2499499"/>
              <a:ext cx="5925214" cy="3950141"/>
            </a:xfrm>
            <a:prstGeom prst="rect">
              <a:avLst/>
            </a:prstGeom>
            <a:ln>
              <a:noFill/>
            </a:ln>
            <a:effectLst>
              <a:outerShdw blurRad="190500" algn="tl" rotWithShape="0">
                <a:srgbClr val="000000">
                  <a:alpha val="70000"/>
                </a:srgbClr>
              </a:outerShdw>
            </a:effectLst>
          </p:spPr>
        </p:pic>
        <p:sp>
          <p:nvSpPr>
            <p:cNvPr id="20" name="Rectangle 19">
              <a:extLst>
                <a:ext uri="{FF2B5EF4-FFF2-40B4-BE49-F238E27FC236}">
                  <a16:creationId xmlns:a16="http://schemas.microsoft.com/office/drawing/2014/main" id="{52E47DCC-B311-A44B-B8CB-1921EEF8ECC1}"/>
                </a:ext>
              </a:extLst>
            </p:cNvPr>
            <p:cNvSpPr/>
            <p:nvPr/>
          </p:nvSpPr>
          <p:spPr>
            <a:xfrm>
              <a:off x="749872" y="2457893"/>
              <a:ext cx="6039325" cy="411193"/>
            </a:xfrm>
            <a:prstGeom prst="rect">
              <a:avLst/>
            </a:prstGeom>
          </p:spPr>
          <p:txBody>
            <a:bodyPr wrap="square">
              <a:spAutoFit/>
            </a:bodyPr>
            <a:lstStyle/>
            <a:p>
              <a:r>
                <a:rPr lang="it-IT" sz="1200" b="1" i="1" dirty="0" err="1">
                  <a:solidFill>
                    <a:srgbClr val="0947F9"/>
                  </a:solidFill>
                  <a:latin typeface="Avenir Roman" panose="02000503020000020003" pitchFamily="2" charset="0"/>
                </a:rPr>
                <a:t>Cahn</a:t>
              </a:r>
              <a:r>
                <a:rPr lang="it-IT" sz="1200" b="1" i="1" dirty="0">
                  <a:solidFill>
                    <a:srgbClr val="0947F9"/>
                  </a:solidFill>
                  <a:latin typeface="Avenir Roman" panose="02000503020000020003" pitchFamily="2" charset="0"/>
                </a:rPr>
                <a:t>	</a:t>
              </a:r>
              <a:r>
                <a:rPr lang="it-IT" sz="1200" b="1" i="1" dirty="0" err="1">
                  <a:solidFill>
                    <a:srgbClr val="00B050"/>
                  </a:solidFill>
                  <a:latin typeface="Avenir Roman" panose="02000503020000020003" pitchFamily="2" charset="0"/>
                </a:rPr>
                <a:t>Boer-Mulders</a:t>
              </a:r>
              <a:r>
                <a:rPr lang="it-IT" sz="1200" b="1" i="1" dirty="0">
                  <a:solidFill>
                    <a:srgbClr val="00B050"/>
                  </a:solidFill>
                  <a:latin typeface="Avenir Roman" panose="02000503020000020003" pitchFamily="2" charset="0"/>
                </a:rPr>
                <a:t> 	</a:t>
              </a:r>
              <a:r>
                <a:rPr lang="it-IT" sz="1200" b="1" i="1" dirty="0">
                  <a:latin typeface="Avenir Roman" panose="02000503020000020003" pitchFamily="2" charset="0"/>
                </a:rPr>
                <a:t>O(</a:t>
              </a:r>
              <a:r>
                <a:rPr lang="en-US" sz="1200" b="1" i="1" dirty="0">
                  <a:latin typeface="Symbol" pitchFamily="2" charset="2"/>
                </a:rPr>
                <a:t>a</a:t>
              </a:r>
              <a:r>
                <a:rPr lang="it-IT" sz="1200" b="1" i="1" baseline="-25000" dirty="0" err="1">
                  <a:latin typeface="Avenir Roman" panose="02000503020000020003" pitchFamily="2" charset="0"/>
                </a:rPr>
                <a:t>s</a:t>
              </a:r>
              <a:r>
                <a:rPr lang="it-IT" sz="1200" b="1" i="1" dirty="0">
                  <a:latin typeface="Avenir Roman" panose="02000503020000020003" pitchFamily="2" charset="0"/>
                </a:rPr>
                <a:t>) QCD</a:t>
              </a:r>
              <a:endParaRPr lang="it-IT" sz="1200" b="1" i="1" dirty="0">
                <a:effectLst/>
                <a:latin typeface="Avenir Roman" panose="02000503020000020003" pitchFamily="2" charset="0"/>
              </a:endParaRPr>
            </a:p>
          </p:txBody>
        </p:sp>
      </p:grpSp>
      <p:graphicFrame>
        <p:nvGraphicFramePr>
          <p:cNvPr id="21" name="Table 20">
            <a:extLst>
              <a:ext uri="{FF2B5EF4-FFF2-40B4-BE49-F238E27FC236}">
                <a16:creationId xmlns:a16="http://schemas.microsoft.com/office/drawing/2014/main" id="{1652B545-9F9B-CC4D-B890-6EA2242B58B2}"/>
              </a:ext>
            </a:extLst>
          </p:cNvPr>
          <p:cNvGraphicFramePr>
            <a:graphicFrameLocks noGrp="1"/>
          </p:cNvGraphicFramePr>
          <p:nvPr>
            <p:extLst>
              <p:ext uri="{D42A27DB-BD31-4B8C-83A1-F6EECF244321}">
                <p14:modId xmlns:p14="http://schemas.microsoft.com/office/powerpoint/2010/main" val="624841430"/>
              </p:ext>
            </p:extLst>
          </p:nvPr>
        </p:nvGraphicFramePr>
        <p:xfrm>
          <a:off x="1105184" y="4831249"/>
          <a:ext cx="3466816" cy="396240"/>
        </p:xfrm>
        <a:graphic>
          <a:graphicData uri="http://schemas.openxmlformats.org/drawingml/2006/table">
            <a:tbl>
              <a:tblPr/>
              <a:tblGrid>
                <a:gridCol w="3466816">
                  <a:extLst>
                    <a:ext uri="{9D8B030D-6E8A-4147-A177-3AD203B41FA5}">
                      <a16:colId xmlns:a16="http://schemas.microsoft.com/office/drawing/2014/main" val="1201209285"/>
                    </a:ext>
                  </a:extLst>
                </a:gridCol>
              </a:tblGrid>
              <a:tr h="0">
                <a:tc>
                  <a:txBody>
                    <a:bodyPr/>
                    <a:lstStyle/>
                    <a:p>
                      <a:pPr fontAlgn="t"/>
                      <a:br>
                        <a:rPr lang="it-IT" sz="1000" b="1" i="0" dirty="0">
                          <a:effectLst/>
                          <a:latin typeface="Avenir Roman" panose="02000503020000020003" pitchFamily="2" charset="0"/>
                        </a:rPr>
                      </a:br>
                      <a:r>
                        <a:rPr lang="it-IT" sz="1000" b="1" i="0" dirty="0">
                          <a:effectLst/>
                          <a:latin typeface="Avenir Roman" panose="02000503020000020003" pitchFamily="2" charset="0"/>
                        </a:rPr>
                        <a:t>V. Barone et al. Phys.Rev.D78:045022 (2008)</a:t>
                      </a:r>
                    </a:p>
                  </a:txBody>
                  <a:tcPr>
                    <a:lnL>
                      <a:noFill/>
                    </a:lnL>
                    <a:lnR>
                      <a:noFill/>
                    </a:lnR>
                    <a:lnT>
                      <a:noFill/>
                    </a:lnT>
                    <a:lnB>
                      <a:noFill/>
                    </a:lnB>
                  </a:tcPr>
                </a:tc>
                <a:extLst>
                  <a:ext uri="{0D108BD9-81ED-4DB2-BD59-A6C34878D82A}">
                    <a16:rowId xmlns:a16="http://schemas.microsoft.com/office/drawing/2014/main" val="2394596091"/>
                  </a:ext>
                </a:extLst>
              </a:tr>
            </a:tbl>
          </a:graphicData>
        </a:graphic>
      </p:graphicFrame>
    </p:spTree>
    <p:extLst>
      <p:ext uri="{BB962C8B-B14F-4D97-AF65-F5344CB8AC3E}">
        <p14:creationId xmlns:p14="http://schemas.microsoft.com/office/powerpoint/2010/main" val="47502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dirty="0">
                <a:solidFill>
                  <a:schemeClr val="accent1"/>
                </a:solidFill>
                <a:latin typeface="Avenir Roman" panose="02000503020000020003" pitchFamily="2" charset="0"/>
              </a:rPr>
              <a:t>Small is big</a:t>
            </a:r>
          </a:p>
        </p:txBody>
      </p:sp>
      <p:pic>
        <p:nvPicPr>
          <p:cNvPr id="8" name="Picture 7">
            <a:extLst>
              <a:ext uri="{FF2B5EF4-FFF2-40B4-BE49-F238E27FC236}">
                <a16:creationId xmlns:a16="http://schemas.microsoft.com/office/drawing/2014/main" id="{242941B9-2EDB-DB4A-B9A2-FAB8BB0A7AEF}"/>
              </a:ext>
            </a:extLst>
          </p:cNvPr>
          <p:cNvPicPr>
            <a:picLocks noChangeAspect="1"/>
          </p:cNvPicPr>
          <p:nvPr/>
        </p:nvPicPr>
        <p:blipFill>
          <a:blip r:embed="rId2"/>
          <a:stretch>
            <a:fillRect/>
          </a:stretch>
        </p:blipFill>
        <p:spPr>
          <a:xfrm>
            <a:off x="1778000" y="879336"/>
            <a:ext cx="5588000" cy="5588000"/>
          </a:xfrm>
          <a:prstGeom prst="rect">
            <a:avLst/>
          </a:prstGeom>
        </p:spPr>
      </p:pic>
    </p:spTree>
    <p:extLst>
      <p:ext uri="{BB962C8B-B14F-4D97-AF65-F5344CB8AC3E}">
        <p14:creationId xmlns:p14="http://schemas.microsoft.com/office/powerpoint/2010/main" val="93333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altLang="it-IT" sz="3200" b="0" dirty="0">
                <a:solidFill>
                  <a:schemeClr val="accent1"/>
                </a:solidFill>
                <a:latin typeface="Avenir Roman" panose="02000503020000020003" pitchFamily="2" charset="0"/>
              </a:rPr>
              <a:t>Unpolarized SIDIS from CLAS @ 6 GeV</a:t>
            </a:r>
            <a:endParaRPr lang="en-US" sz="3200" b="0" dirty="0">
              <a:solidFill>
                <a:srgbClr val="FFFFFF"/>
              </a:solidFill>
              <a:latin typeface="Symbol" pitchFamily="2" charset="2"/>
              <a:cs typeface="Avenir Black"/>
            </a:endParaRPr>
          </a:p>
        </p:txBody>
      </p:sp>
      <p:pic>
        <p:nvPicPr>
          <p:cNvPr id="14" name="Picture 13" descr="Screen Shot 2016-11-28 at 18.26.57.png">
            <a:extLst>
              <a:ext uri="{FF2B5EF4-FFF2-40B4-BE49-F238E27FC236}">
                <a16:creationId xmlns:a16="http://schemas.microsoft.com/office/drawing/2014/main" id="{653AB034-D7C1-104E-84BB-38DF4245B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88" y="2492087"/>
            <a:ext cx="8034554" cy="2509883"/>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282C5C67-C1D2-B244-81B1-FB34F48BEABE}"/>
              </a:ext>
            </a:extLst>
          </p:cNvPr>
          <p:cNvSpPr txBox="1"/>
          <p:nvPr/>
        </p:nvSpPr>
        <p:spPr>
          <a:xfrm rot="20279256">
            <a:off x="167231" y="2637558"/>
            <a:ext cx="1320233" cy="369332"/>
          </a:xfrm>
          <a:prstGeom prst="rect">
            <a:avLst/>
          </a:prstGeom>
          <a:noFill/>
        </p:spPr>
        <p:txBody>
          <a:bodyPr wrap="none">
            <a:spAutoFit/>
          </a:bodyPr>
          <a:lstStyle/>
          <a:p>
            <a:pPr>
              <a:defRPr/>
            </a:pPr>
            <a:r>
              <a:rPr lang="en-US"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Avenir Book"/>
                <a:ea typeface="ＭＳ Ｐゴシック" charset="0"/>
                <a:cs typeface="Avenir Book"/>
              </a:rPr>
              <a:t>Preliminary</a:t>
            </a:r>
          </a:p>
        </p:txBody>
      </p:sp>
      <p:sp>
        <p:nvSpPr>
          <p:cNvPr id="20" name="TextBox 7">
            <a:extLst>
              <a:ext uri="{FF2B5EF4-FFF2-40B4-BE49-F238E27FC236}">
                <a16:creationId xmlns:a16="http://schemas.microsoft.com/office/drawing/2014/main" id="{348E5426-89DA-1246-9862-C201D840173B}"/>
              </a:ext>
            </a:extLst>
          </p:cNvPr>
          <p:cNvSpPr txBox="1">
            <a:spLocks noChangeArrowheads="1"/>
          </p:cNvSpPr>
          <p:nvPr/>
        </p:nvSpPr>
        <p:spPr bwMode="auto">
          <a:xfrm>
            <a:off x="7722143" y="2403597"/>
            <a:ext cx="87235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050" dirty="0">
                <a:latin typeface="Avenir Roman" panose="02000503020000020003" pitchFamily="2" charset="0"/>
              </a:rPr>
              <a:t>N. Harrison</a:t>
            </a:r>
          </a:p>
        </p:txBody>
      </p:sp>
      <p:pic>
        <p:nvPicPr>
          <p:cNvPr id="21" name="Picture 1" descr="latex-image-1.pdf">
            <a:extLst>
              <a:ext uri="{FF2B5EF4-FFF2-40B4-BE49-F238E27FC236}">
                <a16:creationId xmlns:a16="http://schemas.microsoft.com/office/drawing/2014/main" id="{B161D868-0FF0-5648-8457-85D17FF86B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6632" y="2016138"/>
            <a:ext cx="3808089" cy="37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3BAF4DC7-F69A-F34C-B61E-97C32E840D1A}"/>
              </a:ext>
            </a:extLst>
          </p:cNvPr>
          <p:cNvSpPr/>
          <p:nvPr/>
        </p:nvSpPr>
        <p:spPr>
          <a:xfrm>
            <a:off x="146137" y="5360753"/>
            <a:ext cx="8161338" cy="917174"/>
          </a:xfrm>
          <a:prstGeom prst="rect">
            <a:avLst/>
          </a:prstGeom>
        </p:spPr>
        <p:txBody>
          <a:bodyPr wrap="square" lIns="146304" tIns="73152" rIns="146304" bIns="73152">
            <a:spAutoFit/>
          </a:bodyPr>
          <a:lstStyle/>
          <a:p>
            <a:pPr marL="285750" indent="-285750" defTabSz="731520" fontAlgn="auto">
              <a:spcBef>
                <a:spcPts val="0"/>
              </a:spcBef>
              <a:spcAft>
                <a:spcPts val="0"/>
              </a:spcAft>
              <a:buFont typeface="Arial" panose="020B0604020202020204" pitchFamily="34" charset="0"/>
              <a:buChar char="•"/>
              <a:defRPr/>
            </a:pPr>
            <a:r>
              <a:rPr lang="en-US" dirty="0">
                <a:solidFill>
                  <a:schemeClr val="tx1">
                    <a:lumMod val="65000"/>
                    <a:lumOff val="35000"/>
                  </a:schemeClr>
                </a:solidFill>
                <a:latin typeface="Avenir Roman" panose="02000503020000020003" pitchFamily="2" charset="0"/>
                <a:cs typeface="Avenir Book"/>
              </a:rPr>
              <a:t>-</a:t>
            </a:r>
          </a:p>
          <a:p>
            <a:pPr marL="285750" indent="-285750" defTabSz="731520" fontAlgn="auto">
              <a:spcBef>
                <a:spcPts val="0"/>
              </a:spcBef>
              <a:spcAft>
                <a:spcPts val="0"/>
              </a:spcAft>
              <a:buFont typeface="Arial" panose="020B0604020202020204" pitchFamily="34" charset="0"/>
              <a:buChar char="•"/>
              <a:defRPr/>
            </a:pPr>
            <a:endParaRPr lang="en-US" sz="800" dirty="0">
              <a:solidFill>
                <a:schemeClr val="tx1">
                  <a:lumMod val="65000"/>
                  <a:lumOff val="35000"/>
                </a:schemeClr>
              </a:solidFill>
              <a:latin typeface="Avenir Roman" panose="02000503020000020003" pitchFamily="2" charset="0"/>
              <a:cs typeface="Avenir Book"/>
            </a:endParaRPr>
          </a:p>
          <a:p>
            <a:pPr marL="285750" indent="-285750" defTabSz="731520" fontAlgn="auto">
              <a:spcBef>
                <a:spcPts val="0"/>
              </a:spcBef>
              <a:spcAft>
                <a:spcPts val="0"/>
              </a:spcAft>
              <a:buFont typeface="Arial" panose="020B0604020202020204" pitchFamily="34" charset="0"/>
              <a:buChar char="•"/>
              <a:defRPr/>
            </a:pPr>
            <a:r>
              <a:rPr lang="en-US" sz="2400" dirty="0">
                <a:solidFill>
                  <a:schemeClr val="accent1"/>
                </a:solidFill>
                <a:latin typeface="Avenir Roman" panose="02000503020000020003" pitchFamily="2" charset="0"/>
              </a:rPr>
              <a:t>Symmetric behavior indicates large BM contribution</a:t>
            </a:r>
          </a:p>
        </p:txBody>
      </p:sp>
      <p:pic>
        <p:nvPicPr>
          <p:cNvPr id="26" name="Picture 17" descr="latex-image-1.pdf">
            <a:extLst>
              <a:ext uri="{FF2B5EF4-FFF2-40B4-BE49-F238E27FC236}">
                <a16:creationId xmlns:a16="http://schemas.microsoft.com/office/drawing/2014/main" id="{F6F0D207-B576-2A43-A497-82A586EA5B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087" y="844514"/>
            <a:ext cx="2581439" cy="55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D007609-9233-9B4A-A90B-779E63C8B837}"/>
              </a:ext>
            </a:extLst>
          </p:cNvPr>
          <p:cNvSpPr txBox="1"/>
          <p:nvPr/>
        </p:nvSpPr>
        <p:spPr>
          <a:xfrm>
            <a:off x="3447086" y="1576920"/>
            <a:ext cx="1559440" cy="423677"/>
          </a:xfrm>
          <a:prstGeom prst="rect">
            <a:avLst/>
          </a:prstGeom>
          <a:noFill/>
        </p:spPr>
        <p:txBody>
          <a:bodyPr wrap="square" lIns="146304" tIns="73152" rIns="146304" bIns="73152">
            <a:spAutoFit/>
          </a:bodyPr>
          <a:lstStyle/>
          <a:p>
            <a:pPr defTabSz="731520" fontAlgn="auto">
              <a:spcBef>
                <a:spcPts val="0"/>
              </a:spcBef>
              <a:spcAft>
                <a:spcPts val="0"/>
              </a:spcAft>
              <a:defRPr/>
            </a:pPr>
            <a:r>
              <a:rPr lang="en-US" dirty="0">
                <a:solidFill>
                  <a:srgbClr val="0947F9"/>
                </a:solidFill>
                <a:latin typeface="Avenir Black"/>
                <a:ea typeface="+mn-ea"/>
                <a:cs typeface="Avenir Black"/>
              </a:rPr>
              <a:t>Cahn</a:t>
            </a:r>
            <a:r>
              <a:rPr lang="en-US" dirty="0">
                <a:solidFill>
                  <a:prstClr val="black"/>
                </a:solidFill>
                <a:latin typeface="Avenir Black"/>
                <a:ea typeface="+mn-ea"/>
                <a:cs typeface="Avenir Black"/>
              </a:rPr>
              <a:t> + </a:t>
            </a:r>
            <a:r>
              <a:rPr lang="en-US" dirty="0">
                <a:solidFill>
                  <a:srgbClr val="00B050"/>
                </a:solidFill>
                <a:latin typeface="Avenir Black"/>
                <a:ea typeface="+mn-ea"/>
                <a:cs typeface="Avenir Black"/>
              </a:rPr>
              <a:t>BM</a:t>
            </a:r>
          </a:p>
        </p:txBody>
      </p:sp>
      <p:sp>
        <p:nvSpPr>
          <p:cNvPr id="30" name="Left Brace 29">
            <a:extLst>
              <a:ext uri="{FF2B5EF4-FFF2-40B4-BE49-F238E27FC236}">
                <a16:creationId xmlns:a16="http://schemas.microsoft.com/office/drawing/2014/main" id="{D5517160-2D47-4849-9E08-8A1E99CE5923}"/>
              </a:ext>
            </a:extLst>
          </p:cNvPr>
          <p:cNvSpPr/>
          <p:nvPr/>
        </p:nvSpPr>
        <p:spPr>
          <a:xfrm rot="16200000">
            <a:off x="4184720" y="223065"/>
            <a:ext cx="84765" cy="2580845"/>
          </a:xfrm>
          <a:prstGeom prst="leftBrace">
            <a:avLst/>
          </a:prstGeom>
        </p:spPr>
        <p:style>
          <a:lnRef idx="2">
            <a:schemeClr val="accent1"/>
          </a:lnRef>
          <a:fillRef idx="0">
            <a:schemeClr val="accent1"/>
          </a:fillRef>
          <a:effectRef idx="1">
            <a:schemeClr val="accent1"/>
          </a:effectRef>
          <a:fontRef idx="minor">
            <a:schemeClr val="tx1"/>
          </a:fontRef>
        </p:style>
        <p:txBody>
          <a:bodyPr lIns="146304" tIns="73152" rIns="146304" bIns="73152" anchor="ctr"/>
          <a:lstStyle/>
          <a:p>
            <a:pPr algn="ctr" defTabSz="731520" fontAlgn="auto">
              <a:spcBef>
                <a:spcPts val="0"/>
              </a:spcBef>
              <a:spcAft>
                <a:spcPts val="0"/>
              </a:spcAft>
              <a:defRPr/>
            </a:pPr>
            <a:endParaRPr lang="en-US">
              <a:solidFill>
                <a:prstClr val="black"/>
              </a:solidFill>
              <a:latin typeface="Calibri"/>
            </a:endParaRPr>
          </a:p>
        </p:txBody>
      </p:sp>
      <p:pic>
        <p:nvPicPr>
          <p:cNvPr id="3" name="Picture 2">
            <a:extLst>
              <a:ext uri="{FF2B5EF4-FFF2-40B4-BE49-F238E27FC236}">
                <a16:creationId xmlns:a16="http://schemas.microsoft.com/office/drawing/2014/main" id="{5FBB8306-C9F9-8040-A712-0D3F744E476E}"/>
              </a:ext>
            </a:extLst>
          </p:cNvPr>
          <p:cNvPicPr>
            <a:picLocks noChangeAspect="1"/>
          </p:cNvPicPr>
          <p:nvPr/>
        </p:nvPicPr>
        <p:blipFill>
          <a:blip r:embed="rId5"/>
          <a:stretch>
            <a:fillRect/>
          </a:stretch>
        </p:blipFill>
        <p:spPr>
          <a:xfrm>
            <a:off x="541258" y="5199054"/>
            <a:ext cx="2422539" cy="490773"/>
          </a:xfrm>
          <a:prstGeom prst="rect">
            <a:avLst/>
          </a:prstGeom>
        </p:spPr>
      </p:pic>
    </p:spTree>
    <p:extLst>
      <p:ext uri="{BB962C8B-B14F-4D97-AF65-F5344CB8AC3E}">
        <p14:creationId xmlns:p14="http://schemas.microsoft.com/office/powerpoint/2010/main" val="3901566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13</a:t>
            </a:fld>
            <a:endParaRPr lang="en-US" dirty="0"/>
          </a:p>
        </p:txBody>
      </p:sp>
      <p:sp>
        <p:nvSpPr>
          <p:cNvPr id="18" name="Title 1"/>
          <p:cNvSpPr>
            <a:spLocks noGrp="1"/>
          </p:cNvSpPr>
          <p:nvPr>
            <p:ph type="title"/>
          </p:nvPr>
        </p:nvSpPr>
        <p:spPr>
          <a:xfrm>
            <a:off x="0" y="0"/>
            <a:ext cx="9144000" cy="648545"/>
          </a:xfrm>
        </p:spPr>
        <p:txBody>
          <a:bodyPr>
            <a:noAutofit/>
          </a:bodyPr>
          <a:lstStyle/>
          <a:p>
            <a:r>
              <a:rPr lang="en-US" sz="3800" dirty="0">
                <a:solidFill>
                  <a:schemeClr val="accent1"/>
                </a:solidFill>
                <a:latin typeface="Avenir Roman" panose="02000503020000020003" pitchFamily="2" charset="0"/>
                <a:cs typeface="Avenir Black"/>
              </a:rPr>
              <a:t>Which model fits the stage best?  </a:t>
            </a:r>
            <a:endParaRPr lang="en-US" sz="3800" dirty="0">
              <a:solidFill>
                <a:srgbClr val="FFFFFF"/>
              </a:solidFill>
              <a:latin typeface="Avenir Book" panose="02000503020000020003" pitchFamily="2" charset="0"/>
              <a:cs typeface="Avenir Black"/>
            </a:endParaRPr>
          </a:p>
        </p:txBody>
      </p:sp>
      <p:pic>
        <p:nvPicPr>
          <p:cNvPr id="2053" name="Picture 5" descr="https://tse2.mm.bing.net/th?id=OIP.YtYKgxjxHRYYr0zW01Qs-QHaDr&amp;pid=Api&amp;P=0&amp;w=347&amp;h=173">
            <a:hlinkClick r:id="rId2"/>
            <a:extLst>
              <a:ext uri="{FF2B5EF4-FFF2-40B4-BE49-F238E27FC236}">
                <a16:creationId xmlns:a16="http://schemas.microsoft.com/office/drawing/2014/main" id="{2DE70E70-E2CE-844F-B585-72B540171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291" y="1629390"/>
            <a:ext cx="6913417" cy="344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17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14</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Higher Twist: F</a:t>
            </a:r>
            <a:r>
              <a:rPr lang="en-US" sz="3800" b="0" baseline="-25000" dirty="0">
                <a:solidFill>
                  <a:schemeClr val="accent1"/>
                </a:solidFill>
                <a:latin typeface="Avenir Roman" panose="02000503020000020003" pitchFamily="2" charset="0"/>
                <a:cs typeface="Avenir Black"/>
              </a:rPr>
              <a:t>LU </a:t>
            </a:r>
            <a:r>
              <a:rPr lang="en-US" sz="3800" b="0" dirty="0" err="1">
                <a:solidFill>
                  <a:schemeClr val="accent1"/>
                </a:solidFill>
                <a:latin typeface="Avenir Roman" panose="02000503020000020003" pitchFamily="2" charset="0"/>
                <a:cs typeface="Avenir Black"/>
              </a:rPr>
              <a:t>sin</a:t>
            </a:r>
            <a:r>
              <a:rPr lang="en-US" sz="3800" b="0" dirty="0" err="1">
                <a:solidFill>
                  <a:schemeClr val="accent1"/>
                </a:solidFill>
                <a:latin typeface="Symbol" pitchFamily="2" charset="2"/>
                <a:cs typeface="Avenir Black"/>
              </a:rPr>
              <a:t>f</a:t>
            </a:r>
            <a:r>
              <a:rPr lang="en-US" sz="3800" b="0" dirty="0">
                <a:solidFill>
                  <a:schemeClr val="accent1"/>
                </a:solidFill>
                <a:latin typeface="Avenir Roman" panose="02000503020000020003" pitchFamily="2" charset="0"/>
                <a:cs typeface="Avenir Black"/>
              </a:rPr>
              <a:t> </a:t>
            </a:r>
            <a:endParaRPr lang="en-US" sz="3800" b="0" baseline="-25000" dirty="0">
              <a:solidFill>
                <a:srgbClr val="FFFFFF"/>
              </a:solidFill>
              <a:latin typeface="Avenir Book" panose="02000503020000020003" pitchFamily="2" charset="0"/>
              <a:cs typeface="Avenir Black"/>
            </a:endParaRPr>
          </a:p>
        </p:txBody>
      </p:sp>
      <p:pic>
        <p:nvPicPr>
          <p:cNvPr id="4" name="Picture 3">
            <a:extLst>
              <a:ext uri="{FF2B5EF4-FFF2-40B4-BE49-F238E27FC236}">
                <a16:creationId xmlns:a16="http://schemas.microsoft.com/office/drawing/2014/main" id="{191E5479-903C-544E-940B-6AF6CDAFE6A9}"/>
              </a:ext>
            </a:extLst>
          </p:cNvPr>
          <p:cNvPicPr>
            <a:picLocks noChangeAspect="1"/>
          </p:cNvPicPr>
          <p:nvPr/>
        </p:nvPicPr>
        <p:blipFill>
          <a:blip r:embed="rId2"/>
          <a:stretch>
            <a:fillRect/>
          </a:stretch>
        </p:blipFill>
        <p:spPr>
          <a:xfrm>
            <a:off x="2123730" y="2835386"/>
            <a:ext cx="4206154" cy="1881827"/>
          </a:xfrm>
          <a:prstGeom prst="rect">
            <a:avLst/>
          </a:prstGeom>
        </p:spPr>
      </p:pic>
      <p:sp>
        <p:nvSpPr>
          <p:cNvPr id="8" name="TextBox 7">
            <a:extLst>
              <a:ext uri="{FF2B5EF4-FFF2-40B4-BE49-F238E27FC236}">
                <a16:creationId xmlns:a16="http://schemas.microsoft.com/office/drawing/2014/main" id="{22C956D1-6611-8F44-923D-FDE9DB610415}"/>
              </a:ext>
            </a:extLst>
          </p:cNvPr>
          <p:cNvSpPr txBox="1"/>
          <p:nvPr/>
        </p:nvSpPr>
        <p:spPr>
          <a:xfrm>
            <a:off x="245208" y="2090596"/>
            <a:ext cx="3063451" cy="754053"/>
          </a:xfrm>
          <a:prstGeom prst="rect">
            <a:avLst/>
          </a:prstGeom>
          <a:noFill/>
        </p:spPr>
        <p:txBody>
          <a:bodyPr wrap="square" rtlCol="0">
            <a:spAutoFit/>
          </a:bodyPr>
          <a:lstStyle/>
          <a:p>
            <a:r>
              <a:rPr lang="it-IT" sz="1600" b="1" dirty="0">
                <a:solidFill>
                  <a:srgbClr val="FF0000"/>
                </a:solidFill>
                <a:latin typeface="Avenir Roman" panose="02000503020000020003" pitchFamily="2" charset="0"/>
              </a:rPr>
              <a:t>e</a:t>
            </a:r>
            <a:r>
              <a:rPr lang="it-IT" sz="1600" b="1" baseline="-25000" dirty="0">
                <a:solidFill>
                  <a:srgbClr val="FF0000"/>
                </a:solidFill>
                <a:latin typeface="Avenir Roman" panose="02000503020000020003" pitchFamily="2" charset="0"/>
              </a:rPr>
              <a:t>a</a:t>
            </a:r>
            <a:r>
              <a:rPr lang="it-IT" sz="1600" b="1" dirty="0">
                <a:solidFill>
                  <a:srgbClr val="FF0000"/>
                </a:solidFill>
                <a:latin typeface="Avenir Roman" panose="02000503020000020003" pitchFamily="2" charset="0"/>
              </a:rPr>
              <a:t>(x): </a:t>
            </a:r>
            <a:r>
              <a:rPr lang="it-IT" sz="1600" dirty="0" err="1">
                <a:solidFill>
                  <a:srgbClr val="FF0000"/>
                </a:solidFill>
                <a:latin typeface="Avenir Roman" panose="02000503020000020003" pitchFamily="2" charset="0"/>
              </a:rPr>
              <a:t>chiral</a:t>
            </a:r>
            <a:r>
              <a:rPr lang="it-IT" sz="1600" dirty="0">
                <a:solidFill>
                  <a:srgbClr val="FF0000"/>
                </a:solidFill>
                <a:latin typeface="Avenir Roman" panose="02000503020000020003" pitchFamily="2" charset="0"/>
              </a:rPr>
              <a:t> quark-</a:t>
            </a:r>
            <a:r>
              <a:rPr lang="it-IT" sz="1600" dirty="0" err="1">
                <a:solidFill>
                  <a:srgbClr val="FF0000"/>
                </a:solidFill>
                <a:latin typeface="Avenir Roman" panose="02000503020000020003" pitchFamily="2" charset="0"/>
              </a:rPr>
              <a:t>soliton</a:t>
            </a:r>
            <a:r>
              <a:rPr lang="it-IT" sz="1600" dirty="0">
                <a:solidFill>
                  <a:srgbClr val="FF0000"/>
                </a:solidFill>
                <a:latin typeface="Avenir Roman" panose="02000503020000020003" pitchFamily="2" charset="0"/>
              </a:rPr>
              <a:t> model in the large-</a:t>
            </a:r>
            <a:r>
              <a:rPr lang="it-IT" sz="1600" dirty="0" err="1">
                <a:solidFill>
                  <a:srgbClr val="FF0000"/>
                </a:solidFill>
                <a:latin typeface="Avenir Roman" panose="02000503020000020003" pitchFamily="2" charset="0"/>
              </a:rPr>
              <a:t>Nc</a:t>
            </a:r>
            <a:r>
              <a:rPr lang="it-IT" sz="1600" dirty="0">
                <a:solidFill>
                  <a:srgbClr val="FF0000"/>
                </a:solidFill>
                <a:latin typeface="Avenir Roman" panose="02000503020000020003" pitchFamily="2" charset="0"/>
              </a:rPr>
              <a:t> </a:t>
            </a:r>
            <a:r>
              <a:rPr lang="it-IT" sz="1600" dirty="0" err="1">
                <a:solidFill>
                  <a:srgbClr val="FF0000"/>
                </a:solidFill>
                <a:latin typeface="Avenir Roman" panose="02000503020000020003" pitchFamily="2" charset="0"/>
              </a:rPr>
              <a:t>limit</a:t>
            </a:r>
            <a:r>
              <a:rPr lang="it-IT" sz="1600" dirty="0">
                <a:solidFill>
                  <a:srgbClr val="FF0000"/>
                </a:solidFill>
                <a:latin typeface="Avenir Roman" panose="02000503020000020003" pitchFamily="2" charset="0"/>
              </a:rPr>
              <a:t> </a:t>
            </a:r>
          </a:p>
          <a:p>
            <a:r>
              <a:rPr lang="it-IT" sz="1100" dirty="0">
                <a:latin typeface="Avenir Roman" panose="02000503020000020003" pitchFamily="2" charset="0"/>
              </a:rPr>
              <a:t>PRD 67, 114010 (2003)</a:t>
            </a:r>
          </a:p>
        </p:txBody>
      </p:sp>
      <p:sp>
        <p:nvSpPr>
          <p:cNvPr id="9" name="Rectangle 8">
            <a:extLst>
              <a:ext uri="{FF2B5EF4-FFF2-40B4-BE49-F238E27FC236}">
                <a16:creationId xmlns:a16="http://schemas.microsoft.com/office/drawing/2014/main" id="{B58AEC7E-7C4B-554E-86F0-A54DD003E5FD}"/>
              </a:ext>
            </a:extLst>
          </p:cNvPr>
          <p:cNvSpPr/>
          <p:nvPr/>
        </p:nvSpPr>
        <p:spPr>
          <a:xfrm>
            <a:off x="27711" y="4812446"/>
            <a:ext cx="9144000" cy="861774"/>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accent1"/>
                </a:solidFill>
                <a:latin typeface="Avenir Roman" panose="02000503020000020003" pitchFamily="2" charset="0"/>
              </a:rPr>
              <a:t>No satisfactory understanding of contribution from each function </a:t>
            </a:r>
          </a:p>
          <a:p>
            <a:pPr marL="342900" indent="-342900">
              <a:buFont typeface="Arial" panose="020B0604020202020204" pitchFamily="34" charset="0"/>
              <a:buChar char="•"/>
            </a:pPr>
            <a:endParaRPr lang="en-US" sz="1000" dirty="0">
              <a:solidFill>
                <a:schemeClr val="accent1"/>
              </a:solidFill>
              <a:latin typeface="Avenir Roman" panose="02000503020000020003" pitchFamily="2" charset="0"/>
            </a:endParaRPr>
          </a:p>
          <a:p>
            <a:pPr marL="342900" indent="-342900">
              <a:buFont typeface="Arial" panose="020B0604020202020204" pitchFamily="34" charset="0"/>
              <a:buChar char="•"/>
            </a:pPr>
            <a:r>
              <a:rPr lang="en-US" sz="2000" dirty="0">
                <a:solidFill>
                  <a:schemeClr val="accent1"/>
                </a:solidFill>
                <a:latin typeface="Avenir Roman" panose="02000503020000020003" pitchFamily="2" charset="0"/>
              </a:rPr>
              <a:t>Large difference between different models</a:t>
            </a:r>
          </a:p>
        </p:txBody>
      </p:sp>
      <p:pic>
        <p:nvPicPr>
          <p:cNvPr id="10" name="Picture 9">
            <a:extLst>
              <a:ext uri="{FF2B5EF4-FFF2-40B4-BE49-F238E27FC236}">
                <a16:creationId xmlns:a16="http://schemas.microsoft.com/office/drawing/2014/main" id="{B8D1C392-9C33-414A-9187-BCD9B8AB8194}"/>
              </a:ext>
            </a:extLst>
          </p:cNvPr>
          <p:cNvPicPr>
            <a:picLocks noChangeAspect="1"/>
          </p:cNvPicPr>
          <p:nvPr/>
        </p:nvPicPr>
        <p:blipFill>
          <a:blip r:embed="rId3"/>
          <a:stretch>
            <a:fillRect/>
          </a:stretch>
        </p:blipFill>
        <p:spPr>
          <a:xfrm>
            <a:off x="245208" y="1026702"/>
            <a:ext cx="5806765" cy="613011"/>
          </a:xfrm>
          <a:prstGeom prst="rect">
            <a:avLst/>
          </a:prstGeom>
          <a:ln>
            <a:noFill/>
          </a:ln>
        </p:spPr>
      </p:pic>
      <p:sp>
        <p:nvSpPr>
          <p:cNvPr id="11" name="TextBox 10">
            <a:extLst>
              <a:ext uri="{FF2B5EF4-FFF2-40B4-BE49-F238E27FC236}">
                <a16:creationId xmlns:a16="http://schemas.microsoft.com/office/drawing/2014/main" id="{491D3F64-DF7F-8C45-867E-7EC111201BC1}"/>
              </a:ext>
            </a:extLst>
          </p:cNvPr>
          <p:cNvSpPr txBox="1"/>
          <p:nvPr/>
        </p:nvSpPr>
        <p:spPr>
          <a:xfrm>
            <a:off x="2964875" y="2039769"/>
            <a:ext cx="3063451" cy="754053"/>
          </a:xfrm>
          <a:prstGeom prst="rect">
            <a:avLst/>
          </a:prstGeom>
          <a:noFill/>
        </p:spPr>
        <p:txBody>
          <a:bodyPr wrap="square" rtlCol="0">
            <a:spAutoFit/>
          </a:bodyPr>
          <a:lstStyle/>
          <a:p>
            <a:r>
              <a:rPr lang="it-IT" sz="1600" b="1" dirty="0">
                <a:solidFill>
                  <a:srgbClr val="00B050"/>
                </a:solidFill>
                <a:latin typeface="Avenir Roman" panose="02000503020000020003" pitchFamily="2" charset="0"/>
              </a:rPr>
              <a:t>e</a:t>
            </a:r>
            <a:r>
              <a:rPr lang="it-IT" sz="1600" b="1" baseline="-25000" dirty="0">
                <a:solidFill>
                  <a:srgbClr val="00B050"/>
                </a:solidFill>
                <a:latin typeface="Avenir Roman" panose="02000503020000020003" pitchFamily="2" charset="0"/>
              </a:rPr>
              <a:t>a</a:t>
            </a:r>
            <a:r>
              <a:rPr lang="it-IT" sz="1600" b="1" dirty="0">
                <a:solidFill>
                  <a:srgbClr val="00B050"/>
                </a:solidFill>
                <a:latin typeface="Avenir Roman" panose="02000503020000020003" pitchFamily="2" charset="0"/>
              </a:rPr>
              <a:t>(x): </a:t>
            </a:r>
            <a:r>
              <a:rPr lang="it-IT" sz="1600" dirty="0" err="1">
                <a:solidFill>
                  <a:srgbClr val="00B050"/>
                </a:solidFill>
                <a:latin typeface="Avenir Roman" panose="02000503020000020003" pitchFamily="2" charset="0"/>
              </a:rPr>
              <a:t>spectator</a:t>
            </a:r>
            <a:r>
              <a:rPr lang="it-IT" sz="1600" dirty="0">
                <a:solidFill>
                  <a:srgbClr val="00B050"/>
                </a:solidFill>
                <a:latin typeface="Avenir Roman" panose="02000503020000020003" pitchFamily="2" charset="0"/>
              </a:rPr>
              <a:t> model with </a:t>
            </a:r>
          </a:p>
          <a:p>
            <a:r>
              <a:rPr lang="it-IT" sz="1600" dirty="0">
                <a:solidFill>
                  <a:srgbClr val="00B050"/>
                </a:solidFill>
                <a:latin typeface="Avenir Roman" panose="02000503020000020003" pitchFamily="2" charset="0"/>
              </a:rPr>
              <a:t>scalar and </a:t>
            </a:r>
            <a:r>
              <a:rPr lang="it-IT" sz="1600" dirty="0" err="1">
                <a:solidFill>
                  <a:srgbClr val="00B050"/>
                </a:solidFill>
                <a:latin typeface="Avenir Roman" panose="02000503020000020003" pitchFamily="2" charset="0"/>
              </a:rPr>
              <a:t>axial-vector</a:t>
            </a:r>
            <a:r>
              <a:rPr lang="it-IT" sz="1600" dirty="0">
                <a:solidFill>
                  <a:srgbClr val="00B050"/>
                </a:solidFill>
                <a:latin typeface="Avenir Roman" panose="02000503020000020003" pitchFamily="2" charset="0"/>
              </a:rPr>
              <a:t> </a:t>
            </a:r>
            <a:r>
              <a:rPr lang="it-IT" sz="1600" dirty="0" err="1">
                <a:solidFill>
                  <a:srgbClr val="00B050"/>
                </a:solidFill>
                <a:latin typeface="Avenir Roman" panose="02000503020000020003" pitchFamily="2" charset="0"/>
              </a:rPr>
              <a:t>diquarks</a:t>
            </a:r>
            <a:r>
              <a:rPr lang="it-IT" sz="1600" dirty="0">
                <a:solidFill>
                  <a:srgbClr val="2908DF"/>
                </a:solidFill>
                <a:latin typeface="Avenir Roman" panose="02000503020000020003" pitchFamily="2" charset="0"/>
              </a:rPr>
              <a:t> </a:t>
            </a:r>
            <a:endParaRPr lang="it-IT" sz="1600" dirty="0">
              <a:solidFill>
                <a:srgbClr val="00B050"/>
              </a:solidFill>
              <a:latin typeface="Avenir Roman" panose="02000503020000020003" pitchFamily="2" charset="0"/>
            </a:endParaRPr>
          </a:p>
          <a:p>
            <a:r>
              <a:rPr lang="it-IT" sz="1100" dirty="0">
                <a:latin typeface="Avenir Roman" panose="02000503020000020003" pitchFamily="2" charset="0"/>
              </a:rPr>
              <a:t>EPJC 73, 2557 (2013)</a:t>
            </a:r>
          </a:p>
        </p:txBody>
      </p:sp>
      <p:sp>
        <p:nvSpPr>
          <p:cNvPr id="13" name="TextBox 12">
            <a:extLst>
              <a:ext uri="{FF2B5EF4-FFF2-40B4-BE49-F238E27FC236}">
                <a16:creationId xmlns:a16="http://schemas.microsoft.com/office/drawing/2014/main" id="{39D481DD-7E62-694C-8B52-7CC5DE6C290F}"/>
              </a:ext>
            </a:extLst>
          </p:cNvPr>
          <p:cNvSpPr txBox="1"/>
          <p:nvPr/>
        </p:nvSpPr>
        <p:spPr>
          <a:xfrm>
            <a:off x="6080549" y="1986101"/>
            <a:ext cx="3063451" cy="754053"/>
          </a:xfrm>
          <a:prstGeom prst="rect">
            <a:avLst/>
          </a:prstGeom>
          <a:noFill/>
        </p:spPr>
        <p:txBody>
          <a:bodyPr wrap="square" rtlCol="0">
            <a:spAutoFit/>
          </a:bodyPr>
          <a:lstStyle/>
          <a:p>
            <a:r>
              <a:rPr lang="it-IT" sz="1600" dirty="0" err="1">
                <a:solidFill>
                  <a:srgbClr val="2908DF"/>
                </a:solidFill>
                <a:latin typeface="Avenir Roman" panose="02000503020000020003" pitchFamily="2" charset="0"/>
              </a:rPr>
              <a:t>g</a:t>
            </a:r>
            <a:r>
              <a:rPr lang="it-IT" sz="1600" baseline="30000" dirty="0" err="1">
                <a:solidFill>
                  <a:srgbClr val="2908DF"/>
                </a:solidFill>
                <a:latin typeface="Avenir Roman" panose="02000503020000020003" pitchFamily="2" charset="0"/>
              </a:rPr>
              <a:t>⊥a</a:t>
            </a:r>
            <a:r>
              <a:rPr lang="it-IT" sz="1600" dirty="0">
                <a:solidFill>
                  <a:srgbClr val="2908DF"/>
                </a:solidFill>
                <a:latin typeface="Avenir Roman" panose="02000503020000020003" pitchFamily="2" charset="0"/>
              </a:rPr>
              <a:t>: </a:t>
            </a:r>
            <a:r>
              <a:rPr lang="it-IT" sz="1600" dirty="0" err="1">
                <a:solidFill>
                  <a:srgbClr val="2908DF"/>
                </a:solidFill>
                <a:latin typeface="Avenir Roman" panose="02000503020000020003" pitchFamily="2" charset="0"/>
              </a:rPr>
              <a:t>spectator</a:t>
            </a:r>
            <a:r>
              <a:rPr lang="it-IT" sz="1600" dirty="0">
                <a:solidFill>
                  <a:srgbClr val="2908DF"/>
                </a:solidFill>
                <a:latin typeface="Avenir Roman" panose="02000503020000020003" pitchFamily="2" charset="0"/>
              </a:rPr>
              <a:t> model with </a:t>
            </a:r>
          </a:p>
          <a:p>
            <a:r>
              <a:rPr lang="it-IT" sz="1600" dirty="0">
                <a:solidFill>
                  <a:srgbClr val="2908DF"/>
                </a:solidFill>
                <a:latin typeface="Avenir Roman" panose="02000503020000020003" pitchFamily="2" charset="0"/>
              </a:rPr>
              <a:t>scalar and </a:t>
            </a:r>
            <a:r>
              <a:rPr lang="it-IT" sz="1600" dirty="0" err="1">
                <a:solidFill>
                  <a:srgbClr val="2908DF"/>
                </a:solidFill>
                <a:latin typeface="Avenir Roman" panose="02000503020000020003" pitchFamily="2" charset="0"/>
              </a:rPr>
              <a:t>axial-vector</a:t>
            </a:r>
            <a:r>
              <a:rPr lang="it-IT" sz="1600" dirty="0">
                <a:solidFill>
                  <a:srgbClr val="2908DF"/>
                </a:solidFill>
                <a:latin typeface="Avenir Roman" panose="02000503020000020003" pitchFamily="2" charset="0"/>
              </a:rPr>
              <a:t> </a:t>
            </a:r>
            <a:r>
              <a:rPr lang="it-IT" sz="1600" dirty="0" err="1">
                <a:solidFill>
                  <a:srgbClr val="2908DF"/>
                </a:solidFill>
                <a:latin typeface="Avenir Roman" panose="02000503020000020003" pitchFamily="2" charset="0"/>
              </a:rPr>
              <a:t>diquarks</a:t>
            </a:r>
            <a:r>
              <a:rPr lang="it-IT" sz="1600" dirty="0">
                <a:solidFill>
                  <a:srgbClr val="2908DF"/>
                </a:solidFill>
                <a:latin typeface="Avenir Roman" panose="02000503020000020003" pitchFamily="2" charset="0"/>
              </a:rPr>
              <a:t> </a:t>
            </a:r>
          </a:p>
          <a:p>
            <a:r>
              <a:rPr lang="it-IT" sz="1100" dirty="0">
                <a:latin typeface="Avenir Roman" panose="02000503020000020003" pitchFamily="2" charset="0"/>
              </a:rPr>
              <a:t>EPJC 73, 2557 (2013)</a:t>
            </a:r>
          </a:p>
        </p:txBody>
      </p:sp>
      <p:sp>
        <p:nvSpPr>
          <p:cNvPr id="3" name="Oval 2">
            <a:extLst>
              <a:ext uri="{FF2B5EF4-FFF2-40B4-BE49-F238E27FC236}">
                <a16:creationId xmlns:a16="http://schemas.microsoft.com/office/drawing/2014/main" id="{BF64CF8F-20A5-914D-9000-2D66AAF73AAB}"/>
              </a:ext>
            </a:extLst>
          </p:cNvPr>
          <p:cNvSpPr/>
          <p:nvPr/>
        </p:nvSpPr>
        <p:spPr>
          <a:xfrm>
            <a:off x="2078181" y="929585"/>
            <a:ext cx="803564" cy="708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Oval 13">
            <a:extLst>
              <a:ext uri="{FF2B5EF4-FFF2-40B4-BE49-F238E27FC236}">
                <a16:creationId xmlns:a16="http://schemas.microsoft.com/office/drawing/2014/main" id="{99D359D5-D7D2-434C-8AF5-446B494241C7}"/>
              </a:ext>
            </a:extLst>
          </p:cNvPr>
          <p:cNvSpPr/>
          <p:nvPr/>
        </p:nvSpPr>
        <p:spPr>
          <a:xfrm>
            <a:off x="4170217" y="955645"/>
            <a:ext cx="803564" cy="708199"/>
          </a:xfrm>
          <a:prstGeom prst="ellipse">
            <a:avLst/>
          </a:prstGeom>
          <a:noFill/>
          <a:ln w="38100">
            <a:solidFill>
              <a:srgbClr val="2908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7" name="Straight Arrow Connector 6">
            <a:extLst>
              <a:ext uri="{FF2B5EF4-FFF2-40B4-BE49-F238E27FC236}">
                <a16:creationId xmlns:a16="http://schemas.microsoft.com/office/drawing/2014/main" id="{7F0133B4-AA1B-9348-88F6-15F729D6C816}"/>
              </a:ext>
            </a:extLst>
          </p:cNvPr>
          <p:cNvCxnSpPr/>
          <p:nvPr/>
        </p:nvCxnSpPr>
        <p:spPr>
          <a:xfrm flipH="1">
            <a:off x="1399309" y="1527461"/>
            <a:ext cx="678872" cy="5390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2DA20B1-8748-914D-94E8-5513DFE40FA0}"/>
              </a:ext>
            </a:extLst>
          </p:cNvPr>
          <p:cNvCxnSpPr>
            <a:cxnSpLocks/>
          </p:cNvCxnSpPr>
          <p:nvPr/>
        </p:nvCxnSpPr>
        <p:spPr>
          <a:xfrm>
            <a:off x="2798904" y="1565432"/>
            <a:ext cx="634845" cy="52323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C8F4935-88F7-C34A-BC85-17C832F9DF07}"/>
              </a:ext>
            </a:extLst>
          </p:cNvPr>
          <p:cNvCxnSpPr>
            <a:cxnSpLocks/>
          </p:cNvCxnSpPr>
          <p:nvPr/>
        </p:nvCxnSpPr>
        <p:spPr>
          <a:xfrm>
            <a:off x="4899713" y="1544988"/>
            <a:ext cx="1236619" cy="543679"/>
          </a:xfrm>
          <a:prstGeom prst="straightConnector1">
            <a:avLst/>
          </a:prstGeom>
          <a:ln w="38100">
            <a:solidFill>
              <a:srgbClr val="2908D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30">
            <a:extLst>
              <a:ext uri="{FF2B5EF4-FFF2-40B4-BE49-F238E27FC236}">
                <a16:creationId xmlns:a16="http://schemas.microsoft.com/office/drawing/2014/main" id="{04B155C3-A3E0-A545-8AFD-2CE452922423}"/>
              </a:ext>
            </a:extLst>
          </p:cNvPr>
          <p:cNvSpPr txBox="1">
            <a:spLocks noChangeArrowheads="1"/>
          </p:cNvSpPr>
          <p:nvPr/>
        </p:nvSpPr>
        <p:spPr bwMode="auto">
          <a:xfrm>
            <a:off x="132179" y="5692078"/>
            <a:ext cx="8891674" cy="707886"/>
          </a:xfrm>
          <a:prstGeom prst="rect">
            <a:avLst/>
          </a:prstGeom>
          <a:ln cap="rn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chemeClr val="accent1"/>
                </a:solidFill>
                <a:latin typeface="Avenir Roman" panose="02000503020000020003" pitchFamily="2" charset="0"/>
              </a:rPr>
              <a:t>Interpretation of HT </a:t>
            </a:r>
            <a:r>
              <a:rPr lang="en-US" sz="2000" b="1" dirty="0">
                <a:solidFill>
                  <a:schemeClr val="accent1"/>
                </a:solidFill>
                <a:latin typeface="Avenir Roman" panose="02000503020000020003" pitchFamily="2" charset="0"/>
              </a:rPr>
              <a:t>e(x)</a:t>
            </a:r>
            <a:r>
              <a:rPr lang="en-US" sz="2000" dirty="0">
                <a:solidFill>
                  <a:schemeClr val="accent1"/>
                </a:solidFill>
                <a:latin typeface="Avenir Roman" panose="02000503020000020003" pitchFamily="2" charset="0"/>
              </a:rPr>
              <a:t> (quark-gluon-quark correlations) as </a:t>
            </a:r>
            <a:r>
              <a:rPr lang="en-US" sz="2000" b="1" dirty="0">
                <a:solidFill>
                  <a:schemeClr val="accent1"/>
                </a:solidFill>
                <a:latin typeface="Avenir Roman" panose="02000503020000020003" pitchFamily="2" charset="0"/>
              </a:rPr>
              <a:t>force on the quarks</a:t>
            </a:r>
            <a:r>
              <a:rPr lang="en-US" sz="2000" b="1" dirty="0">
                <a:solidFill>
                  <a:srgbClr val="000090"/>
                </a:solidFill>
                <a:latin typeface="Avenir Roman" panose="02000503020000020003" pitchFamily="2" charset="0"/>
              </a:rPr>
              <a:t> </a:t>
            </a:r>
            <a:r>
              <a:rPr lang="en-US" sz="1600" dirty="0">
                <a:solidFill>
                  <a:srgbClr val="000090"/>
                </a:solidFill>
                <a:latin typeface="Avenir Roman" panose="02000503020000020003" pitchFamily="2" charset="0"/>
              </a:rPr>
              <a:t>(</a:t>
            </a:r>
            <a:r>
              <a:rPr lang="en-US" sz="1600" dirty="0" err="1">
                <a:latin typeface="Avenir Roman" panose="02000503020000020003" pitchFamily="2" charset="0"/>
              </a:rPr>
              <a:t>Burkardt</a:t>
            </a:r>
            <a:r>
              <a:rPr lang="en-US" sz="1600" dirty="0">
                <a:latin typeface="Avenir Roman" panose="02000503020000020003" pitchFamily="2" charset="0"/>
              </a:rPr>
              <a:t> </a:t>
            </a:r>
            <a:r>
              <a:rPr lang="it-IT" sz="1600" dirty="0" err="1">
                <a:latin typeface="Avenir Roman" panose="02000503020000020003" pitchFamily="2" charset="0"/>
              </a:rPr>
              <a:t>Phys.Rev</a:t>
            </a:r>
            <a:r>
              <a:rPr lang="it-IT" sz="1600" dirty="0">
                <a:latin typeface="Avenir Roman" panose="02000503020000020003" pitchFamily="2" charset="0"/>
              </a:rPr>
              <a:t>. D88 (2013) 114502 </a:t>
            </a:r>
            <a:r>
              <a:rPr lang="en-US" sz="1600" dirty="0">
                <a:solidFill>
                  <a:srgbClr val="000090"/>
                </a:solidFill>
                <a:latin typeface="Avenir Roman" panose="02000503020000020003" pitchFamily="2" charset="0"/>
              </a:rPr>
              <a:t>)</a:t>
            </a:r>
            <a:endParaRPr lang="it-IT" sz="1600" dirty="0"/>
          </a:p>
        </p:txBody>
      </p:sp>
      <p:sp>
        <p:nvSpPr>
          <p:cNvPr id="19" name="Rectangle 18">
            <a:extLst>
              <a:ext uri="{FF2B5EF4-FFF2-40B4-BE49-F238E27FC236}">
                <a16:creationId xmlns:a16="http://schemas.microsoft.com/office/drawing/2014/main" id="{01BFE9B7-B453-0241-8F3C-816FF1C09C7F}"/>
              </a:ext>
            </a:extLst>
          </p:cNvPr>
          <p:cNvSpPr/>
          <p:nvPr/>
        </p:nvSpPr>
        <p:spPr>
          <a:xfrm>
            <a:off x="6450031" y="3181267"/>
            <a:ext cx="2693969" cy="954107"/>
          </a:xfrm>
          <a:prstGeom prst="rect">
            <a:avLst/>
          </a:prstGeom>
        </p:spPr>
        <p:txBody>
          <a:bodyPr wrap="square">
            <a:spAutoFit/>
          </a:bodyPr>
          <a:lstStyle/>
          <a:p>
            <a:r>
              <a:rPr lang="en-US" sz="1400" dirty="0">
                <a:solidFill>
                  <a:srgbClr val="002060"/>
                </a:solidFill>
                <a:latin typeface="Avenir Roman" panose="02000503020000020003" pitchFamily="2" charset="0"/>
              </a:rPr>
              <a:t>A</a:t>
            </a:r>
            <a:r>
              <a:rPr lang="en-US" sz="1400" baseline="-25000" dirty="0">
                <a:solidFill>
                  <a:srgbClr val="002060"/>
                </a:solidFill>
                <a:latin typeface="Avenir Roman" panose="02000503020000020003" pitchFamily="2" charset="0"/>
              </a:rPr>
              <a:t>LU</a:t>
            </a:r>
            <a:r>
              <a:rPr lang="en-US" sz="1400" dirty="0">
                <a:solidFill>
                  <a:srgbClr val="002060"/>
                </a:solidFill>
                <a:latin typeface="Avenir Roman" panose="02000503020000020003" pitchFamily="2" charset="0"/>
              </a:rPr>
              <a:t> measured with CLAS @ 5.5 GeV with better than 1% stat. precision permits comparison with several reaction models</a:t>
            </a:r>
          </a:p>
        </p:txBody>
      </p:sp>
    </p:spTree>
    <p:extLst>
      <p:ext uri="{BB962C8B-B14F-4D97-AF65-F5344CB8AC3E}">
        <p14:creationId xmlns:p14="http://schemas.microsoft.com/office/powerpoint/2010/main" val="37348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1244" y="6453481"/>
            <a:ext cx="536158" cy="303364"/>
          </a:xfrm>
        </p:spPr>
        <p:txBody>
          <a:bodyPr/>
          <a:lstStyle/>
          <a:p>
            <a:fld id="{07E1C93C-5050-FC42-8F10-D22D4F119D13}" type="slidenum">
              <a:rPr lang="en-US" smtClean="0"/>
              <a:pPr/>
              <a:t>15</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Book" panose="02000503020000020003" pitchFamily="2" charset="0"/>
                <a:cs typeface="Avenir Black"/>
              </a:rPr>
              <a:t>Diquark Spectator Model for e(x)</a:t>
            </a:r>
            <a:endParaRPr lang="en-US" sz="3800" b="0" dirty="0">
              <a:solidFill>
                <a:srgbClr val="FFFFFF"/>
              </a:solidFill>
              <a:latin typeface="Avenir Book" panose="02000503020000020003" pitchFamily="2" charset="0"/>
              <a:cs typeface="Avenir Black"/>
            </a:endParaRPr>
          </a:p>
        </p:txBody>
      </p:sp>
      <p:pic>
        <p:nvPicPr>
          <p:cNvPr id="3" name="Picture 2">
            <a:extLst>
              <a:ext uri="{FF2B5EF4-FFF2-40B4-BE49-F238E27FC236}">
                <a16:creationId xmlns:a16="http://schemas.microsoft.com/office/drawing/2014/main" id="{DF866097-91C8-A547-87AF-E3053C27081D}"/>
              </a:ext>
            </a:extLst>
          </p:cNvPr>
          <p:cNvPicPr>
            <a:picLocks noChangeAspect="1"/>
          </p:cNvPicPr>
          <p:nvPr/>
        </p:nvPicPr>
        <p:blipFill>
          <a:blip r:embed="rId2"/>
          <a:stretch>
            <a:fillRect/>
          </a:stretch>
        </p:blipFill>
        <p:spPr>
          <a:xfrm>
            <a:off x="1278793" y="1629603"/>
            <a:ext cx="6799995" cy="3435976"/>
          </a:xfrm>
          <a:prstGeom prst="rect">
            <a:avLst/>
          </a:prstGeom>
        </p:spPr>
      </p:pic>
      <p:sp>
        <p:nvSpPr>
          <p:cNvPr id="6" name="Rectangle 5">
            <a:extLst>
              <a:ext uri="{FF2B5EF4-FFF2-40B4-BE49-F238E27FC236}">
                <a16:creationId xmlns:a16="http://schemas.microsoft.com/office/drawing/2014/main" id="{F97E7F5C-2111-EE41-A96A-B51331F2118D}"/>
              </a:ext>
            </a:extLst>
          </p:cNvPr>
          <p:cNvSpPr/>
          <p:nvPr/>
        </p:nvSpPr>
        <p:spPr>
          <a:xfrm>
            <a:off x="0" y="5065579"/>
            <a:ext cx="8938509" cy="1754326"/>
          </a:xfrm>
          <a:prstGeom prst="rect">
            <a:avLst/>
          </a:prstGeom>
        </p:spPr>
        <p:txBody>
          <a:bodyPr wrap="square">
            <a:spAutoFit/>
          </a:bodyPr>
          <a:lstStyle/>
          <a:p>
            <a:pPr marL="342900" indent="-342900">
              <a:buFont typeface="Arial" panose="020B0604020202020204" pitchFamily="34" charset="0"/>
              <a:buChar char="•"/>
            </a:pPr>
            <a:r>
              <a:rPr lang="it-IT" sz="2000" dirty="0" err="1">
                <a:latin typeface="Avenir Roman" panose="02000503020000020003" pitchFamily="2" charset="0"/>
              </a:rPr>
              <a:t>Two</a:t>
            </a:r>
            <a:r>
              <a:rPr lang="it-IT" sz="2000" dirty="0">
                <a:latin typeface="Avenir Roman" panose="02000503020000020003" pitchFamily="2" charset="0"/>
              </a:rPr>
              <a:t> sets of the twist-3 TMD </a:t>
            </a:r>
            <a:r>
              <a:rPr lang="it-IT" sz="2000" dirty="0" err="1">
                <a:latin typeface="Avenir Roman" panose="02000503020000020003" pitchFamily="2" charset="0"/>
              </a:rPr>
              <a:t>DFs</a:t>
            </a:r>
            <a:r>
              <a:rPr lang="it-IT" sz="2000" dirty="0">
                <a:latin typeface="Avenir Roman" panose="02000503020000020003" pitchFamily="2" charset="0"/>
              </a:rPr>
              <a:t> e  and g </a:t>
            </a:r>
            <a:r>
              <a:rPr lang="it-IT" sz="2000" baseline="30000" dirty="0">
                <a:latin typeface="Avenir Roman" panose="02000503020000020003" pitchFamily="2" charset="0"/>
              </a:rPr>
              <a:t>⊥</a:t>
            </a:r>
            <a:r>
              <a:rPr lang="it-IT" sz="2000" dirty="0">
                <a:latin typeface="Avenir Roman" panose="02000503020000020003" pitchFamily="2" charset="0"/>
              </a:rPr>
              <a:t>  </a:t>
            </a:r>
            <a:r>
              <a:rPr lang="it-IT" sz="2000" dirty="0" err="1">
                <a:latin typeface="Avenir Roman" panose="02000503020000020003" pitchFamily="2" charset="0"/>
              </a:rPr>
              <a:t>obtained</a:t>
            </a:r>
            <a:r>
              <a:rPr lang="it-IT" sz="2000" dirty="0">
                <a:latin typeface="Avenir Roman" panose="02000503020000020003" pitchFamily="2" charset="0"/>
              </a:rPr>
              <a:t> </a:t>
            </a:r>
            <a:r>
              <a:rPr lang="it-IT" sz="2000" dirty="0" err="1">
                <a:latin typeface="Avenir Roman" panose="02000503020000020003" pitchFamily="2" charset="0"/>
              </a:rPr>
              <a:t>using</a:t>
            </a:r>
            <a:r>
              <a:rPr lang="it-IT" sz="2000" dirty="0">
                <a:latin typeface="Avenir Roman" panose="02000503020000020003" pitchFamily="2" charset="0"/>
              </a:rPr>
              <a:t> </a:t>
            </a:r>
            <a:r>
              <a:rPr lang="it-IT" sz="2000" dirty="0" err="1">
                <a:latin typeface="Avenir Roman" panose="02000503020000020003" pitchFamily="2" charset="0"/>
              </a:rPr>
              <a:t>two</a:t>
            </a:r>
            <a:r>
              <a:rPr lang="it-IT" sz="2000" dirty="0">
                <a:latin typeface="Avenir Roman" panose="02000503020000020003" pitchFamily="2" charset="0"/>
              </a:rPr>
              <a:t> </a:t>
            </a:r>
            <a:r>
              <a:rPr lang="it-IT" sz="2000" dirty="0" err="1">
                <a:latin typeface="Avenir Roman" panose="02000503020000020003" pitchFamily="2" charset="0"/>
              </a:rPr>
              <a:t>different</a:t>
            </a:r>
            <a:r>
              <a:rPr lang="it-IT" sz="2000" dirty="0">
                <a:latin typeface="Avenir Roman" panose="02000503020000020003" pitchFamily="2" charset="0"/>
              </a:rPr>
              <a:t> </a:t>
            </a:r>
            <a:r>
              <a:rPr lang="it-IT" sz="2000" dirty="0" err="1">
                <a:latin typeface="Avenir Roman" panose="02000503020000020003" pitchFamily="2" charset="0"/>
              </a:rPr>
              <a:t>choices</a:t>
            </a:r>
            <a:r>
              <a:rPr lang="it-IT" sz="2000" dirty="0">
                <a:latin typeface="Avenir Roman" panose="02000503020000020003" pitchFamily="2" charset="0"/>
              </a:rPr>
              <a:t> for the propagator of the </a:t>
            </a:r>
            <a:r>
              <a:rPr lang="it-IT" sz="2000" dirty="0" err="1">
                <a:latin typeface="Avenir Roman" panose="02000503020000020003" pitchFamily="2" charset="0"/>
              </a:rPr>
              <a:t>axial-vector</a:t>
            </a:r>
            <a:r>
              <a:rPr lang="it-IT" sz="2000" dirty="0">
                <a:latin typeface="Avenir Roman" panose="02000503020000020003" pitchFamily="2" charset="0"/>
              </a:rPr>
              <a:t> </a:t>
            </a:r>
            <a:r>
              <a:rPr lang="it-IT" sz="2000" dirty="0" err="1">
                <a:latin typeface="Avenir Roman" panose="02000503020000020003" pitchFamily="2" charset="0"/>
              </a:rPr>
              <a:t>diquark</a:t>
            </a:r>
            <a:r>
              <a:rPr lang="it-IT" sz="2000" dirty="0">
                <a:latin typeface="Avenir Roman" panose="02000503020000020003" pitchFamily="2" charset="0"/>
              </a:rPr>
              <a:t>, </a:t>
            </a:r>
            <a:r>
              <a:rPr lang="it-IT" sz="2000" dirty="0" err="1">
                <a:latin typeface="Avenir Roman" panose="02000503020000020003" pitchFamily="2" charset="0"/>
              </a:rPr>
              <a:t>together</a:t>
            </a:r>
            <a:r>
              <a:rPr lang="it-IT" sz="2000" dirty="0">
                <a:latin typeface="Avenir Roman" panose="02000503020000020003" pitchFamily="2" charset="0"/>
              </a:rPr>
              <a:t> with </a:t>
            </a:r>
            <a:r>
              <a:rPr lang="it-IT" sz="2000" dirty="0" err="1">
                <a:latin typeface="Avenir Roman" panose="02000503020000020003" pitchFamily="2" charset="0"/>
              </a:rPr>
              <a:t>different</a:t>
            </a:r>
            <a:r>
              <a:rPr lang="it-IT" sz="2000" dirty="0">
                <a:latin typeface="Avenir Roman" panose="02000503020000020003" pitchFamily="2" charset="0"/>
              </a:rPr>
              <a:t> relations </a:t>
            </a:r>
            <a:r>
              <a:rPr lang="it-IT" sz="2000" dirty="0" err="1">
                <a:latin typeface="Avenir Roman" panose="02000503020000020003" pitchFamily="2" charset="0"/>
              </a:rPr>
              <a:t>between</a:t>
            </a:r>
            <a:r>
              <a:rPr lang="it-IT" sz="2000" dirty="0">
                <a:latin typeface="Avenir Roman" panose="02000503020000020003" pitchFamily="2" charset="0"/>
              </a:rPr>
              <a:t> the quark </a:t>
            </a:r>
            <a:r>
              <a:rPr lang="it-IT" sz="2000" dirty="0" err="1">
                <a:latin typeface="Avenir Roman" panose="02000503020000020003" pitchFamily="2" charset="0"/>
              </a:rPr>
              <a:t>flavors</a:t>
            </a:r>
            <a:r>
              <a:rPr lang="it-IT" sz="2000" dirty="0">
                <a:latin typeface="Avenir Roman" panose="02000503020000020003" pitchFamily="2" charset="0"/>
              </a:rPr>
              <a:t> and the </a:t>
            </a:r>
            <a:r>
              <a:rPr lang="it-IT" sz="2000" dirty="0" err="1">
                <a:latin typeface="Avenir Roman" panose="02000503020000020003" pitchFamily="2" charset="0"/>
              </a:rPr>
              <a:t>diquark</a:t>
            </a:r>
            <a:r>
              <a:rPr lang="it-IT" sz="2000" dirty="0">
                <a:latin typeface="Avenir Roman" panose="02000503020000020003" pitchFamily="2" charset="0"/>
              </a:rPr>
              <a:t> </a:t>
            </a:r>
            <a:r>
              <a:rPr lang="it-IT" sz="2000" dirty="0" err="1">
                <a:latin typeface="Avenir Roman" panose="02000503020000020003" pitchFamily="2" charset="0"/>
              </a:rPr>
              <a:t>types</a:t>
            </a:r>
            <a:endParaRPr lang="it-IT" sz="2000" dirty="0">
              <a:latin typeface="Avenir Roman" panose="02000503020000020003" pitchFamily="2" charset="0"/>
            </a:endParaRPr>
          </a:p>
          <a:p>
            <a:endParaRPr lang="it-IT" sz="800" dirty="0">
              <a:latin typeface="Avenir Roman" panose="02000503020000020003" pitchFamily="2" charset="0"/>
            </a:endParaRPr>
          </a:p>
          <a:p>
            <a:pPr marL="342900" indent="-342900">
              <a:buFont typeface="Arial" panose="020B0604020202020204" pitchFamily="34" charset="0"/>
              <a:buChar char="•"/>
            </a:pPr>
            <a:r>
              <a:rPr lang="it-IT" sz="2000" dirty="0" err="1">
                <a:solidFill>
                  <a:schemeClr val="accent1"/>
                </a:solidFill>
                <a:latin typeface="Avenir Roman" panose="02000503020000020003" pitchFamily="2" charset="0"/>
              </a:rPr>
              <a:t>Different</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approaches</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leads</a:t>
            </a:r>
            <a:r>
              <a:rPr lang="it-IT" sz="2000" dirty="0">
                <a:solidFill>
                  <a:schemeClr val="accent1"/>
                </a:solidFill>
                <a:latin typeface="Avenir Roman" panose="02000503020000020003" pitchFamily="2" charset="0"/>
              </a:rPr>
              <a:t> to </a:t>
            </a:r>
            <a:r>
              <a:rPr lang="it-IT" sz="2000" dirty="0" err="1">
                <a:solidFill>
                  <a:schemeClr val="accent1"/>
                </a:solidFill>
                <a:latin typeface="Avenir Roman" panose="02000503020000020003" pitchFamily="2" charset="0"/>
              </a:rPr>
              <a:t>quite</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different</a:t>
            </a:r>
            <a:r>
              <a:rPr lang="it-IT" sz="2000" dirty="0">
                <a:solidFill>
                  <a:schemeClr val="accent1"/>
                </a:solidFill>
                <a:latin typeface="Avenir Roman" panose="02000503020000020003" pitchFamily="2" charset="0"/>
              </a:rPr>
              <a:t> TMD </a:t>
            </a:r>
            <a:r>
              <a:rPr lang="it-IT" sz="2000" dirty="0" err="1">
                <a:solidFill>
                  <a:schemeClr val="accent1"/>
                </a:solidFill>
                <a:latin typeface="Avenir Roman" panose="02000503020000020003" pitchFamily="2" charset="0"/>
              </a:rPr>
              <a:t>DFs</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including</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their</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flavor</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dependences</a:t>
            </a:r>
            <a:r>
              <a:rPr lang="it-IT" sz="2000" dirty="0">
                <a:solidFill>
                  <a:schemeClr val="accent1"/>
                </a:solidFill>
                <a:latin typeface="Avenir Roman" panose="02000503020000020003" pitchFamily="2" charset="0"/>
              </a:rPr>
              <a:t>, </a:t>
            </a:r>
            <a:r>
              <a:rPr lang="it-IT" sz="2000" dirty="0" err="1">
                <a:solidFill>
                  <a:schemeClr val="accent1"/>
                </a:solidFill>
                <a:latin typeface="Avenir Roman" panose="02000503020000020003" pitchFamily="2" charset="0"/>
              </a:rPr>
              <a:t>sizes</a:t>
            </a:r>
            <a:r>
              <a:rPr lang="it-IT" sz="2000" dirty="0">
                <a:solidFill>
                  <a:schemeClr val="accent1"/>
                </a:solidFill>
                <a:latin typeface="Avenir Roman" panose="02000503020000020003" pitchFamily="2" charset="0"/>
              </a:rPr>
              <a:t> and </a:t>
            </a:r>
            <a:r>
              <a:rPr lang="it-IT" sz="2000" dirty="0" err="1">
                <a:solidFill>
                  <a:schemeClr val="accent1"/>
                </a:solidFill>
                <a:latin typeface="Avenir Roman" panose="02000503020000020003" pitchFamily="2" charset="0"/>
              </a:rPr>
              <a:t>signs</a:t>
            </a:r>
            <a:r>
              <a:rPr lang="it-IT" dirty="0">
                <a:solidFill>
                  <a:schemeClr val="accent1"/>
                </a:solidFill>
                <a:latin typeface="Avenir Roman" panose="02000503020000020003" pitchFamily="2" charset="0"/>
              </a:rPr>
              <a:t>.</a:t>
            </a:r>
            <a:endParaRPr lang="it-IT" dirty="0">
              <a:solidFill>
                <a:schemeClr val="accent1"/>
              </a:solidFill>
              <a:effectLst/>
              <a:latin typeface="Avenir Roman" panose="02000503020000020003" pitchFamily="2" charset="0"/>
            </a:endParaRPr>
          </a:p>
        </p:txBody>
      </p:sp>
      <p:sp>
        <p:nvSpPr>
          <p:cNvPr id="7" name="Rectangle 6">
            <a:extLst>
              <a:ext uri="{FF2B5EF4-FFF2-40B4-BE49-F238E27FC236}">
                <a16:creationId xmlns:a16="http://schemas.microsoft.com/office/drawing/2014/main" id="{F37B74FE-99D1-1543-A495-3E0A180F1BA9}"/>
              </a:ext>
            </a:extLst>
          </p:cNvPr>
          <p:cNvSpPr/>
          <p:nvPr/>
        </p:nvSpPr>
        <p:spPr>
          <a:xfrm>
            <a:off x="6351029" y="1352604"/>
            <a:ext cx="2776529" cy="276999"/>
          </a:xfrm>
          <a:prstGeom prst="rect">
            <a:avLst/>
          </a:prstGeom>
        </p:spPr>
        <p:txBody>
          <a:bodyPr wrap="none">
            <a:spAutoFit/>
          </a:bodyPr>
          <a:lstStyle/>
          <a:p>
            <a:r>
              <a:rPr lang="it-IT" sz="1200" b="1" dirty="0" err="1">
                <a:latin typeface="Avenir Roman" panose="02000503020000020003" pitchFamily="2" charset="0"/>
              </a:rPr>
              <a:t>W</a:t>
            </a:r>
            <a:r>
              <a:rPr lang="it-IT" sz="1200" b="1" dirty="0">
                <a:latin typeface="Avenir Roman" panose="02000503020000020003" pitchFamily="2" charset="0"/>
              </a:rPr>
              <a:t>. Mao, </a:t>
            </a:r>
            <a:r>
              <a:rPr lang="it-IT" sz="1200" b="1" dirty="0" err="1">
                <a:latin typeface="Avenir Roman" panose="02000503020000020003" pitchFamily="2" charset="0"/>
              </a:rPr>
              <a:t>Z</a:t>
            </a:r>
            <a:r>
              <a:rPr lang="it-IT" sz="1200" b="1" dirty="0">
                <a:latin typeface="Avenir Roman" panose="02000503020000020003" pitchFamily="2" charset="0"/>
              </a:rPr>
              <a:t>. Lu EPJC 73, 2557 (2013)</a:t>
            </a:r>
          </a:p>
        </p:txBody>
      </p:sp>
      <p:sp>
        <p:nvSpPr>
          <p:cNvPr id="8" name="Rectangle 7">
            <a:extLst>
              <a:ext uri="{FF2B5EF4-FFF2-40B4-BE49-F238E27FC236}">
                <a16:creationId xmlns:a16="http://schemas.microsoft.com/office/drawing/2014/main" id="{44E60F8D-0D37-FA43-9640-15BEDC1B7616}"/>
              </a:ext>
            </a:extLst>
          </p:cNvPr>
          <p:cNvSpPr/>
          <p:nvPr/>
        </p:nvSpPr>
        <p:spPr>
          <a:xfrm>
            <a:off x="102745" y="953733"/>
            <a:ext cx="9152092" cy="461665"/>
          </a:xfrm>
          <a:prstGeom prst="rect">
            <a:avLst/>
          </a:prstGeom>
        </p:spPr>
        <p:txBody>
          <a:bodyPr wrap="square">
            <a:spAutoFit/>
          </a:bodyPr>
          <a:lstStyle/>
          <a:p>
            <a:r>
              <a:rPr lang="it-IT" sz="2400" b="1" dirty="0" err="1">
                <a:solidFill>
                  <a:srgbClr val="0D36B6"/>
                </a:solidFill>
                <a:latin typeface="Avenir Roman" panose="02000503020000020003" pitchFamily="2" charset="0"/>
              </a:rPr>
              <a:t>It</a:t>
            </a:r>
            <a:r>
              <a:rPr lang="it-IT" sz="2400" b="1" dirty="0">
                <a:solidFill>
                  <a:srgbClr val="0D36B6"/>
                </a:solidFill>
                <a:latin typeface="Avenir Roman" panose="02000503020000020003" pitchFamily="2" charset="0"/>
              </a:rPr>
              <a:t> </a:t>
            </a:r>
            <a:r>
              <a:rPr lang="it-IT" sz="2400" b="1" dirty="0" err="1">
                <a:solidFill>
                  <a:srgbClr val="0D36B6"/>
                </a:solidFill>
                <a:latin typeface="Avenir Roman" panose="02000503020000020003" pitchFamily="2" charset="0"/>
              </a:rPr>
              <a:t>includes</a:t>
            </a:r>
            <a:r>
              <a:rPr lang="it-IT" sz="2400" b="1" dirty="0">
                <a:solidFill>
                  <a:srgbClr val="0D36B6"/>
                </a:solidFill>
                <a:latin typeface="Avenir Roman" panose="02000503020000020003" pitchFamily="2" charset="0"/>
              </a:rPr>
              <a:t> the scalar and the </a:t>
            </a:r>
            <a:r>
              <a:rPr lang="it-IT" sz="2400" b="1" dirty="0" err="1">
                <a:solidFill>
                  <a:srgbClr val="0D36B6"/>
                </a:solidFill>
                <a:latin typeface="Avenir Roman" panose="02000503020000020003" pitchFamily="2" charset="0"/>
              </a:rPr>
              <a:t>axial-vector</a:t>
            </a:r>
            <a:r>
              <a:rPr lang="it-IT" sz="2400" b="1" dirty="0">
                <a:solidFill>
                  <a:srgbClr val="0D36B6"/>
                </a:solidFill>
                <a:latin typeface="Avenir Roman" panose="02000503020000020003" pitchFamily="2" charset="0"/>
              </a:rPr>
              <a:t> </a:t>
            </a:r>
            <a:r>
              <a:rPr lang="it-IT" sz="2400" b="1" dirty="0" err="1">
                <a:solidFill>
                  <a:srgbClr val="0D36B6"/>
                </a:solidFill>
                <a:latin typeface="Avenir Roman" panose="02000503020000020003" pitchFamily="2" charset="0"/>
              </a:rPr>
              <a:t>diquark</a:t>
            </a:r>
            <a:r>
              <a:rPr lang="it-IT" sz="2400" b="1" dirty="0">
                <a:solidFill>
                  <a:srgbClr val="0D36B6"/>
                </a:solidFill>
                <a:latin typeface="Avenir Roman" panose="02000503020000020003" pitchFamily="2" charset="0"/>
              </a:rPr>
              <a:t> </a:t>
            </a:r>
            <a:r>
              <a:rPr lang="it-IT" sz="2400" b="1" dirty="0" err="1">
                <a:solidFill>
                  <a:srgbClr val="0D36B6"/>
                </a:solidFill>
                <a:latin typeface="Avenir Roman" panose="02000503020000020003" pitchFamily="2" charset="0"/>
              </a:rPr>
              <a:t>components</a:t>
            </a:r>
            <a:r>
              <a:rPr lang="it-IT" sz="2400" b="1" dirty="0">
                <a:solidFill>
                  <a:srgbClr val="0D36B6"/>
                </a:solidFill>
                <a:latin typeface="Avenir Roman" panose="02000503020000020003" pitchFamily="2" charset="0"/>
              </a:rPr>
              <a:t> </a:t>
            </a:r>
          </a:p>
        </p:txBody>
      </p:sp>
    </p:spTree>
    <p:extLst>
      <p:ext uri="{BB962C8B-B14F-4D97-AF65-F5344CB8AC3E}">
        <p14:creationId xmlns:p14="http://schemas.microsoft.com/office/powerpoint/2010/main" val="3263944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16</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Book" panose="02000503020000020003" pitchFamily="2" charset="0"/>
                <a:cs typeface="Avenir Black"/>
              </a:rPr>
              <a:t>The warm-gear         TMD</a:t>
            </a:r>
            <a:endParaRPr lang="en-US" sz="3700" b="0" baseline="30000" dirty="0">
              <a:solidFill>
                <a:srgbClr val="FFFFFF"/>
              </a:solidFill>
              <a:latin typeface="Avenir Book" panose="02000503020000020003" pitchFamily="2" charset="0"/>
              <a:cs typeface="Avenir Black"/>
            </a:endParaRPr>
          </a:p>
        </p:txBody>
      </p:sp>
      <p:pic>
        <p:nvPicPr>
          <p:cNvPr id="8" name="Picture 7">
            <a:extLst>
              <a:ext uri="{FF2B5EF4-FFF2-40B4-BE49-F238E27FC236}">
                <a16:creationId xmlns:a16="http://schemas.microsoft.com/office/drawing/2014/main" id="{1958F7EB-7110-FB4B-86B1-D9270F2CC08B}"/>
              </a:ext>
            </a:extLst>
          </p:cNvPr>
          <p:cNvPicPr>
            <a:picLocks noChangeAspect="1"/>
          </p:cNvPicPr>
          <p:nvPr/>
        </p:nvPicPr>
        <p:blipFill rotWithShape="1">
          <a:blip r:embed="rId3"/>
          <a:srcRect l="3734" r="2873" b="9468"/>
          <a:stretch/>
        </p:blipFill>
        <p:spPr>
          <a:xfrm>
            <a:off x="246287" y="1748487"/>
            <a:ext cx="5429125" cy="1822878"/>
          </a:xfrm>
          <a:prstGeom prst="rect">
            <a:avLst/>
          </a:prstGeom>
        </p:spPr>
      </p:pic>
      <p:sp>
        <p:nvSpPr>
          <p:cNvPr id="10" name="TextBox 9">
            <a:extLst>
              <a:ext uri="{FF2B5EF4-FFF2-40B4-BE49-F238E27FC236}">
                <a16:creationId xmlns:a16="http://schemas.microsoft.com/office/drawing/2014/main" id="{37F80915-47FD-5C47-B07F-7863C69A4CF6}"/>
              </a:ext>
            </a:extLst>
          </p:cNvPr>
          <p:cNvSpPr txBox="1"/>
          <p:nvPr/>
        </p:nvSpPr>
        <p:spPr>
          <a:xfrm>
            <a:off x="202424" y="1151200"/>
            <a:ext cx="4851649" cy="369332"/>
          </a:xfrm>
          <a:prstGeom prst="rect">
            <a:avLst/>
          </a:prstGeom>
          <a:noFill/>
        </p:spPr>
        <p:txBody>
          <a:bodyPr wrap="none" rtlCol="0">
            <a:spAutoFit/>
          </a:bodyPr>
          <a:lstStyle/>
          <a:p>
            <a:r>
              <a:rPr lang="it-IT" b="1" dirty="0">
                <a:solidFill>
                  <a:srgbClr val="00B050"/>
                </a:solidFill>
                <a:latin typeface="Avenir Roman" panose="02000503020000020003" pitchFamily="2" charset="0"/>
              </a:rPr>
              <a:t>Light-Front Quark-</a:t>
            </a:r>
            <a:r>
              <a:rPr lang="it-IT" b="1" dirty="0" err="1">
                <a:solidFill>
                  <a:srgbClr val="00B050"/>
                </a:solidFill>
                <a:latin typeface="Avenir Roman" panose="02000503020000020003" pitchFamily="2" charset="0"/>
              </a:rPr>
              <a:t>Diquark</a:t>
            </a:r>
            <a:r>
              <a:rPr lang="it-IT" b="1" dirty="0">
                <a:solidFill>
                  <a:srgbClr val="00B050"/>
                </a:solidFill>
                <a:latin typeface="Avenir Roman" panose="02000503020000020003" pitchFamily="2" charset="0"/>
              </a:rPr>
              <a:t> Model (LFQDM)</a:t>
            </a:r>
          </a:p>
        </p:txBody>
      </p:sp>
      <p:sp>
        <p:nvSpPr>
          <p:cNvPr id="12" name="Rectangle 11">
            <a:extLst>
              <a:ext uri="{FF2B5EF4-FFF2-40B4-BE49-F238E27FC236}">
                <a16:creationId xmlns:a16="http://schemas.microsoft.com/office/drawing/2014/main" id="{632A1378-E7AC-1D4D-9E32-6113381FF89B}"/>
              </a:ext>
            </a:extLst>
          </p:cNvPr>
          <p:cNvSpPr/>
          <p:nvPr/>
        </p:nvSpPr>
        <p:spPr>
          <a:xfrm>
            <a:off x="159312" y="1461186"/>
            <a:ext cx="4142510" cy="276999"/>
          </a:xfrm>
          <a:prstGeom prst="rect">
            <a:avLst/>
          </a:prstGeom>
        </p:spPr>
        <p:txBody>
          <a:bodyPr wrap="square">
            <a:spAutoFit/>
          </a:bodyPr>
          <a:lstStyle/>
          <a:p>
            <a:r>
              <a:rPr lang="it-IT" sz="1100" b="1" dirty="0">
                <a:latin typeface="Avenir Roman" panose="02000503020000020003" pitchFamily="2" charset="0"/>
              </a:rPr>
              <a:t>T. </a:t>
            </a:r>
            <a:r>
              <a:rPr lang="it-IT" sz="1100" b="1" dirty="0" err="1">
                <a:latin typeface="Avenir Roman" panose="02000503020000020003" pitchFamily="2" charset="0"/>
              </a:rPr>
              <a:t>Maji</a:t>
            </a:r>
            <a:r>
              <a:rPr lang="it-IT" sz="1100" b="1" dirty="0">
                <a:latin typeface="Avenir Roman" panose="02000503020000020003" pitchFamily="2" charset="0"/>
              </a:rPr>
              <a:t>, </a:t>
            </a:r>
            <a:r>
              <a:rPr lang="it-IT" sz="1100" b="1" dirty="0" err="1">
                <a:latin typeface="Avenir Roman" panose="02000503020000020003" pitchFamily="2" charset="0"/>
              </a:rPr>
              <a:t>D.Chakrabarti</a:t>
            </a:r>
            <a:r>
              <a:rPr lang="it-IT" sz="1100" b="1" dirty="0">
                <a:latin typeface="Avenir Roman" panose="02000503020000020003" pitchFamily="2" charset="0"/>
              </a:rPr>
              <a:t>, PRD94,094020(2016</a:t>
            </a:r>
            <a:r>
              <a:rPr lang="it-IT" sz="1200" b="1" dirty="0">
                <a:latin typeface="Avenir Roman" panose="02000503020000020003" pitchFamily="2" charset="0"/>
              </a:rPr>
              <a:t>)</a:t>
            </a:r>
            <a:endParaRPr lang="it-IT" sz="1200" dirty="0"/>
          </a:p>
        </p:txBody>
      </p:sp>
      <p:pic>
        <p:nvPicPr>
          <p:cNvPr id="13" name="Picture 12">
            <a:extLst>
              <a:ext uri="{FF2B5EF4-FFF2-40B4-BE49-F238E27FC236}">
                <a16:creationId xmlns:a16="http://schemas.microsoft.com/office/drawing/2014/main" id="{9A143E31-6683-4A49-893D-28C924B62C8E}"/>
              </a:ext>
            </a:extLst>
          </p:cNvPr>
          <p:cNvPicPr>
            <a:picLocks noChangeAspect="1"/>
          </p:cNvPicPr>
          <p:nvPr/>
        </p:nvPicPr>
        <p:blipFill>
          <a:blip r:embed="rId4"/>
          <a:stretch>
            <a:fillRect/>
          </a:stretch>
        </p:blipFill>
        <p:spPr>
          <a:xfrm>
            <a:off x="3566407" y="98174"/>
            <a:ext cx="660400" cy="546100"/>
          </a:xfrm>
          <a:prstGeom prst="rect">
            <a:avLst/>
          </a:prstGeom>
        </p:spPr>
      </p:pic>
      <p:sp>
        <p:nvSpPr>
          <p:cNvPr id="14" name="TextBox 13">
            <a:extLst>
              <a:ext uri="{FF2B5EF4-FFF2-40B4-BE49-F238E27FC236}">
                <a16:creationId xmlns:a16="http://schemas.microsoft.com/office/drawing/2014/main" id="{251B976E-A514-A542-AC5F-6F848C60F63F}"/>
              </a:ext>
            </a:extLst>
          </p:cNvPr>
          <p:cNvSpPr txBox="1"/>
          <p:nvPr/>
        </p:nvSpPr>
        <p:spPr>
          <a:xfrm>
            <a:off x="0" y="790546"/>
            <a:ext cx="9143999" cy="400110"/>
          </a:xfrm>
          <a:prstGeom prst="rect">
            <a:avLst/>
          </a:prstGeom>
          <a:noFill/>
        </p:spPr>
        <p:txBody>
          <a:bodyPr wrap="square" rtlCol="0">
            <a:spAutoFit/>
          </a:bodyPr>
          <a:lstStyle/>
          <a:p>
            <a:pPr algn="ctr"/>
            <a:r>
              <a:rPr lang="it-IT" sz="2000" b="1" dirty="0" err="1">
                <a:solidFill>
                  <a:srgbClr val="002060"/>
                </a:solidFill>
                <a:latin typeface="Avenir Roman" panose="02000503020000020003" pitchFamily="2" charset="0"/>
              </a:rPr>
              <a:t>Transversely</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polarized</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quarks</a:t>
            </a:r>
            <a:r>
              <a:rPr lang="it-IT" sz="2000" b="1" dirty="0">
                <a:solidFill>
                  <a:srgbClr val="002060"/>
                </a:solidFill>
                <a:latin typeface="Avenir Roman" panose="02000503020000020003" pitchFamily="2" charset="0"/>
              </a:rPr>
              <a:t> in a </a:t>
            </a:r>
            <a:r>
              <a:rPr lang="it-IT" sz="2000" b="1" dirty="0" err="1">
                <a:solidFill>
                  <a:srgbClr val="002060"/>
                </a:solidFill>
                <a:latin typeface="Avenir Roman" panose="02000503020000020003" pitchFamily="2" charset="0"/>
              </a:rPr>
              <a:t>longitudinally</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polarized</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proton</a:t>
            </a:r>
            <a:endParaRPr lang="it-IT" sz="2000" b="1" dirty="0">
              <a:solidFill>
                <a:srgbClr val="002060"/>
              </a:solidFill>
              <a:latin typeface="Avenir Roman" panose="02000503020000020003" pitchFamily="2" charset="0"/>
            </a:endParaRPr>
          </a:p>
        </p:txBody>
      </p:sp>
      <p:sp>
        <p:nvSpPr>
          <p:cNvPr id="15" name="Rectangle 14">
            <a:extLst>
              <a:ext uri="{FF2B5EF4-FFF2-40B4-BE49-F238E27FC236}">
                <a16:creationId xmlns:a16="http://schemas.microsoft.com/office/drawing/2014/main" id="{400C261C-8F38-6549-AED9-6DDB5E7B06BB}"/>
              </a:ext>
            </a:extLst>
          </p:cNvPr>
          <p:cNvSpPr/>
          <p:nvPr/>
        </p:nvSpPr>
        <p:spPr>
          <a:xfrm>
            <a:off x="5675412" y="2005926"/>
            <a:ext cx="3316188" cy="1231106"/>
          </a:xfrm>
          <a:prstGeom prst="rect">
            <a:avLst/>
          </a:prstGeom>
        </p:spPr>
        <p:txBody>
          <a:bodyPr wrap="square">
            <a:spAutoFit/>
          </a:bodyPr>
          <a:lstStyle/>
          <a:p>
            <a:r>
              <a:rPr lang="it-IT" sz="1400" b="1" dirty="0">
                <a:solidFill>
                  <a:schemeClr val="tx1">
                    <a:lumMod val="50000"/>
                    <a:lumOff val="50000"/>
                  </a:schemeClr>
                </a:solidFill>
                <a:latin typeface="Avenir Roman" panose="02000503020000020003" pitchFamily="2" charset="0"/>
              </a:rPr>
              <a:t>The model </a:t>
            </a:r>
            <a:r>
              <a:rPr lang="it-IT" sz="1400" b="1" dirty="0" err="1">
                <a:solidFill>
                  <a:schemeClr val="tx1">
                    <a:lumMod val="50000"/>
                    <a:lumOff val="50000"/>
                  </a:schemeClr>
                </a:solidFill>
                <a:latin typeface="Avenir Roman" panose="02000503020000020003" pitchFamily="2" charset="0"/>
              </a:rPr>
              <a:t>contains</a:t>
            </a:r>
            <a:r>
              <a:rPr lang="it-IT" sz="1400" b="1" dirty="0">
                <a:solidFill>
                  <a:schemeClr val="tx1">
                    <a:lumMod val="50000"/>
                    <a:lumOff val="50000"/>
                  </a:schemeClr>
                </a:solidFill>
                <a:latin typeface="Avenir Roman" panose="02000503020000020003" pitchFamily="2" charset="0"/>
              </a:rPr>
              <a:t> </a:t>
            </a:r>
            <a:r>
              <a:rPr lang="it-IT" sz="1400" b="1" dirty="0" err="1">
                <a:solidFill>
                  <a:schemeClr val="tx1">
                    <a:lumMod val="50000"/>
                    <a:lumOff val="50000"/>
                  </a:schemeClr>
                </a:solidFill>
                <a:latin typeface="Avenir Roman" panose="02000503020000020003" pitchFamily="2" charset="0"/>
              </a:rPr>
              <a:t>both</a:t>
            </a:r>
            <a:r>
              <a:rPr lang="it-IT" sz="1400" b="1" dirty="0">
                <a:solidFill>
                  <a:schemeClr val="tx1">
                    <a:lumMod val="50000"/>
                    <a:lumOff val="50000"/>
                  </a:schemeClr>
                </a:solidFill>
                <a:latin typeface="Avenir Roman" panose="02000503020000020003" pitchFamily="2" charset="0"/>
              </a:rPr>
              <a:t> the scalar and </a:t>
            </a:r>
            <a:r>
              <a:rPr lang="it-IT" sz="1400" b="1" dirty="0" err="1">
                <a:solidFill>
                  <a:schemeClr val="tx1">
                    <a:lumMod val="50000"/>
                    <a:lumOff val="50000"/>
                  </a:schemeClr>
                </a:solidFill>
                <a:latin typeface="Avenir Roman" panose="02000503020000020003" pitchFamily="2" charset="0"/>
              </a:rPr>
              <a:t>vector</a:t>
            </a:r>
            <a:r>
              <a:rPr lang="it-IT" sz="1400" b="1" dirty="0">
                <a:solidFill>
                  <a:schemeClr val="tx1">
                    <a:lumMod val="50000"/>
                    <a:lumOff val="50000"/>
                  </a:schemeClr>
                </a:solidFill>
                <a:latin typeface="Avenir Roman" panose="02000503020000020003" pitchFamily="2" charset="0"/>
              </a:rPr>
              <a:t> </a:t>
            </a:r>
            <a:r>
              <a:rPr lang="it-IT" sz="1400" b="1" dirty="0" err="1">
                <a:solidFill>
                  <a:schemeClr val="tx1">
                    <a:lumMod val="50000"/>
                    <a:lumOff val="50000"/>
                  </a:schemeClr>
                </a:solidFill>
                <a:latin typeface="Avenir Roman" panose="02000503020000020003" pitchFamily="2" charset="0"/>
              </a:rPr>
              <a:t>diquark</a:t>
            </a:r>
            <a:r>
              <a:rPr lang="it-IT" sz="1400" b="1" dirty="0">
                <a:solidFill>
                  <a:schemeClr val="tx1">
                    <a:lumMod val="50000"/>
                    <a:lumOff val="50000"/>
                  </a:schemeClr>
                </a:solidFill>
                <a:latin typeface="Avenir Roman" panose="02000503020000020003" pitchFamily="2" charset="0"/>
              </a:rPr>
              <a:t> with the light front </a:t>
            </a:r>
            <a:r>
              <a:rPr lang="it-IT" sz="1400" b="1" dirty="0" err="1">
                <a:solidFill>
                  <a:schemeClr val="tx1">
                    <a:lumMod val="50000"/>
                    <a:lumOff val="50000"/>
                  </a:schemeClr>
                </a:solidFill>
                <a:latin typeface="Avenir Roman" panose="02000503020000020003" pitchFamily="2" charset="0"/>
              </a:rPr>
              <a:t>wave</a:t>
            </a:r>
            <a:r>
              <a:rPr lang="it-IT" sz="1400" b="1" dirty="0">
                <a:solidFill>
                  <a:schemeClr val="tx1">
                    <a:lumMod val="50000"/>
                    <a:lumOff val="50000"/>
                  </a:schemeClr>
                </a:solidFill>
                <a:latin typeface="Avenir Roman" panose="02000503020000020003" pitchFamily="2" charset="0"/>
              </a:rPr>
              <a:t> </a:t>
            </a:r>
            <a:r>
              <a:rPr lang="it-IT" sz="1400" b="1" dirty="0" err="1">
                <a:solidFill>
                  <a:schemeClr val="tx1">
                    <a:lumMod val="50000"/>
                    <a:lumOff val="50000"/>
                  </a:schemeClr>
                </a:solidFill>
                <a:latin typeface="Avenir Roman" panose="02000503020000020003" pitchFamily="2" charset="0"/>
              </a:rPr>
              <a:t>functions</a:t>
            </a:r>
            <a:r>
              <a:rPr lang="it-IT" sz="1400" b="1" dirty="0">
                <a:solidFill>
                  <a:schemeClr val="tx1">
                    <a:lumMod val="50000"/>
                    <a:lumOff val="50000"/>
                  </a:schemeClr>
                </a:solidFill>
                <a:latin typeface="Avenir Roman" panose="02000503020000020003" pitchFamily="2" charset="0"/>
              </a:rPr>
              <a:t> </a:t>
            </a:r>
            <a:r>
              <a:rPr lang="it-IT" sz="1400" b="1" dirty="0" err="1">
                <a:solidFill>
                  <a:schemeClr val="tx1">
                    <a:lumMod val="50000"/>
                    <a:lumOff val="50000"/>
                  </a:schemeClr>
                </a:solidFill>
                <a:latin typeface="Avenir Roman" panose="02000503020000020003" pitchFamily="2" charset="0"/>
              </a:rPr>
              <a:t>modeled</a:t>
            </a:r>
            <a:r>
              <a:rPr lang="it-IT" sz="1400" b="1" dirty="0">
                <a:solidFill>
                  <a:schemeClr val="tx1">
                    <a:lumMod val="50000"/>
                    <a:lumOff val="50000"/>
                  </a:schemeClr>
                </a:solidFill>
                <a:latin typeface="Avenir Roman" panose="02000503020000020003" pitchFamily="2" charset="0"/>
              </a:rPr>
              <a:t> from the </a:t>
            </a:r>
            <a:r>
              <a:rPr lang="it-IT" sz="1400" b="1" dirty="0" err="1">
                <a:solidFill>
                  <a:schemeClr val="tx1">
                    <a:lumMod val="50000"/>
                    <a:lumOff val="50000"/>
                  </a:schemeClr>
                </a:solidFill>
                <a:latin typeface="Avenir Roman" panose="02000503020000020003" pitchFamily="2" charset="0"/>
              </a:rPr>
              <a:t>AdS</a:t>
            </a:r>
            <a:r>
              <a:rPr lang="it-IT" sz="1400" b="1" dirty="0">
                <a:solidFill>
                  <a:schemeClr val="tx1">
                    <a:lumMod val="50000"/>
                    <a:lumOff val="50000"/>
                  </a:schemeClr>
                </a:solidFill>
                <a:latin typeface="Avenir Roman" panose="02000503020000020003" pitchFamily="2" charset="0"/>
              </a:rPr>
              <a:t>/QCD </a:t>
            </a:r>
            <a:r>
              <a:rPr lang="it-IT" sz="1400" b="1" dirty="0" err="1">
                <a:solidFill>
                  <a:schemeClr val="tx1">
                    <a:lumMod val="50000"/>
                    <a:lumOff val="50000"/>
                  </a:schemeClr>
                </a:solidFill>
                <a:latin typeface="Avenir Roman" panose="02000503020000020003" pitchFamily="2" charset="0"/>
              </a:rPr>
              <a:t>prediction</a:t>
            </a:r>
            <a:r>
              <a:rPr lang="it-IT" sz="1400" b="1" dirty="0">
                <a:solidFill>
                  <a:schemeClr val="tx1">
                    <a:lumMod val="50000"/>
                    <a:lumOff val="50000"/>
                  </a:schemeClr>
                </a:solidFill>
                <a:latin typeface="Avenir Roman" panose="02000503020000020003" pitchFamily="2" charset="0"/>
              </a:rPr>
              <a:t>.</a:t>
            </a:r>
          </a:p>
          <a:p>
            <a:endParaRPr lang="it-IT" dirty="0">
              <a:effectLst/>
              <a:latin typeface="Helvetica" pitchFamily="2" charset="0"/>
            </a:endParaRPr>
          </a:p>
        </p:txBody>
      </p:sp>
      <p:sp>
        <p:nvSpPr>
          <p:cNvPr id="19" name="TextBox 30">
            <a:extLst>
              <a:ext uri="{FF2B5EF4-FFF2-40B4-BE49-F238E27FC236}">
                <a16:creationId xmlns:a16="http://schemas.microsoft.com/office/drawing/2014/main" id="{8F338F33-0713-3348-AD60-C5688CC65E68}"/>
              </a:ext>
            </a:extLst>
          </p:cNvPr>
          <p:cNvSpPr txBox="1">
            <a:spLocks noChangeArrowheads="1"/>
          </p:cNvSpPr>
          <p:nvPr/>
        </p:nvSpPr>
        <p:spPr bwMode="auto">
          <a:xfrm>
            <a:off x="99926" y="6113393"/>
            <a:ext cx="8891674" cy="646331"/>
          </a:xfrm>
          <a:prstGeom prst="rect">
            <a:avLst/>
          </a:prstGeom>
          <a:ln cap="rn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chemeClr val="accent1"/>
                </a:solidFill>
                <a:latin typeface="Avenir Roman" panose="02000503020000020003" pitchFamily="2" charset="0"/>
              </a:rPr>
              <a:t>In LFQDM the distributions are negative for both u and d quarks, whereas in LCCQM is negative for u quark but positive for d quark.</a:t>
            </a:r>
            <a:endParaRPr lang="it-IT" sz="1800" b="1" dirty="0"/>
          </a:p>
        </p:txBody>
      </p:sp>
      <p:pic>
        <p:nvPicPr>
          <p:cNvPr id="20" name="Picture 19">
            <a:extLst>
              <a:ext uri="{FF2B5EF4-FFF2-40B4-BE49-F238E27FC236}">
                <a16:creationId xmlns:a16="http://schemas.microsoft.com/office/drawing/2014/main" id="{8A133E70-383C-8C47-AC3A-122CEDBDFD25}"/>
              </a:ext>
            </a:extLst>
          </p:cNvPr>
          <p:cNvPicPr>
            <a:picLocks noChangeAspect="1"/>
          </p:cNvPicPr>
          <p:nvPr/>
        </p:nvPicPr>
        <p:blipFill rotWithShape="1">
          <a:blip r:embed="rId5"/>
          <a:srcRect l="4461" t="8410" r="2695"/>
          <a:stretch/>
        </p:blipFill>
        <p:spPr>
          <a:xfrm>
            <a:off x="302193" y="4265977"/>
            <a:ext cx="5272407" cy="1751812"/>
          </a:xfrm>
          <a:prstGeom prst="rect">
            <a:avLst/>
          </a:prstGeom>
        </p:spPr>
      </p:pic>
      <p:sp>
        <p:nvSpPr>
          <p:cNvPr id="21" name="TextBox 20">
            <a:extLst>
              <a:ext uri="{FF2B5EF4-FFF2-40B4-BE49-F238E27FC236}">
                <a16:creationId xmlns:a16="http://schemas.microsoft.com/office/drawing/2014/main" id="{71A6FFC1-BF6E-F14C-8F6E-B421DD74EFC2}"/>
              </a:ext>
            </a:extLst>
          </p:cNvPr>
          <p:cNvSpPr txBox="1"/>
          <p:nvPr/>
        </p:nvSpPr>
        <p:spPr>
          <a:xfrm>
            <a:off x="202424" y="3735179"/>
            <a:ext cx="5255221" cy="369332"/>
          </a:xfrm>
          <a:prstGeom prst="rect">
            <a:avLst/>
          </a:prstGeom>
          <a:noFill/>
        </p:spPr>
        <p:txBody>
          <a:bodyPr wrap="none" rtlCol="0">
            <a:spAutoFit/>
          </a:bodyPr>
          <a:lstStyle/>
          <a:p>
            <a:r>
              <a:rPr lang="it-IT" b="1" dirty="0">
                <a:solidFill>
                  <a:srgbClr val="00B050"/>
                </a:solidFill>
                <a:latin typeface="Avenir Roman" panose="02000503020000020003" pitchFamily="2" charset="0"/>
              </a:rPr>
              <a:t>Light-</a:t>
            </a:r>
            <a:r>
              <a:rPr lang="it-IT" b="1" dirty="0" err="1">
                <a:solidFill>
                  <a:srgbClr val="00B050"/>
                </a:solidFill>
                <a:latin typeface="Avenir Roman" panose="02000503020000020003" pitchFamily="2" charset="0"/>
              </a:rPr>
              <a:t>Cone</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Constituent</a:t>
            </a:r>
            <a:r>
              <a:rPr lang="it-IT" b="1" dirty="0">
                <a:solidFill>
                  <a:srgbClr val="00B050"/>
                </a:solidFill>
                <a:latin typeface="Avenir Roman" panose="02000503020000020003" pitchFamily="2" charset="0"/>
              </a:rPr>
              <a:t> Quark Model (LCCQM)</a:t>
            </a:r>
          </a:p>
        </p:txBody>
      </p:sp>
      <p:sp>
        <p:nvSpPr>
          <p:cNvPr id="22" name="Rectangle 21">
            <a:extLst>
              <a:ext uri="{FF2B5EF4-FFF2-40B4-BE49-F238E27FC236}">
                <a16:creationId xmlns:a16="http://schemas.microsoft.com/office/drawing/2014/main" id="{6010E629-0470-094D-AD95-047FEA2F0A8A}"/>
              </a:ext>
            </a:extLst>
          </p:cNvPr>
          <p:cNvSpPr/>
          <p:nvPr/>
        </p:nvSpPr>
        <p:spPr>
          <a:xfrm>
            <a:off x="202424" y="4060585"/>
            <a:ext cx="4297971" cy="276999"/>
          </a:xfrm>
          <a:prstGeom prst="rect">
            <a:avLst/>
          </a:prstGeom>
        </p:spPr>
        <p:txBody>
          <a:bodyPr wrap="none">
            <a:spAutoFit/>
          </a:bodyPr>
          <a:lstStyle/>
          <a:p>
            <a:r>
              <a:rPr lang="it-IT" sz="1200" b="1" dirty="0">
                <a:solidFill>
                  <a:srgbClr val="000000"/>
                </a:solidFill>
                <a:latin typeface="Avenir Roman" panose="02000503020000020003" pitchFamily="2" charset="0"/>
              </a:rPr>
              <a:t>B</a:t>
            </a:r>
            <a:r>
              <a:rPr lang="it-IT" sz="1100" b="1" dirty="0">
                <a:solidFill>
                  <a:srgbClr val="000000"/>
                </a:solidFill>
                <a:latin typeface="Avenir Roman" panose="02000503020000020003" pitchFamily="2" charset="0"/>
              </a:rPr>
              <a:t>. Pasquini, S. </a:t>
            </a:r>
            <a:r>
              <a:rPr lang="it-IT" sz="1100" b="1" dirty="0" err="1">
                <a:solidFill>
                  <a:srgbClr val="000000"/>
                </a:solidFill>
                <a:latin typeface="Avenir Roman" panose="02000503020000020003" pitchFamily="2" charset="0"/>
              </a:rPr>
              <a:t>Cazzaniga</a:t>
            </a:r>
            <a:r>
              <a:rPr lang="it-IT" sz="1100" b="1" dirty="0">
                <a:solidFill>
                  <a:srgbClr val="000000"/>
                </a:solidFill>
                <a:latin typeface="Avenir Roman" panose="02000503020000020003" pitchFamily="2" charset="0"/>
              </a:rPr>
              <a:t>, S. </a:t>
            </a:r>
            <a:r>
              <a:rPr lang="it-IT" sz="1100" b="1" dirty="0" err="1">
                <a:solidFill>
                  <a:srgbClr val="000000"/>
                </a:solidFill>
                <a:latin typeface="Avenir Roman" panose="02000503020000020003" pitchFamily="2" charset="0"/>
              </a:rPr>
              <a:t>Boffi</a:t>
            </a:r>
            <a:r>
              <a:rPr lang="it-IT" sz="1100" b="1" dirty="0">
                <a:solidFill>
                  <a:srgbClr val="000000"/>
                </a:solidFill>
                <a:latin typeface="Avenir Roman" panose="02000503020000020003" pitchFamily="2" charset="0"/>
              </a:rPr>
              <a:t>, Phys.Rev.D78:034025,2008</a:t>
            </a:r>
            <a:endParaRPr lang="it-IT" sz="1100" b="1" dirty="0">
              <a:latin typeface="Avenir Roman" panose="02000503020000020003" pitchFamily="2" charset="0"/>
            </a:endParaRPr>
          </a:p>
        </p:txBody>
      </p:sp>
      <p:sp>
        <p:nvSpPr>
          <p:cNvPr id="23" name="Rectangle 22">
            <a:extLst>
              <a:ext uri="{FF2B5EF4-FFF2-40B4-BE49-F238E27FC236}">
                <a16:creationId xmlns:a16="http://schemas.microsoft.com/office/drawing/2014/main" id="{2E37F69B-6A2D-F34A-9C11-6FF531EFB443}"/>
              </a:ext>
            </a:extLst>
          </p:cNvPr>
          <p:cNvSpPr/>
          <p:nvPr/>
        </p:nvSpPr>
        <p:spPr>
          <a:xfrm>
            <a:off x="5632625" y="4568510"/>
            <a:ext cx="3399342" cy="1169551"/>
          </a:xfrm>
          <a:prstGeom prst="rect">
            <a:avLst/>
          </a:prstGeom>
        </p:spPr>
        <p:txBody>
          <a:bodyPr wrap="square">
            <a:spAutoFit/>
          </a:bodyPr>
          <a:lstStyle/>
          <a:p>
            <a:pPr>
              <a:spcAft>
                <a:spcPts val="0"/>
              </a:spcAft>
            </a:pPr>
            <a:r>
              <a:rPr lang="en-US" sz="1400" b="1" dirty="0">
                <a:solidFill>
                  <a:schemeClr val="tx1">
                    <a:lumMod val="50000"/>
                    <a:lumOff val="50000"/>
                  </a:schemeClr>
                </a:solidFill>
                <a:latin typeface="Avenir Roman" panose="02000503020000020003" pitchFamily="2" charset="0"/>
              </a:rPr>
              <a:t>The hadronic state is decomposed in</a:t>
            </a:r>
            <a:r>
              <a:rPr lang="it-IT" sz="1400" b="1" dirty="0">
                <a:solidFill>
                  <a:schemeClr val="tx1">
                    <a:lumMod val="50000"/>
                    <a:lumOff val="50000"/>
                  </a:schemeClr>
                </a:solidFill>
                <a:latin typeface="Avenir Roman" panose="02000503020000020003" pitchFamily="2" charset="0"/>
              </a:rPr>
              <a:t> </a:t>
            </a:r>
            <a:r>
              <a:rPr lang="en-US" sz="1400" b="1" dirty="0">
                <a:solidFill>
                  <a:schemeClr val="tx1">
                    <a:lumMod val="50000"/>
                    <a:lumOff val="50000"/>
                  </a:schemeClr>
                </a:solidFill>
                <a:latin typeface="Avenir Roman" panose="02000503020000020003" pitchFamily="2" charset="0"/>
              </a:rPr>
              <a:t>terms of N-</a:t>
            </a:r>
            <a:r>
              <a:rPr lang="en-US" sz="1400" b="1" dirty="0" err="1">
                <a:solidFill>
                  <a:schemeClr val="tx1">
                    <a:lumMod val="50000"/>
                    <a:lumOff val="50000"/>
                  </a:schemeClr>
                </a:solidFill>
                <a:latin typeface="Avenir Roman" panose="02000503020000020003" pitchFamily="2" charset="0"/>
              </a:rPr>
              <a:t>parton</a:t>
            </a:r>
            <a:r>
              <a:rPr lang="en-US" sz="1400" b="1" dirty="0">
                <a:solidFill>
                  <a:schemeClr val="tx1">
                    <a:lumMod val="50000"/>
                    <a:lumOff val="50000"/>
                  </a:schemeClr>
                </a:solidFill>
                <a:latin typeface="Avenir Roman" panose="02000503020000020003" pitchFamily="2" charset="0"/>
              </a:rPr>
              <a:t> </a:t>
            </a:r>
            <a:r>
              <a:rPr lang="en-US" sz="1400" b="1" dirty="0" err="1">
                <a:solidFill>
                  <a:schemeClr val="tx1">
                    <a:lumMod val="50000"/>
                    <a:lumOff val="50000"/>
                  </a:schemeClr>
                </a:solidFill>
                <a:latin typeface="Avenir Roman" panose="02000503020000020003" pitchFamily="2" charset="0"/>
              </a:rPr>
              <a:t>Fock</a:t>
            </a:r>
            <a:r>
              <a:rPr lang="en-US" sz="1400" b="1" dirty="0">
                <a:solidFill>
                  <a:schemeClr val="tx1">
                    <a:lumMod val="50000"/>
                    <a:lumOff val="50000"/>
                  </a:schemeClr>
                </a:solidFill>
                <a:latin typeface="Avenir Roman" panose="02000503020000020003" pitchFamily="2" charset="0"/>
              </a:rPr>
              <a:t> states truncated to consider only valence quarks. Coefficients are the momentum light-cone wave function. </a:t>
            </a:r>
            <a:endParaRPr lang="it-IT" sz="1400" b="1" dirty="0">
              <a:solidFill>
                <a:schemeClr val="tx1">
                  <a:lumMod val="50000"/>
                  <a:lumOff val="50000"/>
                </a:schemeClr>
              </a:solidFill>
              <a:latin typeface="Avenir Roman" panose="02000503020000020003" pitchFamily="2" charset="0"/>
            </a:endParaRPr>
          </a:p>
        </p:txBody>
      </p:sp>
    </p:spTree>
    <p:extLst>
      <p:ext uri="{BB962C8B-B14F-4D97-AF65-F5344CB8AC3E}">
        <p14:creationId xmlns:p14="http://schemas.microsoft.com/office/powerpoint/2010/main" val="231634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17</a:t>
            </a:fld>
            <a:endParaRPr lang="en-US" dirty="0"/>
          </a:p>
        </p:txBody>
      </p:sp>
      <p:sp>
        <p:nvSpPr>
          <p:cNvPr id="18" name="Title 1"/>
          <p:cNvSpPr>
            <a:spLocks noGrp="1"/>
          </p:cNvSpPr>
          <p:nvPr>
            <p:ph type="title"/>
          </p:nvPr>
        </p:nvSpPr>
        <p:spPr>
          <a:xfrm>
            <a:off x="0" y="167087"/>
            <a:ext cx="8631382" cy="481458"/>
          </a:xfrm>
        </p:spPr>
        <p:txBody>
          <a:bodyPr>
            <a:noAutofit/>
          </a:bodyPr>
          <a:lstStyle/>
          <a:p>
            <a:r>
              <a:rPr lang="en-US" sz="3800" dirty="0">
                <a:solidFill>
                  <a:schemeClr val="accent1"/>
                </a:solidFill>
                <a:latin typeface="Avenir Roman" panose="02000503020000020003" pitchFamily="2" charset="0"/>
                <a:cs typeface="Avenir Black"/>
              </a:rPr>
              <a:t>The Critical Extraction Process</a:t>
            </a:r>
            <a:endParaRPr lang="en-US" sz="3800" dirty="0">
              <a:solidFill>
                <a:srgbClr val="FFFFFF"/>
              </a:solidFill>
              <a:latin typeface="Avenir Book" panose="02000503020000020003" pitchFamily="2" charset="0"/>
              <a:cs typeface="Avenir Black"/>
            </a:endParaRPr>
          </a:p>
        </p:txBody>
      </p:sp>
      <p:pic>
        <p:nvPicPr>
          <p:cNvPr id="1025" name="Picture 1" descr="https://i.ytimg.com/vi/7GR-YJvg2L8/maxresdefault.jpg">
            <a:extLst>
              <a:ext uri="{FF2B5EF4-FFF2-40B4-BE49-F238E27FC236}">
                <a16:creationId xmlns:a16="http://schemas.microsoft.com/office/drawing/2014/main" id="{84C5BEA2-A543-764A-BEBF-97489FB1A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8969747" cy="504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157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0" y="28889"/>
            <a:ext cx="9144000" cy="740705"/>
          </a:xfrm>
        </p:spPr>
        <p:txBody>
          <a:bodyPr>
            <a:noAutofit/>
          </a:bodyPr>
          <a:lstStyle/>
          <a:p>
            <a:r>
              <a:rPr lang="en-US" sz="3800" b="0" dirty="0" err="1">
                <a:solidFill>
                  <a:schemeClr val="accent1"/>
                </a:solidFill>
                <a:latin typeface="Avenir Roman" panose="02000503020000020003" pitchFamily="2" charset="0"/>
                <a:cs typeface="Avenir Black"/>
              </a:rPr>
              <a:t>Transversity</a:t>
            </a:r>
            <a:r>
              <a:rPr lang="en-US" sz="3800" b="0" dirty="0">
                <a:solidFill>
                  <a:schemeClr val="accent1"/>
                </a:solidFill>
                <a:latin typeface="Avenir Roman" panose="02000503020000020003" pitchFamily="2" charset="0"/>
                <a:cs typeface="Avenir Black"/>
              </a:rPr>
              <a:t> and Collins Extraction</a:t>
            </a:r>
            <a:endParaRPr lang="en-US" sz="3800" b="0" dirty="0">
              <a:solidFill>
                <a:srgbClr val="FFFFFF"/>
              </a:solidFill>
              <a:latin typeface="Avenir Book" panose="02000503020000020003" pitchFamily="2" charset="0"/>
              <a:cs typeface="Avenir Black"/>
            </a:endParaRPr>
          </a:p>
        </p:txBody>
      </p:sp>
      <p:pic>
        <p:nvPicPr>
          <p:cNvPr id="28" name="Picture 27">
            <a:extLst>
              <a:ext uri="{FF2B5EF4-FFF2-40B4-BE49-F238E27FC236}">
                <a16:creationId xmlns:a16="http://schemas.microsoft.com/office/drawing/2014/main" id="{0CDC4323-CAF6-5E46-A576-DE88A8E486BD}"/>
              </a:ext>
            </a:extLst>
          </p:cNvPr>
          <p:cNvPicPr>
            <a:picLocks noChangeAspect="1"/>
          </p:cNvPicPr>
          <p:nvPr/>
        </p:nvPicPr>
        <p:blipFill rotWithShape="1">
          <a:blip r:embed="rId2"/>
          <a:srcRect l="4664" t="3700" r="1869"/>
          <a:stretch/>
        </p:blipFill>
        <p:spPr>
          <a:xfrm>
            <a:off x="1326908" y="1297547"/>
            <a:ext cx="6048417" cy="2614000"/>
          </a:xfrm>
          <a:prstGeom prst="rect">
            <a:avLst/>
          </a:prstGeom>
        </p:spPr>
      </p:pic>
      <p:sp>
        <p:nvSpPr>
          <p:cNvPr id="3" name="TextBox 2">
            <a:extLst>
              <a:ext uri="{FF2B5EF4-FFF2-40B4-BE49-F238E27FC236}">
                <a16:creationId xmlns:a16="http://schemas.microsoft.com/office/drawing/2014/main" id="{C3F79D59-F9AE-FC4F-9798-0E12DEAA2193}"/>
              </a:ext>
            </a:extLst>
          </p:cNvPr>
          <p:cNvSpPr txBox="1"/>
          <p:nvPr/>
        </p:nvSpPr>
        <p:spPr>
          <a:xfrm>
            <a:off x="0" y="843060"/>
            <a:ext cx="9053435" cy="276999"/>
          </a:xfrm>
          <a:prstGeom prst="rect">
            <a:avLst/>
          </a:prstGeom>
          <a:noFill/>
        </p:spPr>
        <p:txBody>
          <a:bodyPr wrap="square" rtlCol="0">
            <a:spAutoFit/>
          </a:bodyPr>
          <a:lstStyle/>
          <a:p>
            <a:r>
              <a:rPr lang="en-US" sz="1200" b="1" dirty="0">
                <a:latin typeface="Avenir Roman" panose="02000503020000020003" pitchFamily="2" charset="0"/>
              </a:rPr>
              <a:t>Global analysis of SIDIS ((HERMES+COMPASS) &amp; </a:t>
            </a:r>
            <a:r>
              <a:rPr lang="en-US" sz="1200" b="1" dirty="0" err="1">
                <a:latin typeface="Avenir Roman" panose="02000503020000020003" pitchFamily="2" charset="0"/>
              </a:rPr>
              <a:t>e</a:t>
            </a:r>
            <a:r>
              <a:rPr lang="en-US" sz="1200" b="1" baseline="30000" dirty="0" err="1">
                <a:latin typeface="Avenir Roman" panose="02000503020000020003" pitchFamily="2" charset="0"/>
              </a:rPr>
              <a:t>+</a:t>
            </a:r>
            <a:r>
              <a:rPr lang="en-US" sz="1200" b="1" dirty="0" err="1">
                <a:latin typeface="Avenir Roman" panose="02000503020000020003" pitchFamily="2" charset="0"/>
              </a:rPr>
              <a:t>e</a:t>
            </a:r>
            <a:r>
              <a:rPr lang="en-US" sz="1200" b="1" baseline="30000" dirty="0">
                <a:latin typeface="Avenir Roman" panose="02000503020000020003" pitchFamily="2" charset="0"/>
              </a:rPr>
              <a:t>-</a:t>
            </a:r>
            <a:r>
              <a:rPr lang="en-US" sz="1200" b="1" dirty="0">
                <a:latin typeface="Avenir Roman" panose="02000503020000020003" pitchFamily="2" charset="0"/>
              </a:rPr>
              <a:t> data (</a:t>
            </a:r>
            <a:r>
              <a:rPr lang="en-US" sz="1200" b="1" dirty="0" err="1">
                <a:latin typeface="Avenir Roman" panose="02000503020000020003" pitchFamily="2" charset="0"/>
              </a:rPr>
              <a:t>BaBar</a:t>
            </a:r>
            <a:r>
              <a:rPr lang="en-US" sz="1200" b="1" dirty="0">
                <a:latin typeface="Avenir Roman" panose="02000503020000020003" pitchFamily="2" charset="0"/>
              </a:rPr>
              <a:t>) using a </a:t>
            </a:r>
            <a:r>
              <a:rPr lang="it-IT" sz="1200" b="1" dirty="0" err="1">
                <a:latin typeface="Avenir Roman" panose="02000503020000020003" pitchFamily="2" charset="0"/>
              </a:rPr>
              <a:t>s</a:t>
            </a:r>
            <a:r>
              <a:rPr lang="en-US" sz="1200" b="1" dirty="0" err="1">
                <a:latin typeface="Avenir Roman" panose="02000503020000020003" pitchFamily="2" charset="0"/>
              </a:rPr>
              <a:t>imple</a:t>
            </a:r>
            <a:r>
              <a:rPr lang="en-US" sz="1200" b="1" dirty="0">
                <a:latin typeface="Avenir Roman" panose="02000503020000020003" pitchFamily="2" charset="0"/>
              </a:rPr>
              <a:t> phenomenological model for PDFs &amp; FFs </a:t>
            </a:r>
            <a:endParaRPr lang="it-IT" sz="1200" b="1" dirty="0">
              <a:latin typeface="Avenir Roman" panose="02000503020000020003" pitchFamily="2" charset="0"/>
            </a:endParaRPr>
          </a:p>
        </p:txBody>
      </p:sp>
      <p:sp>
        <p:nvSpPr>
          <p:cNvPr id="31" name="Rectangle 30">
            <a:extLst>
              <a:ext uri="{FF2B5EF4-FFF2-40B4-BE49-F238E27FC236}">
                <a16:creationId xmlns:a16="http://schemas.microsoft.com/office/drawing/2014/main" id="{9F5766A3-4684-1643-8054-A021CCFD45E6}"/>
              </a:ext>
            </a:extLst>
          </p:cNvPr>
          <p:cNvSpPr/>
          <p:nvPr/>
        </p:nvSpPr>
        <p:spPr>
          <a:xfrm>
            <a:off x="2019137" y="1225566"/>
            <a:ext cx="1315168" cy="338554"/>
          </a:xfrm>
          <a:prstGeom prst="rect">
            <a:avLst/>
          </a:prstGeom>
        </p:spPr>
        <p:txBody>
          <a:bodyPr wrap="none">
            <a:spAutoFit/>
          </a:bodyPr>
          <a:lstStyle/>
          <a:p>
            <a:r>
              <a:rPr lang="it-IT" sz="1600" b="1" i="1" dirty="0" err="1">
                <a:solidFill>
                  <a:srgbClr val="00B050"/>
                </a:solidFill>
                <a:latin typeface="Avenir Roman" panose="02000503020000020003" pitchFamily="2" charset="0"/>
              </a:rPr>
              <a:t>Transversity</a:t>
            </a:r>
            <a:endParaRPr lang="it-IT" sz="1600" b="1" i="1" dirty="0">
              <a:solidFill>
                <a:srgbClr val="00B050"/>
              </a:solidFill>
              <a:latin typeface="Avenir Roman" panose="02000503020000020003" pitchFamily="2" charset="0"/>
            </a:endParaRPr>
          </a:p>
        </p:txBody>
      </p:sp>
      <p:sp>
        <p:nvSpPr>
          <p:cNvPr id="32" name="Rectangle 31">
            <a:extLst>
              <a:ext uri="{FF2B5EF4-FFF2-40B4-BE49-F238E27FC236}">
                <a16:creationId xmlns:a16="http://schemas.microsoft.com/office/drawing/2014/main" id="{42E47ADE-040A-B24D-9B0F-36EEF943D409}"/>
              </a:ext>
            </a:extLst>
          </p:cNvPr>
          <p:cNvSpPr/>
          <p:nvPr/>
        </p:nvSpPr>
        <p:spPr>
          <a:xfrm>
            <a:off x="5656096" y="1254234"/>
            <a:ext cx="818237" cy="338554"/>
          </a:xfrm>
          <a:prstGeom prst="rect">
            <a:avLst/>
          </a:prstGeom>
        </p:spPr>
        <p:txBody>
          <a:bodyPr wrap="none">
            <a:spAutoFit/>
          </a:bodyPr>
          <a:lstStyle/>
          <a:p>
            <a:r>
              <a:rPr lang="it-IT" sz="1600" b="1" i="1" dirty="0">
                <a:solidFill>
                  <a:srgbClr val="00B050"/>
                </a:solidFill>
                <a:latin typeface="Avenir Roman" panose="02000503020000020003" pitchFamily="2" charset="0"/>
              </a:rPr>
              <a:t>Collins</a:t>
            </a:r>
          </a:p>
        </p:txBody>
      </p:sp>
      <p:sp>
        <p:nvSpPr>
          <p:cNvPr id="33" name="TextBox 32">
            <a:extLst>
              <a:ext uri="{FF2B5EF4-FFF2-40B4-BE49-F238E27FC236}">
                <a16:creationId xmlns:a16="http://schemas.microsoft.com/office/drawing/2014/main" id="{61821BE3-3BC8-974A-8C47-F9BE1FA71228}"/>
              </a:ext>
            </a:extLst>
          </p:cNvPr>
          <p:cNvSpPr txBox="1"/>
          <p:nvPr/>
        </p:nvSpPr>
        <p:spPr>
          <a:xfrm>
            <a:off x="1" y="4202705"/>
            <a:ext cx="9139724" cy="1754326"/>
          </a:xfrm>
          <a:prstGeom prst="rect">
            <a:avLst/>
          </a:prstGeom>
          <a:noFill/>
        </p:spPr>
        <p:txBody>
          <a:bodyPr wrap="square" rtlCol="0">
            <a:spAutoFit/>
          </a:bodyPr>
          <a:lstStyle/>
          <a:p>
            <a:pPr marL="285750" indent="-285750">
              <a:buFont typeface="Arial" panose="020B0604020202020204" pitchFamily="34" charset="0"/>
              <a:buChar char="•"/>
            </a:pPr>
            <a:r>
              <a:rPr lang="it-IT" b="1" dirty="0">
                <a:solidFill>
                  <a:srgbClr val="C00000"/>
                </a:solidFill>
                <a:latin typeface="Avenir Book" panose="02000503020000020003" pitchFamily="2" charset="0"/>
              </a:rPr>
              <a:t>u, d  </a:t>
            </a:r>
            <a:r>
              <a:rPr lang="it-IT" b="1" u="sng" dirty="0" err="1">
                <a:solidFill>
                  <a:srgbClr val="C00000"/>
                </a:solidFill>
                <a:latin typeface="Avenir Book" panose="02000503020000020003" pitchFamily="2" charset="0"/>
              </a:rPr>
              <a:t>Transversity</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compatible</a:t>
            </a:r>
            <a:r>
              <a:rPr lang="it-IT" b="1" dirty="0">
                <a:solidFill>
                  <a:srgbClr val="C00000"/>
                </a:solidFill>
                <a:latin typeface="Avenir Book" panose="02000503020000020003" pitchFamily="2" charset="0"/>
              </a:rPr>
              <a:t> with the </a:t>
            </a:r>
            <a:r>
              <a:rPr lang="it-IT" b="1" dirty="0" err="1">
                <a:solidFill>
                  <a:srgbClr val="C00000"/>
                </a:solidFill>
                <a:latin typeface="Avenir Book" panose="02000503020000020003" pitchFamily="2" charset="0"/>
              </a:rPr>
              <a:t>previous</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extractions</a:t>
            </a:r>
            <a:r>
              <a:rPr lang="it-IT" b="1" dirty="0">
                <a:solidFill>
                  <a:srgbClr val="C00000"/>
                </a:solidFill>
                <a:latin typeface="Avenir Book" panose="02000503020000020003" pitchFamily="2" charset="0"/>
              </a:rPr>
              <a:t> </a:t>
            </a:r>
          </a:p>
          <a:p>
            <a:pPr marL="274638"/>
            <a:r>
              <a:rPr lang="it-IT" b="1" u="sng" dirty="0">
                <a:solidFill>
                  <a:srgbClr val="C00000"/>
                </a:solidFill>
                <a:latin typeface="Avenir Book" panose="02000503020000020003" pitchFamily="2" charset="0"/>
              </a:rPr>
              <a:t>Collins</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quite</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different</a:t>
            </a:r>
            <a:r>
              <a:rPr lang="it-IT" b="1" dirty="0">
                <a:solidFill>
                  <a:srgbClr val="C00000"/>
                </a:solidFill>
                <a:latin typeface="Avenir Book" panose="02000503020000020003" pitchFamily="2" charset="0"/>
              </a:rPr>
              <a:t> ( ≠</a:t>
            </a:r>
            <a:r>
              <a:rPr lang="it-IT" b="1" dirty="0" err="1">
                <a:solidFill>
                  <a:srgbClr val="C00000"/>
                </a:solidFill>
                <a:latin typeface="Avenir Book" panose="02000503020000020003" pitchFamily="2" charset="0"/>
              </a:rPr>
              <a:t>parametrisation</a:t>
            </a:r>
            <a:r>
              <a:rPr lang="it-IT" b="1" dirty="0">
                <a:solidFill>
                  <a:srgbClr val="C00000"/>
                </a:solidFill>
                <a:latin typeface="Avenir Book" panose="02000503020000020003" pitchFamily="2" charset="0"/>
              </a:rPr>
              <a:t> for the </a:t>
            </a:r>
            <a:r>
              <a:rPr lang="it-IT" b="1" dirty="0" err="1">
                <a:solidFill>
                  <a:srgbClr val="C00000"/>
                </a:solidFill>
                <a:latin typeface="Avenir Book" panose="02000503020000020003" pitchFamily="2" charset="0"/>
              </a:rPr>
              <a:t>disfavoured</a:t>
            </a:r>
            <a:r>
              <a:rPr lang="it-IT" b="1" dirty="0">
                <a:solidFill>
                  <a:srgbClr val="C00000"/>
                </a:solidFill>
                <a:latin typeface="Avenir Book" panose="02000503020000020003" pitchFamily="2" charset="0"/>
              </a:rPr>
              <a:t> Collins </a:t>
            </a:r>
            <a:r>
              <a:rPr lang="it-IT" b="1" dirty="0" err="1">
                <a:solidFill>
                  <a:srgbClr val="C00000"/>
                </a:solidFill>
                <a:latin typeface="Avenir Book" panose="02000503020000020003" pitchFamily="2" charset="0"/>
              </a:rPr>
              <a:t>function</a:t>
            </a:r>
            <a:r>
              <a:rPr lang="it-IT" b="1" dirty="0">
                <a:solidFill>
                  <a:srgbClr val="C00000"/>
                </a:solidFill>
                <a:latin typeface="Avenir Book" panose="02000503020000020003" pitchFamily="2" charset="0"/>
              </a:rPr>
              <a:t>)</a:t>
            </a:r>
          </a:p>
          <a:p>
            <a:endParaRPr lang="it-IT" b="1" dirty="0">
              <a:solidFill>
                <a:srgbClr val="C00000"/>
              </a:solidFill>
              <a:latin typeface="Avenir Book" panose="02000503020000020003" pitchFamily="2" charset="0"/>
            </a:endParaRPr>
          </a:p>
          <a:p>
            <a:pPr marL="285750" indent="-285750">
              <a:buFont typeface="Arial" panose="020B0604020202020204" pitchFamily="34" charset="0"/>
              <a:buChar char="•"/>
            </a:pPr>
            <a:r>
              <a:rPr lang="it-IT" b="1" dirty="0">
                <a:solidFill>
                  <a:srgbClr val="C00000"/>
                </a:solidFill>
                <a:latin typeface="Avenir Book" panose="02000503020000020003" pitchFamily="2" charset="0"/>
              </a:rPr>
              <a:t>The </a:t>
            </a:r>
            <a:r>
              <a:rPr lang="it-IT" b="1" dirty="0" err="1">
                <a:solidFill>
                  <a:srgbClr val="C00000"/>
                </a:solidFill>
                <a:latin typeface="Avenir Book" panose="02000503020000020003" pitchFamily="2" charset="0"/>
              </a:rPr>
              <a:t>extraction</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is</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subject</a:t>
            </a:r>
            <a:r>
              <a:rPr lang="it-IT" b="1" dirty="0">
                <a:solidFill>
                  <a:srgbClr val="C00000"/>
                </a:solidFill>
                <a:latin typeface="Avenir Book" panose="02000503020000020003" pitchFamily="2" charset="0"/>
              </a:rPr>
              <a:t> to a </a:t>
            </a:r>
            <a:r>
              <a:rPr lang="it-IT" b="1" dirty="0" err="1">
                <a:solidFill>
                  <a:srgbClr val="C00000"/>
                </a:solidFill>
                <a:latin typeface="Avenir Book" panose="02000503020000020003" pitchFamily="2" charset="0"/>
              </a:rPr>
              <a:t>number</a:t>
            </a:r>
            <a:r>
              <a:rPr lang="it-IT" b="1" dirty="0">
                <a:solidFill>
                  <a:srgbClr val="C00000"/>
                </a:solidFill>
                <a:latin typeface="Avenir Book" panose="02000503020000020003" pitchFamily="2" charset="0"/>
              </a:rPr>
              <a:t> of </a:t>
            </a:r>
            <a:r>
              <a:rPr lang="it-IT" b="1" dirty="0" err="1">
                <a:solidFill>
                  <a:srgbClr val="C00000"/>
                </a:solidFill>
                <a:latin typeface="Avenir Book" panose="02000503020000020003" pitchFamily="2" charset="0"/>
              </a:rPr>
              <a:t>initial</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assumptions</a:t>
            </a:r>
            <a:r>
              <a:rPr lang="it-IT" b="1" dirty="0">
                <a:solidFill>
                  <a:srgbClr val="C00000"/>
                </a:solidFill>
                <a:latin typeface="Avenir Book" panose="02000503020000020003" pitchFamily="2" charset="0"/>
              </a:rPr>
              <a:t>:. a </a:t>
            </a:r>
            <a:r>
              <a:rPr lang="it-IT" b="1" dirty="0" err="1">
                <a:solidFill>
                  <a:srgbClr val="C00000"/>
                </a:solidFill>
                <a:latin typeface="Avenir Book" panose="02000503020000020003" pitchFamily="2" charset="0"/>
              </a:rPr>
              <a:t>Gaussian</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shape</a:t>
            </a:r>
            <a:r>
              <a:rPr lang="it-IT" b="1" dirty="0">
                <a:solidFill>
                  <a:srgbClr val="C00000"/>
                </a:solidFill>
                <a:latin typeface="Avenir Book" panose="02000503020000020003" pitchFamily="2" charset="0"/>
              </a:rPr>
              <a:t> for the </a:t>
            </a:r>
            <a:r>
              <a:rPr lang="it-IT" b="1" dirty="0" err="1">
                <a:solidFill>
                  <a:srgbClr val="C00000"/>
                </a:solidFill>
                <a:latin typeface="Avenir Book" panose="02000503020000020003" pitchFamily="2" charset="0"/>
              </a:rPr>
              <a:t>TMDs</a:t>
            </a:r>
            <a:r>
              <a:rPr lang="it-IT" b="1" dirty="0">
                <a:solidFill>
                  <a:srgbClr val="C00000"/>
                </a:solidFill>
                <a:latin typeface="Avenir Book" panose="02000503020000020003" pitchFamily="2" charset="0"/>
              </a:rPr>
              <a:t>, a complete </a:t>
            </a:r>
            <a:r>
              <a:rPr lang="it-IT" b="1" dirty="0" err="1">
                <a:solidFill>
                  <a:srgbClr val="C00000"/>
                </a:solidFill>
                <a:latin typeface="Avenir Book" panose="02000503020000020003" pitchFamily="2" charset="0"/>
              </a:rPr>
              <a:t>separation</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between</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transverse</a:t>
            </a:r>
            <a:r>
              <a:rPr lang="it-IT" b="1" dirty="0">
                <a:solidFill>
                  <a:srgbClr val="C00000"/>
                </a:solidFill>
                <a:latin typeface="Avenir Book" panose="02000503020000020003" pitchFamily="2" charset="0"/>
              </a:rPr>
              <a:t> and </a:t>
            </a:r>
            <a:r>
              <a:rPr lang="it-IT" b="1" dirty="0" err="1">
                <a:solidFill>
                  <a:srgbClr val="C00000"/>
                </a:solidFill>
                <a:latin typeface="Avenir Book" panose="02000503020000020003" pitchFamily="2" charset="0"/>
              </a:rPr>
              <a:t>longitudinal</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d.o.f</a:t>
            </a:r>
            <a:r>
              <a:rPr lang="it-IT" b="1" dirty="0">
                <a:solidFill>
                  <a:srgbClr val="C00000"/>
                </a:solidFill>
                <a:latin typeface="Avenir Book" panose="02000503020000020003" pitchFamily="2" charset="0"/>
              </a:rPr>
              <a:t>., a </a:t>
            </a:r>
            <a:r>
              <a:rPr lang="it-IT" b="1" dirty="0" err="1">
                <a:solidFill>
                  <a:srgbClr val="C00000"/>
                </a:solidFill>
                <a:latin typeface="Avenir Book" panose="02000503020000020003" pitchFamily="2" charset="0"/>
              </a:rPr>
              <a:t>Gaussian</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width</a:t>
            </a:r>
            <a:r>
              <a:rPr lang="it-IT" b="1" dirty="0">
                <a:solidFill>
                  <a:srgbClr val="C00000"/>
                </a:solidFill>
                <a:latin typeface="Avenir Book" panose="02000503020000020003" pitchFamily="2" charset="0"/>
              </a:rPr>
              <a:t> of the </a:t>
            </a:r>
            <a:r>
              <a:rPr lang="it-IT" b="1" dirty="0" err="1">
                <a:solidFill>
                  <a:srgbClr val="C00000"/>
                </a:solidFill>
                <a:latin typeface="Avenir Book" panose="02000503020000020003" pitchFamily="2" charset="0"/>
              </a:rPr>
              <a:t>unpolarised</a:t>
            </a:r>
            <a:r>
              <a:rPr lang="it-IT" b="1" dirty="0">
                <a:solidFill>
                  <a:srgbClr val="C00000"/>
                </a:solidFill>
                <a:latin typeface="Avenir Book" panose="02000503020000020003" pitchFamily="2" charset="0"/>
              </a:rPr>
              <a:t> TMD-</a:t>
            </a:r>
            <a:r>
              <a:rPr lang="it-IT" b="1" dirty="0" err="1">
                <a:solidFill>
                  <a:srgbClr val="C00000"/>
                </a:solidFill>
                <a:latin typeface="Avenir Book" panose="02000503020000020003" pitchFamily="2" charset="0"/>
              </a:rPr>
              <a:t>FFs</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fixed</a:t>
            </a:r>
            <a:r>
              <a:rPr lang="it-IT" b="1" dirty="0">
                <a:solidFill>
                  <a:srgbClr val="C00000"/>
                </a:solidFill>
                <a:latin typeface="Avenir Book" panose="02000503020000020003" pitchFamily="2" charset="0"/>
              </a:rPr>
              <a:t> </a:t>
            </a:r>
            <a:r>
              <a:rPr lang="it-IT" b="1" dirty="0" err="1">
                <a:solidFill>
                  <a:srgbClr val="C00000"/>
                </a:solidFill>
                <a:latin typeface="Avenir Book" panose="02000503020000020003" pitchFamily="2" charset="0"/>
              </a:rPr>
              <a:t>solely</a:t>
            </a:r>
            <a:r>
              <a:rPr lang="it-IT" b="1" dirty="0">
                <a:solidFill>
                  <a:srgbClr val="C00000"/>
                </a:solidFill>
                <a:latin typeface="Avenir Book" panose="02000503020000020003" pitchFamily="2" charset="0"/>
              </a:rPr>
              <a:t> by SIDIS data</a:t>
            </a:r>
          </a:p>
        </p:txBody>
      </p:sp>
      <p:sp>
        <p:nvSpPr>
          <p:cNvPr id="4" name="Rectangle 3">
            <a:extLst>
              <a:ext uri="{FF2B5EF4-FFF2-40B4-BE49-F238E27FC236}">
                <a16:creationId xmlns:a16="http://schemas.microsoft.com/office/drawing/2014/main" id="{D3E72111-2DB1-D44A-B6FF-EAAB8D4FDE68}"/>
              </a:ext>
            </a:extLst>
          </p:cNvPr>
          <p:cNvSpPr/>
          <p:nvPr/>
        </p:nvSpPr>
        <p:spPr>
          <a:xfrm>
            <a:off x="170122" y="5631451"/>
            <a:ext cx="8803755" cy="369332"/>
          </a:xfrm>
          <a:prstGeom prst="rect">
            <a:avLst/>
          </a:prstGeom>
        </p:spPr>
        <p:txBody>
          <a:bodyPr wrap="square">
            <a:spAutoFit/>
          </a:bodyPr>
          <a:lstStyle/>
          <a:p>
            <a:endParaRPr lang="it-IT" dirty="0">
              <a:effectLst/>
              <a:latin typeface="Helvetica" pitchFamily="2" charset="0"/>
            </a:endParaRPr>
          </a:p>
        </p:txBody>
      </p:sp>
      <p:sp>
        <p:nvSpPr>
          <p:cNvPr id="7" name="Rectangle 6">
            <a:extLst>
              <a:ext uri="{FF2B5EF4-FFF2-40B4-BE49-F238E27FC236}">
                <a16:creationId xmlns:a16="http://schemas.microsoft.com/office/drawing/2014/main" id="{44A3603C-9B48-2D4E-91C9-A251942B0683}"/>
              </a:ext>
            </a:extLst>
          </p:cNvPr>
          <p:cNvSpPr/>
          <p:nvPr/>
        </p:nvSpPr>
        <p:spPr>
          <a:xfrm>
            <a:off x="165847" y="6035950"/>
            <a:ext cx="8973877" cy="646331"/>
          </a:xfrm>
          <a:prstGeom prst="rect">
            <a:avLst/>
          </a:prstGeom>
        </p:spPr>
        <p:txBody>
          <a:bodyPr wrap="square">
            <a:spAutoFit/>
          </a:bodyPr>
          <a:lstStyle/>
          <a:p>
            <a:r>
              <a:rPr lang="it-IT" dirty="0">
                <a:solidFill>
                  <a:srgbClr val="00B050"/>
                </a:solidFill>
                <a:latin typeface="Helvetica" pitchFamily="2" charset="0"/>
              </a:rPr>
              <a:t>« […] </a:t>
            </a:r>
            <a:r>
              <a:rPr lang="it-IT" dirty="0" err="1">
                <a:solidFill>
                  <a:srgbClr val="00B050"/>
                </a:solidFill>
                <a:latin typeface="Helvetica" pitchFamily="2" charset="0"/>
              </a:rPr>
              <a:t>higher</a:t>
            </a:r>
            <a:r>
              <a:rPr lang="it-IT" dirty="0">
                <a:solidFill>
                  <a:srgbClr val="00B050"/>
                </a:solidFill>
                <a:latin typeface="Helvetica" pitchFamily="2" charset="0"/>
              </a:rPr>
              <a:t> </a:t>
            </a:r>
            <a:r>
              <a:rPr lang="it-IT" dirty="0" err="1">
                <a:solidFill>
                  <a:srgbClr val="00B050"/>
                </a:solidFill>
                <a:latin typeface="Helvetica" pitchFamily="2" charset="0"/>
              </a:rPr>
              <a:t>statistics</a:t>
            </a:r>
            <a:r>
              <a:rPr lang="it-IT" dirty="0">
                <a:solidFill>
                  <a:srgbClr val="00B050"/>
                </a:solidFill>
                <a:latin typeface="Helvetica" pitchFamily="2" charset="0"/>
              </a:rPr>
              <a:t> and </a:t>
            </a:r>
            <a:r>
              <a:rPr lang="it-IT" dirty="0" err="1">
                <a:solidFill>
                  <a:srgbClr val="00B050"/>
                </a:solidFill>
                <a:latin typeface="Helvetica" pitchFamily="2" charset="0"/>
              </a:rPr>
              <a:t>higher</a:t>
            </a:r>
            <a:r>
              <a:rPr lang="it-IT" dirty="0">
                <a:solidFill>
                  <a:srgbClr val="00B050"/>
                </a:solidFill>
                <a:latin typeface="Helvetica" pitchFamily="2" charset="0"/>
              </a:rPr>
              <a:t> </a:t>
            </a:r>
            <a:r>
              <a:rPr lang="it-IT" dirty="0" err="1">
                <a:solidFill>
                  <a:srgbClr val="00B050"/>
                </a:solidFill>
                <a:latin typeface="Helvetica" pitchFamily="2" charset="0"/>
              </a:rPr>
              <a:t>precision</a:t>
            </a:r>
            <a:r>
              <a:rPr lang="it-IT" dirty="0">
                <a:solidFill>
                  <a:srgbClr val="00B050"/>
                </a:solidFill>
                <a:latin typeface="Helvetica" pitchFamily="2" charset="0"/>
              </a:rPr>
              <a:t> </a:t>
            </a:r>
            <a:r>
              <a:rPr lang="it-IT" dirty="0" err="1">
                <a:solidFill>
                  <a:srgbClr val="00B050"/>
                </a:solidFill>
                <a:latin typeface="Helvetica" pitchFamily="2" charset="0"/>
              </a:rPr>
              <a:t>multidimensional</a:t>
            </a:r>
            <a:r>
              <a:rPr lang="it-IT" dirty="0">
                <a:solidFill>
                  <a:srgbClr val="00B050"/>
                </a:solidFill>
                <a:latin typeface="Helvetica" pitchFamily="2" charset="0"/>
              </a:rPr>
              <a:t> data, for </a:t>
            </a:r>
            <a:r>
              <a:rPr lang="it-IT" dirty="0" err="1">
                <a:solidFill>
                  <a:srgbClr val="00B050"/>
                </a:solidFill>
                <a:latin typeface="Helvetica" pitchFamily="2" charset="0"/>
              </a:rPr>
              <a:t>asymmetries</a:t>
            </a:r>
            <a:r>
              <a:rPr lang="it-IT" dirty="0">
                <a:solidFill>
                  <a:srgbClr val="00B050"/>
                </a:solidFill>
                <a:latin typeface="Helvetica" pitchFamily="2" charset="0"/>
              </a:rPr>
              <a:t> and </a:t>
            </a:r>
            <a:r>
              <a:rPr lang="it-IT" dirty="0" err="1">
                <a:solidFill>
                  <a:srgbClr val="00B050"/>
                </a:solidFill>
                <a:latin typeface="Helvetica" pitchFamily="2" charset="0"/>
              </a:rPr>
              <a:t>unpolarised</a:t>
            </a:r>
            <a:r>
              <a:rPr lang="it-IT" dirty="0">
                <a:solidFill>
                  <a:srgbClr val="00B050"/>
                </a:solidFill>
                <a:latin typeface="Helvetica" pitchFamily="2" charset="0"/>
              </a:rPr>
              <a:t> </a:t>
            </a:r>
            <a:r>
              <a:rPr lang="it-IT" dirty="0" err="1">
                <a:solidFill>
                  <a:srgbClr val="00B050"/>
                </a:solidFill>
                <a:latin typeface="Helvetica" pitchFamily="2" charset="0"/>
              </a:rPr>
              <a:t>multiplicities</a:t>
            </a:r>
            <a:r>
              <a:rPr lang="it-IT" dirty="0">
                <a:solidFill>
                  <a:srgbClr val="00B050"/>
                </a:solidFill>
                <a:latin typeface="Helvetica" pitchFamily="2" charset="0"/>
              </a:rPr>
              <a:t>, </a:t>
            </a:r>
            <a:r>
              <a:rPr lang="it-IT" dirty="0" err="1">
                <a:solidFill>
                  <a:srgbClr val="00B050"/>
                </a:solidFill>
                <a:latin typeface="Helvetica" pitchFamily="2" charset="0"/>
              </a:rPr>
              <a:t>will</a:t>
            </a:r>
            <a:r>
              <a:rPr lang="it-IT" dirty="0">
                <a:solidFill>
                  <a:srgbClr val="00B050"/>
                </a:solidFill>
                <a:latin typeface="Helvetica" pitchFamily="2" charset="0"/>
              </a:rPr>
              <a:t> help </a:t>
            </a:r>
            <a:r>
              <a:rPr lang="it-IT" dirty="0" err="1">
                <a:solidFill>
                  <a:srgbClr val="00B050"/>
                </a:solidFill>
                <a:latin typeface="Helvetica" pitchFamily="2" charset="0"/>
              </a:rPr>
              <a:t>clarifying</a:t>
            </a:r>
            <a:r>
              <a:rPr lang="it-IT" dirty="0">
                <a:solidFill>
                  <a:srgbClr val="00B050"/>
                </a:solidFill>
                <a:latin typeface="Helvetica" pitchFamily="2" charset="0"/>
              </a:rPr>
              <a:t> the </a:t>
            </a:r>
            <a:r>
              <a:rPr lang="it-IT" dirty="0" err="1">
                <a:solidFill>
                  <a:srgbClr val="00B050"/>
                </a:solidFill>
                <a:latin typeface="Helvetica" pitchFamily="2" charset="0"/>
              </a:rPr>
              <a:t>picture</a:t>
            </a:r>
            <a:r>
              <a:rPr lang="it-IT" dirty="0">
                <a:solidFill>
                  <a:srgbClr val="00B050"/>
                </a:solidFill>
                <a:latin typeface="Helvetica" pitchFamily="2" charset="0"/>
              </a:rPr>
              <a:t> «</a:t>
            </a:r>
          </a:p>
        </p:txBody>
      </p:sp>
      <p:pic>
        <p:nvPicPr>
          <p:cNvPr id="10" name="Picture 9">
            <a:extLst>
              <a:ext uri="{FF2B5EF4-FFF2-40B4-BE49-F238E27FC236}">
                <a16:creationId xmlns:a16="http://schemas.microsoft.com/office/drawing/2014/main" id="{9AD5E3D6-5295-AD4C-9D83-1A2ACBD837E4}"/>
              </a:ext>
            </a:extLst>
          </p:cNvPr>
          <p:cNvPicPr>
            <a:picLocks noChangeAspect="1"/>
          </p:cNvPicPr>
          <p:nvPr/>
        </p:nvPicPr>
        <p:blipFill>
          <a:blip r:embed="rId3"/>
          <a:stretch>
            <a:fillRect/>
          </a:stretch>
        </p:blipFill>
        <p:spPr>
          <a:xfrm>
            <a:off x="7595471" y="2138840"/>
            <a:ext cx="1000764" cy="630916"/>
          </a:xfrm>
          <a:prstGeom prst="rect">
            <a:avLst/>
          </a:prstGeom>
        </p:spPr>
      </p:pic>
      <p:sp>
        <p:nvSpPr>
          <p:cNvPr id="57" name="Rectangle 56">
            <a:extLst>
              <a:ext uri="{FF2B5EF4-FFF2-40B4-BE49-F238E27FC236}">
                <a16:creationId xmlns:a16="http://schemas.microsoft.com/office/drawing/2014/main" id="{1979A55F-ABA8-2049-8D4F-D7B9728215C5}"/>
              </a:ext>
            </a:extLst>
          </p:cNvPr>
          <p:cNvSpPr/>
          <p:nvPr/>
        </p:nvSpPr>
        <p:spPr>
          <a:xfrm>
            <a:off x="2477331" y="3911547"/>
            <a:ext cx="4043351" cy="276999"/>
          </a:xfrm>
          <a:prstGeom prst="rect">
            <a:avLst/>
          </a:prstGeom>
        </p:spPr>
        <p:txBody>
          <a:bodyPr wrap="none">
            <a:spAutoFit/>
          </a:bodyPr>
          <a:lstStyle/>
          <a:p>
            <a:r>
              <a:rPr lang="it-IT" sz="1200" b="1" dirty="0">
                <a:solidFill>
                  <a:srgbClr val="000000"/>
                </a:solidFill>
                <a:latin typeface="Avenir Roman" panose="02000503020000020003" pitchFamily="2" charset="0"/>
              </a:rPr>
              <a:t>Anselmino et al. </a:t>
            </a:r>
            <a:r>
              <a:rPr lang="it-IT" sz="1200" b="1" dirty="0" err="1">
                <a:solidFill>
                  <a:srgbClr val="000000"/>
                </a:solidFill>
                <a:latin typeface="Avenir Roman" panose="02000503020000020003" pitchFamily="2" charset="0"/>
              </a:rPr>
              <a:t>Phys.Rev</a:t>
            </a:r>
            <a:r>
              <a:rPr lang="it-IT" sz="1200" b="1" dirty="0">
                <a:solidFill>
                  <a:srgbClr val="000000"/>
                </a:solidFill>
                <a:latin typeface="Avenir Roman" panose="02000503020000020003" pitchFamily="2" charset="0"/>
              </a:rPr>
              <a:t>. D92 (2015) no.11, 114023 </a:t>
            </a:r>
            <a:endParaRPr lang="it-IT" sz="1200" b="1" dirty="0">
              <a:latin typeface="Avenir Roman" panose="02000503020000020003" pitchFamily="2" charset="0"/>
            </a:endParaRPr>
          </a:p>
        </p:txBody>
      </p:sp>
    </p:spTree>
    <p:extLst>
      <p:ext uri="{BB962C8B-B14F-4D97-AF65-F5344CB8AC3E}">
        <p14:creationId xmlns:p14="http://schemas.microsoft.com/office/powerpoint/2010/main" val="8330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19</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err="1">
                <a:solidFill>
                  <a:schemeClr val="accent1"/>
                </a:solidFill>
                <a:latin typeface="Avenir Roman" panose="02000503020000020003" pitchFamily="2" charset="0"/>
                <a:cs typeface="Avenir Black"/>
              </a:rPr>
              <a:t>k</a:t>
            </a:r>
            <a:r>
              <a:rPr lang="en-US" sz="3800" b="0" baseline="-25000" dirty="0" err="1">
                <a:solidFill>
                  <a:schemeClr val="accent1"/>
                </a:solidFill>
                <a:latin typeface="Avenir Roman" panose="02000503020000020003" pitchFamily="2" charset="0"/>
                <a:cs typeface="Avenir Black"/>
              </a:rPr>
              <a:t>T</a:t>
            </a:r>
            <a:r>
              <a:rPr lang="en-US" sz="3800" b="0" dirty="0">
                <a:solidFill>
                  <a:schemeClr val="accent1"/>
                </a:solidFill>
                <a:latin typeface="Avenir Roman" panose="02000503020000020003" pitchFamily="2" charset="0"/>
                <a:cs typeface="Avenir Black"/>
              </a:rPr>
              <a:t> extraction</a:t>
            </a:r>
            <a:endParaRPr lang="en-US" sz="3800" b="0" dirty="0">
              <a:solidFill>
                <a:srgbClr val="FFFFFF"/>
              </a:solidFill>
              <a:latin typeface="Avenir Book" panose="02000503020000020003" pitchFamily="2" charset="0"/>
              <a:cs typeface="Avenir Black"/>
            </a:endParaRPr>
          </a:p>
        </p:txBody>
      </p:sp>
      <p:sp>
        <p:nvSpPr>
          <p:cNvPr id="6" name="TextBox 6">
            <a:extLst>
              <a:ext uri="{FF2B5EF4-FFF2-40B4-BE49-F238E27FC236}">
                <a16:creationId xmlns:a16="http://schemas.microsoft.com/office/drawing/2014/main" id="{6D0F4747-5A85-B849-9A6C-9F6BAB65BFF1}"/>
              </a:ext>
            </a:extLst>
          </p:cNvPr>
          <p:cNvSpPr txBox="1">
            <a:spLocks noChangeArrowheads="1"/>
          </p:cNvSpPr>
          <p:nvPr/>
        </p:nvSpPr>
        <p:spPr bwMode="auto">
          <a:xfrm>
            <a:off x="258438" y="1102246"/>
            <a:ext cx="396812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600" dirty="0">
                <a:latin typeface="Avenir Book" charset="0"/>
                <a:cs typeface="Avenir Book" charset="0"/>
              </a:rPr>
              <a:t>Correlation </a:t>
            </a:r>
            <a:r>
              <a:rPr lang="it-IT" sz="1600" dirty="0" err="1">
                <a:latin typeface="Avenir Book" charset="0"/>
              </a:rPr>
              <a:t>between</a:t>
            </a:r>
            <a:r>
              <a:rPr lang="it-IT" sz="1600" dirty="0">
                <a:latin typeface="Avenir Book" charset="0"/>
              </a:rPr>
              <a:t> </a:t>
            </a:r>
            <a:r>
              <a:rPr lang="it-IT" sz="1600" dirty="0" err="1">
                <a:latin typeface="Avenir Book" charset="0"/>
              </a:rPr>
              <a:t>transverse</a:t>
            </a:r>
            <a:r>
              <a:rPr lang="it-IT" sz="1600" dirty="0">
                <a:latin typeface="Avenir Book" charset="0"/>
              </a:rPr>
              <a:t> </a:t>
            </a:r>
            <a:r>
              <a:rPr lang="it-IT" sz="1600" dirty="0" err="1">
                <a:latin typeface="Avenir Book" charset="0"/>
              </a:rPr>
              <a:t>momenta</a:t>
            </a:r>
            <a:r>
              <a:rPr lang="it-IT" sz="1600" dirty="0">
                <a:latin typeface="Avenir Book" charset="0"/>
              </a:rPr>
              <a:t> in TMD </a:t>
            </a:r>
            <a:r>
              <a:rPr lang="it-IT" sz="1600" dirty="0" err="1">
                <a:latin typeface="Avenir Book" charset="0"/>
              </a:rPr>
              <a:t>FFs</a:t>
            </a:r>
            <a:r>
              <a:rPr lang="it-IT" sz="1600" dirty="0">
                <a:latin typeface="Avenir Book" charset="0"/>
              </a:rPr>
              <a:t> and in TMD </a:t>
            </a:r>
            <a:r>
              <a:rPr lang="it-IT" sz="1600" dirty="0" err="1">
                <a:latin typeface="Avenir Book" charset="0"/>
              </a:rPr>
              <a:t>PDFs</a:t>
            </a:r>
            <a:endParaRPr lang="it-IT" sz="1600" dirty="0"/>
          </a:p>
        </p:txBody>
      </p:sp>
      <p:sp>
        <p:nvSpPr>
          <p:cNvPr id="7" name="TextBox 8">
            <a:extLst>
              <a:ext uri="{FF2B5EF4-FFF2-40B4-BE49-F238E27FC236}">
                <a16:creationId xmlns:a16="http://schemas.microsoft.com/office/drawing/2014/main" id="{5DDD584F-3754-6047-8BD5-D60DD1AE5011}"/>
              </a:ext>
            </a:extLst>
          </p:cNvPr>
          <p:cNvSpPr txBox="1">
            <a:spLocks noChangeArrowheads="1"/>
          </p:cNvSpPr>
          <p:nvPr/>
        </p:nvSpPr>
        <p:spPr bwMode="auto">
          <a:xfrm>
            <a:off x="4668183" y="5014946"/>
            <a:ext cx="4473507"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marL="268925" indent="-268925">
              <a:buFont typeface="Wingdings" charset="2"/>
              <a:buChar char="§"/>
              <a:defRPr/>
            </a:pPr>
            <a:r>
              <a:rPr lang="en-US" sz="1800" b="1" dirty="0">
                <a:solidFill>
                  <a:srgbClr val="00B050"/>
                </a:solidFill>
                <a:latin typeface="Avenir Book"/>
                <a:cs typeface="Avenir Book"/>
              </a:rPr>
              <a:t>More experimental data needed to extend the coverage in x , z , Q</a:t>
            </a:r>
            <a:r>
              <a:rPr lang="en-US" sz="1800" b="1" baseline="30000" dirty="0">
                <a:solidFill>
                  <a:srgbClr val="00B050"/>
                </a:solidFill>
                <a:latin typeface="Avenir Book"/>
                <a:cs typeface="Avenir Book"/>
              </a:rPr>
              <a:t>2</a:t>
            </a:r>
          </a:p>
          <a:p>
            <a:pPr marL="266124" indent="-215701">
              <a:defRPr/>
            </a:pPr>
            <a:r>
              <a:rPr lang="en-US" sz="1800" b="1" dirty="0">
                <a:solidFill>
                  <a:srgbClr val="00B050"/>
                </a:solidFill>
                <a:latin typeface="Avenir Book"/>
                <a:cs typeface="Avenir Book"/>
                <a:sym typeface="Symbol"/>
              </a:rPr>
              <a:t></a:t>
            </a:r>
            <a:r>
              <a:rPr lang="en-US" sz="1800" b="1" dirty="0">
                <a:solidFill>
                  <a:srgbClr val="00B050"/>
                </a:solidFill>
                <a:latin typeface="Avenir Book"/>
                <a:cs typeface="Avenir Book"/>
              </a:rPr>
              <a:t>The 12 GeV physics program at </a:t>
            </a:r>
            <a:r>
              <a:rPr lang="en-US" sz="1800" b="1" dirty="0" err="1">
                <a:solidFill>
                  <a:srgbClr val="00B050"/>
                </a:solidFill>
                <a:latin typeface="Avenir Book"/>
                <a:cs typeface="Avenir Book"/>
              </a:rPr>
              <a:t>JLab</a:t>
            </a:r>
            <a:r>
              <a:rPr lang="en-US" sz="1800" b="1" dirty="0">
                <a:solidFill>
                  <a:srgbClr val="00B050"/>
                </a:solidFill>
                <a:latin typeface="Avenir Book"/>
                <a:cs typeface="Avenir Book"/>
              </a:rPr>
              <a:t> will be very important to constrain TMD distributions at large x </a:t>
            </a:r>
          </a:p>
        </p:txBody>
      </p:sp>
      <p:sp>
        <p:nvSpPr>
          <p:cNvPr id="8" name="Rectangle 10">
            <a:extLst>
              <a:ext uri="{FF2B5EF4-FFF2-40B4-BE49-F238E27FC236}">
                <a16:creationId xmlns:a16="http://schemas.microsoft.com/office/drawing/2014/main" id="{682F42C3-EEB1-B841-9423-7E2535D12969}"/>
              </a:ext>
            </a:extLst>
          </p:cNvPr>
          <p:cNvSpPr>
            <a:spLocks noChangeArrowheads="1"/>
          </p:cNvSpPr>
          <p:nvPr/>
        </p:nvSpPr>
        <p:spPr bwMode="auto">
          <a:xfrm>
            <a:off x="4668185" y="2451417"/>
            <a:ext cx="447350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68925" indent="-268925">
              <a:buFont typeface="Courier New" charset="0"/>
              <a:buChar char="o"/>
            </a:pPr>
            <a:r>
              <a:rPr lang="en-US" sz="1600" dirty="0">
                <a:latin typeface="Avenir Roman" panose="02000503020000020003" pitchFamily="2" charset="0"/>
                <a:cs typeface="Avenir Book" charset="0"/>
              </a:rPr>
              <a:t>Fit simultaneously SIDIS (HERMES, COMPASS), DY, and Z boson data</a:t>
            </a:r>
          </a:p>
          <a:p>
            <a:pPr marL="268925" indent="-268925">
              <a:buFont typeface="Courier New" charset="0"/>
              <a:buChar char="o"/>
            </a:pPr>
            <a:r>
              <a:rPr lang="en-US" sz="1600" dirty="0">
                <a:latin typeface="Avenir Roman" panose="02000503020000020003" pitchFamily="2" charset="0"/>
                <a:cs typeface="Avenir Book" charset="0"/>
              </a:rPr>
              <a:t>Factorized functional form  with </a:t>
            </a:r>
            <a:r>
              <a:rPr lang="en-US" sz="1600" b="1" dirty="0">
                <a:latin typeface="Avenir Roman" panose="02000503020000020003" pitchFamily="2" charset="0"/>
                <a:cs typeface="Avenir Black" charset="0"/>
              </a:rPr>
              <a:t>Gaussian dependence</a:t>
            </a:r>
            <a:r>
              <a:rPr lang="en-US" sz="1600" dirty="0">
                <a:latin typeface="Avenir Roman" panose="02000503020000020003" pitchFamily="2" charset="0"/>
                <a:cs typeface="Avenir Black" charset="0"/>
              </a:rPr>
              <a:t> </a:t>
            </a:r>
            <a:r>
              <a:rPr lang="en-US" sz="1600" dirty="0">
                <a:latin typeface="Avenir Roman" panose="02000503020000020003" pitchFamily="2" charset="0"/>
                <a:cs typeface="Avenir Book" charset="0"/>
              </a:rPr>
              <a:t>on </a:t>
            </a:r>
            <a:r>
              <a:rPr lang="en-US" sz="1600" dirty="0" err="1">
                <a:latin typeface="Avenir Roman" panose="02000503020000020003" pitchFamily="2" charset="0"/>
                <a:cs typeface="Avenir Book" charset="0"/>
              </a:rPr>
              <a:t>kT</a:t>
            </a:r>
            <a:endParaRPr lang="en-US" sz="1600" dirty="0">
              <a:latin typeface="Avenir Roman" panose="02000503020000020003" pitchFamily="2" charset="0"/>
              <a:cs typeface="Avenir Book" charset="0"/>
            </a:endParaRPr>
          </a:p>
          <a:p>
            <a:pPr marL="268925" indent="-268925">
              <a:buFont typeface="Courier New" charset="0"/>
              <a:buChar char="o"/>
            </a:pPr>
            <a:r>
              <a:rPr lang="en-US" sz="1600" dirty="0">
                <a:latin typeface="Avenir Roman" panose="02000503020000020003" pitchFamily="2" charset="0"/>
                <a:cs typeface="Avenir Book" charset="0"/>
              </a:rPr>
              <a:t>Condition on  P</a:t>
            </a:r>
            <a:r>
              <a:rPr lang="en-US" sz="1600" baseline="30000" dirty="0">
                <a:latin typeface="Avenir Roman" panose="02000503020000020003" pitchFamily="2" charset="0"/>
                <a:cs typeface="Avenir Book" charset="0"/>
              </a:rPr>
              <a:t>2</a:t>
            </a:r>
            <a:r>
              <a:rPr lang="en-US" sz="1600" baseline="-25000" dirty="0">
                <a:latin typeface="Avenir Roman" panose="02000503020000020003" pitchFamily="2" charset="0"/>
                <a:cs typeface="Avenir Book" charset="0"/>
              </a:rPr>
              <a:t>hT</a:t>
            </a:r>
            <a:r>
              <a:rPr lang="en-US" sz="1600" dirty="0">
                <a:latin typeface="Avenir Roman" panose="02000503020000020003" pitchFamily="2" charset="0"/>
                <a:cs typeface="Avenir Book" charset="0"/>
              </a:rPr>
              <a:t> : </a:t>
            </a:r>
            <a:r>
              <a:rPr lang="en-US" sz="1600" b="1" dirty="0">
                <a:latin typeface="Avenir Roman" panose="02000503020000020003" pitchFamily="2" charset="0"/>
                <a:cs typeface="Avenir Book" charset="0"/>
              </a:rPr>
              <a:t>P</a:t>
            </a:r>
            <a:r>
              <a:rPr lang="en-US" sz="1600" b="1" baseline="30000" dirty="0">
                <a:latin typeface="Avenir Roman" panose="02000503020000020003" pitchFamily="2" charset="0"/>
                <a:cs typeface="Avenir Book" charset="0"/>
              </a:rPr>
              <a:t>2</a:t>
            </a:r>
            <a:r>
              <a:rPr lang="en-US" sz="1600" b="1" baseline="-25000" dirty="0">
                <a:latin typeface="Avenir Roman" panose="02000503020000020003" pitchFamily="2" charset="0"/>
                <a:cs typeface="Avenir Book" charset="0"/>
              </a:rPr>
              <a:t>hT</a:t>
            </a:r>
            <a:r>
              <a:rPr lang="en-US" sz="1600" b="1" dirty="0">
                <a:latin typeface="Avenir Roman" panose="02000503020000020003" pitchFamily="2" charset="0"/>
                <a:cs typeface="Avenir Book" charset="0"/>
              </a:rPr>
              <a:t> / z</a:t>
            </a:r>
            <a:r>
              <a:rPr lang="en-US" sz="1600" b="1" baseline="30000" dirty="0">
                <a:latin typeface="Avenir Roman" panose="02000503020000020003" pitchFamily="2" charset="0"/>
                <a:cs typeface="Avenir Book" charset="0"/>
              </a:rPr>
              <a:t>2</a:t>
            </a:r>
            <a:r>
              <a:rPr lang="en-US" sz="1600" b="1" dirty="0">
                <a:latin typeface="Avenir Roman" panose="02000503020000020003" pitchFamily="2" charset="0"/>
                <a:cs typeface="Avenir Book" charset="0"/>
              </a:rPr>
              <a:t> &lt;&lt; Q</a:t>
            </a:r>
            <a:r>
              <a:rPr lang="en-US" sz="1600" b="1" baseline="30000" dirty="0">
                <a:latin typeface="Avenir Roman" panose="02000503020000020003" pitchFamily="2" charset="0"/>
                <a:cs typeface="Avenir Book" charset="0"/>
              </a:rPr>
              <a:t>2</a:t>
            </a:r>
            <a:r>
              <a:rPr lang="en-US" sz="1600" b="1" dirty="0">
                <a:latin typeface="Avenir Roman" panose="02000503020000020003" pitchFamily="2" charset="0"/>
                <a:cs typeface="Avenir Book" charset="0"/>
              </a:rPr>
              <a:t> </a:t>
            </a:r>
            <a:r>
              <a:rPr lang="en-US" sz="1600" dirty="0">
                <a:latin typeface="Avenir Roman" panose="02000503020000020003" pitchFamily="2" charset="0"/>
              </a:rPr>
              <a:t>(</a:t>
            </a:r>
            <a:r>
              <a:rPr lang="it-IT" sz="1600" dirty="0">
                <a:latin typeface="Avenir Roman" panose="02000503020000020003" pitchFamily="2" charset="0"/>
              </a:rPr>
              <a:t>for TMD </a:t>
            </a:r>
            <a:r>
              <a:rPr lang="it-IT" sz="1600" dirty="0" err="1">
                <a:latin typeface="Avenir Roman" panose="02000503020000020003" pitchFamily="2" charset="0"/>
              </a:rPr>
              <a:t>factorization</a:t>
            </a:r>
            <a:r>
              <a:rPr lang="it-IT" sz="1600" dirty="0">
                <a:latin typeface="Avenir Roman" panose="02000503020000020003" pitchFamily="2" charset="0"/>
              </a:rPr>
              <a:t>) </a:t>
            </a:r>
            <a:endParaRPr lang="en-US" sz="1600" dirty="0">
              <a:latin typeface="Avenir Roman" panose="02000503020000020003" pitchFamily="2" charset="0"/>
            </a:endParaRPr>
          </a:p>
        </p:txBody>
      </p:sp>
      <p:pic>
        <p:nvPicPr>
          <p:cNvPr id="9" name="Picture 8" descr="Screen Shot 2017-09-12 at 22.39.18.png">
            <a:extLst>
              <a:ext uri="{FF2B5EF4-FFF2-40B4-BE49-F238E27FC236}">
                <a16:creationId xmlns:a16="http://schemas.microsoft.com/office/drawing/2014/main" id="{05538650-B6EE-D142-BF2B-05A8E574A699}"/>
              </a:ext>
            </a:extLst>
          </p:cNvPr>
          <p:cNvPicPr>
            <a:picLocks noChangeAspect="1"/>
          </p:cNvPicPr>
          <p:nvPr/>
        </p:nvPicPr>
        <p:blipFill rotWithShape="1">
          <a:blip r:embed="rId3">
            <a:extLst>
              <a:ext uri="{28A0092B-C50C-407E-A947-70E740481C1C}">
                <a14:useLocalDpi xmlns:a14="http://schemas.microsoft.com/office/drawing/2010/main" val="0"/>
              </a:ext>
            </a:extLst>
          </a:blip>
          <a:srcRect l="3355" r="25740"/>
          <a:stretch/>
        </p:blipFill>
        <p:spPr>
          <a:xfrm>
            <a:off x="113926" y="1804963"/>
            <a:ext cx="4458074" cy="4133103"/>
          </a:xfrm>
          <a:prstGeom prst="rect">
            <a:avLst/>
          </a:prstGeom>
          <a:ln>
            <a:noFill/>
          </a:ln>
          <a:effectLst>
            <a:outerShdw blurRad="292100" dist="139700" dir="2700000" algn="tl" rotWithShape="0">
              <a:srgbClr val="333333">
                <a:alpha val="65000"/>
              </a:srgbClr>
            </a:outerShdw>
          </a:effectLst>
        </p:spPr>
      </p:pic>
      <p:pic>
        <p:nvPicPr>
          <p:cNvPr id="11" name="Picture 10" descr="Screen Shot 2017-09-13 at 10.32.11.png">
            <a:extLst>
              <a:ext uri="{FF2B5EF4-FFF2-40B4-BE49-F238E27FC236}">
                <a16:creationId xmlns:a16="http://schemas.microsoft.com/office/drawing/2014/main" id="{15FD498F-5006-074C-A89B-2624E2CD7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380" y="0"/>
            <a:ext cx="3756769" cy="1801118"/>
          </a:xfrm>
          <a:prstGeom prst="rect">
            <a:avLst/>
          </a:prstGeom>
          <a:ln>
            <a:noFill/>
          </a:ln>
          <a:effectLst>
            <a:softEdge rad="112500"/>
          </a:effectLst>
        </p:spPr>
      </p:pic>
      <p:sp>
        <p:nvSpPr>
          <p:cNvPr id="15" name="Rectangle 14">
            <a:extLst>
              <a:ext uri="{FF2B5EF4-FFF2-40B4-BE49-F238E27FC236}">
                <a16:creationId xmlns:a16="http://schemas.microsoft.com/office/drawing/2014/main" id="{A832DEAB-B17F-BE48-BA26-AEC4740F43CD}"/>
              </a:ext>
            </a:extLst>
          </p:cNvPr>
          <p:cNvSpPr/>
          <p:nvPr/>
        </p:nvSpPr>
        <p:spPr>
          <a:xfrm>
            <a:off x="1374312" y="6128756"/>
            <a:ext cx="1736373" cy="307777"/>
          </a:xfrm>
          <a:prstGeom prst="rect">
            <a:avLst/>
          </a:prstGeom>
        </p:spPr>
        <p:txBody>
          <a:bodyPr wrap="none">
            <a:spAutoFit/>
          </a:bodyPr>
          <a:lstStyle/>
          <a:p>
            <a:r>
              <a:rPr lang="it-IT" sz="1400" b="1" dirty="0">
                <a:latin typeface="Avenir Roman" panose="02000503020000020003" pitchFamily="2" charset="0"/>
              </a:rPr>
              <a:t>JHEP06(2017)081 </a:t>
            </a:r>
          </a:p>
        </p:txBody>
      </p:sp>
      <p:sp>
        <p:nvSpPr>
          <p:cNvPr id="16" name="TextBox 8">
            <a:extLst>
              <a:ext uri="{FF2B5EF4-FFF2-40B4-BE49-F238E27FC236}">
                <a16:creationId xmlns:a16="http://schemas.microsoft.com/office/drawing/2014/main" id="{694B02B6-F353-CC49-B758-21F3E4AE4DBA}"/>
              </a:ext>
            </a:extLst>
          </p:cNvPr>
          <p:cNvSpPr txBox="1">
            <a:spLocks noChangeArrowheads="1"/>
          </p:cNvSpPr>
          <p:nvPr/>
        </p:nvSpPr>
        <p:spPr bwMode="auto">
          <a:xfrm>
            <a:off x="4790620" y="4247811"/>
            <a:ext cx="422863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a:defRPr/>
            </a:pPr>
            <a:r>
              <a:rPr lang="en-US" sz="2000" b="1" dirty="0">
                <a:solidFill>
                  <a:schemeClr val="accent1"/>
                </a:solidFill>
                <a:latin typeface="Avenir Book"/>
                <a:cs typeface="Avenir Book"/>
              </a:rPr>
              <a:t>Correlation between </a:t>
            </a:r>
            <a:r>
              <a:rPr lang="en-US" sz="2000" b="1" dirty="0" err="1">
                <a:solidFill>
                  <a:schemeClr val="accent1"/>
                </a:solidFill>
                <a:latin typeface="Avenir Book"/>
                <a:cs typeface="Avenir Book"/>
              </a:rPr>
              <a:t>k</a:t>
            </a:r>
            <a:r>
              <a:rPr lang="en-US" sz="2000" b="1" baseline="-25000" dirty="0" err="1">
                <a:solidFill>
                  <a:schemeClr val="accent1"/>
                </a:solidFill>
                <a:latin typeface="Avenir Book"/>
                <a:cs typeface="Avenir Book"/>
              </a:rPr>
              <a:t>T</a:t>
            </a:r>
            <a:r>
              <a:rPr lang="en-US" sz="2000" b="1" dirty="0">
                <a:solidFill>
                  <a:schemeClr val="accent1"/>
                </a:solidFill>
                <a:latin typeface="Avenir Book"/>
                <a:cs typeface="Avenir Book"/>
              </a:rPr>
              <a:t> and P</a:t>
            </a:r>
            <a:r>
              <a:rPr lang="en-US" sz="2000" b="1" baseline="-25000" dirty="0">
                <a:solidFill>
                  <a:schemeClr val="accent1"/>
                </a:solidFill>
                <a:latin typeface="Avenir Book"/>
                <a:cs typeface="Avenir Book"/>
              </a:rPr>
              <a:t>T</a:t>
            </a:r>
            <a:r>
              <a:rPr lang="en-US" sz="2000" b="1" dirty="0">
                <a:solidFill>
                  <a:schemeClr val="accent1"/>
                </a:solidFill>
                <a:latin typeface="Avenir Book"/>
                <a:cs typeface="Avenir Book"/>
              </a:rPr>
              <a:t> very loose !</a:t>
            </a:r>
          </a:p>
        </p:txBody>
      </p:sp>
      <p:pic>
        <p:nvPicPr>
          <p:cNvPr id="3" name="Picture 2">
            <a:extLst>
              <a:ext uri="{FF2B5EF4-FFF2-40B4-BE49-F238E27FC236}">
                <a16:creationId xmlns:a16="http://schemas.microsoft.com/office/drawing/2014/main" id="{2298130A-0EFE-DE42-8FF8-742E182EF2C6}"/>
              </a:ext>
            </a:extLst>
          </p:cNvPr>
          <p:cNvPicPr>
            <a:picLocks noChangeAspect="1"/>
          </p:cNvPicPr>
          <p:nvPr/>
        </p:nvPicPr>
        <p:blipFill>
          <a:blip r:embed="rId5"/>
          <a:stretch>
            <a:fillRect/>
          </a:stretch>
        </p:blipFill>
        <p:spPr>
          <a:xfrm>
            <a:off x="5630779" y="1925216"/>
            <a:ext cx="2996532" cy="261109"/>
          </a:xfrm>
          <a:prstGeom prst="rect">
            <a:avLst/>
          </a:prstGeom>
        </p:spPr>
      </p:pic>
    </p:spTree>
    <p:extLst>
      <p:ext uri="{BB962C8B-B14F-4D97-AF65-F5344CB8AC3E}">
        <p14:creationId xmlns:p14="http://schemas.microsoft.com/office/powerpoint/2010/main" val="3213740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Introduction</a:t>
            </a:r>
            <a:endParaRPr lang="en-US" sz="3800" b="0" dirty="0">
              <a:solidFill>
                <a:srgbClr val="FFFFFF"/>
              </a:solidFill>
              <a:latin typeface="Avenir Roman" panose="02000503020000020003" pitchFamily="2" charset="0"/>
              <a:cs typeface="Avenir Black"/>
            </a:endParaRPr>
          </a:p>
        </p:txBody>
      </p:sp>
      <p:pic>
        <p:nvPicPr>
          <p:cNvPr id="6" name="Picture 32" descr="protonf">
            <a:extLst>
              <a:ext uri="{FF2B5EF4-FFF2-40B4-BE49-F238E27FC236}">
                <a16:creationId xmlns:a16="http://schemas.microsoft.com/office/drawing/2014/main" id="{09462EBD-7D12-9941-89C0-501636477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75" y="974429"/>
            <a:ext cx="3359150" cy="4543425"/>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
        <p:nvSpPr>
          <p:cNvPr id="8" name="TextBox 26">
            <a:extLst>
              <a:ext uri="{FF2B5EF4-FFF2-40B4-BE49-F238E27FC236}">
                <a16:creationId xmlns:a16="http://schemas.microsoft.com/office/drawing/2014/main" id="{A59B786B-50E4-CF48-9003-C3431D4C435D}"/>
              </a:ext>
            </a:extLst>
          </p:cNvPr>
          <p:cNvSpPr txBox="1">
            <a:spLocks noChangeArrowheads="1"/>
          </p:cNvSpPr>
          <p:nvPr/>
        </p:nvSpPr>
        <p:spPr bwMode="auto">
          <a:xfrm>
            <a:off x="4102820" y="845485"/>
            <a:ext cx="471571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it-IT" sz="1800" dirty="0">
                <a:solidFill>
                  <a:srgbClr val="002060"/>
                </a:solidFill>
                <a:latin typeface="Avenir Roman" panose="02000503020000020003" pitchFamily="2" charset="0"/>
              </a:rPr>
              <a:t>QCD </a:t>
            </a:r>
            <a:r>
              <a:rPr lang="it-IT" sz="1800" dirty="0" err="1">
                <a:solidFill>
                  <a:srgbClr val="002060"/>
                </a:solidFill>
                <a:latin typeface="Avenir Roman" panose="02000503020000020003" pitchFamily="2" charset="0"/>
              </a:rPr>
              <a:t>is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seemingly</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simple</a:t>
            </a:r>
            <a:r>
              <a:rPr lang="it-IT" sz="1800" dirty="0">
                <a:solidFill>
                  <a:srgbClr val="002060"/>
                </a:solidFill>
                <a:latin typeface="Avenir Roman" panose="02000503020000020003" pitchFamily="2" charset="0"/>
              </a:rPr>
              <a:t>, and </a:t>
            </a:r>
            <a:r>
              <a:rPr lang="it-IT" sz="1800" dirty="0" err="1">
                <a:solidFill>
                  <a:srgbClr val="002060"/>
                </a:solidFill>
                <a:latin typeface="Avenir Roman" panose="02000503020000020003" pitchFamily="2" charset="0"/>
              </a:rPr>
              <a:t>its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consequences</a:t>
            </a:r>
            <a:r>
              <a:rPr lang="it-IT" sz="1800" dirty="0">
                <a:solidFill>
                  <a:srgbClr val="002060"/>
                </a:solidFill>
                <a:latin typeface="Avenir Roman" panose="02000503020000020003" pitchFamily="2" charset="0"/>
              </a:rPr>
              <a:t> are </a:t>
            </a:r>
            <a:r>
              <a:rPr lang="it-IT" sz="1800" dirty="0" err="1">
                <a:solidFill>
                  <a:srgbClr val="002060"/>
                </a:solidFill>
                <a:latin typeface="Avenir Roman" panose="02000503020000020003" pitchFamily="2" charset="0"/>
              </a:rPr>
              <a:t>straightforward</a:t>
            </a:r>
            <a:r>
              <a:rPr lang="it-IT" sz="1800" dirty="0">
                <a:solidFill>
                  <a:srgbClr val="002060"/>
                </a:solidFill>
                <a:latin typeface="Avenir Roman" panose="02000503020000020003" pitchFamily="2" charset="0"/>
              </a:rPr>
              <a:t> in the domain of hard </a:t>
            </a:r>
            <a:r>
              <a:rPr lang="it-IT" sz="1800" dirty="0" err="1">
                <a:solidFill>
                  <a:srgbClr val="002060"/>
                </a:solidFill>
                <a:latin typeface="Avenir Roman" panose="02000503020000020003" pitchFamily="2" charset="0"/>
              </a:rPr>
              <a:t>scattering</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where</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perturbation</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theory</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applies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However</a:t>
            </a:r>
            <a:r>
              <a:rPr lang="it-IT" sz="1800" dirty="0">
                <a:solidFill>
                  <a:srgbClr val="002060"/>
                </a:solidFill>
                <a:latin typeface="Avenir Roman" panose="02000503020000020003" pitchFamily="2" charset="0"/>
              </a:rPr>
              <a:t>, the beauty of the </a:t>
            </a:r>
            <a:r>
              <a:rPr lang="it-IT" sz="1800" dirty="0" err="1">
                <a:solidFill>
                  <a:srgbClr val="002060"/>
                </a:solidFill>
                <a:latin typeface="Avenir Roman" panose="02000503020000020003" pitchFamily="2" charset="0"/>
              </a:rPr>
              <a:t>hadron</a:t>
            </a:r>
            <a:r>
              <a:rPr lang="it-IT" sz="1800" dirty="0">
                <a:solidFill>
                  <a:srgbClr val="002060"/>
                </a:solidFill>
                <a:latin typeface="Avenir Roman" panose="02000503020000020003" pitchFamily="2" charset="0"/>
              </a:rPr>
              <a:t> world </a:t>
            </a:r>
            <a:r>
              <a:rPr lang="it-IT" sz="1800" dirty="0" err="1">
                <a:solidFill>
                  <a:srgbClr val="002060"/>
                </a:solidFill>
                <a:latin typeface="Avenir Roman" panose="02000503020000020003" pitchFamily="2" charset="0"/>
              </a:rPr>
              <a:t>is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its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diversity</a:t>
            </a:r>
            <a:r>
              <a:rPr lang="it-IT" sz="1800" dirty="0">
                <a:solidFill>
                  <a:srgbClr val="002060"/>
                </a:solidFill>
                <a:latin typeface="Avenir Roman" panose="02000503020000020003" pitchFamily="2" charset="0"/>
              </a:rPr>
              <a:t>. The </a:t>
            </a:r>
            <a:r>
              <a:rPr lang="it-IT" sz="1800" dirty="0" err="1">
                <a:solidFill>
                  <a:srgbClr val="002060"/>
                </a:solidFill>
                <a:latin typeface="Avenir Roman" panose="02000503020000020003" pitchFamily="2" charset="0"/>
              </a:rPr>
              <a:t>existence</a:t>
            </a:r>
            <a:r>
              <a:rPr lang="it-IT" sz="1800" dirty="0">
                <a:solidFill>
                  <a:srgbClr val="002060"/>
                </a:solidFill>
                <a:latin typeface="Avenir Roman" panose="02000503020000020003" pitchFamily="2" charset="0"/>
              </a:rPr>
              <a:t> of </a:t>
            </a:r>
            <a:r>
              <a:rPr lang="it-IT" sz="1800" dirty="0" err="1">
                <a:solidFill>
                  <a:srgbClr val="002060"/>
                </a:solidFill>
                <a:latin typeface="Avenir Roman" panose="02000503020000020003" pitchFamily="2" charset="0"/>
              </a:rPr>
              <a:t>hadrons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their</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properties</a:t>
            </a:r>
            <a:r>
              <a:rPr lang="it-IT" sz="1800" dirty="0">
                <a:solidFill>
                  <a:srgbClr val="002060"/>
                </a:solidFill>
                <a:latin typeface="Avenir Roman" panose="02000503020000020003" pitchFamily="2" charset="0"/>
              </a:rPr>
              <a:t>, and </a:t>
            </a:r>
            <a:r>
              <a:rPr lang="it-IT" sz="1800" dirty="0" err="1">
                <a:solidFill>
                  <a:srgbClr val="002060"/>
                </a:solidFill>
                <a:latin typeface="Avenir Roman" panose="02000503020000020003" pitchFamily="2" charset="0"/>
              </a:rPr>
              <a:t>their</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binding</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into</a:t>
            </a:r>
            <a:r>
              <a:rPr lang="it-IT" sz="1800" dirty="0">
                <a:solidFill>
                  <a:srgbClr val="002060"/>
                </a:solidFill>
                <a:latin typeface="Avenir Roman" panose="02000503020000020003" pitchFamily="2" charset="0"/>
              </a:rPr>
              <a:t> nuclei do </a:t>
            </a:r>
            <a:r>
              <a:rPr lang="it-IT" sz="1800" dirty="0" err="1">
                <a:solidFill>
                  <a:srgbClr val="002060"/>
                </a:solidFill>
                <a:latin typeface="Avenir Roman" panose="02000503020000020003" pitchFamily="2" charset="0"/>
              </a:rPr>
              <a:t>not</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appear</a:t>
            </a:r>
            <a:r>
              <a:rPr lang="it-IT" sz="1800" dirty="0">
                <a:solidFill>
                  <a:srgbClr val="002060"/>
                </a:solidFill>
                <a:latin typeface="Avenir Roman" panose="02000503020000020003" pitchFamily="2" charset="0"/>
              </a:rPr>
              <a:t> in the </a:t>
            </a:r>
            <a:r>
              <a:rPr lang="it-IT" sz="1800" dirty="0" err="1">
                <a:solidFill>
                  <a:srgbClr val="002060"/>
                </a:solidFill>
                <a:latin typeface="Avenir Roman" panose="02000503020000020003" pitchFamily="2" charset="0"/>
              </a:rPr>
              <a:t>Lagrangian</a:t>
            </a:r>
            <a:r>
              <a:rPr lang="it-IT" sz="1800" dirty="0">
                <a:solidFill>
                  <a:srgbClr val="002060"/>
                </a:solidFill>
                <a:latin typeface="Avenir Roman" panose="02000503020000020003" pitchFamily="2" charset="0"/>
              </a:rPr>
              <a:t> of QCD. </a:t>
            </a:r>
            <a:r>
              <a:rPr lang="it-IT" sz="1800" dirty="0" err="1">
                <a:solidFill>
                  <a:srgbClr val="002060"/>
                </a:solidFill>
                <a:latin typeface="Avenir Roman" panose="02000503020000020003" pitchFamily="2" charset="0"/>
              </a:rPr>
              <a:t>They</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all</a:t>
            </a:r>
            <a:r>
              <a:rPr lang="it-IT" sz="1800" dirty="0">
                <a:solidFill>
                  <a:srgbClr val="002060"/>
                </a:solidFill>
                <a:latin typeface="Avenir Roman" panose="02000503020000020003" pitchFamily="2" charset="0"/>
              </a:rPr>
              <a:t> emerge </a:t>
            </a:r>
            <a:r>
              <a:rPr lang="it-IT" sz="1800" dirty="0" err="1">
                <a:solidFill>
                  <a:srgbClr val="002060"/>
                </a:solidFill>
                <a:latin typeface="Avenir Roman" panose="02000503020000020003" pitchFamily="2" charset="0"/>
              </a:rPr>
              <a:t>as</a:t>
            </a:r>
            <a:r>
              <a:rPr lang="it-IT" sz="1800" dirty="0">
                <a:solidFill>
                  <a:srgbClr val="002060"/>
                </a:solidFill>
                <a:latin typeface="Avenir Roman" panose="02000503020000020003" pitchFamily="2" charset="0"/>
              </a:rPr>
              <a:t> a </a:t>
            </a:r>
            <a:r>
              <a:rPr lang="it-IT" sz="1800" dirty="0" err="1">
                <a:solidFill>
                  <a:srgbClr val="002060"/>
                </a:solidFill>
                <a:latin typeface="Avenir Roman" panose="02000503020000020003" pitchFamily="2" charset="0"/>
              </a:rPr>
              <a:t>result</a:t>
            </a:r>
            <a:r>
              <a:rPr lang="it-IT" sz="1800" dirty="0">
                <a:solidFill>
                  <a:srgbClr val="002060"/>
                </a:solidFill>
                <a:latin typeface="Avenir Roman" panose="02000503020000020003" pitchFamily="2" charset="0"/>
              </a:rPr>
              <a:t> of </a:t>
            </a:r>
            <a:r>
              <a:rPr lang="it-IT" sz="1800" dirty="0" err="1">
                <a:solidFill>
                  <a:srgbClr val="002060"/>
                </a:solidFill>
                <a:latin typeface="Avenir Roman" panose="02000503020000020003" pitchFamily="2" charset="0"/>
              </a:rPr>
              <a:t>its</a:t>
            </a:r>
            <a:r>
              <a:rPr lang="it-IT" sz="1800" dirty="0">
                <a:solidFill>
                  <a:srgbClr val="002060"/>
                </a:solidFill>
                <a:latin typeface="Avenir Roman" panose="02000503020000020003" pitchFamily="2" charset="0"/>
              </a:rPr>
              <a:t> strong </a:t>
            </a:r>
            <a:r>
              <a:rPr lang="it-IT" sz="1800" dirty="0" err="1">
                <a:solidFill>
                  <a:srgbClr val="002060"/>
                </a:solidFill>
                <a:latin typeface="Avenir Roman" panose="02000503020000020003" pitchFamily="2" charset="0"/>
              </a:rPr>
              <a:t>coupling</a:t>
            </a:r>
            <a:r>
              <a:rPr lang="it-IT" sz="1800" dirty="0">
                <a:solidFill>
                  <a:srgbClr val="002060"/>
                </a:solidFill>
                <a:latin typeface="Avenir Roman" panose="02000503020000020003" pitchFamily="2" charset="0"/>
              </a:rPr>
              <a:t>. Strong </a:t>
            </a:r>
            <a:r>
              <a:rPr lang="it-IT" sz="1800" dirty="0" err="1">
                <a:solidFill>
                  <a:srgbClr val="002060"/>
                </a:solidFill>
                <a:latin typeface="Avenir Roman" panose="02000503020000020003" pitchFamily="2" charset="0"/>
              </a:rPr>
              <a:t>coupling</a:t>
            </a:r>
            <a:r>
              <a:rPr lang="it-IT" sz="1800" dirty="0">
                <a:solidFill>
                  <a:srgbClr val="002060"/>
                </a:solidFill>
                <a:latin typeface="Avenir Roman" panose="02000503020000020003" pitchFamily="2" charset="0"/>
              </a:rPr>
              <a:t> QCD </a:t>
            </a:r>
            <a:r>
              <a:rPr lang="it-IT" sz="1800" dirty="0" err="1">
                <a:solidFill>
                  <a:srgbClr val="002060"/>
                </a:solidFill>
                <a:latin typeface="Avenir Roman" panose="02000503020000020003" pitchFamily="2" charset="0"/>
              </a:rPr>
              <a:t>creates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complex</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phenomena</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much</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richer</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than</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known</a:t>
            </a:r>
            <a:r>
              <a:rPr lang="it-IT" sz="1800" dirty="0">
                <a:solidFill>
                  <a:srgbClr val="002060"/>
                </a:solidFill>
                <a:latin typeface="Avenir Roman" panose="02000503020000020003" pitchFamily="2" charset="0"/>
              </a:rPr>
              <a:t> 40 </a:t>
            </a:r>
            <a:r>
              <a:rPr lang="it-IT" sz="1800" dirty="0" err="1">
                <a:solidFill>
                  <a:srgbClr val="002060"/>
                </a:solidFill>
                <a:latin typeface="Avenir Roman" panose="02000503020000020003" pitchFamily="2" charset="0"/>
              </a:rPr>
              <a:t>years</a:t>
            </a:r>
            <a:r>
              <a:rPr lang="it-IT" sz="1800" dirty="0">
                <a:solidFill>
                  <a:srgbClr val="002060"/>
                </a:solidFill>
                <a:latin typeface="Avenir Roman" panose="02000503020000020003" pitchFamily="2" charset="0"/>
              </a:rPr>
              <a:t> ago: a </a:t>
            </a:r>
            <a:r>
              <a:rPr lang="it-IT" sz="1800" dirty="0" err="1">
                <a:solidFill>
                  <a:srgbClr val="002060"/>
                </a:solidFill>
                <a:latin typeface="Avenir Roman" panose="02000503020000020003" pitchFamily="2" charset="0"/>
              </a:rPr>
              <a:t>richness</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that</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ensures</a:t>
            </a:r>
            <a:endParaRPr lang="it-IT" sz="1800" dirty="0">
              <a:solidFill>
                <a:srgbClr val="002060"/>
              </a:solidFill>
              <a:latin typeface="Avenir Roman" panose="02000503020000020003" pitchFamily="2" charset="0"/>
            </a:endParaRPr>
          </a:p>
          <a:p>
            <a:r>
              <a:rPr lang="it-IT" sz="1800" dirty="0" err="1">
                <a:solidFill>
                  <a:srgbClr val="002060"/>
                </a:solidFill>
                <a:latin typeface="Avenir Roman" panose="02000503020000020003" pitchFamily="2" charset="0"/>
              </a:rPr>
              <a:t>colour</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confinement</a:t>
            </a:r>
            <a:r>
              <a:rPr lang="it-IT" sz="1800" dirty="0">
                <a:solidFill>
                  <a:srgbClr val="002060"/>
                </a:solidFill>
                <a:latin typeface="Avenir Roman" panose="02000503020000020003" pitchFamily="2" charset="0"/>
              </a:rPr>
              <a:t> and accounts for more </a:t>
            </a:r>
            <a:r>
              <a:rPr lang="it-IT" sz="1800" dirty="0" err="1">
                <a:solidFill>
                  <a:srgbClr val="002060"/>
                </a:solidFill>
                <a:latin typeface="Avenir Roman" panose="02000503020000020003" pitchFamily="2" charset="0"/>
              </a:rPr>
              <a:t>than</a:t>
            </a:r>
            <a:r>
              <a:rPr lang="it-IT" sz="1800" dirty="0">
                <a:solidFill>
                  <a:srgbClr val="002060"/>
                </a:solidFill>
                <a:latin typeface="Avenir Roman" panose="02000503020000020003" pitchFamily="2" charset="0"/>
              </a:rPr>
              <a:t> 95% of the mass of the </a:t>
            </a:r>
            <a:r>
              <a:rPr lang="it-IT" sz="1800" dirty="0" err="1">
                <a:solidFill>
                  <a:srgbClr val="002060"/>
                </a:solidFill>
                <a:latin typeface="Avenir Roman" panose="02000503020000020003" pitchFamily="2" charset="0"/>
              </a:rPr>
              <a:t>visible</a:t>
            </a:r>
            <a:r>
              <a:rPr lang="it-IT" sz="1800" dirty="0">
                <a:solidFill>
                  <a:srgbClr val="002060"/>
                </a:solidFill>
                <a:latin typeface="Avenir Roman" panose="02000503020000020003" pitchFamily="2" charset="0"/>
              </a:rPr>
              <a:t> </a:t>
            </a:r>
            <a:r>
              <a:rPr lang="it-IT" sz="1800" dirty="0" err="1">
                <a:solidFill>
                  <a:srgbClr val="002060"/>
                </a:solidFill>
                <a:latin typeface="Avenir Roman" panose="02000503020000020003" pitchFamily="2" charset="0"/>
              </a:rPr>
              <a:t>Universe</a:t>
            </a:r>
            <a:r>
              <a:rPr lang="it-IT" sz="1800" dirty="0">
                <a:solidFill>
                  <a:srgbClr val="002060"/>
                </a:solidFill>
                <a:latin typeface="Avenir Roman" panose="02000503020000020003" pitchFamily="2" charset="0"/>
              </a:rPr>
              <a:t>. </a:t>
            </a:r>
            <a:r>
              <a:rPr lang="it-IT" sz="1800" b="1" dirty="0">
                <a:solidFill>
                  <a:srgbClr val="002060"/>
                </a:solidFill>
                <a:latin typeface="Avenir Roman" panose="02000503020000020003" pitchFamily="2" charset="0"/>
              </a:rPr>
              <a:t>How strong </a:t>
            </a:r>
            <a:r>
              <a:rPr lang="it-IT" sz="1800" b="1" dirty="0" err="1">
                <a:solidFill>
                  <a:srgbClr val="002060"/>
                </a:solidFill>
                <a:latin typeface="Avenir Roman" panose="02000503020000020003" pitchFamily="2" charset="0"/>
              </a:rPr>
              <a:t>coupling</a:t>
            </a:r>
            <a:r>
              <a:rPr lang="it-IT" sz="1800" b="1" dirty="0">
                <a:solidFill>
                  <a:srgbClr val="002060"/>
                </a:solidFill>
                <a:latin typeface="Avenir Roman" panose="02000503020000020003" pitchFamily="2" charset="0"/>
              </a:rPr>
              <a:t> QCD </a:t>
            </a:r>
            <a:r>
              <a:rPr lang="it-IT" sz="1800" b="1" dirty="0" err="1">
                <a:solidFill>
                  <a:srgbClr val="002060"/>
                </a:solidFill>
                <a:latin typeface="Avenir Roman" panose="02000503020000020003" pitchFamily="2" charset="0"/>
              </a:rPr>
              <a:t>really</a:t>
            </a:r>
            <a:r>
              <a:rPr lang="it-IT" sz="1800" b="1" dirty="0">
                <a:solidFill>
                  <a:srgbClr val="002060"/>
                </a:solidFill>
                <a:latin typeface="Avenir Roman" panose="02000503020000020003" pitchFamily="2" charset="0"/>
              </a:rPr>
              <a:t> </a:t>
            </a:r>
            <a:r>
              <a:rPr lang="it-IT" sz="1800" b="1" dirty="0" err="1">
                <a:solidFill>
                  <a:srgbClr val="002060"/>
                </a:solidFill>
                <a:latin typeface="Avenir Roman" panose="02000503020000020003" pitchFamily="2" charset="0"/>
              </a:rPr>
              <a:t>works</a:t>
            </a:r>
            <a:r>
              <a:rPr lang="it-IT" sz="1800" b="1" dirty="0">
                <a:solidFill>
                  <a:srgbClr val="002060"/>
                </a:solidFill>
                <a:latin typeface="Avenir Roman" panose="02000503020000020003" pitchFamily="2" charset="0"/>
              </a:rPr>
              <a:t> </a:t>
            </a:r>
            <a:r>
              <a:rPr lang="it-IT" sz="1800" b="1" dirty="0" err="1">
                <a:solidFill>
                  <a:srgbClr val="002060"/>
                </a:solidFill>
                <a:latin typeface="Avenir Roman" panose="02000503020000020003" pitchFamily="2" charset="0"/>
              </a:rPr>
              <a:t>requires</a:t>
            </a:r>
            <a:r>
              <a:rPr lang="it-IT" sz="1800" b="1" dirty="0">
                <a:solidFill>
                  <a:srgbClr val="002060"/>
                </a:solidFill>
                <a:latin typeface="Avenir Roman" panose="02000503020000020003" pitchFamily="2" charset="0"/>
              </a:rPr>
              <a:t> a </a:t>
            </a:r>
            <a:r>
              <a:rPr lang="it-IT" sz="1800" b="1" dirty="0" err="1">
                <a:solidFill>
                  <a:srgbClr val="002060"/>
                </a:solidFill>
                <a:latin typeface="Avenir Roman" panose="02000503020000020003" pitchFamily="2" charset="0"/>
              </a:rPr>
              <a:t>synergy</a:t>
            </a:r>
            <a:r>
              <a:rPr lang="it-IT" sz="1800" b="1" dirty="0">
                <a:solidFill>
                  <a:srgbClr val="002060"/>
                </a:solidFill>
                <a:latin typeface="Avenir Roman" panose="02000503020000020003" pitchFamily="2" charset="0"/>
              </a:rPr>
              <a:t> </a:t>
            </a:r>
            <a:r>
              <a:rPr lang="it-IT" sz="1800" b="1" dirty="0" err="1">
                <a:solidFill>
                  <a:srgbClr val="002060"/>
                </a:solidFill>
                <a:latin typeface="Avenir Roman" panose="02000503020000020003" pitchFamily="2" charset="0"/>
              </a:rPr>
              <a:t>between</a:t>
            </a:r>
            <a:r>
              <a:rPr lang="it-IT" sz="1800" b="1" dirty="0">
                <a:solidFill>
                  <a:srgbClr val="002060"/>
                </a:solidFill>
                <a:latin typeface="Avenir Roman" panose="02000503020000020003" pitchFamily="2" charset="0"/>
              </a:rPr>
              <a:t> </a:t>
            </a:r>
            <a:r>
              <a:rPr lang="it-IT" sz="1800" b="1" dirty="0" err="1">
                <a:solidFill>
                  <a:srgbClr val="002060"/>
                </a:solidFill>
                <a:latin typeface="Avenir Roman" panose="02000503020000020003" pitchFamily="2" charset="0"/>
              </a:rPr>
              <a:t>experiment</a:t>
            </a:r>
            <a:r>
              <a:rPr lang="it-IT" sz="1800" b="1" dirty="0">
                <a:solidFill>
                  <a:srgbClr val="002060"/>
                </a:solidFill>
                <a:latin typeface="Avenir Roman" panose="02000503020000020003" pitchFamily="2" charset="0"/>
              </a:rPr>
              <a:t> and </a:t>
            </a:r>
            <a:r>
              <a:rPr lang="it-IT" sz="1800" b="1" dirty="0" err="1">
                <a:solidFill>
                  <a:srgbClr val="002060"/>
                </a:solidFill>
                <a:latin typeface="Avenir Roman" panose="02000503020000020003" pitchFamily="2" charset="0"/>
              </a:rPr>
              <a:t>theory</a:t>
            </a:r>
            <a:r>
              <a:rPr lang="it-IT" sz="1800" b="1" dirty="0">
                <a:solidFill>
                  <a:srgbClr val="002060"/>
                </a:solidFill>
                <a:latin typeface="Avenir Roman" panose="02000503020000020003" pitchFamily="2" charset="0"/>
              </a:rPr>
              <a:t>.</a:t>
            </a:r>
          </a:p>
        </p:txBody>
      </p:sp>
      <p:sp>
        <p:nvSpPr>
          <p:cNvPr id="2" name="TextBox 1">
            <a:extLst>
              <a:ext uri="{FF2B5EF4-FFF2-40B4-BE49-F238E27FC236}">
                <a16:creationId xmlns:a16="http://schemas.microsoft.com/office/drawing/2014/main" id="{04D0448C-25C0-D549-98CB-70FC22BAE9A0}"/>
              </a:ext>
            </a:extLst>
          </p:cNvPr>
          <p:cNvSpPr txBox="1"/>
          <p:nvPr/>
        </p:nvSpPr>
        <p:spPr>
          <a:xfrm>
            <a:off x="4662467" y="5872401"/>
            <a:ext cx="3421642" cy="369332"/>
          </a:xfrm>
          <a:prstGeom prst="rect">
            <a:avLst/>
          </a:prstGeom>
          <a:noFill/>
        </p:spPr>
        <p:txBody>
          <a:bodyPr wrap="none" rtlCol="0">
            <a:spAutoFit/>
          </a:bodyPr>
          <a:lstStyle/>
          <a:p>
            <a:r>
              <a:rPr lang="it-IT" dirty="0"/>
              <a:t>M.  </a:t>
            </a:r>
            <a:r>
              <a:rPr lang="it-IT" dirty="0" err="1"/>
              <a:t>Pennington</a:t>
            </a:r>
            <a:r>
              <a:rPr lang="it-IT" dirty="0"/>
              <a:t> JLAB-THY-16-2239 </a:t>
            </a:r>
          </a:p>
        </p:txBody>
      </p:sp>
    </p:spTree>
    <p:extLst>
      <p:ext uri="{BB962C8B-B14F-4D97-AF65-F5344CB8AC3E}">
        <p14:creationId xmlns:p14="http://schemas.microsoft.com/office/powerpoint/2010/main" val="530659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20</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200" b="0" dirty="0">
                <a:solidFill>
                  <a:schemeClr val="accent1"/>
                </a:solidFill>
                <a:latin typeface="Avenir Roman" panose="02000503020000020003" pitchFamily="2" charset="0"/>
                <a:cs typeface="Avenir Black"/>
              </a:rPr>
              <a:t>Challenges with Transverse Momentum in SIDIS</a:t>
            </a:r>
            <a:endParaRPr lang="en-US" sz="3200" b="0" dirty="0">
              <a:solidFill>
                <a:srgbClr val="FFFFFF"/>
              </a:solidFill>
              <a:latin typeface="Avenir Book" panose="02000503020000020003" pitchFamily="2" charset="0"/>
              <a:cs typeface="Avenir Black"/>
            </a:endParaRPr>
          </a:p>
        </p:txBody>
      </p:sp>
      <p:sp>
        <p:nvSpPr>
          <p:cNvPr id="7" name="Slide Number Placeholder 2">
            <a:extLst>
              <a:ext uri="{FF2B5EF4-FFF2-40B4-BE49-F238E27FC236}">
                <a16:creationId xmlns:a16="http://schemas.microsoft.com/office/drawing/2014/main" id="{048D232F-C424-BA49-9FD7-40C56F5AD007}"/>
              </a:ext>
            </a:extLst>
          </p:cNvPr>
          <p:cNvSpPr txBox="1">
            <a:spLocks/>
          </p:cNvSpPr>
          <p:nvPr/>
        </p:nvSpPr>
        <p:spPr>
          <a:xfrm>
            <a:off x="8458200" y="6464300"/>
            <a:ext cx="685800" cy="32067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A5783D-3BB5-584C-9C96-3FCA05A560BB}" type="slidenum">
              <a:rPr lang="en-US" altLang="en-US" smtClean="0"/>
              <a:pPr>
                <a:defRPr/>
              </a:pPr>
              <a:t>20</a:t>
            </a:fld>
            <a:endParaRPr lang="en-US" altLang="en-US"/>
          </a:p>
        </p:txBody>
      </p:sp>
      <p:pic>
        <p:nvPicPr>
          <p:cNvPr id="9" name="Picture 8" descr="Screen Shot 2019-01-17 at 11.08.26 AM.png">
            <a:extLst>
              <a:ext uri="{FF2B5EF4-FFF2-40B4-BE49-F238E27FC236}">
                <a16:creationId xmlns:a16="http://schemas.microsoft.com/office/drawing/2014/main" id="{9DF8692E-B9EE-994C-A5D1-D78A48D69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9" y="2622152"/>
            <a:ext cx="6097545" cy="4081768"/>
          </a:xfrm>
          <a:prstGeom prst="rect">
            <a:avLst/>
          </a:prstGeom>
        </p:spPr>
      </p:pic>
      <p:sp>
        <p:nvSpPr>
          <p:cNvPr id="10" name="Rectangle 9">
            <a:extLst>
              <a:ext uri="{FF2B5EF4-FFF2-40B4-BE49-F238E27FC236}">
                <a16:creationId xmlns:a16="http://schemas.microsoft.com/office/drawing/2014/main" id="{189C730F-3F52-004C-992B-00C4C39FA4BF}"/>
              </a:ext>
            </a:extLst>
          </p:cNvPr>
          <p:cNvSpPr/>
          <p:nvPr/>
        </p:nvSpPr>
        <p:spPr>
          <a:xfrm>
            <a:off x="6174116" y="6033412"/>
            <a:ext cx="2888663" cy="430887"/>
          </a:xfrm>
          <a:prstGeom prst="rect">
            <a:avLst/>
          </a:prstGeom>
        </p:spPr>
        <p:txBody>
          <a:bodyPr wrap="square">
            <a:spAutoFit/>
          </a:bodyPr>
          <a:lstStyle/>
          <a:p>
            <a:r>
              <a:rPr lang="en-US" sz="1100" dirty="0"/>
              <a:t>Gonzalez-Hernandez et al, PRD 98, 114005 (2018)</a:t>
            </a:r>
          </a:p>
        </p:txBody>
      </p:sp>
      <p:sp>
        <p:nvSpPr>
          <p:cNvPr id="11" name="Rectangle 10">
            <a:extLst>
              <a:ext uri="{FF2B5EF4-FFF2-40B4-BE49-F238E27FC236}">
                <a16:creationId xmlns:a16="http://schemas.microsoft.com/office/drawing/2014/main" id="{BBA7E192-026A-3048-8504-EC1AF512C5C4}"/>
              </a:ext>
            </a:extLst>
          </p:cNvPr>
          <p:cNvSpPr/>
          <p:nvPr/>
        </p:nvSpPr>
        <p:spPr>
          <a:xfrm>
            <a:off x="6165060" y="2763905"/>
            <a:ext cx="2978940" cy="3293209"/>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002060"/>
                </a:solidFill>
                <a:latin typeface="Avenir Roman" panose="02000503020000020003" pitchFamily="2" charset="0"/>
              </a:rPr>
              <a:t>COMPASS data</a:t>
            </a:r>
          </a:p>
          <a:p>
            <a:pPr marL="285750" indent="-285750">
              <a:buFont typeface="Arial" panose="020B0604020202020204" pitchFamily="34" charset="0"/>
              <a:buChar char="•"/>
            </a:pPr>
            <a:endParaRPr lang="en-US" sz="800" b="1" dirty="0">
              <a:solidFill>
                <a:srgbClr val="002060"/>
              </a:solidFill>
              <a:latin typeface="Avenir Roman" panose="02000503020000020003" pitchFamily="2" charset="0"/>
            </a:endParaRPr>
          </a:p>
          <a:p>
            <a:pPr marL="285750" indent="-285750">
              <a:buFont typeface="Arial" panose="020B0604020202020204" pitchFamily="34" charset="0"/>
              <a:buChar char="•"/>
            </a:pPr>
            <a:r>
              <a:rPr lang="en-US" sz="1600" b="1" dirty="0">
                <a:solidFill>
                  <a:srgbClr val="002060"/>
                </a:solidFill>
                <a:latin typeface="Avenir Roman" panose="02000503020000020003" pitchFamily="2" charset="0"/>
              </a:rPr>
              <a:t>z large enough to be in the current fragmentation region</a:t>
            </a:r>
          </a:p>
          <a:p>
            <a:pPr marL="285750" indent="-285750">
              <a:buFont typeface="Arial" panose="020B0604020202020204" pitchFamily="34" charset="0"/>
              <a:buChar char="•"/>
            </a:pPr>
            <a:endParaRPr lang="en-US" sz="800" b="1" dirty="0">
              <a:solidFill>
                <a:srgbClr val="002060"/>
              </a:solidFill>
              <a:latin typeface="Avenir Roman" panose="02000503020000020003" pitchFamily="2" charset="0"/>
            </a:endParaRPr>
          </a:p>
          <a:p>
            <a:pPr marL="285750" indent="-285750">
              <a:buFont typeface="Arial" panose="020B0604020202020204" pitchFamily="34" charset="0"/>
              <a:buChar char="•"/>
            </a:pPr>
            <a:r>
              <a:rPr lang="en-US" sz="1600" b="1" dirty="0">
                <a:solidFill>
                  <a:srgbClr val="002060"/>
                </a:solidFill>
                <a:latin typeface="Avenir Roman" panose="02000503020000020003" pitchFamily="2" charset="0"/>
              </a:rPr>
              <a:t>The measurements disagree with leading order and next-to-leading order calculations most significantly at the more moderate values of x close to the valence region.</a:t>
            </a:r>
          </a:p>
        </p:txBody>
      </p:sp>
      <p:sp>
        <p:nvSpPr>
          <p:cNvPr id="2" name="Rectangle 1">
            <a:extLst>
              <a:ext uri="{FF2B5EF4-FFF2-40B4-BE49-F238E27FC236}">
                <a16:creationId xmlns:a16="http://schemas.microsoft.com/office/drawing/2014/main" id="{C383F223-E1B3-584B-B2E5-CF7EE4B29734}"/>
              </a:ext>
            </a:extLst>
          </p:cNvPr>
          <p:cNvSpPr/>
          <p:nvPr/>
        </p:nvSpPr>
        <p:spPr>
          <a:xfrm>
            <a:off x="-1" y="729584"/>
            <a:ext cx="9144001" cy="1058944"/>
          </a:xfrm>
          <a:prstGeom prst="rect">
            <a:avLst/>
          </a:prstGeom>
        </p:spPr>
        <p:txBody>
          <a:bodyPr wrap="square">
            <a:spAutoFit/>
          </a:bodyPr>
          <a:lstStyle/>
          <a:p>
            <a:pPr marL="457200" indent="-457200">
              <a:lnSpc>
                <a:spcPct val="120000"/>
              </a:lnSpc>
              <a:buFont typeface="Arial"/>
              <a:buChar char="•"/>
              <a:defRPr/>
            </a:pPr>
            <a:r>
              <a:rPr lang="en-US" dirty="0">
                <a:solidFill>
                  <a:srgbClr val="00B050"/>
                </a:solidFill>
                <a:latin typeface="Arial"/>
                <a:ea typeface="ＭＳ Ｐゴシック" charset="0"/>
                <a:cs typeface="Arial"/>
              </a:rPr>
              <a:t>In SIDIS processes there are two scales: </a:t>
            </a:r>
            <a:r>
              <a:rPr lang="en-US" b="1" dirty="0">
                <a:latin typeface="Arial"/>
                <a:ea typeface="ＭＳ Ｐゴシック" charset="0"/>
                <a:cs typeface="Arial"/>
              </a:rPr>
              <a:t>Q</a:t>
            </a:r>
            <a:r>
              <a:rPr lang="en-US" dirty="0">
                <a:latin typeface="Arial"/>
                <a:ea typeface="ＭＳ Ｐゴシック" charset="0"/>
                <a:cs typeface="Arial"/>
              </a:rPr>
              <a:t>  and  </a:t>
            </a:r>
            <a:r>
              <a:rPr lang="en-US" b="1" dirty="0" err="1">
                <a:latin typeface="Arial"/>
                <a:ea typeface="ＭＳ Ｐゴシック" charset="0"/>
                <a:cs typeface="Arial"/>
              </a:rPr>
              <a:t>q</a:t>
            </a:r>
            <a:r>
              <a:rPr lang="en-US" b="1" baseline="-25000" dirty="0" err="1">
                <a:latin typeface="Arial"/>
                <a:ea typeface="ＭＳ Ｐゴシック" charset="0"/>
                <a:cs typeface="Arial"/>
              </a:rPr>
              <a:t>T</a:t>
            </a:r>
            <a:r>
              <a:rPr lang="en-US" dirty="0">
                <a:latin typeface="Arial"/>
                <a:ea typeface="ＭＳ Ｐゴシック" charset="0"/>
                <a:cs typeface="Arial"/>
              </a:rPr>
              <a:t> </a:t>
            </a:r>
          </a:p>
          <a:p>
            <a:pPr marL="457200" indent="-457200">
              <a:lnSpc>
                <a:spcPct val="120000"/>
              </a:lnSpc>
              <a:buFont typeface="Arial"/>
              <a:buChar char="•"/>
              <a:defRPr/>
            </a:pPr>
            <a:r>
              <a:rPr lang="en-US" dirty="0">
                <a:solidFill>
                  <a:srgbClr val="00B050"/>
                </a:solidFill>
                <a:latin typeface="Arial"/>
                <a:ea typeface="ＭＳ Ｐゴシック" charset="0"/>
                <a:cs typeface="Arial"/>
              </a:rPr>
              <a:t>For </a:t>
            </a:r>
            <a:r>
              <a:rPr lang="en-US" dirty="0" err="1">
                <a:solidFill>
                  <a:srgbClr val="00B050"/>
                </a:solidFill>
                <a:latin typeface="Arial"/>
                <a:ea typeface="ＭＳ Ｐゴシック" charset="0"/>
                <a:cs typeface="Arial"/>
              </a:rPr>
              <a:t>q</a:t>
            </a:r>
            <a:r>
              <a:rPr lang="en-US" baseline="-25000" dirty="0" err="1">
                <a:solidFill>
                  <a:srgbClr val="00B050"/>
                </a:solidFill>
                <a:latin typeface="Arial"/>
                <a:ea typeface="ＭＳ Ｐゴシック" charset="0"/>
                <a:cs typeface="Arial"/>
              </a:rPr>
              <a:t>T</a:t>
            </a:r>
            <a:r>
              <a:rPr lang="en-US" dirty="0" err="1">
                <a:solidFill>
                  <a:srgbClr val="00B050"/>
                </a:solidFill>
                <a:latin typeface="Arial"/>
                <a:ea typeface="ＭＳ Ｐゴシック" charset="0"/>
                <a:cs typeface="Arial"/>
              </a:rPr>
              <a:t>~Q</a:t>
            </a:r>
            <a:r>
              <a:rPr lang="en-US" dirty="0">
                <a:solidFill>
                  <a:srgbClr val="00B050"/>
                </a:solidFill>
                <a:latin typeface="Arial"/>
                <a:ea typeface="ＭＳ Ｐゴシック" charset="0"/>
                <a:cs typeface="Arial"/>
              </a:rPr>
              <a:t> </a:t>
            </a:r>
            <a:r>
              <a:rPr lang="en-US" dirty="0">
                <a:solidFill>
                  <a:srgbClr val="002060"/>
                </a:solidFill>
                <a:latin typeface="Arial"/>
                <a:ea typeface="ＭＳ Ｐゴシック" charset="0"/>
                <a:cs typeface="Arial"/>
              </a:rPr>
              <a:t>: fixed order calculation with pure collinear factorization is expected to be very </a:t>
            </a:r>
            <a:r>
              <a:rPr lang="en-US" dirty="0" err="1">
                <a:solidFill>
                  <a:srgbClr val="002060"/>
                </a:solidFill>
                <a:latin typeface="Arial"/>
                <a:ea typeface="ＭＳ Ｐゴシック" charset="0"/>
                <a:cs typeface="Arial"/>
              </a:rPr>
              <a:t>realible</a:t>
            </a:r>
            <a:r>
              <a:rPr lang="en-US" dirty="0">
                <a:solidFill>
                  <a:srgbClr val="002060"/>
                </a:solidFill>
                <a:latin typeface="Arial"/>
                <a:ea typeface="ＭＳ Ｐゴシック" charset="0"/>
                <a:cs typeface="Arial"/>
              </a:rPr>
              <a:t> </a:t>
            </a:r>
          </a:p>
        </p:txBody>
      </p:sp>
      <p:pic>
        <p:nvPicPr>
          <p:cNvPr id="26" name="Picture 10" descr="latex-image-1.pdf">
            <a:extLst>
              <a:ext uri="{FF2B5EF4-FFF2-40B4-BE49-F238E27FC236}">
                <a16:creationId xmlns:a16="http://schemas.microsoft.com/office/drawing/2014/main" id="{42C7DD9E-5849-BE44-AEEA-0A2C8D4FD3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7002" y="1858586"/>
            <a:ext cx="6189494" cy="280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1" descr="latex-image-1.pdf">
            <a:extLst>
              <a:ext uri="{FF2B5EF4-FFF2-40B4-BE49-F238E27FC236}">
                <a16:creationId xmlns:a16="http://schemas.microsoft.com/office/drawing/2014/main" id="{C8AA763E-C552-C44E-A105-EEC952EC06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225" y="2217704"/>
            <a:ext cx="246380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Curved Connector 27">
            <a:extLst>
              <a:ext uri="{FF2B5EF4-FFF2-40B4-BE49-F238E27FC236}">
                <a16:creationId xmlns:a16="http://schemas.microsoft.com/office/drawing/2014/main" id="{B28F9014-82AF-EE43-948B-04E0AA512E60}"/>
              </a:ext>
            </a:extLst>
          </p:cNvPr>
          <p:cNvCxnSpPr>
            <a:cxnSpLocks noChangeShapeType="1"/>
          </p:cNvCxnSpPr>
          <p:nvPr/>
        </p:nvCxnSpPr>
        <p:spPr bwMode="auto">
          <a:xfrm rot="10800000" flipV="1">
            <a:off x="2777836" y="2147950"/>
            <a:ext cx="733913" cy="128897"/>
          </a:xfrm>
          <a:prstGeom prst="curvedConnector3">
            <a:avLst>
              <a:gd name="adj1" fmla="val 50000"/>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3" name="Rectangle 2">
            <a:extLst>
              <a:ext uri="{FF2B5EF4-FFF2-40B4-BE49-F238E27FC236}">
                <a16:creationId xmlns:a16="http://schemas.microsoft.com/office/drawing/2014/main" id="{6FF47245-331E-9246-BD33-BFE6EBAC4837}"/>
              </a:ext>
            </a:extLst>
          </p:cNvPr>
          <p:cNvSpPr/>
          <p:nvPr/>
        </p:nvSpPr>
        <p:spPr>
          <a:xfrm>
            <a:off x="7788592" y="710540"/>
            <a:ext cx="1111202" cy="394147"/>
          </a:xfrm>
          <a:prstGeom prst="rect">
            <a:avLst/>
          </a:prstGeom>
        </p:spPr>
        <p:txBody>
          <a:bodyPr wrap="none">
            <a:spAutoFit/>
          </a:bodyPr>
          <a:lstStyle/>
          <a:p>
            <a:pPr>
              <a:lnSpc>
                <a:spcPct val="120000"/>
              </a:lnSpc>
              <a:buClr>
                <a:srgbClr val="00B050"/>
              </a:buClr>
              <a:defRPr/>
            </a:pPr>
            <a:r>
              <a:rPr lang="en-US" dirty="0">
                <a:latin typeface="Arial"/>
                <a:ea typeface="ＭＳ Ｐゴシック" charset="0"/>
                <a:cs typeface="Arial"/>
              </a:rPr>
              <a:t> </a:t>
            </a:r>
            <a:r>
              <a:rPr lang="en-US" dirty="0" err="1">
                <a:latin typeface="Arial"/>
                <a:ea typeface="ＭＳ Ｐゴシック" charset="0"/>
                <a:cs typeface="Arial"/>
              </a:rPr>
              <a:t>q</a:t>
            </a:r>
            <a:r>
              <a:rPr lang="en-US" baseline="-25000" dirty="0" err="1">
                <a:latin typeface="Arial"/>
                <a:ea typeface="ＭＳ Ｐゴシック" charset="0"/>
                <a:cs typeface="Arial"/>
              </a:rPr>
              <a:t>T</a:t>
            </a:r>
            <a:r>
              <a:rPr lang="en-US" dirty="0">
                <a:latin typeface="Arial"/>
                <a:ea typeface="ＭＳ Ｐゴシック" charset="0"/>
                <a:cs typeface="Arial"/>
              </a:rPr>
              <a:t>=-P</a:t>
            </a:r>
            <a:r>
              <a:rPr lang="en-US" baseline="-25000" dirty="0">
                <a:latin typeface="Arial"/>
                <a:ea typeface="ＭＳ Ｐゴシック" charset="0"/>
                <a:cs typeface="Arial"/>
              </a:rPr>
              <a:t>T</a:t>
            </a:r>
            <a:r>
              <a:rPr lang="en-US" dirty="0">
                <a:latin typeface="Arial"/>
                <a:ea typeface="ＭＳ Ｐゴシック" charset="0"/>
                <a:cs typeface="Arial"/>
              </a:rPr>
              <a:t>/z</a:t>
            </a:r>
          </a:p>
        </p:txBody>
      </p:sp>
    </p:spTree>
    <p:extLst>
      <p:ext uri="{BB962C8B-B14F-4D97-AF65-F5344CB8AC3E}">
        <p14:creationId xmlns:p14="http://schemas.microsoft.com/office/powerpoint/2010/main" val="2334032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21</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200" b="0" dirty="0">
                <a:solidFill>
                  <a:schemeClr val="accent1"/>
                </a:solidFill>
                <a:latin typeface="Avenir Roman" panose="02000503020000020003" pitchFamily="2" charset="0"/>
                <a:cs typeface="Avenir Black"/>
              </a:rPr>
              <a:t>Does it matter if </a:t>
            </a:r>
            <a:r>
              <a:rPr lang="en-US" sz="3200" b="0" dirty="0">
                <a:solidFill>
                  <a:schemeClr val="accent1"/>
                </a:solidFill>
                <a:latin typeface="Symbol" pitchFamily="2" charset="2"/>
                <a:cs typeface="Avenir Black"/>
              </a:rPr>
              <a:t>p</a:t>
            </a:r>
            <a:r>
              <a:rPr lang="en-US" sz="3200" b="0" dirty="0">
                <a:solidFill>
                  <a:schemeClr val="accent1"/>
                </a:solidFill>
                <a:latin typeface="Avenir Roman" panose="02000503020000020003" pitchFamily="2" charset="0"/>
                <a:cs typeface="Avenir Black"/>
              </a:rPr>
              <a:t> comes from correlated pairs?</a:t>
            </a:r>
            <a:endParaRPr lang="en-US" sz="3200" b="0" dirty="0">
              <a:solidFill>
                <a:srgbClr val="FFFFFF"/>
              </a:solidFill>
              <a:latin typeface="Avenir Book" panose="02000503020000020003" pitchFamily="2" charset="0"/>
              <a:cs typeface="Avenir Black"/>
            </a:endParaRPr>
          </a:p>
        </p:txBody>
      </p:sp>
      <p:sp>
        <p:nvSpPr>
          <p:cNvPr id="7" name="Slide Number Placeholder 2">
            <a:extLst>
              <a:ext uri="{FF2B5EF4-FFF2-40B4-BE49-F238E27FC236}">
                <a16:creationId xmlns:a16="http://schemas.microsoft.com/office/drawing/2014/main" id="{048D232F-C424-BA49-9FD7-40C56F5AD007}"/>
              </a:ext>
            </a:extLst>
          </p:cNvPr>
          <p:cNvSpPr txBox="1">
            <a:spLocks/>
          </p:cNvSpPr>
          <p:nvPr/>
        </p:nvSpPr>
        <p:spPr>
          <a:xfrm>
            <a:off x="8458200" y="6464300"/>
            <a:ext cx="685800" cy="32067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A5783D-3BB5-584C-9C96-3FCA05A560BB}" type="slidenum">
              <a:rPr lang="en-US" altLang="en-US" smtClean="0"/>
              <a:pPr>
                <a:defRPr/>
              </a:pPr>
              <a:t>21</a:t>
            </a:fld>
            <a:endParaRPr lang="en-US" altLang="en-US"/>
          </a:p>
        </p:txBody>
      </p:sp>
      <p:pic>
        <p:nvPicPr>
          <p:cNvPr id="13" name="Picture 12" descr="Screen Shot 2019-01-17 at 11.14.31 AM.png">
            <a:extLst>
              <a:ext uri="{FF2B5EF4-FFF2-40B4-BE49-F238E27FC236}">
                <a16:creationId xmlns:a16="http://schemas.microsoft.com/office/drawing/2014/main" id="{FC9444AE-F8A4-CB4D-9634-8CD736C46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47" y="1044329"/>
            <a:ext cx="4481586" cy="2721379"/>
          </a:xfrm>
          <a:prstGeom prst="rect">
            <a:avLst/>
          </a:prstGeom>
        </p:spPr>
      </p:pic>
      <p:grpSp>
        <p:nvGrpSpPr>
          <p:cNvPr id="2" name="Group 1">
            <a:extLst>
              <a:ext uri="{FF2B5EF4-FFF2-40B4-BE49-F238E27FC236}">
                <a16:creationId xmlns:a16="http://schemas.microsoft.com/office/drawing/2014/main" id="{F07D3497-6F7B-9244-8649-D444B37C058B}"/>
              </a:ext>
            </a:extLst>
          </p:cNvPr>
          <p:cNvGrpSpPr/>
          <p:nvPr/>
        </p:nvGrpSpPr>
        <p:grpSpPr>
          <a:xfrm>
            <a:off x="394067" y="3953713"/>
            <a:ext cx="4526763" cy="2836575"/>
            <a:chOff x="5537567" y="3369234"/>
            <a:chExt cx="3492133" cy="2286000"/>
          </a:xfrm>
        </p:grpSpPr>
        <p:pic>
          <p:nvPicPr>
            <p:cNvPr id="12" name="Picture 11" descr="Screen Shot 2019-01-17 at 11.13.33 AM.png">
              <a:extLst>
                <a:ext uri="{FF2B5EF4-FFF2-40B4-BE49-F238E27FC236}">
                  <a16:creationId xmlns:a16="http://schemas.microsoft.com/office/drawing/2014/main" id="{00CE778A-73D4-CA4E-AD8F-3C2B4610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567" y="3369234"/>
              <a:ext cx="3492133" cy="2286000"/>
            </a:xfrm>
            <a:prstGeom prst="rect">
              <a:avLst/>
            </a:prstGeom>
          </p:spPr>
        </p:pic>
        <p:sp>
          <p:nvSpPr>
            <p:cNvPr id="15" name="TextBox 14">
              <a:extLst>
                <a:ext uri="{FF2B5EF4-FFF2-40B4-BE49-F238E27FC236}">
                  <a16:creationId xmlns:a16="http://schemas.microsoft.com/office/drawing/2014/main" id="{1749822A-D7C1-5242-AA9C-A9535E769C0F}"/>
                </a:ext>
              </a:extLst>
            </p:cNvPr>
            <p:cNvSpPr txBox="1"/>
            <p:nvPr/>
          </p:nvSpPr>
          <p:spPr>
            <a:xfrm>
              <a:off x="6553200" y="3581400"/>
              <a:ext cx="1071260" cy="338554"/>
            </a:xfrm>
            <a:prstGeom prst="rect">
              <a:avLst/>
            </a:prstGeom>
            <a:noFill/>
          </p:spPr>
          <p:txBody>
            <a:bodyPr wrap="none" rtlCol="0">
              <a:spAutoFit/>
            </a:bodyPr>
            <a:lstStyle/>
            <a:p>
              <a:r>
                <a:rPr lang="en-US" sz="1600" dirty="0" err="1"/>
                <a:t>q</a:t>
              </a:r>
              <a:r>
                <a:rPr lang="en-US" sz="1600" baseline="-25000" dirty="0" err="1"/>
                <a:t>T</a:t>
              </a:r>
              <a:r>
                <a:rPr lang="en-US" sz="1600" dirty="0"/>
                <a:t> =P</a:t>
              </a:r>
              <a:r>
                <a:rPr lang="en-US" sz="1600" baseline="-25000" dirty="0"/>
                <a:t>T</a:t>
              </a:r>
              <a:r>
                <a:rPr lang="en-US" sz="1600" dirty="0"/>
                <a:t>/ </a:t>
              </a:r>
              <a:r>
                <a:rPr lang="en-US" sz="1600" dirty="0" err="1"/>
                <a:t>z</a:t>
              </a:r>
              <a:r>
                <a:rPr lang="en-US" sz="1600" baseline="-25000" dirty="0" err="1">
                  <a:latin typeface="Symbol"/>
                </a:rPr>
                <a:t>r</a:t>
              </a:r>
              <a:endParaRPr lang="en-US" sz="1600" baseline="-25000" dirty="0">
                <a:latin typeface="Symbol"/>
              </a:endParaRPr>
            </a:p>
          </p:txBody>
        </p:sp>
        <p:sp>
          <p:nvSpPr>
            <p:cNvPr id="16" name="TextBox 15">
              <a:extLst>
                <a:ext uri="{FF2B5EF4-FFF2-40B4-BE49-F238E27FC236}">
                  <a16:creationId xmlns:a16="http://schemas.microsoft.com/office/drawing/2014/main" id="{0BB9F316-7109-9F48-AB2D-82D79EBAB1A9}"/>
                </a:ext>
              </a:extLst>
            </p:cNvPr>
            <p:cNvSpPr txBox="1"/>
            <p:nvPr/>
          </p:nvSpPr>
          <p:spPr>
            <a:xfrm>
              <a:off x="7162800" y="4572000"/>
              <a:ext cx="1018227" cy="338554"/>
            </a:xfrm>
            <a:prstGeom prst="rect">
              <a:avLst/>
            </a:prstGeom>
            <a:noFill/>
          </p:spPr>
          <p:txBody>
            <a:bodyPr wrap="none" rtlCol="0">
              <a:spAutoFit/>
            </a:bodyPr>
            <a:lstStyle/>
            <a:p>
              <a:r>
                <a:rPr lang="en-US" sz="1600" dirty="0" err="1"/>
                <a:t>q</a:t>
              </a:r>
              <a:r>
                <a:rPr lang="en-US" sz="1600" baseline="-25000" dirty="0" err="1"/>
                <a:t>T</a:t>
              </a:r>
              <a:r>
                <a:rPr lang="en-US" sz="1600" dirty="0"/>
                <a:t>=P</a:t>
              </a:r>
              <a:r>
                <a:rPr lang="en-US" sz="1600" baseline="-25000" dirty="0"/>
                <a:t>T</a:t>
              </a:r>
              <a:r>
                <a:rPr lang="en-US" sz="1600" dirty="0"/>
                <a:t>/ </a:t>
              </a:r>
              <a:r>
                <a:rPr lang="en-US" sz="1600" dirty="0" err="1"/>
                <a:t>z</a:t>
              </a:r>
              <a:r>
                <a:rPr lang="en-US" sz="1600" baseline="-25000" dirty="0" err="1">
                  <a:latin typeface="Symbol"/>
                </a:rPr>
                <a:t>p</a:t>
              </a:r>
              <a:endParaRPr lang="en-US" sz="1600" baseline="-25000" dirty="0">
                <a:latin typeface="Symbol"/>
              </a:endParaRPr>
            </a:p>
          </p:txBody>
        </p:sp>
        <p:cxnSp>
          <p:nvCxnSpPr>
            <p:cNvPr id="17" name="Straight Arrow Connector 16">
              <a:extLst>
                <a:ext uri="{FF2B5EF4-FFF2-40B4-BE49-F238E27FC236}">
                  <a16:creationId xmlns:a16="http://schemas.microsoft.com/office/drawing/2014/main" id="{DB243CB1-602E-7541-AE58-8A0FC68BB141}"/>
                </a:ext>
              </a:extLst>
            </p:cNvPr>
            <p:cNvCxnSpPr/>
            <p:nvPr/>
          </p:nvCxnSpPr>
          <p:spPr>
            <a:xfrm flipH="1">
              <a:off x="8229600" y="4495800"/>
              <a:ext cx="2286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9779CDE-C2A6-924B-97D3-BF114194F4AF}"/>
                </a:ext>
              </a:extLst>
            </p:cNvPr>
            <p:cNvSpPr txBox="1"/>
            <p:nvPr/>
          </p:nvSpPr>
          <p:spPr>
            <a:xfrm>
              <a:off x="7696200" y="3962400"/>
              <a:ext cx="1232604" cy="523220"/>
            </a:xfrm>
            <a:prstGeom prst="rect">
              <a:avLst/>
            </a:prstGeom>
            <a:noFill/>
          </p:spPr>
          <p:txBody>
            <a:bodyPr wrap="none" rtlCol="0">
              <a:spAutoFit/>
            </a:bodyPr>
            <a:lstStyle/>
            <a:p>
              <a:r>
                <a:rPr lang="en-US" sz="1400" dirty="0"/>
                <a:t>Q</a:t>
              </a:r>
              <a:r>
                <a:rPr lang="en-US" sz="1400" baseline="30000" dirty="0"/>
                <a:t>2</a:t>
              </a:r>
              <a:r>
                <a:rPr lang="en-US" sz="1400" dirty="0"/>
                <a:t>&gt;2</a:t>
              </a:r>
            </a:p>
            <a:p>
              <a:r>
                <a:rPr lang="en-US" sz="1400" dirty="0" err="1"/>
                <a:t>perturbative</a:t>
              </a:r>
              <a:r>
                <a:rPr lang="en-US" sz="1400" dirty="0"/>
                <a:t>?</a:t>
              </a:r>
            </a:p>
          </p:txBody>
        </p:sp>
      </p:grpSp>
      <p:sp>
        <p:nvSpPr>
          <p:cNvPr id="26" name="Rectangle 25">
            <a:extLst>
              <a:ext uri="{FF2B5EF4-FFF2-40B4-BE49-F238E27FC236}">
                <a16:creationId xmlns:a16="http://schemas.microsoft.com/office/drawing/2014/main" id="{3FE6067E-E421-AC41-B419-19DBB4173E03}"/>
              </a:ext>
            </a:extLst>
          </p:cNvPr>
          <p:cNvSpPr/>
          <p:nvPr/>
        </p:nvSpPr>
        <p:spPr>
          <a:xfrm>
            <a:off x="4976298" y="858888"/>
            <a:ext cx="3938483" cy="5632311"/>
          </a:xfrm>
          <a:prstGeom prst="rect">
            <a:avLst/>
          </a:prstGeom>
        </p:spPr>
        <p:txBody>
          <a:bodyPr wrap="square">
            <a:spAutoFit/>
          </a:bodyPr>
          <a:lstStyle/>
          <a:p>
            <a:pPr marL="285750" indent="-285750">
              <a:buFont typeface="Arial" panose="020B0604020202020204" pitchFamily="34" charset="0"/>
              <a:buChar char="•"/>
            </a:pPr>
            <a:r>
              <a:rPr lang="en-US" b="1" dirty="0">
                <a:solidFill>
                  <a:srgbClr val="002060"/>
                </a:solidFill>
                <a:latin typeface="Avenir Roman" panose="02000503020000020003" pitchFamily="2" charset="0"/>
              </a:rPr>
              <a:t>Predictions from MCs for CLAS12 indicate very significant fraction of inclusive </a:t>
            </a:r>
            <a:r>
              <a:rPr lang="en-US" b="1" dirty="0" err="1">
                <a:solidFill>
                  <a:srgbClr val="002060"/>
                </a:solidFill>
                <a:latin typeface="Avenir Roman" panose="02000503020000020003" pitchFamily="2" charset="0"/>
              </a:rPr>
              <a:t>pions</a:t>
            </a:r>
            <a:r>
              <a:rPr lang="en-US" b="1" dirty="0">
                <a:solidFill>
                  <a:srgbClr val="002060"/>
                </a:solidFill>
                <a:latin typeface="Avenir Roman" panose="02000503020000020003" pitchFamily="2" charset="0"/>
              </a:rPr>
              <a:t> coming from correlated </a:t>
            </a:r>
            <a:r>
              <a:rPr lang="en-US" b="1" dirty="0" err="1">
                <a:solidFill>
                  <a:srgbClr val="002060"/>
                </a:solidFill>
                <a:latin typeface="Avenir Roman" panose="02000503020000020003" pitchFamily="2" charset="0"/>
              </a:rPr>
              <a:t>dihadrons</a:t>
            </a:r>
            <a:r>
              <a:rPr lang="en-US" b="1" dirty="0">
                <a:solidFill>
                  <a:srgbClr val="002060"/>
                </a:solidFill>
                <a:latin typeface="Avenir Roman" panose="02000503020000020003" pitchFamily="2" charset="0"/>
              </a:rPr>
              <a:t>.</a:t>
            </a:r>
          </a:p>
          <a:p>
            <a:pPr marL="285750" indent="-285750">
              <a:buFont typeface="Arial" panose="020B0604020202020204" pitchFamily="34" charset="0"/>
              <a:buChar char="•"/>
            </a:pPr>
            <a:endParaRPr lang="en-US" b="1" dirty="0">
              <a:solidFill>
                <a:srgbClr val="002060"/>
              </a:solidFill>
              <a:latin typeface="Avenir Roman" panose="02000503020000020003" pitchFamily="2" charset="0"/>
            </a:endParaRPr>
          </a:p>
          <a:p>
            <a:pPr marL="285750" indent="-285750">
              <a:buFont typeface="Arial" panose="020B0604020202020204" pitchFamily="34" charset="0"/>
              <a:buChar char="•"/>
            </a:pPr>
            <a:r>
              <a:rPr lang="en-US" b="1" dirty="0">
                <a:solidFill>
                  <a:srgbClr val="002060"/>
                </a:solidFill>
                <a:latin typeface="Avenir Roman" panose="02000503020000020003" pitchFamily="2" charset="0"/>
              </a:rPr>
              <a:t>Understanding the fraction of </a:t>
            </a:r>
            <a:r>
              <a:rPr lang="en-US" b="1" dirty="0" err="1">
                <a:solidFill>
                  <a:srgbClr val="002060"/>
                </a:solidFill>
                <a:latin typeface="Avenir Roman" panose="02000503020000020003" pitchFamily="2" charset="0"/>
              </a:rPr>
              <a:t>pions</a:t>
            </a:r>
            <a:r>
              <a:rPr lang="en-US" b="1" dirty="0">
                <a:solidFill>
                  <a:srgbClr val="002060"/>
                </a:solidFill>
                <a:latin typeface="Avenir Roman" panose="02000503020000020003" pitchFamily="2" charset="0"/>
              </a:rPr>
              <a:t> from “correlated </a:t>
            </a:r>
            <a:r>
              <a:rPr lang="en-US" b="1" dirty="0" err="1">
                <a:solidFill>
                  <a:srgbClr val="002060"/>
                </a:solidFill>
                <a:latin typeface="Avenir Roman" panose="02000503020000020003" pitchFamily="2" charset="0"/>
              </a:rPr>
              <a:t>dihadrons</a:t>
            </a:r>
            <a:r>
              <a:rPr lang="en-US" b="1" dirty="0">
                <a:solidFill>
                  <a:srgbClr val="002060"/>
                </a:solidFill>
                <a:latin typeface="Avenir Roman" panose="02000503020000020003" pitchFamily="2" charset="0"/>
              </a:rPr>
              <a:t>” will be important to make sense out of </a:t>
            </a:r>
            <a:r>
              <a:rPr lang="en-US" b="1" dirty="0" err="1">
                <a:solidFill>
                  <a:srgbClr val="002060"/>
                </a:solidFill>
                <a:latin typeface="Avenir Roman" panose="02000503020000020003" pitchFamily="2" charset="0"/>
              </a:rPr>
              <a:t>q</a:t>
            </a:r>
            <a:r>
              <a:rPr lang="en-US" b="1" baseline="-25000" dirty="0" err="1">
                <a:solidFill>
                  <a:srgbClr val="002060"/>
                </a:solidFill>
                <a:latin typeface="Avenir Roman" panose="02000503020000020003" pitchFamily="2" charset="0"/>
              </a:rPr>
              <a:t>T</a:t>
            </a:r>
            <a:r>
              <a:rPr lang="en-US" b="1" baseline="-25000" dirty="0">
                <a:solidFill>
                  <a:srgbClr val="002060"/>
                </a:solidFill>
                <a:latin typeface="Avenir Roman" panose="02000503020000020003" pitchFamily="2" charset="0"/>
              </a:rPr>
              <a:t> </a:t>
            </a:r>
            <a:r>
              <a:rPr lang="en-US" b="1" dirty="0">
                <a:solidFill>
                  <a:srgbClr val="002060"/>
                </a:solidFill>
                <a:latin typeface="Avenir Roman" panose="02000503020000020003" pitchFamily="2" charset="0"/>
              </a:rPr>
              <a:t>distributions</a:t>
            </a:r>
          </a:p>
          <a:p>
            <a:pPr marL="285750" indent="-285750">
              <a:buFont typeface="Arial" panose="020B0604020202020204" pitchFamily="34" charset="0"/>
              <a:buChar char="•"/>
            </a:pPr>
            <a:endParaRPr lang="en-US" b="1" dirty="0">
              <a:solidFill>
                <a:srgbClr val="002060"/>
              </a:solidFill>
              <a:latin typeface="Avenir Roman" panose="02000503020000020003" pitchFamily="2" charset="0"/>
            </a:endParaRPr>
          </a:p>
          <a:p>
            <a:pPr marL="285750" indent="-285750">
              <a:buFont typeface="Arial" panose="020B0604020202020204" pitchFamily="34" charset="0"/>
              <a:buChar char="•"/>
            </a:pPr>
            <a:r>
              <a:rPr lang="en-US" b="1" dirty="0">
                <a:solidFill>
                  <a:srgbClr val="002060"/>
                </a:solidFill>
                <a:latin typeface="Avenir Roman" panose="02000503020000020003" pitchFamily="2" charset="0"/>
              </a:rPr>
              <a:t>Measure multiplicity of exclusive and semi-</a:t>
            </a:r>
            <a:r>
              <a:rPr lang="en-US" b="1" dirty="0" err="1">
                <a:solidFill>
                  <a:srgbClr val="002060"/>
                </a:solidFill>
                <a:latin typeface="Avenir Roman" panose="02000503020000020003" pitchFamily="2" charset="0"/>
              </a:rPr>
              <a:t>iclusive</a:t>
            </a:r>
            <a:r>
              <a:rPr lang="en-US" b="1" dirty="0">
                <a:solidFill>
                  <a:srgbClr val="002060"/>
                </a:solidFill>
                <a:latin typeface="Avenir Roman" panose="02000503020000020003" pitchFamily="2" charset="0"/>
              </a:rPr>
              <a:t> </a:t>
            </a:r>
            <a:r>
              <a:rPr lang="en-US" b="1" dirty="0" err="1">
                <a:solidFill>
                  <a:srgbClr val="002060"/>
                </a:solidFill>
                <a:latin typeface="Avenir Roman" panose="02000503020000020003" pitchFamily="2" charset="0"/>
              </a:rPr>
              <a:t>dihadrons</a:t>
            </a:r>
            <a:r>
              <a:rPr lang="en-US" b="1" dirty="0">
                <a:solidFill>
                  <a:srgbClr val="002060"/>
                </a:solidFill>
                <a:latin typeface="Avenir Roman" panose="02000503020000020003" pitchFamily="2" charset="0"/>
              </a:rPr>
              <a:t> </a:t>
            </a:r>
            <a:r>
              <a:rPr lang="en-US" b="1" dirty="0">
                <a:solidFill>
                  <a:srgbClr val="002060"/>
                </a:solidFill>
                <a:latin typeface="Symbol" pitchFamily="2" charset="2"/>
              </a:rPr>
              <a:t>p</a:t>
            </a:r>
            <a:r>
              <a:rPr lang="en-US" b="1" baseline="30000" dirty="0">
                <a:solidFill>
                  <a:srgbClr val="002060"/>
                </a:solidFill>
                <a:latin typeface="Avenir Roman" panose="02000503020000020003" pitchFamily="2" charset="0"/>
              </a:rPr>
              <a:t>+</a:t>
            </a:r>
            <a:r>
              <a:rPr lang="en-US" b="1" dirty="0">
                <a:solidFill>
                  <a:srgbClr val="002060"/>
                </a:solidFill>
                <a:latin typeface="Symbol" pitchFamily="2" charset="2"/>
              </a:rPr>
              <a:t>p</a:t>
            </a:r>
            <a:r>
              <a:rPr lang="en-US" b="1" baseline="30000" dirty="0">
                <a:solidFill>
                  <a:srgbClr val="002060"/>
                </a:solidFill>
                <a:latin typeface="Avenir Roman" panose="02000503020000020003" pitchFamily="2" charset="0"/>
              </a:rPr>
              <a:t>0</a:t>
            </a:r>
            <a:r>
              <a:rPr lang="en-US" b="1" dirty="0">
                <a:solidFill>
                  <a:srgbClr val="002060"/>
                </a:solidFill>
                <a:latin typeface="Avenir Roman" panose="02000503020000020003" pitchFamily="2" charset="0"/>
              </a:rPr>
              <a:t>,</a:t>
            </a:r>
            <a:r>
              <a:rPr lang="en-US" b="1" dirty="0">
                <a:solidFill>
                  <a:srgbClr val="002060"/>
                </a:solidFill>
                <a:latin typeface="Symbol" pitchFamily="2" charset="2"/>
              </a:rPr>
              <a:t> </a:t>
            </a:r>
            <a:r>
              <a:rPr lang="en-US" b="1" dirty="0" err="1">
                <a:solidFill>
                  <a:srgbClr val="002060"/>
                </a:solidFill>
                <a:latin typeface="Symbol" pitchFamily="2" charset="2"/>
              </a:rPr>
              <a:t>p</a:t>
            </a:r>
            <a:r>
              <a:rPr lang="en-US" b="1" baseline="30000" dirty="0" err="1">
                <a:solidFill>
                  <a:srgbClr val="002060"/>
                </a:solidFill>
                <a:latin typeface="Avenir Roman" panose="02000503020000020003" pitchFamily="2" charset="0"/>
              </a:rPr>
              <a:t>+</a:t>
            </a:r>
            <a:r>
              <a:rPr lang="en-US" b="1" dirty="0" err="1">
                <a:solidFill>
                  <a:srgbClr val="002060"/>
                </a:solidFill>
                <a:latin typeface="Symbol" pitchFamily="2" charset="2"/>
              </a:rPr>
              <a:t>p</a:t>
            </a:r>
            <a:r>
              <a:rPr lang="en-US" b="1" baseline="30000" dirty="0">
                <a:solidFill>
                  <a:srgbClr val="002060"/>
                </a:solidFill>
                <a:latin typeface="Avenir Roman" panose="02000503020000020003" pitchFamily="2" charset="0"/>
              </a:rPr>
              <a:t>-</a:t>
            </a:r>
            <a:r>
              <a:rPr lang="en-US" b="1" dirty="0">
                <a:solidFill>
                  <a:srgbClr val="002060"/>
                </a:solidFill>
                <a:latin typeface="Avenir Roman" panose="02000503020000020003" pitchFamily="2" charset="0"/>
              </a:rPr>
              <a:t>,</a:t>
            </a:r>
            <a:r>
              <a:rPr lang="en-US" b="1" dirty="0">
                <a:solidFill>
                  <a:srgbClr val="002060"/>
                </a:solidFill>
                <a:latin typeface="Symbol" pitchFamily="2" charset="2"/>
              </a:rPr>
              <a:t> p</a:t>
            </a:r>
            <a:r>
              <a:rPr lang="en-US" b="1" baseline="30000" dirty="0">
                <a:solidFill>
                  <a:srgbClr val="002060"/>
                </a:solidFill>
                <a:latin typeface="Avenir Roman" panose="02000503020000020003" pitchFamily="2" charset="0"/>
              </a:rPr>
              <a:t>-</a:t>
            </a:r>
            <a:r>
              <a:rPr lang="en-US" b="1" dirty="0">
                <a:solidFill>
                  <a:srgbClr val="002060"/>
                </a:solidFill>
                <a:latin typeface="Symbol" pitchFamily="2" charset="2"/>
              </a:rPr>
              <a:t>p</a:t>
            </a:r>
            <a:r>
              <a:rPr lang="en-US" b="1" baseline="30000" dirty="0">
                <a:solidFill>
                  <a:srgbClr val="002060"/>
                </a:solidFill>
                <a:latin typeface="Avenir Roman" panose="02000503020000020003" pitchFamily="2" charset="0"/>
              </a:rPr>
              <a:t>0</a:t>
            </a:r>
            <a:r>
              <a:rPr lang="en-US" b="1" dirty="0">
                <a:solidFill>
                  <a:srgbClr val="002060"/>
                </a:solidFill>
                <a:latin typeface="Avenir Roman" panose="02000503020000020003" pitchFamily="2" charset="0"/>
              </a:rPr>
              <a:t> for proton and deuteron targets</a:t>
            </a:r>
          </a:p>
          <a:p>
            <a:endParaRPr lang="en-US" b="1" dirty="0">
              <a:solidFill>
                <a:srgbClr val="002060"/>
              </a:solidFill>
              <a:latin typeface="Avenir Roman" panose="02000503020000020003" pitchFamily="2" charset="0"/>
            </a:endParaRPr>
          </a:p>
          <a:p>
            <a:pPr marL="285750" indent="-285750">
              <a:buFont typeface="Arial" panose="020B0604020202020204" pitchFamily="34" charset="0"/>
              <a:buChar char="•"/>
            </a:pPr>
            <a:r>
              <a:rPr lang="en-US" b="1" dirty="0">
                <a:solidFill>
                  <a:srgbClr val="002060"/>
                </a:solidFill>
                <a:latin typeface="Avenir Roman" panose="02000503020000020003" pitchFamily="2" charset="0"/>
              </a:rPr>
              <a:t>Large acceptance detectors are needed to detect more than one hadron in the final state</a:t>
            </a:r>
          </a:p>
        </p:txBody>
      </p:sp>
      <p:sp>
        <p:nvSpPr>
          <p:cNvPr id="3" name="TextBox 2">
            <a:extLst>
              <a:ext uri="{FF2B5EF4-FFF2-40B4-BE49-F238E27FC236}">
                <a16:creationId xmlns:a16="http://schemas.microsoft.com/office/drawing/2014/main" id="{0A42F3C4-2D7D-D347-85DF-4BE3268EC254}"/>
              </a:ext>
            </a:extLst>
          </p:cNvPr>
          <p:cNvSpPr txBox="1"/>
          <p:nvPr/>
        </p:nvSpPr>
        <p:spPr>
          <a:xfrm>
            <a:off x="336847" y="722296"/>
            <a:ext cx="1818768" cy="369332"/>
          </a:xfrm>
          <a:prstGeom prst="rect">
            <a:avLst/>
          </a:prstGeom>
          <a:noFill/>
        </p:spPr>
        <p:txBody>
          <a:bodyPr wrap="none" rtlCol="0">
            <a:spAutoFit/>
          </a:bodyPr>
          <a:lstStyle/>
          <a:p>
            <a:r>
              <a:rPr lang="it-IT" dirty="0"/>
              <a:t>H. </a:t>
            </a:r>
            <a:r>
              <a:rPr lang="it-IT" dirty="0" err="1"/>
              <a:t>Avakian’s</a:t>
            </a:r>
            <a:r>
              <a:rPr lang="it-IT" dirty="0"/>
              <a:t> plots</a:t>
            </a:r>
          </a:p>
        </p:txBody>
      </p:sp>
    </p:spTree>
    <p:extLst>
      <p:ext uri="{BB962C8B-B14F-4D97-AF65-F5344CB8AC3E}">
        <p14:creationId xmlns:p14="http://schemas.microsoft.com/office/powerpoint/2010/main" val="803153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22</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Roman" panose="02000503020000020003" pitchFamily="2" charset="0"/>
                <a:cs typeface="Avenir Black"/>
              </a:rPr>
              <a:t>Take-away message</a:t>
            </a:r>
            <a:endParaRPr lang="en-US" sz="3700" b="0" dirty="0">
              <a:solidFill>
                <a:srgbClr val="FFFFFF"/>
              </a:solidFill>
              <a:latin typeface="Avenir Roman" panose="02000503020000020003" pitchFamily="2" charset="0"/>
              <a:cs typeface="Avenir Black"/>
            </a:endParaRPr>
          </a:p>
        </p:txBody>
      </p:sp>
      <p:sp>
        <p:nvSpPr>
          <p:cNvPr id="4" name="Rectangle 3">
            <a:extLst>
              <a:ext uri="{FF2B5EF4-FFF2-40B4-BE49-F238E27FC236}">
                <a16:creationId xmlns:a16="http://schemas.microsoft.com/office/drawing/2014/main" id="{4C453CE4-E99A-B441-B517-4981B808253E}"/>
              </a:ext>
            </a:extLst>
          </p:cNvPr>
          <p:cNvSpPr/>
          <p:nvPr/>
        </p:nvSpPr>
        <p:spPr>
          <a:xfrm>
            <a:off x="13855" y="988913"/>
            <a:ext cx="9144000" cy="5478423"/>
          </a:xfrm>
          <a:prstGeom prst="rect">
            <a:avLst/>
          </a:prstGeom>
        </p:spPr>
        <p:txBody>
          <a:bodyPr wrap="square">
            <a:spAutoFit/>
          </a:bodyPr>
          <a:lstStyle/>
          <a:p>
            <a:pPr marL="457200" indent="-457200">
              <a:buFont typeface="Arial" panose="020B0604020202020204" pitchFamily="34" charset="0"/>
              <a:buChar char="•"/>
            </a:pPr>
            <a:r>
              <a:rPr lang="it-IT" sz="2200" dirty="0" err="1">
                <a:latin typeface="Avenir Roman" panose="02000503020000020003" pitchFamily="2" charset="0"/>
              </a:rPr>
              <a:t>We</a:t>
            </a:r>
            <a:r>
              <a:rPr lang="it-IT" sz="2200" dirty="0">
                <a:latin typeface="Avenir Roman" panose="02000503020000020003" pitchFamily="2" charset="0"/>
              </a:rPr>
              <a:t> </a:t>
            </a:r>
            <a:r>
              <a:rPr lang="it-IT" sz="2200" dirty="0" err="1">
                <a:latin typeface="Avenir Roman" panose="02000503020000020003" pitchFamily="2" charset="0"/>
              </a:rPr>
              <a:t>need</a:t>
            </a:r>
            <a:r>
              <a:rPr lang="it-IT" sz="2200" dirty="0">
                <a:latin typeface="Avenir Roman" panose="02000503020000020003" pitchFamily="2" charset="0"/>
              </a:rPr>
              <a:t> </a:t>
            </a:r>
            <a:r>
              <a:rPr lang="it-IT" sz="2200" dirty="0" err="1">
                <a:latin typeface="Avenir Roman" panose="02000503020000020003" pitchFamily="2" charset="0"/>
              </a:rPr>
              <a:t>very</a:t>
            </a:r>
            <a:r>
              <a:rPr lang="it-IT" sz="2200" dirty="0">
                <a:latin typeface="Avenir Roman" panose="02000503020000020003" pitchFamily="2" charset="0"/>
              </a:rPr>
              <a:t> precise data (high </a:t>
            </a:r>
            <a:r>
              <a:rPr lang="it-IT" sz="2200" dirty="0" err="1">
                <a:latin typeface="Avenir Roman" panose="02000503020000020003" pitchFamily="2" charset="0"/>
              </a:rPr>
              <a:t>statistics</a:t>
            </a:r>
            <a:r>
              <a:rPr lang="it-IT" sz="2200" dirty="0">
                <a:latin typeface="Avenir Roman" panose="02000503020000020003" pitchFamily="2" charset="0"/>
              </a:rPr>
              <a:t> ➜ high </a:t>
            </a:r>
            <a:r>
              <a:rPr lang="it-IT" sz="2200" dirty="0" err="1">
                <a:latin typeface="Avenir Roman" panose="02000503020000020003" pitchFamily="2" charset="0"/>
              </a:rPr>
              <a:t>luminosity</a:t>
            </a:r>
            <a:r>
              <a:rPr lang="it-IT" sz="2200" dirty="0">
                <a:latin typeface="Avenir Roman" panose="02000503020000020003" pitchFamily="2" charset="0"/>
              </a:rPr>
              <a:t>) in a wide x and Q</a:t>
            </a:r>
            <a:r>
              <a:rPr lang="it-IT" sz="2200" baseline="30000" dirty="0">
                <a:latin typeface="Avenir Roman" panose="02000503020000020003" pitchFamily="2" charset="0"/>
              </a:rPr>
              <a:t>2</a:t>
            </a:r>
            <a:r>
              <a:rPr lang="it-IT" sz="2200" dirty="0">
                <a:latin typeface="Avenir Roman" panose="02000503020000020003" pitchFamily="2" charset="0"/>
              </a:rPr>
              <a:t> </a:t>
            </a:r>
            <a:r>
              <a:rPr lang="it-IT" sz="2200" dirty="0" err="1">
                <a:latin typeface="Avenir Roman" panose="02000503020000020003" pitchFamily="2" charset="0"/>
              </a:rPr>
              <a:t>range</a:t>
            </a:r>
            <a:r>
              <a:rPr lang="it-IT" sz="2200" dirty="0">
                <a:latin typeface="Avenir Roman" panose="02000503020000020003" pitchFamily="2" charset="0"/>
              </a:rPr>
              <a:t>, in the P</a:t>
            </a:r>
            <a:r>
              <a:rPr lang="it-IT" sz="2200" baseline="-25000" dirty="0">
                <a:latin typeface="Avenir Roman" panose="02000503020000020003" pitchFamily="2" charset="0"/>
              </a:rPr>
              <a:t>T</a:t>
            </a:r>
            <a:r>
              <a:rPr lang="it-IT" sz="2200" dirty="0">
                <a:latin typeface="Avenir Roman" panose="02000503020000020003" pitchFamily="2" charset="0"/>
              </a:rPr>
              <a:t> </a:t>
            </a:r>
            <a:r>
              <a:rPr lang="it-IT" sz="2200" dirty="0" err="1">
                <a:latin typeface="Avenir Roman" panose="02000503020000020003" pitchFamily="2" charset="0"/>
              </a:rPr>
              <a:t>interval</a:t>
            </a:r>
            <a:r>
              <a:rPr lang="it-IT" sz="2200" dirty="0">
                <a:latin typeface="Avenir Roman" panose="02000503020000020003" pitchFamily="2" charset="0"/>
              </a:rPr>
              <a:t> </a:t>
            </a:r>
            <a:r>
              <a:rPr lang="it-IT" sz="2200" dirty="0" err="1">
                <a:latin typeface="Avenir Roman" panose="02000503020000020003" pitchFamily="2" charset="0"/>
              </a:rPr>
              <a:t>relevant</a:t>
            </a:r>
            <a:r>
              <a:rPr lang="it-IT" sz="2200" dirty="0">
                <a:latin typeface="Avenir Roman" panose="02000503020000020003" pitchFamily="2" charset="0"/>
              </a:rPr>
              <a:t> for </a:t>
            </a:r>
            <a:r>
              <a:rPr lang="it-IT" sz="2200" dirty="0" err="1">
                <a:latin typeface="Avenir Roman" panose="02000503020000020003" pitchFamily="2" charset="0"/>
              </a:rPr>
              <a:t>TMDs</a:t>
            </a:r>
            <a:r>
              <a:rPr lang="it-IT" sz="2200" dirty="0">
                <a:latin typeface="Avenir Roman" panose="02000503020000020003" pitchFamily="2" charset="0"/>
              </a:rPr>
              <a:t> </a:t>
            </a:r>
            <a:r>
              <a:rPr lang="it-IT" sz="2200" dirty="0" err="1">
                <a:latin typeface="Avenir Roman" panose="02000503020000020003" pitchFamily="2" charset="0"/>
              </a:rPr>
              <a:t>studies</a:t>
            </a:r>
            <a:r>
              <a:rPr lang="it-IT" sz="2200" dirty="0">
                <a:latin typeface="Avenir Roman" panose="02000503020000020003" pitchFamily="2" charset="0"/>
              </a:rPr>
              <a:t>, with </a:t>
            </a:r>
            <a:r>
              <a:rPr lang="it-IT" sz="2200" dirty="0" err="1">
                <a:latin typeface="Avenir Roman" panose="02000503020000020003" pitchFamily="2" charset="0"/>
              </a:rPr>
              <a:t>polarized</a:t>
            </a:r>
            <a:r>
              <a:rPr lang="it-IT" sz="2200" dirty="0">
                <a:latin typeface="Avenir Roman" panose="02000503020000020003" pitchFamily="2" charset="0"/>
              </a:rPr>
              <a:t>/</a:t>
            </a:r>
            <a:r>
              <a:rPr lang="it-IT" sz="2200" dirty="0" err="1">
                <a:latin typeface="Avenir Roman" panose="02000503020000020003" pitchFamily="2" charset="0"/>
              </a:rPr>
              <a:t>unpolarized</a:t>
            </a:r>
            <a:r>
              <a:rPr lang="it-IT" sz="2200" dirty="0">
                <a:latin typeface="Avenir Roman" panose="02000503020000020003" pitchFamily="2" charset="0"/>
              </a:rPr>
              <a:t> targets, and </a:t>
            </a:r>
            <a:r>
              <a:rPr lang="it-IT" sz="2200" dirty="0" err="1">
                <a:latin typeface="Avenir Roman" panose="02000503020000020003" pitchFamily="2" charset="0"/>
              </a:rPr>
              <a:t>detecting</a:t>
            </a:r>
            <a:r>
              <a:rPr lang="it-IT" sz="2200" dirty="0">
                <a:latin typeface="Avenir Roman" panose="02000503020000020003" pitchFamily="2" charset="0"/>
              </a:rPr>
              <a:t> </a:t>
            </a:r>
            <a:r>
              <a:rPr lang="it-IT" sz="2200" dirty="0" err="1">
                <a:latin typeface="Avenir Roman" panose="02000503020000020003" pitchFamily="2" charset="0"/>
              </a:rPr>
              <a:t>different</a:t>
            </a:r>
            <a:r>
              <a:rPr lang="it-IT" sz="2200" dirty="0">
                <a:latin typeface="Avenir Roman" panose="02000503020000020003" pitchFamily="2" charset="0"/>
              </a:rPr>
              <a:t> </a:t>
            </a:r>
            <a:r>
              <a:rPr lang="it-IT" sz="2200" dirty="0" err="1">
                <a:latin typeface="Avenir Roman" panose="02000503020000020003" pitchFamily="2" charset="0"/>
              </a:rPr>
              <a:t>hadrons</a:t>
            </a:r>
            <a:r>
              <a:rPr lang="it-IT" sz="2200" dirty="0">
                <a:latin typeface="Avenir Roman" panose="02000503020000020003" pitchFamily="2" charset="0"/>
              </a:rPr>
              <a:t> in the </a:t>
            </a:r>
            <a:r>
              <a:rPr lang="it-IT" sz="2200" dirty="0" err="1">
                <a:latin typeface="Avenir Roman" panose="02000503020000020003" pitchFamily="2" charset="0"/>
              </a:rPr>
              <a:t>final</a:t>
            </a:r>
            <a:r>
              <a:rPr lang="it-IT" sz="2200" dirty="0">
                <a:latin typeface="Avenir Roman" panose="02000503020000020003" pitchFamily="2" charset="0"/>
              </a:rPr>
              <a:t> </a:t>
            </a:r>
            <a:r>
              <a:rPr lang="it-IT" sz="2200" dirty="0" err="1">
                <a:latin typeface="Avenir Roman" panose="02000503020000020003" pitchFamily="2" charset="0"/>
              </a:rPr>
              <a:t>states</a:t>
            </a:r>
            <a:r>
              <a:rPr lang="it-IT" sz="2200" dirty="0">
                <a:latin typeface="Avenir Roman" panose="02000503020000020003" pitchFamily="2" charset="0"/>
              </a:rPr>
              <a:t> (for </a:t>
            </a:r>
            <a:r>
              <a:rPr lang="it-IT" sz="2200" dirty="0" err="1">
                <a:latin typeface="Avenir Roman" panose="02000503020000020003" pitchFamily="2" charset="0"/>
              </a:rPr>
              <a:t>flavour</a:t>
            </a:r>
            <a:r>
              <a:rPr lang="it-IT" sz="2200" dirty="0">
                <a:latin typeface="Avenir Roman" panose="02000503020000020003" pitchFamily="2" charset="0"/>
              </a:rPr>
              <a:t> </a:t>
            </a:r>
            <a:r>
              <a:rPr lang="it-IT" sz="2200" dirty="0" err="1">
                <a:latin typeface="Avenir Roman" panose="02000503020000020003" pitchFamily="2" charset="0"/>
              </a:rPr>
              <a:t>separation</a:t>
            </a:r>
            <a:r>
              <a:rPr lang="it-IT" sz="2200" dirty="0">
                <a:latin typeface="Avenir Roman" panose="02000503020000020003" pitchFamily="2" charset="0"/>
              </a:rPr>
              <a:t>)</a:t>
            </a:r>
          </a:p>
          <a:p>
            <a:pPr marL="914400" lvl="1" indent="-457200">
              <a:buFont typeface="System Font Regular"/>
              <a:buChar char="-"/>
            </a:pPr>
            <a:r>
              <a:rPr lang="it-IT" sz="2200" dirty="0">
                <a:solidFill>
                  <a:srgbClr val="00B050"/>
                </a:solidFill>
                <a:latin typeface="Avenir Roman" panose="02000503020000020003" pitchFamily="2" charset="0"/>
              </a:rPr>
              <a:t>to </a:t>
            </a:r>
            <a:r>
              <a:rPr lang="it-IT" sz="2200" dirty="0" err="1">
                <a:solidFill>
                  <a:srgbClr val="00B050"/>
                </a:solidFill>
                <a:latin typeface="Avenir Roman" panose="02000503020000020003" pitchFamily="2" charset="0"/>
              </a:rPr>
              <a:t>check</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against</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different</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models</a:t>
            </a:r>
            <a:endParaRPr lang="it-IT" sz="2200" dirty="0">
              <a:solidFill>
                <a:srgbClr val="00B050"/>
              </a:solidFill>
              <a:latin typeface="Avenir Roman" panose="02000503020000020003" pitchFamily="2" charset="0"/>
            </a:endParaRPr>
          </a:p>
          <a:p>
            <a:pPr marL="914400" lvl="1" indent="-457200">
              <a:buFont typeface="System Font Regular"/>
              <a:buChar char="-"/>
            </a:pPr>
            <a:r>
              <a:rPr lang="it-IT" sz="2200" dirty="0">
                <a:solidFill>
                  <a:srgbClr val="00B050"/>
                </a:solidFill>
                <a:latin typeface="Avenir Roman" panose="02000503020000020003" pitchFamily="2" charset="0"/>
              </a:rPr>
              <a:t>to </a:t>
            </a:r>
            <a:r>
              <a:rPr lang="it-IT" sz="2200" dirty="0" err="1">
                <a:solidFill>
                  <a:srgbClr val="00B050"/>
                </a:solidFill>
                <a:latin typeface="Avenir Roman" panose="02000503020000020003" pitchFamily="2" charset="0"/>
              </a:rPr>
              <a:t>disentangle</a:t>
            </a:r>
            <a:r>
              <a:rPr lang="it-IT" sz="2200" dirty="0">
                <a:solidFill>
                  <a:srgbClr val="00B050"/>
                </a:solidFill>
                <a:latin typeface="Avenir Roman" panose="02000503020000020003" pitchFamily="2" charset="0"/>
              </a:rPr>
              <a:t> the </a:t>
            </a:r>
            <a:r>
              <a:rPr lang="it-IT" sz="2200" dirty="0" err="1">
                <a:solidFill>
                  <a:srgbClr val="00B050"/>
                </a:solidFill>
                <a:latin typeface="Avenir Roman" panose="02000503020000020003" pitchFamily="2" charset="0"/>
              </a:rPr>
              <a:t>different</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TMDs</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contributions</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leading</a:t>
            </a:r>
            <a:r>
              <a:rPr lang="it-IT" sz="2200" dirty="0">
                <a:solidFill>
                  <a:srgbClr val="00B050"/>
                </a:solidFill>
                <a:latin typeface="Avenir Roman" panose="02000503020000020003" pitchFamily="2" charset="0"/>
              </a:rPr>
              <a:t> and </a:t>
            </a:r>
            <a:r>
              <a:rPr lang="it-IT" sz="2200" dirty="0" err="1">
                <a:solidFill>
                  <a:srgbClr val="00B050"/>
                </a:solidFill>
                <a:latin typeface="Avenir Roman" panose="02000503020000020003" pitchFamily="2" charset="0"/>
              </a:rPr>
              <a:t>higher</a:t>
            </a:r>
            <a:r>
              <a:rPr lang="it-IT" sz="2200" dirty="0">
                <a:solidFill>
                  <a:srgbClr val="00B050"/>
                </a:solidFill>
                <a:latin typeface="Avenir Roman" panose="02000503020000020003" pitchFamily="2" charset="0"/>
              </a:rPr>
              <a:t> </a:t>
            </a:r>
            <a:r>
              <a:rPr lang="it-IT" sz="2200" dirty="0" err="1">
                <a:solidFill>
                  <a:srgbClr val="00B050"/>
                </a:solidFill>
                <a:latin typeface="Avenir Roman" panose="02000503020000020003" pitchFamily="2" charset="0"/>
              </a:rPr>
              <a:t>twists</a:t>
            </a:r>
            <a:endParaRPr lang="it-IT" sz="2200" dirty="0">
              <a:solidFill>
                <a:srgbClr val="00B050"/>
              </a:solidFill>
              <a:latin typeface="Avenir Roman" panose="02000503020000020003" pitchFamily="2" charset="0"/>
            </a:endParaRPr>
          </a:p>
          <a:p>
            <a:pPr marL="914400" lvl="1" indent="-457200">
              <a:buFont typeface="System Font Regular"/>
              <a:buChar char="-"/>
            </a:pPr>
            <a:endParaRPr lang="it-IT" sz="2200" dirty="0">
              <a:solidFill>
                <a:srgbClr val="00B050"/>
              </a:solidFill>
              <a:latin typeface="Avenir Roman" panose="02000503020000020003" pitchFamily="2" charset="0"/>
            </a:endParaRPr>
          </a:p>
          <a:p>
            <a:pPr marL="496888"/>
            <a:r>
              <a:rPr lang="it-IT" sz="2200" dirty="0">
                <a:latin typeface="Avenir Roman" panose="02000503020000020003" pitchFamily="2" charset="0"/>
              </a:rPr>
              <a:t>➜ JLab12 and future EIC play a </a:t>
            </a:r>
            <a:r>
              <a:rPr lang="it-IT" sz="2200" dirty="0" err="1">
                <a:latin typeface="Avenir Roman" panose="02000503020000020003" pitchFamily="2" charset="0"/>
              </a:rPr>
              <a:t>crucial</a:t>
            </a:r>
            <a:r>
              <a:rPr lang="it-IT" sz="2200" dirty="0">
                <a:latin typeface="Avenir Roman" panose="02000503020000020003" pitchFamily="2" charset="0"/>
              </a:rPr>
              <a:t> </a:t>
            </a:r>
            <a:r>
              <a:rPr lang="it-IT" sz="2200" dirty="0" err="1">
                <a:latin typeface="Avenir Roman" panose="02000503020000020003" pitchFamily="2" charset="0"/>
              </a:rPr>
              <a:t>role</a:t>
            </a:r>
            <a:r>
              <a:rPr lang="it-IT" sz="2200" dirty="0">
                <a:latin typeface="Avenir Roman" panose="02000503020000020003" pitchFamily="2" charset="0"/>
              </a:rPr>
              <a:t> to </a:t>
            </a:r>
            <a:r>
              <a:rPr lang="it-IT" sz="2200" dirty="0" err="1">
                <a:latin typeface="Avenir Roman" panose="02000503020000020003" pitchFamily="2" charset="0"/>
              </a:rPr>
              <a:t>study</a:t>
            </a:r>
            <a:r>
              <a:rPr lang="it-IT" sz="2200" dirty="0">
                <a:latin typeface="Avenir Roman" panose="02000503020000020003" pitchFamily="2" charset="0"/>
              </a:rPr>
              <a:t> </a:t>
            </a:r>
            <a:r>
              <a:rPr lang="it-IT" sz="2200" dirty="0" err="1">
                <a:latin typeface="Avenir Roman" panose="02000503020000020003" pitchFamily="2" charset="0"/>
              </a:rPr>
              <a:t>TMDs</a:t>
            </a:r>
            <a:r>
              <a:rPr lang="it-IT" sz="2200" dirty="0">
                <a:latin typeface="Avenir Roman" panose="02000503020000020003" pitchFamily="2" charset="0"/>
              </a:rPr>
              <a:t> in SIDIS </a:t>
            </a:r>
            <a:r>
              <a:rPr lang="it-IT" sz="2200" dirty="0" err="1">
                <a:latin typeface="Avenir Roman" panose="02000503020000020003" pitchFamily="2" charset="0"/>
              </a:rPr>
              <a:t>processes</a:t>
            </a:r>
            <a:endParaRPr lang="it-IT" sz="2200" dirty="0">
              <a:latin typeface="Avenir Roman" panose="02000503020000020003" pitchFamily="2" charset="0"/>
            </a:endParaRPr>
          </a:p>
          <a:p>
            <a:pPr marL="457200" indent="-457200">
              <a:buFont typeface="Arial" panose="020B0604020202020204" pitchFamily="34" charset="0"/>
              <a:buChar char="•"/>
            </a:pPr>
            <a:endParaRPr lang="it-IT" sz="2200" dirty="0">
              <a:latin typeface="Avenir Roman" panose="02000503020000020003" pitchFamily="2" charset="0"/>
            </a:endParaRPr>
          </a:p>
          <a:p>
            <a:pPr marL="457200" indent="-457200">
              <a:buFont typeface="Arial" panose="020B0604020202020204" pitchFamily="34" charset="0"/>
              <a:buChar char="•"/>
            </a:pPr>
            <a:r>
              <a:rPr lang="en-US" sz="2200" dirty="0">
                <a:solidFill>
                  <a:srgbClr val="000090"/>
                </a:solidFill>
                <a:latin typeface="Avenir Roman" panose="02000503020000020003" pitchFamily="2" charset="0"/>
              </a:rPr>
              <a:t>We need an analysis framework to enable the extraction and the interpretation of the 3D PDFs, and allow testing different extraction procedures, estimating systematics related to different assumptions and models used, as well as assessing sensitivity to kinematic limitations, radiative corrections, etc..</a:t>
            </a:r>
            <a:endParaRPr lang="en-US" sz="2200" dirty="0">
              <a:solidFill>
                <a:srgbClr val="000090"/>
              </a:solidFill>
              <a:latin typeface="Avenir Book" charset="0"/>
            </a:endParaRPr>
          </a:p>
        </p:txBody>
      </p:sp>
    </p:spTree>
    <p:extLst>
      <p:ext uri="{BB962C8B-B14F-4D97-AF65-F5344CB8AC3E}">
        <p14:creationId xmlns:p14="http://schemas.microsoft.com/office/powerpoint/2010/main" val="272307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Roman" panose="02000503020000020003" pitchFamily="2" charset="0"/>
                <a:cs typeface="Avenir Black"/>
              </a:rPr>
              <a:t>Major Capabilities with </a:t>
            </a:r>
            <a:r>
              <a:rPr lang="en-US" sz="3700" b="0" dirty="0" err="1">
                <a:solidFill>
                  <a:schemeClr val="accent1"/>
                </a:solidFill>
                <a:latin typeface="Avenir Roman" panose="02000503020000020003" pitchFamily="2" charset="0"/>
                <a:cs typeface="Avenir Black"/>
              </a:rPr>
              <a:t>JLab</a:t>
            </a:r>
            <a:r>
              <a:rPr lang="en-US" sz="3700" b="0" dirty="0">
                <a:solidFill>
                  <a:schemeClr val="accent1"/>
                </a:solidFill>
                <a:latin typeface="Avenir Roman" panose="02000503020000020003" pitchFamily="2" charset="0"/>
                <a:cs typeface="Avenir Black"/>
              </a:rPr>
              <a:t> @ 12 GeV</a:t>
            </a:r>
            <a:endParaRPr lang="en-US" sz="3700" b="0" dirty="0">
              <a:solidFill>
                <a:srgbClr val="FFFFFF"/>
              </a:solidFill>
              <a:latin typeface="Avenir Roman" panose="02000503020000020003" pitchFamily="2" charset="0"/>
              <a:cs typeface="Avenir Black"/>
            </a:endParaRPr>
          </a:p>
        </p:txBody>
      </p:sp>
      <p:pic>
        <p:nvPicPr>
          <p:cNvPr id="4" name="Picture 3" descr="Screen Shot 2018-09-11 at 15.15.37.png">
            <a:extLst>
              <a:ext uri="{FF2B5EF4-FFF2-40B4-BE49-F238E27FC236}">
                <a16:creationId xmlns:a16="http://schemas.microsoft.com/office/drawing/2014/main" id="{8E73C11C-362A-2540-904E-D966F0D48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052" y="842260"/>
            <a:ext cx="3444826" cy="2294018"/>
          </a:xfrm>
          <a:prstGeom prst="rect">
            <a:avLst/>
          </a:prstGeom>
          <a:ln>
            <a:noFill/>
          </a:ln>
          <a:effectLst>
            <a:outerShdw blurRad="190500" algn="tl" rotWithShape="0">
              <a:srgbClr val="000000">
                <a:alpha val="70000"/>
              </a:srgbClr>
            </a:outerShdw>
          </a:effectLst>
        </p:spPr>
      </p:pic>
      <p:pic>
        <p:nvPicPr>
          <p:cNvPr id="6" name="Picture 3">
            <a:extLst>
              <a:ext uri="{FF2B5EF4-FFF2-40B4-BE49-F238E27FC236}">
                <a16:creationId xmlns:a16="http://schemas.microsoft.com/office/drawing/2014/main" id="{C5F0B295-5143-754C-B911-ED39C435AE5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96"/>
          <a:stretch/>
        </p:blipFill>
        <p:spPr bwMode="auto">
          <a:xfrm>
            <a:off x="4762963" y="842260"/>
            <a:ext cx="2956792" cy="2256105"/>
          </a:xfrm>
          <a:prstGeom prst="rect">
            <a:avLst/>
          </a:prstGeom>
          <a:noFill/>
          <a:ln>
            <a:noFill/>
          </a:ln>
          <a:scene3d>
            <a:camera prst="orthographicFront"/>
            <a:lightRig rig="threePt" dir="t"/>
          </a:scene3d>
          <a:sp3d>
            <a:bevelT/>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a:extLst>
              <a:ext uri="{FF2B5EF4-FFF2-40B4-BE49-F238E27FC236}">
                <a16:creationId xmlns:a16="http://schemas.microsoft.com/office/drawing/2014/main" id="{8AFCDE0D-8EE4-DD40-AA6A-F197CABA85CF}"/>
              </a:ext>
            </a:extLst>
          </p:cNvPr>
          <p:cNvPicPr>
            <a:picLocks noChangeAspect="1"/>
          </p:cNvPicPr>
          <p:nvPr/>
        </p:nvPicPr>
        <p:blipFill>
          <a:blip r:embed="rId5"/>
          <a:stretch>
            <a:fillRect/>
          </a:stretch>
        </p:blipFill>
        <p:spPr>
          <a:xfrm>
            <a:off x="7456022" y="832862"/>
            <a:ext cx="1435888" cy="1013011"/>
          </a:xfrm>
          <a:prstGeom prst="rect">
            <a:avLst/>
          </a:prstGeom>
          <a:ln>
            <a:noFill/>
          </a:ln>
          <a:effectLst>
            <a:outerShdw blurRad="190500" algn="tl" rotWithShape="0">
              <a:srgbClr val="000000">
                <a:alpha val="70000"/>
              </a:srgbClr>
            </a:outerShdw>
          </a:effectLst>
        </p:spPr>
      </p:pic>
      <p:pic>
        <p:nvPicPr>
          <p:cNvPr id="8" name="Picture 2">
            <a:extLst>
              <a:ext uri="{FF2B5EF4-FFF2-40B4-BE49-F238E27FC236}">
                <a16:creationId xmlns:a16="http://schemas.microsoft.com/office/drawing/2014/main" id="{136A27EE-5556-CA4C-8C0C-B7C1FBF06D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597"/>
          <a:stretch/>
        </p:blipFill>
        <p:spPr bwMode="auto">
          <a:xfrm>
            <a:off x="141490" y="4074392"/>
            <a:ext cx="2551651" cy="1867245"/>
          </a:xfrm>
          <a:prstGeom prst="rect">
            <a:avLst/>
          </a:prstGeom>
          <a:noFill/>
          <a:ln>
            <a:noFill/>
          </a:ln>
          <a:effectLst>
            <a:outerShdw blurRad="292100" dist="139700" dir="2700000" algn="ctr" rotWithShape="0">
              <a:schemeClr val="tx1">
                <a:alpha val="65000"/>
              </a:scheme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53E9AF6D-3D01-944E-AB72-A3063E071BB6}"/>
              </a:ext>
            </a:extLst>
          </p:cNvPr>
          <p:cNvPicPr>
            <a:picLocks/>
          </p:cNvPicPr>
          <p:nvPr/>
        </p:nvPicPr>
        <p:blipFill>
          <a:blip r:embed="rId7"/>
          <a:stretch>
            <a:fillRect/>
          </a:stretch>
        </p:blipFill>
        <p:spPr>
          <a:xfrm>
            <a:off x="2790044" y="4106568"/>
            <a:ext cx="2552204" cy="1867245"/>
          </a:xfrm>
          <a:prstGeom prst="rect">
            <a:avLst/>
          </a:prstGeom>
          <a:effectLst>
            <a:outerShdw blurRad="292100" dist="127000" dir="2760000" algn="ctr" rotWithShape="0">
              <a:srgbClr val="000000">
                <a:alpha val="84000"/>
              </a:srgbClr>
            </a:outerShdw>
          </a:effectLst>
          <a:scene3d>
            <a:camera prst="orthographicFront"/>
            <a:lightRig rig="threePt" dir="t"/>
          </a:scene3d>
          <a:sp3d>
            <a:bevelT/>
          </a:sp3d>
        </p:spPr>
      </p:pic>
      <p:sp>
        <p:nvSpPr>
          <p:cNvPr id="10" name="TextBox 9">
            <a:extLst>
              <a:ext uri="{FF2B5EF4-FFF2-40B4-BE49-F238E27FC236}">
                <a16:creationId xmlns:a16="http://schemas.microsoft.com/office/drawing/2014/main" id="{2C8D8B06-8117-064C-B12A-4CD2A9DE5A98}"/>
              </a:ext>
            </a:extLst>
          </p:cNvPr>
          <p:cNvSpPr txBox="1"/>
          <p:nvPr/>
        </p:nvSpPr>
        <p:spPr>
          <a:xfrm>
            <a:off x="4519130" y="3186356"/>
            <a:ext cx="4340385" cy="738664"/>
          </a:xfrm>
          <a:prstGeom prst="rect">
            <a:avLst/>
          </a:prstGeom>
          <a:noFill/>
        </p:spPr>
        <p:txBody>
          <a:bodyPr wrap="square" rtlCol="0">
            <a:spAutoFit/>
          </a:bodyPr>
          <a:lstStyle/>
          <a:p>
            <a:pPr marL="96838" indent="-96838">
              <a:buFont typeface="Arial" panose="020B0604020202020204" pitchFamily="34" charset="0"/>
              <a:buChar char="•"/>
            </a:pPr>
            <a:r>
              <a:rPr lang="en-US" sz="1400" dirty="0">
                <a:solidFill>
                  <a:srgbClr val="009900"/>
                </a:solidFill>
                <a:latin typeface="Avenir Black"/>
                <a:cs typeface="Avenir Black"/>
              </a:rPr>
              <a:t>High precision spectrometer</a:t>
            </a:r>
          </a:p>
          <a:p>
            <a:pPr marL="96838" indent="-96838">
              <a:buFont typeface="Arial" panose="020B0604020202020204" pitchFamily="34" charset="0"/>
              <a:buChar char="•"/>
            </a:pPr>
            <a:r>
              <a:rPr lang="en-US" sz="1400" dirty="0">
                <a:solidFill>
                  <a:srgbClr val="009900"/>
                </a:solidFill>
                <a:latin typeface="Avenir Black"/>
                <a:cs typeface="Avenir Black"/>
              </a:rPr>
              <a:t>High Luminosity ~10</a:t>
            </a:r>
            <a:r>
              <a:rPr lang="en-US" sz="1400" baseline="30000" dirty="0">
                <a:solidFill>
                  <a:srgbClr val="009900"/>
                </a:solidFill>
                <a:latin typeface="Avenir Black"/>
                <a:cs typeface="Avenir Black"/>
              </a:rPr>
              <a:t>38</a:t>
            </a:r>
          </a:p>
          <a:p>
            <a:pPr marL="96838" indent="-96838">
              <a:buFont typeface="Arial" panose="020B0604020202020204" pitchFamily="34" charset="0"/>
              <a:buChar char="•"/>
            </a:pPr>
            <a:r>
              <a:rPr lang="en-US" sz="1400" dirty="0">
                <a:solidFill>
                  <a:srgbClr val="009900"/>
                </a:solidFill>
                <a:latin typeface="Avenir Black"/>
                <a:cs typeface="Avenir Black"/>
              </a:rPr>
              <a:t>Unpolarized Hydrogen &amp; Deuterium Targets </a:t>
            </a:r>
          </a:p>
        </p:txBody>
      </p:sp>
      <p:sp>
        <p:nvSpPr>
          <p:cNvPr id="11" name="TextBox 10">
            <a:extLst>
              <a:ext uri="{FF2B5EF4-FFF2-40B4-BE49-F238E27FC236}">
                <a16:creationId xmlns:a16="http://schemas.microsoft.com/office/drawing/2014/main" id="{CEBA8D55-1146-CA44-BE4B-BD97BD45C609}"/>
              </a:ext>
            </a:extLst>
          </p:cNvPr>
          <p:cNvSpPr txBox="1"/>
          <p:nvPr/>
        </p:nvSpPr>
        <p:spPr>
          <a:xfrm>
            <a:off x="178745" y="3120285"/>
            <a:ext cx="4340385" cy="954107"/>
          </a:xfrm>
          <a:prstGeom prst="rect">
            <a:avLst/>
          </a:prstGeom>
          <a:noFill/>
        </p:spPr>
        <p:txBody>
          <a:bodyPr wrap="square" rtlCol="0">
            <a:spAutoFit/>
          </a:bodyPr>
          <a:lstStyle/>
          <a:p>
            <a:pPr marL="96838" indent="-96838">
              <a:buFont typeface="Arial" panose="020B0604020202020204" pitchFamily="34" charset="0"/>
              <a:buChar char="•"/>
            </a:pPr>
            <a:r>
              <a:rPr lang="en-US" sz="1400" dirty="0">
                <a:solidFill>
                  <a:srgbClr val="009900"/>
                </a:solidFill>
                <a:latin typeface="Avenir Black"/>
                <a:cs typeface="Avenir Black"/>
              </a:rPr>
              <a:t>Large acceptance spectrometer</a:t>
            </a:r>
          </a:p>
          <a:p>
            <a:pPr marL="96838" indent="-96838">
              <a:buFont typeface="Arial" panose="020B0604020202020204" pitchFamily="34" charset="0"/>
              <a:buChar char="•"/>
            </a:pPr>
            <a:r>
              <a:rPr lang="en-US" sz="1400" dirty="0">
                <a:solidFill>
                  <a:srgbClr val="009900"/>
                </a:solidFill>
                <a:latin typeface="Avenir Black"/>
                <a:cs typeface="Avenir Black"/>
              </a:rPr>
              <a:t>Max Luminosity 10</a:t>
            </a:r>
            <a:r>
              <a:rPr lang="en-US" sz="1400" baseline="30000" dirty="0">
                <a:solidFill>
                  <a:srgbClr val="009900"/>
                </a:solidFill>
                <a:latin typeface="Avenir Black"/>
                <a:cs typeface="Avenir Black"/>
              </a:rPr>
              <a:t>35</a:t>
            </a:r>
          </a:p>
          <a:p>
            <a:pPr marL="96838" indent="-96838">
              <a:buFont typeface="Arial" panose="020B0604020202020204" pitchFamily="34" charset="0"/>
              <a:buChar char="•"/>
            </a:pPr>
            <a:r>
              <a:rPr lang="en-US" sz="1400" dirty="0">
                <a:solidFill>
                  <a:srgbClr val="009900"/>
                </a:solidFill>
                <a:latin typeface="Avenir Black"/>
                <a:cs typeface="Avenir Black"/>
              </a:rPr>
              <a:t>Unpolarized, Longitudinally and Transversely Polarized Hydrogen &amp; Deuterium Targets </a:t>
            </a:r>
          </a:p>
        </p:txBody>
      </p:sp>
      <p:sp>
        <p:nvSpPr>
          <p:cNvPr id="12" name="TextBox 11">
            <a:extLst>
              <a:ext uri="{FF2B5EF4-FFF2-40B4-BE49-F238E27FC236}">
                <a16:creationId xmlns:a16="http://schemas.microsoft.com/office/drawing/2014/main" id="{717A8BD0-7640-A242-BA1C-9815D9870539}"/>
              </a:ext>
            </a:extLst>
          </p:cNvPr>
          <p:cNvSpPr txBox="1"/>
          <p:nvPr/>
        </p:nvSpPr>
        <p:spPr>
          <a:xfrm>
            <a:off x="5439151" y="4077216"/>
            <a:ext cx="4340385" cy="2031325"/>
          </a:xfrm>
          <a:prstGeom prst="rect">
            <a:avLst/>
          </a:prstGeom>
          <a:noFill/>
        </p:spPr>
        <p:txBody>
          <a:bodyPr wrap="square" rtlCol="0">
            <a:spAutoFit/>
          </a:bodyPr>
          <a:lstStyle/>
          <a:p>
            <a:r>
              <a:rPr lang="en-US" sz="1400" u="sng" dirty="0">
                <a:solidFill>
                  <a:srgbClr val="D8A500"/>
                </a:solidFill>
                <a:latin typeface="Avenir Black"/>
              </a:rPr>
              <a:t>SBS</a:t>
            </a:r>
          </a:p>
          <a:p>
            <a:pPr marL="136525" indent="-136525">
              <a:buFont typeface="Arial" panose="020B0604020202020204" pitchFamily="34" charset="0"/>
              <a:buChar char="•"/>
            </a:pPr>
            <a:r>
              <a:rPr lang="en-US" sz="1400" dirty="0">
                <a:solidFill>
                  <a:srgbClr val="D8A500"/>
                </a:solidFill>
                <a:latin typeface="Avenir Black"/>
              </a:rPr>
              <a:t>Apparatus under construction</a:t>
            </a:r>
          </a:p>
          <a:p>
            <a:pPr marL="136525" indent="-136525">
              <a:buFont typeface="Arial" panose="020B0604020202020204" pitchFamily="34" charset="0"/>
              <a:buChar char="•"/>
            </a:pPr>
            <a:r>
              <a:rPr lang="en-US" sz="1400" dirty="0">
                <a:solidFill>
                  <a:srgbClr val="D8A500"/>
                </a:solidFill>
                <a:latin typeface="Avenir Black"/>
              </a:rPr>
              <a:t>Moderately large acceptance </a:t>
            </a:r>
          </a:p>
          <a:p>
            <a:pPr marL="136525" indent="-136525">
              <a:buFont typeface="Arial" panose="020B0604020202020204" pitchFamily="34" charset="0"/>
              <a:buChar char="•"/>
            </a:pPr>
            <a:r>
              <a:rPr lang="en-US" sz="1400" dirty="0">
                <a:solidFill>
                  <a:srgbClr val="D8A500"/>
                </a:solidFill>
                <a:latin typeface="Avenir Black"/>
              </a:rPr>
              <a:t>Full PID </a:t>
            </a:r>
            <a:r>
              <a:rPr lang="en-US" sz="1400" dirty="0">
                <a:solidFill>
                  <a:srgbClr val="D8A500"/>
                </a:solidFill>
                <a:latin typeface="Symbol" pitchFamily="2" charset="2"/>
              </a:rPr>
              <a:t>(p </a:t>
            </a:r>
            <a:r>
              <a:rPr lang="en-US" sz="1400" dirty="0">
                <a:solidFill>
                  <a:srgbClr val="D8A500"/>
                </a:solidFill>
                <a:latin typeface="Avenir Black"/>
              </a:rPr>
              <a:t>and k)</a:t>
            </a:r>
          </a:p>
          <a:p>
            <a:r>
              <a:rPr lang="en-US" sz="1400" u="sng" dirty="0" err="1">
                <a:solidFill>
                  <a:srgbClr val="D8A500"/>
                </a:solidFill>
                <a:latin typeface="Avenir Black"/>
              </a:rPr>
              <a:t>SoLID</a:t>
            </a:r>
            <a:endParaRPr lang="en-US" sz="1400" u="sng" dirty="0">
              <a:solidFill>
                <a:srgbClr val="D8A500"/>
              </a:solidFill>
              <a:latin typeface="Avenir Black"/>
            </a:endParaRPr>
          </a:p>
          <a:p>
            <a:pPr marL="136525" indent="-136525">
              <a:buFont typeface="Arial" panose="020B0604020202020204" pitchFamily="34" charset="0"/>
              <a:buChar char="•"/>
            </a:pPr>
            <a:r>
              <a:rPr lang="en-US" sz="1400" dirty="0">
                <a:solidFill>
                  <a:srgbClr val="D8A500"/>
                </a:solidFill>
                <a:latin typeface="Avenir Black"/>
              </a:rPr>
              <a:t>Relatively High Luminosity ~10</a:t>
            </a:r>
            <a:r>
              <a:rPr lang="en-US" sz="1400" baseline="30000" dirty="0">
                <a:solidFill>
                  <a:srgbClr val="D8A500"/>
                </a:solidFill>
                <a:latin typeface="Avenir Black"/>
              </a:rPr>
              <a:t>36 </a:t>
            </a:r>
            <a:r>
              <a:rPr lang="en-US" altLang="it-IT" sz="1400" dirty="0">
                <a:solidFill>
                  <a:srgbClr val="D8A500"/>
                </a:solidFill>
                <a:latin typeface="Avenir Black"/>
              </a:rPr>
              <a:t>cm-2s-1</a:t>
            </a:r>
            <a:endParaRPr lang="en-US" sz="1400" dirty="0">
              <a:solidFill>
                <a:srgbClr val="D8A500"/>
              </a:solidFill>
              <a:latin typeface="Avenir Black"/>
            </a:endParaRPr>
          </a:p>
          <a:p>
            <a:pPr marL="136525" indent="-136525">
              <a:buFont typeface="Arial" panose="020B0604020202020204" pitchFamily="34" charset="0"/>
              <a:buChar char="•"/>
            </a:pPr>
            <a:r>
              <a:rPr lang="en-US" altLang="it-IT" sz="1400" dirty="0">
                <a:solidFill>
                  <a:srgbClr val="D8A500"/>
                </a:solidFill>
                <a:latin typeface="Avenir Black"/>
              </a:rPr>
              <a:t>Quite Large Acceptance (2</a:t>
            </a:r>
            <a:r>
              <a:rPr lang="en-US" altLang="it-IT" sz="1400" dirty="0">
                <a:solidFill>
                  <a:srgbClr val="D8A500"/>
                </a:solidFill>
                <a:latin typeface="Symbol" pitchFamily="2" charset="2"/>
              </a:rPr>
              <a:t>p</a:t>
            </a:r>
            <a:r>
              <a:rPr lang="en-US" altLang="it-IT" sz="1400" dirty="0">
                <a:solidFill>
                  <a:srgbClr val="D8A500"/>
                </a:solidFill>
                <a:latin typeface="Avenir Black"/>
              </a:rPr>
              <a:t>) </a:t>
            </a:r>
            <a:endParaRPr lang="en-US" sz="1400" dirty="0">
              <a:solidFill>
                <a:srgbClr val="D8A500"/>
              </a:solidFill>
              <a:latin typeface="Avenir Black"/>
            </a:endParaRPr>
          </a:p>
          <a:p>
            <a:pPr marL="136525" indent="-136525">
              <a:buFont typeface="Arial" panose="020B0604020202020204" pitchFamily="34" charset="0"/>
              <a:buChar char="•"/>
            </a:pPr>
            <a:r>
              <a:rPr lang="en-US" sz="1400" dirty="0">
                <a:solidFill>
                  <a:srgbClr val="D8A500"/>
                </a:solidFill>
                <a:latin typeface="Avenir Black"/>
                <a:cs typeface="Avenir Black"/>
              </a:rPr>
              <a:t>Longitudinal &amp; Transversely polarized </a:t>
            </a:r>
            <a:r>
              <a:rPr lang="en-US" sz="1400" baseline="30000" dirty="0">
                <a:solidFill>
                  <a:srgbClr val="D8A500"/>
                </a:solidFill>
                <a:latin typeface="Avenir Black"/>
                <a:cs typeface="Avenir Black"/>
              </a:rPr>
              <a:t>3</a:t>
            </a:r>
            <a:r>
              <a:rPr lang="en-US" sz="1400" dirty="0">
                <a:solidFill>
                  <a:srgbClr val="D8A500"/>
                </a:solidFill>
                <a:latin typeface="Avenir Black"/>
                <a:cs typeface="Avenir Black"/>
              </a:rPr>
              <a:t>He</a:t>
            </a:r>
          </a:p>
          <a:p>
            <a:pPr marL="136525" indent="-136525">
              <a:buFont typeface="Arial" panose="020B0604020202020204" pitchFamily="34" charset="0"/>
              <a:buChar char="•"/>
            </a:pPr>
            <a:r>
              <a:rPr lang="en-US" sz="1400" dirty="0">
                <a:solidFill>
                  <a:srgbClr val="D8A500"/>
                </a:solidFill>
                <a:latin typeface="Avenir Black"/>
                <a:cs typeface="Avenir Black"/>
              </a:rPr>
              <a:t>Transversely polarized NH3 </a:t>
            </a:r>
          </a:p>
        </p:txBody>
      </p:sp>
      <p:pic>
        <p:nvPicPr>
          <p:cNvPr id="13" name="Picture 12">
            <a:extLst>
              <a:ext uri="{FF2B5EF4-FFF2-40B4-BE49-F238E27FC236}">
                <a16:creationId xmlns:a16="http://schemas.microsoft.com/office/drawing/2014/main" id="{0B46AE4F-AA24-0047-A503-DCBD5644F25B}"/>
              </a:ext>
            </a:extLst>
          </p:cNvPr>
          <p:cNvPicPr>
            <a:picLocks noChangeAspect="1"/>
          </p:cNvPicPr>
          <p:nvPr/>
        </p:nvPicPr>
        <p:blipFill rotWithShape="1">
          <a:blip r:embed="rId8"/>
          <a:srcRect b="4664"/>
          <a:stretch/>
        </p:blipFill>
        <p:spPr>
          <a:xfrm>
            <a:off x="238801" y="849866"/>
            <a:ext cx="1211170" cy="957693"/>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696AF94C-D6F0-024C-82E7-AA61859CE598}"/>
              </a:ext>
            </a:extLst>
          </p:cNvPr>
          <p:cNvSpPr txBox="1"/>
          <p:nvPr/>
        </p:nvSpPr>
        <p:spPr>
          <a:xfrm>
            <a:off x="1104608" y="2759516"/>
            <a:ext cx="2265364" cy="430887"/>
          </a:xfrm>
          <a:prstGeom prst="rect">
            <a:avLst/>
          </a:prstGeom>
          <a:noFill/>
        </p:spPr>
        <p:txBody>
          <a:bodyPr wrap="none" rtlCol="0">
            <a:spAutoFit/>
          </a:bodyPr>
          <a:lstStyle/>
          <a:p>
            <a:r>
              <a:rPr lang="en-US" sz="2200" dirty="0">
                <a:solidFill>
                  <a:srgbClr val="FFFF00"/>
                </a:solidFill>
                <a:latin typeface="Avenir Black"/>
                <a:cs typeface="Avenir Black"/>
              </a:rPr>
              <a:t>Hall B - CLAS12</a:t>
            </a:r>
          </a:p>
        </p:txBody>
      </p:sp>
      <p:sp>
        <p:nvSpPr>
          <p:cNvPr id="15" name="TextBox 14">
            <a:extLst>
              <a:ext uri="{FF2B5EF4-FFF2-40B4-BE49-F238E27FC236}">
                <a16:creationId xmlns:a16="http://schemas.microsoft.com/office/drawing/2014/main" id="{0D17ACAF-7FD4-BE4B-AA61-CCB3A1D14F43}"/>
              </a:ext>
            </a:extLst>
          </p:cNvPr>
          <p:cNvSpPr txBox="1"/>
          <p:nvPr/>
        </p:nvSpPr>
        <p:spPr>
          <a:xfrm>
            <a:off x="4671428" y="2752942"/>
            <a:ext cx="3113353" cy="430887"/>
          </a:xfrm>
          <a:prstGeom prst="rect">
            <a:avLst/>
          </a:prstGeom>
          <a:noFill/>
        </p:spPr>
        <p:txBody>
          <a:bodyPr wrap="none" rtlCol="0">
            <a:spAutoFit/>
          </a:bodyPr>
          <a:lstStyle/>
          <a:p>
            <a:r>
              <a:rPr lang="en-US" sz="2200" dirty="0">
                <a:solidFill>
                  <a:srgbClr val="FFFF00"/>
                </a:solidFill>
                <a:latin typeface="Avenir Black"/>
                <a:cs typeface="Avenir Black"/>
              </a:rPr>
              <a:t>Hall C – HMS &amp; SHMS</a:t>
            </a:r>
          </a:p>
        </p:txBody>
      </p:sp>
      <p:sp>
        <p:nvSpPr>
          <p:cNvPr id="16" name="TextBox 15">
            <a:extLst>
              <a:ext uri="{FF2B5EF4-FFF2-40B4-BE49-F238E27FC236}">
                <a16:creationId xmlns:a16="http://schemas.microsoft.com/office/drawing/2014/main" id="{6238BCCE-6D21-EF44-B631-C345DD5C2AC1}"/>
              </a:ext>
            </a:extLst>
          </p:cNvPr>
          <p:cNvSpPr txBox="1"/>
          <p:nvPr/>
        </p:nvSpPr>
        <p:spPr>
          <a:xfrm>
            <a:off x="141490" y="5534336"/>
            <a:ext cx="1888659" cy="461665"/>
          </a:xfrm>
          <a:prstGeom prst="rect">
            <a:avLst/>
          </a:prstGeom>
          <a:noFill/>
        </p:spPr>
        <p:txBody>
          <a:bodyPr wrap="none" rtlCol="0">
            <a:spAutoFit/>
          </a:bodyPr>
          <a:lstStyle/>
          <a:p>
            <a:r>
              <a:rPr lang="en-US" sz="2400" dirty="0">
                <a:solidFill>
                  <a:srgbClr val="FFFF00"/>
                </a:solidFill>
                <a:latin typeface="Avenir Black"/>
                <a:cs typeface="Avenir Black"/>
              </a:rPr>
              <a:t>Hall A - SBS</a:t>
            </a:r>
          </a:p>
        </p:txBody>
      </p:sp>
      <p:sp>
        <p:nvSpPr>
          <p:cNvPr id="19" name="TextBox 18">
            <a:extLst>
              <a:ext uri="{FF2B5EF4-FFF2-40B4-BE49-F238E27FC236}">
                <a16:creationId xmlns:a16="http://schemas.microsoft.com/office/drawing/2014/main" id="{0C315F03-3FBC-8B41-85A3-0C37E51DAF1F}"/>
              </a:ext>
            </a:extLst>
          </p:cNvPr>
          <p:cNvSpPr txBox="1"/>
          <p:nvPr/>
        </p:nvSpPr>
        <p:spPr>
          <a:xfrm>
            <a:off x="2790044" y="5568572"/>
            <a:ext cx="2191626" cy="461665"/>
          </a:xfrm>
          <a:prstGeom prst="rect">
            <a:avLst/>
          </a:prstGeom>
          <a:noFill/>
        </p:spPr>
        <p:txBody>
          <a:bodyPr wrap="none" rtlCol="0">
            <a:spAutoFit/>
          </a:bodyPr>
          <a:lstStyle/>
          <a:p>
            <a:r>
              <a:rPr lang="en-US" sz="2400" dirty="0">
                <a:solidFill>
                  <a:srgbClr val="FFFF00"/>
                </a:solidFill>
                <a:latin typeface="Avenir Black"/>
                <a:cs typeface="Avenir Black"/>
              </a:rPr>
              <a:t>Hall A - </a:t>
            </a:r>
            <a:r>
              <a:rPr lang="en-US" sz="2400" dirty="0" err="1">
                <a:solidFill>
                  <a:srgbClr val="FFFF00"/>
                </a:solidFill>
                <a:latin typeface="Avenir Black"/>
                <a:cs typeface="Avenir Black"/>
              </a:rPr>
              <a:t>SoLID</a:t>
            </a:r>
            <a:endParaRPr lang="en-US" sz="2400" dirty="0">
              <a:solidFill>
                <a:srgbClr val="FFFF00"/>
              </a:solidFill>
              <a:latin typeface="Avenir Black"/>
              <a:cs typeface="Avenir Black"/>
            </a:endParaRPr>
          </a:p>
        </p:txBody>
      </p:sp>
      <p:sp>
        <p:nvSpPr>
          <p:cNvPr id="17" name="TextBox 30">
            <a:extLst>
              <a:ext uri="{FF2B5EF4-FFF2-40B4-BE49-F238E27FC236}">
                <a16:creationId xmlns:a16="http://schemas.microsoft.com/office/drawing/2014/main" id="{B314A144-F0BE-2D4D-949F-35348E5D482D}"/>
              </a:ext>
            </a:extLst>
          </p:cNvPr>
          <p:cNvSpPr txBox="1">
            <a:spLocks noChangeArrowheads="1"/>
          </p:cNvSpPr>
          <p:nvPr/>
        </p:nvSpPr>
        <p:spPr bwMode="auto">
          <a:xfrm>
            <a:off x="141490" y="6147877"/>
            <a:ext cx="8891674" cy="584775"/>
          </a:xfrm>
          <a:prstGeom prst="rect">
            <a:avLst/>
          </a:prstGeom>
          <a:ln cap="rn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latin typeface="Avenir Roman" panose="02000503020000020003" pitchFamily="2" charset="0"/>
              </a:rPr>
              <a:t>Combination of high resolution measurements from spectrometers with large acceptance data from CLAS12 and </a:t>
            </a:r>
            <a:r>
              <a:rPr lang="en-US" sz="1600" b="1" dirty="0" err="1">
                <a:latin typeface="Avenir Roman" panose="02000503020000020003" pitchFamily="2" charset="0"/>
              </a:rPr>
              <a:t>SoLID</a:t>
            </a:r>
            <a:r>
              <a:rPr lang="en-US" sz="1600" b="1" dirty="0">
                <a:latin typeface="Avenir Roman" panose="02000503020000020003" pitchFamily="2" charset="0"/>
              </a:rPr>
              <a:t> would allow to pin down all TMDs in the valence region</a:t>
            </a:r>
          </a:p>
        </p:txBody>
      </p:sp>
    </p:spTree>
    <p:extLst>
      <p:ext uri="{BB962C8B-B14F-4D97-AF65-F5344CB8AC3E}">
        <p14:creationId xmlns:p14="http://schemas.microsoft.com/office/powerpoint/2010/main" val="380125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Roman" panose="02000503020000020003" pitchFamily="2" charset="0"/>
              </a:rPr>
              <a:t>Approved Program</a:t>
            </a:r>
            <a:endParaRPr lang="en-US" sz="3800" b="0" dirty="0">
              <a:solidFill>
                <a:srgbClr val="FFFFFF"/>
              </a:solidFill>
              <a:latin typeface="Avenir Roman" panose="02000503020000020003" pitchFamily="2" charset="0"/>
              <a:cs typeface="Avenir Black"/>
            </a:endParaRPr>
          </a:p>
        </p:txBody>
      </p:sp>
      <p:pic>
        <p:nvPicPr>
          <p:cNvPr id="9" name="Picture 8">
            <a:extLst>
              <a:ext uri="{FF2B5EF4-FFF2-40B4-BE49-F238E27FC236}">
                <a16:creationId xmlns:a16="http://schemas.microsoft.com/office/drawing/2014/main" id="{C4E99F71-9EDB-2B4D-9DE0-E92048178201}"/>
              </a:ext>
            </a:extLst>
          </p:cNvPr>
          <p:cNvPicPr>
            <a:picLocks noChangeAspect="1"/>
          </p:cNvPicPr>
          <p:nvPr/>
        </p:nvPicPr>
        <p:blipFill rotWithShape="1">
          <a:blip r:embed="rId2"/>
          <a:srcRect l="864"/>
          <a:stretch/>
        </p:blipFill>
        <p:spPr>
          <a:xfrm>
            <a:off x="102581" y="1466981"/>
            <a:ext cx="8938838" cy="3875983"/>
          </a:xfrm>
          <a:prstGeom prst="rect">
            <a:avLst/>
          </a:prstGeom>
        </p:spPr>
      </p:pic>
      <p:sp>
        <p:nvSpPr>
          <p:cNvPr id="2" name="Rectangle 1">
            <a:extLst>
              <a:ext uri="{FF2B5EF4-FFF2-40B4-BE49-F238E27FC236}">
                <a16:creationId xmlns:a16="http://schemas.microsoft.com/office/drawing/2014/main" id="{845D64CD-BB45-1E42-A08C-E81A06F8FD5B}"/>
              </a:ext>
            </a:extLst>
          </p:cNvPr>
          <p:cNvSpPr/>
          <p:nvPr/>
        </p:nvSpPr>
        <p:spPr>
          <a:xfrm>
            <a:off x="102581" y="3478306"/>
            <a:ext cx="8938838" cy="2510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2182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25</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SIDIS 12 GeV Program in Hall B</a:t>
            </a:r>
            <a:endParaRPr lang="en-US" sz="3800" b="0" dirty="0">
              <a:solidFill>
                <a:srgbClr val="FFFFFF"/>
              </a:solidFill>
              <a:latin typeface="Avenir Roman" panose="02000503020000020003" pitchFamily="2" charset="0"/>
              <a:cs typeface="Avenir Black"/>
            </a:endParaRPr>
          </a:p>
        </p:txBody>
      </p:sp>
      <p:sp>
        <p:nvSpPr>
          <p:cNvPr id="6" name="Slide Number Placeholder 4">
            <a:extLst>
              <a:ext uri="{FF2B5EF4-FFF2-40B4-BE49-F238E27FC236}">
                <a16:creationId xmlns:a16="http://schemas.microsoft.com/office/drawing/2014/main" id="{164F4A2E-521A-7F4C-8BAF-5F250F4A6802}"/>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25</a:t>
            </a:fld>
            <a:endParaRPr lang="en-US" dirty="0"/>
          </a:p>
        </p:txBody>
      </p:sp>
      <p:pic>
        <p:nvPicPr>
          <p:cNvPr id="9" name="Picture 8" descr="Screen Shot 2018-09-11 at 15.15.37.png">
            <a:extLst>
              <a:ext uri="{FF2B5EF4-FFF2-40B4-BE49-F238E27FC236}">
                <a16:creationId xmlns:a16="http://schemas.microsoft.com/office/drawing/2014/main" id="{D324E892-3FCB-8C40-8B21-056F01DE5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7219"/>
            <a:ext cx="3580859" cy="2384607"/>
          </a:xfrm>
          <a:prstGeom prst="rect">
            <a:avLst/>
          </a:prstGeom>
        </p:spPr>
      </p:pic>
      <p:sp>
        <p:nvSpPr>
          <p:cNvPr id="13" name="TextBox 12">
            <a:extLst>
              <a:ext uri="{FF2B5EF4-FFF2-40B4-BE49-F238E27FC236}">
                <a16:creationId xmlns:a16="http://schemas.microsoft.com/office/drawing/2014/main" id="{3CA37DCC-4704-4A47-A6CC-5EAB60A89CE1}"/>
              </a:ext>
            </a:extLst>
          </p:cNvPr>
          <p:cNvSpPr txBox="1"/>
          <p:nvPr/>
        </p:nvSpPr>
        <p:spPr>
          <a:xfrm>
            <a:off x="3831923" y="865200"/>
            <a:ext cx="5312077" cy="2431435"/>
          </a:xfrm>
          <a:prstGeom prst="rect">
            <a:avLst/>
          </a:prstGeom>
          <a:noFill/>
        </p:spPr>
        <p:txBody>
          <a:bodyPr wrap="square" rtlCol="0">
            <a:spAutoFit/>
          </a:bodyPr>
          <a:lstStyle/>
          <a:p>
            <a:r>
              <a:rPr lang="it-IT" b="1" dirty="0" err="1">
                <a:latin typeface="Avenir Roman" panose="02000503020000020003" pitchFamily="2" charset="0"/>
              </a:rPr>
              <a:t>Run</a:t>
            </a:r>
            <a:r>
              <a:rPr lang="it-IT" b="1" dirty="0">
                <a:latin typeface="Avenir Roman" panose="02000503020000020003" pitchFamily="2" charset="0"/>
              </a:rPr>
              <a:t> Group A:</a:t>
            </a:r>
          </a:p>
          <a:p>
            <a:pPr marL="496888" lvl="1" indent="-263525">
              <a:buFont typeface="System Font Regular"/>
              <a:buChar char="-"/>
            </a:pPr>
            <a:r>
              <a:rPr lang="it-IT" b="1" dirty="0">
                <a:solidFill>
                  <a:srgbClr val="002060"/>
                </a:solidFill>
                <a:latin typeface="Avenir Roman" panose="02000503020000020003" pitchFamily="2" charset="0"/>
              </a:rPr>
              <a:t>10.2-10.6 </a:t>
            </a:r>
            <a:r>
              <a:rPr lang="it-IT" b="1" dirty="0" err="1">
                <a:solidFill>
                  <a:srgbClr val="002060"/>
                </a:solidFill>
                <a:latin typeface="Avenir Roman" panose="02000503020000020003" pitchFamily="2" charset="0"/>
              </a:rPr>
              <a:t>GeV</a:t>
            </a:r>
            <a:r>
              <a:rPr lang="it-IT" b="1" dirty="0">
                <a:solidFill>
                  <a:srgbClr val="002060"/>
                </a:solidFill>
                <a:latin typeface="Avenir Roman" panose="02000503020000020003" pitchFamily="2" charset="0"/>
              </a:rPr>
              <a:t> </a:t>
            </a:r>
            <a:r>
              <a:rPr lang="it-IT" dirty="0" err="1">
                <a:latin typeface="Avenir Roman" panose="02000503020000020003" pitchFamily="2" charset="0"/>
              </a:rPr>
              <a:t>polarized</a:t>
            </a:r>
            <a:r>
              <a:rPr lang="it-IT" dirty="0">
                <a:latin typeface="Avenir Roman" panose="02000503020000020003" pitchFamily="2" charset="0"/>
              </a:rPr>
              <a:t> </a:t>
            </a:r>
            <a:r>
              <a:rPr lang="it-IT" dirty="0" err="1">
                <a:latin typeface="Avenir Roman" panose="02000503020000020003" pitchFamily="2" charset="0"/>
              </a:rPr>
              <a:t>electrons</a:t>
            </a:r>
            <a:r>
              <a:rPr lang="it-IT" dirty="0">
                <a:latin typeface="Avenir Roman" panose="02000503020000020003" pitchFamily="2" charset="0"/>
              </a:rPr>
              <a:t> </a:t>
            </a:r>
            <a:r>
              <a:rPr lang="it-IT" b="1" dirty="0">
                <a:solidFill>
                  <a:srgbClr val="002060"/>
                </a:solidFill>
                <a:latin typeface="Avenir Roman" panose="02000503020000020003" pitchFamily="2" charset="0"/>
              </a:rPr>
              <a:t>(</a:t>
            </a:r>
            <a:r>
              <a:rPr lang="it-IT" b="1" dirty="0" err="1">
                <a:solidFill>
                  <a:srgbClr val="002060"/>
                </a:solidFill>
                <a:latin typeface="Avenir Roman" panose="02000503020000020003" pitchFamily="2" charset="0"/>
              </a:rPr>
              <a:t>P</a:t>
            </a:r>
            <a:r>
              <a:rPr lang="it-IT" b="1" dirty="0">
                <a:solidFill>
                  <a:srgbClr val="002060"/>
                </a:solidFill>
                <a:latin typeface="Avenir Roman" panose="02000503020000020003" pitchFamily="2" charset="0"/>
              </a:rPr>
              <a:t>&gt;80%)</a:t>
            </a:r>
          </a:p>
          <a:p>
            <a:pPr marL="496888" lvl="1" indent="-263525">
              <a:buFont typeface="System Font Regular"/>
              <a:buChar char="-"/>
            </a:pPr>
            <a:r>
              <a:rPr lang="it-IT" b="1" dirty="0" err="1">
                <a:solidFill>
                  <a:srgbClr val="002060"/>
                </a:solidFill>
                <a:latin typeface="Avenir Roman" panose="02000503020000020003" pitchFamily="2" charset="0"/>
              </a:rPr>
              <a:t>Unpolarized</a:t>
            </a:r>
            <a:r>
              <a:rPr lang="it-IT" b="1" dirty="0">
                <a:solidFill>
                  <a:srgbClr val="002060"/>
                </a:solidFill>
                <a:latin typeface="Avenir Roman" panose="02000503020000020003" pitchFamily="2" charset="0"/>
              </a:rPr>
              <a:t> Liquid</a:t>
            </a:r>
            <a:r>
              <a:rPr lang="it-IT" b="1" dirty="0">
                <a:latin typeface="Avenir Roman" panose="02000503020000020003" pitchFamily="2" charset="0"/>
              </a:rPr>
              <a:t>-</a:t>
            </a:r>
            <a:r>
              <a:rPr lang="it-IT" b="1" dirty="0" err="1">
                <a:latin typeface="Avenir Roman" panose="02000503020000020003" pitchFamily="2" charset="0"/>
              </a:rPr>
              <a:t>hydrogen</a:t>
            </a:r>
            <a:r>
              <a:rPr lang="it-IT" b="1" dirty="0">
                <a:latin typeface="Avenir Roman" panose="02000503020000020003" pitchFamily="2" charset="0"/>
              </a:rPr>
              <a:t> </a:t>
            </a:r>
            <a:r>
              <a:rPr lang="it-IT" dirty="0">
                <a:latin typeface="Avenir Roman" panose="02000503020000020003" pitchFamily="2" charset="0"/>
              </a:rPr>
              <a:t>target</a:t>
            </a:r>
          </a:p>
          <a:p>
            <a:pPr marL="496888" lvl="1" indent="-263525">
              <a:buFont typeface="System Font Regular"/>
              <a:buChar char="-"/>
            </a:pPr>
            <a:r>
              <a:rPr lang="it-IT" dirty="0">
                <a:latin typeface="Avenir Roman" panose="02000503020000020003" pitchFamily="2" charset="0"/>
              </a:rPr>
              <a:t>~300 </a:t>
            </a:r>
            <a:r>
              <a:rPr lang="it-IT" dirty="0" err="1">
                <a:latin typeface="Avenir Roman" panose="02000503020000020003" pitchFamily="2" charset="0"/>
              </a:rPr>
              <a:t>mC</a:t>
            </a:r>
            <a:r>
              <a:rPr lang="it-IT" dirty="0">
                <a:latin typeface="Avenir Roman" panose="02000503020000020003" pitchFamily="2" charset="0"/>
              </a:rPr>
              <a:t>, ~50% of </a:t>
            </a:r>
            <a:r>
              <a:rPr lang="it-IT" dirty="0" err="1">
                <a:latin typeface="Avenir Roman" panose="02000503020000020003" pitchFamily="2" charset="0"/>
              </a:rPr>
              <a:t>approved</a:t>
            </a:r>
            <a:r>
              <a:rPr lang="it-IT" dirty="0">
                <a:latin typeface="Avenir Roman" panose="02000503020000020003" pitchFamily="2" charset="0"/>
              </a:rPr>
              <a:t> </a:t>
            </a:r>
            <a:r>
              <a:rPr lang="it-IT" dirty="0" err="1">
                <a:latin typeface="Avenir Roman" panose="02000503020000020003" pitchFamily="2" charset="0"/>
              </a:rPr>
              <a:t>beam</a:t>
            </a:r>
            <a:r>
              <a:rPr lang="it-IT" dirty="0">
                <a:latin typeface="Avenir Roman" panose="02000503020000020003" pitchFamily="2" charset="0"/>
              </a:rPr>
              <a:t> time</a:t>
            </a:r>
          </a:p>
          <a:p>
            <a:pPr marL="496888" lvl="1" indent="-263525">
              <a:buFont typeface="System Font Regular"/>
              <a:buChar char="-"/>
            </a:pPr>
            <a:endParaRPr lang="it-IT" sz="800" dirty="0">
              <a:latin typeface="Avenir Roman" panose="02000503020000020003" pitchFamily="2" charset="0"/>
            </a:endParaRPr>
          </a:p>
          <a:p>
            <a:r>
              <a:rPr lang="it-IT" b="1" dirty="0" err="1">
                <a:latin typeface="Avenir Roman" panose="02000503020000020003" pitchFamily="2" charset="0"/>
              </a:rPr>
              <a:t>Run</a:t>
            </a:r>
            <a:r>
              <a:rPr lang="it-IT" b="1" dirty="0">
                <a:latin typeface="Avenir Roman" panose="02000503020000020003" pitchFamily="2" charset="0"/>
              </a:rPr>
              <a:t> Group B:</a:t>
            </a:r>
          </a:p>
          <a:p>
            <a:pPr marL="538163" lvl="1" indent="-304800">
              <a:buFont typeface="System Font Regular"/>
              <a:buChar char="-"/>
            </a:pPr>
            <a:r>
              <a:rPr lang="it-IT" b="1" dirty="0">
                <a:solidFill>
                  <a:srgbClr val="002060"/>
                </a:solidFill>
                <a:latin typeface="Avenir Roman" panose="02000503020000020003" pitchFamily="2" charset="0"/>
              </a:rPr>
              <a:t>10.2-10.5 </a:t>
            </a:r>
            <a:r>
              <a:rPr lang="it-IT" b="1" dirty="0" err="1">
                <a:solidFill>
                  <a:srgbClr val="002060"/>
                </a:solidFill>
                <a:latin typeface="Avenir Roman" panose="02000503020000020003" pitchFamily="2" charset="0"/>
              </a:rPr>
              <a:t>GeV</a:t>
            </a:r>
            <a:r>
              <a:rPr lang="it-IT" b="1" dirty="0">
                <a:solidFill>
                  <a:srgbClr val="002060"/>
                </a:solidFill>
                <a:latin typeface="Avenir Roman" panose="02000503020000020003" pitchFamily="2" charset="0"/>
              </a:rPr>
              <a:t> </a:t>
            </a:r>
            <a:r>
              <a:rPr lang="it-IT" dirty="0" err="1">
                <a:latin typeface="Avenir Roman" panose="02000503020000020003" pitchFamily="2" charset="0"/>
              </a:rPr>
              <a:t>polarized</a:t>
            </a:r>
            <a:r>
              <a:rPr lang="it-IT" dirty="0">
                <a:latin typeface="Avenir Roman" panose="02000503020000020003" pitchFamily="2" charset="0"/>
              </a:rPr>
              <a:t> </a:t>
            </a:r>
            <a:r>
              <a:rPr lang="it-IT" dirty="0" err="1">
                <a:latin typeface="Avenir Roman" panose="02000503020000020003" pitchFamily="2" charset="0"/>
              </a:rPr>
              <a:t>electrons</a:t>
            </a:r>
            <a:r>
              <a:rPr lang="it-IT" dirty="0">
                <a:latin typeface="Avenir Roman" panose="02000503020000020003" pitchFamily="2" charset="0"/>
              </a:rPr>
              <a:t> </a:t>
            </a:r>
            <a:r>
              <a:rPr lang="it-IT" b="1" dirty="0">
                <a:solidFill>
                  <a:srgbClr val="002060"/>
                </a:solidFill>
                <a:latin typeface="Avenir Roman" panose="02000503020000020003" pitchFamily="2" charset="0"/>
              </a:rPr>
              <a:t>(</a:t>
            </a:r>
            <a:r>
              <a:rPr lang="it-IT" b="1" dirty="0" err="1">
                <a:solidFill>
                  <a:srgbClr val="002060"/>
                </a:solidFill>
                <a:latin typeface="Avenir Roman" panose="02000503020000020003" pitchFamily="2" charset="0"/>
              </a:rPr>
              <a:t>P</a:t>
            </a:r>
            <a:r>
              <a:rPr lang="it-IT" b="1" dirty="0">
                <a:solidFill>
                  <a:srgbClr val="002060"/>
                </a:solidFill>
                <a:latin typeface="Avenir Roman" panose="02000503020000020003" pitchFamily="2" charset="0"/>
              </a:rPr>
              <a:t>&gt;80%)</a:t>
            </a:r>
          </a:p>
          <a:p>
            <a:pPr marL="538163" lvl="1" indent="-304800">
              <a:buFont typeface="System Font Regular"/>
              <a:buChar char="-"/>
            </a:pPr>
            <a:r>
              <a:rPr lang="it-IT" b="1" dirty="0" err="1">
                <a:solidFill>
                  <a:srgbClr val="002060"/>
                </a:solidFill>
                <a:latin typeface="Avenir Roman" panose="02000503020000020003" pitchFamily="2" charset="0"/>
              </a:rPr>
              <a:t>Unpolarized</a:t>
            </a:r>
            <a:r>
              <a:rPr lang="it-IT" b="1" dirty="0">
                <a:solidFill>
                  <a:srgbClr val="002060"/>
                </a:solidFill>
                <a:latin typeface="Avenir Roman" panose="02000503020000020003" pitchFamily="2" charset="0"/>
              </a:rPr>
              <a:t> Liquid-</a:t>
            </a:r>
            <a:r>
              <a:rPr lang="it-IT" b="1" dirty="0" err="1">
                <a:solidFill>
                  <a:srgbClr val="002060"/>
                </a:solidFill>
                <a:latin typeface="Avenir Roman" panose="02000503020000020003" pitchFamily="2" charset="0"/>
              </a:rPr>
              <a:t>deuterium</a:t>
            </a:r>
            <a:r>
              <a:rPr lang="it-IT" b="1" dirty="0">
                <a:solidFill>
                  <a:srgbClr val="002060"/>
                </a:solidFill>
                <a:latin typeface="Avenir Roman" panose="02000503020000020003" pitchFamily="2" charset="0"/>
              </a:rPr>
              <a:t> </a:t>
            </a:r>
            <a:r>
              <a:rPr lang="it-IT" dirty="0">
                <a:latin typeface="Avenir Roman" panose="02000503020000020003" pitchFamily="2" charset="0"/>
              </a:rPr>
              <a:t>target</a:t>
            </a:r>
          </a:p>
          <a:p>
            <a:pPr marL="538163" lvl="1" indent="-304800">
              <a:buFont typeface="System Font Regular"/>
              <a:buChar char="-"/>
            </a:pPr>
            <a:r>
              <a:rPr lang="it-IT" dirty="0">
                <a:latin typeface="Avenir Roman" panose="02000503020000020003" pitchFamily="2" charset="0"/>
              </a:rPr>
              <a:t>~84 </a:t>
            </a:r>
            <a:r>
              <a:rPr lang="it-IT" dirty="0" err="1">
                <a:latin typeface="Avenir Roman" panose="02000503020000020003" pitchFamily="2" charset="0"/>
              </a:rPr>
              <a:t>mC</a:t>
            </a:r>
            <a:r>
              <a:rPr lang="it-IT" dirty="0">
                <a:latin typeface="Avenir Roman" panose="02000503020000020003" pitchFamily="2" charset="0"/>
              </a:rPr>
              <a:t>, ~24% of </a:t>
            </a:r>
            <a:r>
              <a:rPr lang="it-IT" dirty="0" err="1">
                <a:latin typeface="Avenir Roman" panose="02000503020000020003" pitchFamily="2" charset="0"/>
              </a:rPr>
              <a:t>approved</a:t>
            </a:r>
            <a:r>
              <a:rPr lang="it-IT" dirty="0">
                <a:latin typeface="Avenir Roman" panose="02000503020000020003" pitchFamily="2" charset="0"/>
              </a:rPr>
              <a:t> </a:t>
            </a:r>
            <a:r>
              <a:rPr lang="it-IT" dirty="0" err="1">
                <a:latin typeface="Avenir Roman" panose="02000503020000020003" pitchFamily="2" charset="0"/>
              </a:rPr>
              <a:t>beam</a:t>
            </a:r>
            <a:r>
              <a:rPr lang="it-IT" dirty="0">
                <a:latin typeface="Avenir Roman" panose="02000503020000020003" pitchFamily="2" charset="0"/>
              </a:rPr>
              <a:t> time</a:t>
            </a:r>
          </a:p>
        </p:txBody>
      </p:sp>
      <p:pic>
        <p:nvPicPr>
          <p:cNvPr id="7" name="Picture 6">
            <a:extLst>
              <a:ext uri="{FF2B5EF4-FFF2-40B4-BE49-F238E27FC236}">
                <a16:creationId xmlns:a16="http://schemas.microsoft.com/office/drawing/2014/main" id="{0DFCEE5B-4BD8-0F43-9EB6-9EB384818B75}"/>
              </a:ext>
            </a:extLst>
          </p:cNvPr>
          <p:cNvPicPr>
            <a:picLocks noChangeAspect="1"/>
          </p:cNvPicPr>
          <p:nvPr/>
        </p:nvPicPr>
        <p:blipFill>
          <a:blip r:embed="rId3"/>
          <a:stretch>
            <a:fillRect/>
          </a:stretch>
        </p:blipFill>
        <p:spPr>
          <a:xfrm>
            <a:off x="1346170" y="4041214"/>
            <a:ext cx="6297432" cy="2812705"/>
          </a:xfrm>
          <a:prstGeom prst="rect">
            <a:avLst/>
          </a:prstGeom>
        </p:spPr>
      </p:pic>
      <p:sp>
        <p:nvSpPr>
          <p:cNvPr id="8" name="Rectangle 7">
            <a:extLst>
              <a:ext uri="{FF2B5EF4-FFF2-40B4-BE49-F238E27FC236}">
                <a16:creationId xmlns:a16="http://schemas.microsoft.com/office/drawing/2014/main" id="{ABD852FA-DA73-B642-BA95-86F30AA88A1C}"/>
              </a:ext>
            </a:extLst>
          </p:cNvPr>
          <p:cNvSpPr/>
          <p:nvPr/>
        </p:nvSpPr>
        <p:spPr>
          <a:xfrm>
            <a:off x="0" y="831500"/>
            <a:ext cx="3580859" cy="646331"/>
          </a:xfrm>
          <a:prstGeom prst="rect">
            <a:avLst/>
          </a:prstGeom>
        </p:spPr>
        <p:txBody>
          <a:bodyPr wrap="square">
            <a:spAutoFit/>
          </a:bodyPr>
          <a:lstStyle/>
          <a:p>
            <a:pPr algn="ctr"/>
            <a:r>
              <a:rPr lang="it-IT" dirty="0" err="1">
                <a:solidFill>
                  <a:srgbClr val="00B050"/>
                </a:solidFill>
                <a:latin typeface="Avenir Roman" panose="02000503020000020003" pitchFamily="2" charset="0"/>
              </a:rPr>
              <a:t>Physics</a:t>
            </a:r>
            <a:r>
              <a:rPr lang="it-IT" dirty="0">
                <a:solidFill>
                  <a:srgbClr val="00B050"/>
                </a:solidFill>
                <a:latin typeface="Avenir Roman" panose="02000503020000020003" pitchFamily="2" charset="0"/>
              </a:rPr>
              <a:t> data </a:t>
            </a:r>
            <a:r>
              <a:rPr lang="it-IT" dirty="0" err="1">
                <a:solidFill>
                  <a:srgbClr val="00B050"/>
                </a:solidFill>
                <a:latin typeface="Avenir Roman" panose="02000503020000020003" pitchFamily="2" charset="0"/>
              </a:rPr>
              <a:t>taking</a:t>
            </a:r>
            <a:r>
              <a:rPr lang="it-IT" dirty="0">
                <a:solidFill>
                  <a:srgbClr val="00B050"/>
                </a:solidFill>
                <a:latin typeface="Avenir Roman" panose="02000503020000020003" pitchFamily="2" charset="0"/>
              </a:rPr>
              <a:t> for </a:t>
            </a:r>
            <a:r>
              <a:rPr lang="it-IT" dirty="0" err="1">
                <a:solidFill>
                  <a:srgbClr val="00B050"/>
                </a:solidFill>
                <a:latin typeface="Avenir Roman" panose="02000503020000020003" pitchFamily="2" charset="0"/>
              </a:rPr>
              <a:t>TMDs</a:t>
            </a:r>
            <a:r>
              <a:rPr lang="it-IT" dirty="0">
                <a:solidFill>
                  <a:srgbClr val="00B050"/>
                </a:solidFill>
                <a:latin typeface="Avenir Roman" panose="02000503020000020003" pitchFamily="2" charset="0"/>
              </a:rPr>
              <a:t> </a:t>
            </a:r>
            <a:r>
              <a:rPr lang="it-IT" dirty="0" err="1">
                <a:solidFill>
                  <a:srgbClr val="00B050"/>
                </a:solidFill>
                <a:latin typeface="Avenir Roman" panose="02000503020000020003" pitchFamily="2" charset="0"/>
              </a:rPr>
              <a:t>studies</a:t>
            </a:r>
            <a:r>
              <a:rPr lang="it-IT" dirty="0">
                <a:solidFill>
                  <a:srgbClr val="00B050"/>
                </a:solidFill>
                <a:latin typeface="Avenir Roman" panose="02000503020000020003" pitchFamily="2" charset="0"/>
              </a:rPr>
              <a:t> </a:t>
            </a:r>
            <a:r>
              <a:rPr lang="it-IT" dirty="0" err="1">
                <a:solidFill>
                  <a:srgbClr val="00B050"/>
                </a:solidFill>
                <a:latin typeface="Avenir Roman" panose="02000503020000020003" pitchFamily="2" charset="0"/>
              </a:rPr>
              <a:t>started</a:t>
            </a:r>
            <a:r>
              <a:rPr lang="it-IT" dirty="0">
                <a:solidFill>
                  <a:srgbClr val="00B050"/>
                </a:solidFill>
                <a:latin typeface="Avenir Roman" panose="02000503020000020003" pitchFamily="2" charset="0"/>
              </a:rPr>
              <a:t> in </a:t>
            </a:r>
            <a:r>
              <a:rPr lang="it-IT" dirty="0" err="1">
                <a:solidFill>
                  <a:srgbClr val="00B050"/>
                </a:solidFill>
                <a:latin typeface="Avenir Roman" panose="02000503020000020003" pitchFamily="2" charset="0"/>
              </a:rPr>
              <a:t>February</a:t>
            </a:r>
            <a:r>
              <a:rPr lang="it-IT" dirty="0">
                <a:solidFill>
                  <a:srgbClr val="00B050"/>
                </a:solidFill>
                <a:latin typeface="Avenir Roman" panose="02000503020000020003" pitchFamily="2" charset="0"/>
              </a:rPr>
              <a:t> 2018</a:t>
            </a:r>
          </a:p>
        </p:txBody>
      </p:sp>
      <p:sp>
        <p:nvSpPr>
          <p:cNvPr id="14" name="Rectangle 13">
            <a:extLst>
              <a:ext uri="{FF2B5EF4-FFF2-40B4-BE49-F238E27FC236}">
                <a16:creationId xmlns:a16="http://schemas.microsoft.com/office/drawing/2014/main" id="{9D29334A-DF45-AE43-AB6C-B003E78AC4F1}"/>
              </a:ext>
            </a:extLst>
          </p:cNvPr>
          <p:cNvSpPr/>
          <p:nvPr/>
        </p:nvSpPr>
        <p:spPr>
          <a:xfrm>
            <a:off x="3580859" y="3719287"/>
            <a:ext cx="4184159" cy="369332"/>
          </a:xfrm>
          <a:prstGeom prst="rect">
            <a:avLst/>
          </a:prstGeom>
        </p:spPr>
        <p:txBody>
          <a:bodyPr wrap="none">
            <a:spAutoFit/>
          </a:bodyPr>
          <a:lstStyle/>
          <a:p>
            <a:r>
              <a:rPr lang="it-IT" dirty="0">
                <a:solidFill>
                  <a:srgbClr val="00B050"/>
                </a:solidFill>
                <a:latin typeface="Avenir Roman" panose="02000503020000020003" pitchFamily="2" charset="0"/>
              </a:rPr>
              <a:t>Plots </a:t>
            </a:r>
            <a:r>
              <a:rPr lang="it-IT" dirty="0" err="1">
                <a:solidFill>
                  <a:srgbClr val="00B050"/>
                </a:solidFill>
                <a:latin typeface="Avenir Roman" panose="02000503020000020003" pitchFamily="2" charset="0"/>
              </a:rPr>
              <a:t>based</a:t>
            </a:r>
            <a:r>
              <a:rPr lang="it-IT" dirty="0">
                <a:solidFill>
                  <a:srgbClr val="00B050"/>
                </a:solidFill>
                <a:latin typeface="Avenir Roman" panose="02000503020000020003" pitchFamily="2" charset="0"/>
              </a:rPr>
              <a:t> on 100 min. of data </a:t>
            </a:r>
            <a:r>
              <a:rPr lang="it-IT" dirty="0" err="1">
                <a:solidFill>
                  <a:srgbClr val="00B050"/>
                </a:solidFill>
                <a:latin typeface="Avenir Roman" panose="02000503020000020003" pitchFamily="2" charset="0"/>
              </a:rPr>
              <a:t>taking</a:t>
            </a:r>
            <a:endParaRPr lang="it-IT" dirty="0">
              <a:solidFill>
                <a:srgbClr val="00B050"/>
              </a:solidFill>
              <a:effectLst/>
              <a:latin typeface="Avenir Roman" panose="02000503020000020003" pitchFamily="2" charset="0"/>
            </a:endParaRPr>
          </a:p>
        </p:txBody>
      </p:sp>
    </p:spTree>
    <p:extLst>
      <p:ext uri="{BB962C8B-B14F-4D97-AF65-F5344CB8AC3E}">
        <p14:creationId xmlns:p14="http://schemas.microsoft.com/office/powerpoint/2010/main" val="3259798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26</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Symbol" pitchFamily="2" charset="2"/>
                <a:cs typeface="Avenir Black"/>
              </a:rPr>
              <a:t>p</a:t>
            </a:r>
            <a:r>
              <a:rPr lang="en-US" sz="3800" b="0" dirty="0">
                <a:solidFill>
                  <a:schemeClr val="accent1"/>
                </a:solidFill>
                <a:latin typeface="Avenir Roman" panose="02000503020000020003" pitchFamily="2" charset="0"/>
                <a:cs typeface="Avenir Black"/>
              </a:rPr>
              <a:t> Beam Spin Asymmetry - A</a:t>
            </a:r>
            <a:r>
              <a:rPr lang="en-US" sz="3800" b="0" baseline="-25000" dirty="0">
                <a:solidFill>
                  <a:schemeClr val="accent1"/>
                </a:solidFill>
                <a:latin typeface="Avenir Roman" panose="02000503020000020003" pitchFamily="2" charset="0"/>
                <a:cs typeface="Avenir Black"/>
              </a:rPr>
              <a:t>LU</a:t>
            </a:r>
          </a:p>
        </p:txBody>
      </p:sp>
      <p:sp>
        <p:nvSpPr>
          <p:cNvPr id="8" name="Slide Number Placeholder 1">
            <a:extLst>
              <a:ext uri="{FF2B5EF4-FFF2-40B4-BE49-F238E27FC236}">
                <a16:creationId xmlns:a16="http://schemas.microsoft.com/office/drawing/2014/main" id="{21FA5CF9-F452-7048-B357-3BCB3190A946}"/>
              </a:ext>
            </a:extLst>
          </p:cNvPr>
          <p:cNvSpPr txBox="1">
            <a:spLocks/>
          </p:cNvSpPr>
          <p:nvPr/>
        </p:nvSpPr>
        <p:spPr bwMode="auto">
          <a:xfrm>
            <a:off x="6553574" y="6356856"/>
            <a:ext cx="2132853" cy="36476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57150" tIns="28575" rIns="57150" bIns="28575" rtlCol="0" anchor="ctr"/>
          <a:lstStyle>
            <a:defPPr>
              <a:defRPr lang="en-US"/>
            </a:defPPr>
            <a:lvl1pPr marL="0" algn="r" defTabSz="914400" rtl="0" eaLnBrk="0" latinLnBrk="0" hangingPunct="0">
              <a:defRPr sz="1800" kern="1200">
                <a:solidFill>
                  <a:schemeClr val="tx1"/>
                </a:solidFill>
                <a:latin typeface="Arial" charset="0"/>
                <a:ea typeface="ＭＳ Ｐゴシック" charset="0"/>
                <a:cs typeface="ＭＳ Ｐゴシック" charset="0"/>
              </a:defRPr>
            </a:lvl1pPr>
            <a:lvl2pPr marL="464344" indent="-178594" algn="l" defTabSz="914400" rtl="0" eaLnBrk="0" latinLnBrk="0" hangingPunct="0">
              <a:defRPr sz="1800" kern="1200">
                <a:solidFill>
                  <a:schemeClr val="tx1"/>
                </a:solidFill>
                <a:latin typeface="Arial" charset="0"/>
                <a:ea typeface="ＭＳ Ｐゴシック" charset="0"/>
                <a:cs typeface="+mn-cs"/>
              </a:defRPr>
            </a:lvl2pPr>
            <a:lvl3pPr marL="714375" indent="-142875" algn="l" defTabSz="914400" rtl="0" eaLnBrk="0" latinLnBrk="0" hangingPunct="0">
              <a:defRPr sz="1800" kern="1200">
                <a:solidFill>
                  <a:schemeClr val="tx1"/>
                </a:solidFill>
                <a:latin typeface="Arial" charset="0"/>
                <a:ea typeface="ＭＳ Ｐゴシック" charset="0"/>
                <a:cs typeface="+mn-cs"/>
              </a:defRPr>
            </a:lvl3pPr>
            <a:lvl4pPr marL="1000125" indent="-142875" algn="l" defTabSz="914400" rtl="0" eaLnBrk="0" latinLnBrk="0" hangingPunct="0">
              <a:defRPr sz="1800" kern="1200">
                <a:solidFill>
                  <a:schemeClr val="tx1"/>
                </a:solidFill>
                <a:latin typeface="Arial" charset="0"/>
                <a:ea typeface="ＭＳ Ｐゴシック" charset="0"/>
                <a:cs typeface="+mn-cs"/>
              </a:defRPr>
            </a:lvl4pPr>
            <a:lvl5pPr marL="1285875" indent="-142875" algn="l" defTabSz="914400" rtl="0" eaLnBrk="0" latinLnBrk="0" hangingPunct="0">
              <a:defRPr sz="1800" kern="1200">
                <a:solidFill>
                  <a:schemeClr val="tx1"/>
                </a:solidFill>
                <a:latin typeface="Arial" charset="0"/>
                <a:ea typeface="ＭＳ Ｐゴシック" charset="0"/>
                <a:cs typeface="+mn-cs"/>
              </a:defRPr>
            </a:lvl5pPr>
            <a:lvl6pPr marL="157162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185737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214312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242887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E98D85F8-A515-B142-8AA5-10B45AA44063}" type="slidenum">
              <a:rPr lang="en-US" smtClean="0">
                <a:solidFill>
                  <a:schemeClr val="bg1"/>
                </a:solidFill>
                <a:latin typeface="Tahoma" charset="0"/>
                <a:cs typeface="Tahoma" charset="0"/>
              </a:rPr>
              <a:pPr eaLnBrk="1" hangingPunct="1"/>
              <a:t>26</a:t>
            </a:fld>
            <a:endParaRPr lang="en-US">
              <a:solidFill>
                <a:schemeClr val="bg1"/>
              </a:solidFill>
              <a:latin typeface="Tahoma" charset="0"/>
              <a:cs typeface="Tahoma" charset="0"/>
            </a:endParaRPr>
          </a:p>
        </p:txBody>
      </p:sp>
      <p:sp>
        <p:nvSpPr>
          <p:cNvPr id="2" name="TextBox 1">
            <a:extLst>
              <a:ext uri="{FF2B5EF4-FFF2-40B4-BE49-F238E27FC236}">
                <a16:creationId xmlns:a16="http://schemas.microsoft.com/office/drawing/2014/main" id="{11B4C436-412E-BC42-9EE3-2D47F2A8DABB}"/>
              </a:ext>
            </a:extLst>
          </p:cNvPr>
          <p:cNvSpPr txBox="1"/>
          <p:nvPr/>
        </p:nvSpPr>
        <p:spPr>
          <a:xfrm>
            <a:off x="145689" y="851322"/>
            <a:ext cx="4849090" cy="769441"/>
          </a:xfrm>
          <a:prstGeom prst="rect">
            <a:avLst/>
          </a:prstGeom>
          <a:noFill/>
        </p:spPr>
        <p:txBody>
          <a:bodyPr wrap="square" rtlCol="0">
            <a:spAutoFit/>
          </a:bodyPr>
          <a:lstStyle/>
          <a:p>
            <a:r>
              <a:rPr lang="it-IT" sz="2200" b="1" dirty="0">
                <a:latin typeface="Avenir Roman" panose="02000503020000020003" pitchFamily="2" charset="0"/>
              </a:rPr>
              <a:t>SSA in SIDIS sensitive to quark-</a:t>
            </a:r>
            <a:r>
              <a:rPr lang="it-IT" sz="2200" b="1" dirty="0" err="1">
                <a:latin typeface="Avenir Roman" panose="02000503020000020003" pitchFamily="2" charset="0"/>
              </a:rPr>
              <a:t>gluon</a:t>
            </a:r>
            <a:r>
              <a:rPr lang="it-IT" sz="2200" b="1" dirty="0">
                <a:latin typeface="Avenir Roman" panose="02000503020000020003" pitchFamily="2" charset="0"/>
              </a:rPr>
              <a:t> </a:t>
            </a:r>
            <a:r>
              <a:rPr lang="it-IT" sz="2200" b="1" dirty="0" err="1">
                <a:latin typeface="Avenir Roman" panose="02000503020000020003" pitchFamily="2" charset="0"/>
              </a:rPr>
              <a:t>interaction</a:t>
            </a:r>
            <a:r>
              <a:rPr lang="it-IT" sz="2200" b="1" dirty="0">
                <a:latin typeface="Avenir Roman" panose="02000503020000020003" pitchFamily="2" charset="0"/>
              </a:rPr>
              <a:t> and color </a:t>
            </a:r>
            <a:r>
              <a:rPr lang="it-IT" sz="2200" b="1" dirty="0" err="1">
                <a:latin typeface="Avenir Roman" panose="02000503020000020003" pitchFamily="2" charset="0"/>
              </a:rPr>
              <a:t>forces</a:t>
            </a:r>
            <a:endParaRPr lang="it-IT" sz="2200" b="1" dirty="0">
              <a:latin typeface="Avenir Roman" panose="02000503020000020003" pitchFamily="2" charset="0"/>
            </a:endParaRPr>
          </a:p>
        </p:txBody>
      </p:sp>
      <p:pic>
        <p:nvPicPr>
          <p:cNvPr id="3" name="Picture 2">
            <a:extLst>
              <a:ext uri="{FF2B5EF4-FFF2-40B4-BE49-F238E27FC236}">
                <a16:creationId xmlns:a16="http://schemas.microsoft.com/office/drawing/2014/main" id="{3EAB1FEA-4DD1-BB4A-8402-8082EC81469F}"/>
              </a:ext>
            </a:extLst>
          </p:cNvPr>
          <p:cNvPicPr>
            <a:picLocks noChangeAspect="1"/>
          </p:cNvPicPr>
          <p:nvPr/>
        </p:nvPicPr>
        <p:blipFill>
          <a:blip r:embed="rId2"/>
          <a:stretch>
            <a:fillRect/>
          </a:stretch>
        </p:blipFill>
        <p:spPr>
          <a:xfrm>
            <a:off x="5956898" y="851322"/>
            <a:ext cx="3054013" cy="1976126"/>
          </a:xfrm>
          <a:prstGeom prst="rect">
            <a:avLst/>
          </a:prstGeom>
        </p:spPr>
      </p:pic>
      <p:pic>
        <p:nvPicPr>
          <p:cNvPr id="4" name="Picture 3">
            <a:extLst>
              <a:ext uri="{FF2B5EF4-FFF2-40B4-BE49-F238E27FC236}">
                <a16:creationId xmlns:a16="http://schemas.microsoft.com/office/drawing/2014/main" id="{BA4D7E0E-4913-CD4E-9EE2-4A10EA259A87}"/>
              </a:ext>
            </a:extLst>
          </p:cNvPr>
          <p:cNvPicPr>
            <a:picLocks noChangeAspect="1"/>
          </p:cNvPicPr>
          <p:nvPr/>
        </p:nvPicPr>
        <p:blipFill>
          <a:blip r:embed="rId3"/>
          <a:stretch>
            <a:fillRect/>
          </a:stretch>
        </p:blipFill>
        <p:spPr>
          <a:xfrm>
            <a:off x="106567" y="2909176"/>
            <a:ext cx="8904344" cy="2448855"/>
          </a:xfrm>
          <a:prstGeom prst="rect">
            <a:avLst/>
          </a:prstGeom>
        </p:spPr>
      </p:pic>
      <p:sp>
        <p:nvSpPr>
          <p:cNvPr id="6" name="Rectangle 5">
            <a:extLst>
              <a:ext uri="{FF2B5EF4-FFF2-40B4-BE49-F238E27FC236}">
                <a16:creationId xmlns:a16="http://schemas.microsoft.com/office/drawing/2014/main" id="{5F0A998B-4F1F-A340-B048-B21522C9DEE4}"/>
              </a:ext>
            </a:extLst>
          </p:cNvPr>
          <p:cNvSpPr/>
          <p:nvPr/>
        </p:nvSpPr>
        <p:spPr>
          <a:xfrm>
            <a:off x="87006" y="5411450"/>
            <a:ext cx="8943466" cy="1446550"/>
          </a:xfrm>
          <a:prstGeom prst="rect">
            <a:avLst/>
          </a:prstGeom>
        </p:spPr>
        <p:txBody>
          <a:bodyPr wrap="square">
            <a:spAutoFit/>
          </a:bodyPr>
          <a:lstStyle/>
          <a:p>
            <a:pPr marL="342900" indent="-342900">
              <a:buFont typeface="Arial" panose="020B0604020202020204" pitchFamily="34" charset="0"/>
              <a:buChar char="•"/>
            </a:pPr>
            <a:r>
              <a:rPr lang="it-IT" sz="2000" b="1" dirty="0">
                <a:solidFill>
                  <a:srgbClr val="AF0A24"/>
                </a:solidFill>
                <a:latin typeface="Avenir Roman" panose="02000503020000020003" pitchFamily="2" charset="0"/>
              </a:rPr>
              <a:t>With &lt;2% of </a:t>
            </a:r>
            <a:r>
              <a:rPr lang="it-IT" sz="2000" b="1" dirty="0" err="1">
                <a:solidFill>
                  <a:srgbClr val="AF0A24"/>
                </a:solidFill>
                <a:latin typeface="Avenir Roman" panose="02000503020000020003" pitchFamily="2" charset="0"/>
              </a:rPr>
              <a:t>expected</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unpolarized</a:t>
            </a:r>
            <a:r>
              <a:rPr lang="it-IT" sz="2000" b="1" dirty="0">
                <a:solidFill>
                  <a:srgbClr val="AF0A24"/>
                </a:solidFill>
                <a:latin typeface="Avenir Roman" panose="02000503020000020003" pitchFamily="2" charset="0"/>
              </a:rPr>
              <a:t> target data, CLAS12 </a:t>
            </a:r>
            <a:r>
              <a:rPr lang="it-IT" sz="2000" b="1" dirty="0" err="1">
                <a:solidFill>
                  <a:srgbClr val="AF0A24"/>
                </a:solidFill>
                <a:latin typeface="Avenir Roman" panose="02000503020000020003" pitchFamily="2" charset="0"/>
              </a:rPr>
              <a:t>already</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provides</a:t>
            </a:r>
            <a:r>
              <a:rPr lang="it-IT" sz="2000" b="1" dirty="0">
                <a:solidFill>
                  <a:srgbClr val="AF0A24"/>
                </a:solidFill>
                <a:latin typeface="Avenir Roman" panose="02000503020000020003" pitchFamily="2" charset="0"/>
              </a:rPr>
              <a:t> a </a:t>
            </a:r>
            <a:r>
              <a:rPr lang="it-IT" sz="2000" b="1" dirty="0" err="1">
                <a:solidFill>
                  <a:srgbClr val="AF0A24"/>
                </a:solidFill>
                <a:latin typeface="Avenir Roman" panose="02000503020000020003" pitchFamily="2" charset="0"/>
              </a:rPr>
              <a:t>measurement</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comparable</a:t>
            </a:r>
            <a:r>
              <a:rPr lang="it-IT" sz="2000" b="1" dirty="0">
                <a:solidFill>
                  <a:srgbClr val="AF0A24"/>
                </a:solidFill>
                <a:latin typeface="Avenir Roman" panose="02000503020000020003" pitchFamily="2" charset="0"/>
              </a:rPr>
              <a:t> to </a:t>
            </a:r>
            <a:r>
              <a:rPr lang="it-IT" sz="2000" b="1" dirty="0" err="1">
                <a:solidFill>
                  <a:srgbClr val="AF0A24"/>
                </a:solidFill>
                <a:latin typeface="Avenir Roman" panose="02000503020000020003" pitchFamily="2" charset="0"/>
              </a:rPr>
              <a:t>previous</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experiments</a:t>
            </a:r>
            <a:endParaRPr lang="it-IT" sz="2000" b="1" dirty="0">
              <a:solidFill>
                <a:srgbClr val="AF0A24"/>
              </a:solidFill>
              <a:latin typeface="Avenir Roman" panose="02000503020000020003" pitchFamily="2" charset="0"/>
            </a:endParaRPr>
          </a:p>
          <a:p>
            <a:endParaRPr lang="it-IT" sz="800" dirty="0">
              <a:solidFill>
                <a:srgbClr val="AF0A24"/>
              </a:solidFill>
              <a:latin typeface="Avenir Roman" panose="02000503020000020003" pitchFamily="2" charset="0"/>
            </a:endParaRPr>
          </a:p>
          <a:p>
            <a:pPr marL="342900" indent="-342900">
              <a:buFont typeface="Arial" panose="020B0604020202020204" pitchFamily="34" charset="0"/>
              <a:buChar char="•"/>
            </a:pPr>
            <a:r>
              <a:rPr lang="it-IT" sz="2000" b="1" dirty="0">
                <a:solidFill>
                  <a:srgbClr val="AF0A24"/>
                </a:solidFill>
                <a:latin typeface="Avenir Roman" panose="02000503020000020003" pitchFamily="2" charset="0"/>
              </a:rPr>
              <a:t>Will </a:t>
            </a:r>
            <a:r>
              <a:rPr lang="it-IT" sz="2000" b="1" dirty="0" err="1">
                <a:solidFill>
                  <a:srgbClr val="AF0A24"/>
                </a:solidFill>
                <a:latin typeface="Avenir Roman" panose="02000503020000020003" pitchFamily="2" charset="0"/>
              </a:rPr>
              <a:t>allow</a:t>
            </a:r>
            <a:r>
              <a:rPr lang="it-IT" sz="2000" b="1" dirty="0">
                <a:solidFill>
                  <a:srgbClr val="AF0A24"/>
                </a:solidFill>
                <a:latin typeface="Avenir Roman" panose="02000503020000020003" pitchFamily="2" charset="0"/>
              </a:rPr>
              <a:t> fine </a:t>
            </a:r>
            <a:r>
              <a:rPr lang="it-IT" sz="2000" b="1" dirty="0" err="1">
                <a:solidFill>
                  <a:srgbClr val="AF0A24"/>
                </a:solidFill>
                <a:latin typeface="Avenir Roman" panose="02000503020000020003" pitchFamily="2" charset="0"/>
              </a:rPr>
              <a:t>multidimensional</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binning</a:t>
            </a:r>
            <a:r>
              <a:rPr lang="it-IT" sz="2000" b="1" dirty="0">
                <a:solidFill>
                  <a:srgbClr val="AF0A24"/>
                </a:solidFill>
                <a:latin typeface="Avenir Roman" panose="02000503020000020003" pitchFamily="2" charset="0"/>
              </a:rPr>
              <a:t> to </a:t>
            </a:r>
            <a:r>
              <a:rPr lang="it-IT" sz="2000" b="1" dirty="0" err="1">
                <a:solidFill>
                  <a:srgbClr val="AF0A24"/>
                </a:solidFill>
                <a:latin typeface="Avenir Roman" panose="02000503020000020003" pitchFamily="2" charset="0"/>
              </a:rPr>
              <a:t>study</a:t>
            </a:r>
            <a:r>
              <a:rPr lang="it-IT" sz="2000" b="1" dirty="0">
                <a:solidFill>
                  <a:srgbClr val="AF0A24"/>
                </a:solidFill>
                <a:latin typeface="Avenir Roman" panose="02000503020000020003" pitchFamily="2" charset="0"/>
              </a:rPr>
              <a:t> the </a:t>
            </a:r>
            <a:r>
              <a:rPr lang="it-IT" sz="2000" b="1" dirty="0" err="1">
                <a:solidFill>
                  <a:srgbClr val="AF0A24"/>
                </a:solidFill>
                <a:latin typeface="Avenir Roman" panose="02000503020000020003" pitchFamily="2" charset="0"/>
              </a:rPr>
              <a:t>dependence</a:t>
            </a:r>
            <a:r>
              <a:rPr lang="it-IT" sz="2000" b="1" dirty="0">
                <a:solidFill>
                  <a:srgbClr val="AF0A24"/>
                </a:solidFill>
                <a:latin typeface="Avenir Roman" panose="02000503020000020003" pitchFamily="2" charset="0"/>
              </a:rPr>
              <a:t> on Q</a:t>
            </a:r>
            <a:r>
              <a:rPr lang="it-IT" sz="2000" b="1" baseline="30000" dirty="0">
                <a:solidFill>
                  <a:srgbClr val="AF0A24"/>
                </a:solidFill>
                <a:latin typeface="Avenir Roman" panose="02000503020000020003" pitchFamily="2" charset="0"/>
              </a:rPr>
              <a:t>2</a:t>
            </a:r>
            <a:r>
              <a:rPr lang="it-IT" sz="2000" b="1" dirty="0">
                <a:solidFill>
                  <a:srgbClr val="AF0A24"/>
                </a:solidFill>
                <a:latin typeface="Avenir Roman" panose="02000503020000020003" pitchFamily="2" charset="0"/>
              </a:rPr>
              <a:t> and </a:t>
            </a:r>
            <a:r>
              <a:rPr lang="it-IT" sz="2000" b="1" dirty="0" err="1">
                <a:solidFill>
                  <a:srgbClr val="AF0A24"/>
                </a:solidFill>
                <a:latin typeface="Avenir Roman" panose="02000503020000020003" pitchFamily="2" charset="0"/>
              </a:rPr>
              <a:t>other</a:t>
            </a:r>
            <a:r>
              <a:rPr lang="it-IT" sz="2000" b="1" dirty="0">
                <a:solidFill>
                  <a:srgbClr val="AF0A24"/>
                </a:solidFill>
                <a:latin typeface="Avenir Roman" panose="02000503020000020003" pitchFamily="2" charset="0"/>
              </a:rPr>
              <a:t> </a:t>
            </a:r>
            <a:r>
              <a:rPr lang="it-IT" sz="2000" b="1" dirty="0" err="1">
                <a:solidFill>
                  <a:srgbClr val="AF0A24"/>
                </a:solidFill>
                <a:latin typeface="Avenir Roman" panose="02000503020000020003" pitchFamily="2" charset="0"/>
              </a:rPr>
              <a:t>variables</a:t>
            </a:r>
            <a:endParaRPr lang="it-IT" sz="2000" b="1" dirty="0">
              <a:solidFill>
                <a:srgbClr val="AF0A24"/>
              </a:solidFill>
              <a:effectLst/>
              <a:latin typeface="Avenir Roman" panose="02000503020000020003" pitchFamily="2" charset="0"/>
            </a:endParaRPr>
          </a:p>
        </p:txBody>
      </p:sp>
      <p:pic>
        <p:nvPicPr>
          <p:cNvPr id="7" name="Picture 6">
            <a:extLst>
              <a:ext uri="{FF2B5EF4-FFF2-40B4-BE49-F238E27FC236}">
                <a16:creationId xmlns:a16="http://schemas.microsoft.com/office/drawing/2014/main" id="{80E96AD8-6C12-D24C-AC9D-0BC961ED82E3}"/>
              </a:ext>
            </a:extLst>
          </p:cNvPr>
          <p:cNvPicPr>
            <a:picLocks noChangeAspect="1"/>
          </p:cNvPicPr>
          <p:nvPr/>
        </p:nvPicPr>
        <p:blipFill>
          <a:blip r:embed="rId4"/>
          <a:stretch>
            <a:fillRect/>
          </a:stretch>
        </p:blipFill>
        <p:spPr>
          <a:xfrm>
            <a:off x="1467640" y="1825480"/>
            <a:ext cx="3010672" cy="748643"/>
          </a:xfrm>
          <a:prstGeom prst="rect">
            <a:avLst/>
          </a:prstGeom>
        </p:spPr>
      </p:pic>
    </p:spTree>
    <p:extLst>
      <p:ext uri="{BB962C8B-B14F-4D97-AF65-F5344CB8AC3E}">
        <p14:creationId xmlns:p14="http://schemas.microsoft.com/office/powerpoint/2010/main" val="937845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212555" y="6410992"/>
            <a:ext cx="536158" cy="303364"/>
          </a:xfrm>
        </p:spPr>
        <p:txBody>
          <a:bodyPr/>
          <a:lstStyle/>
          <a:p>
            <a:fld id="{07E1C93C-5050-FC42-8F10-D22D4F119D13}" type="slidenum">
              <a:rPr lang="en-US" smtClean="0"/>
              <a:pPr/>
              <a:t>27</a:t>
            </a:fld>
            <a:endParaRPr lang="en-US" dirty="0"/>
          </a:p>
        </p:txBody>
      </p:sp>
      <p:sp>
        <p:nvSpPr>
          <p:cNvPr id="18" name="Title 1"/>
          <p:cNvSpPr>
            <a:spLocks noGrp="1"/>
          </p:cNvSpPr>
          <p:nvPr>
            <p:ph type="title"/>
          </p:nvPr>
        </p:nvSpPr>
        <p:spPr>
          <a:xfrm>
            <a:off x="0" y="-42153"/>
            <a:ext cx="9144000" cy="740705"/>
          </a:xfrm>
        </p:spPr>
        <p:txBody>
          <a:bodyPr>
            <a:noAutofit/>
          </a:bodyPr>
          <a:lstStyle/>
          <a:p>
            <a:r>
              <a:rPr lang="en-US" sz="3700" b="0" dirty="0">
                <a:solidFill>
                  <a:schemeClr val="accent1"/>
                </a:solidFill>
                <a:latin typeface="Avenir Roman" panose="02000503020000020003" pitchFamily="2" charset="0"/>
                <a:cs typeface="Avenir Black"/>
              </a:rPr>
              <a:t>Boer-Mulders Asymmetries with CLAS12</a:t>
            </a:r>
            <a:endParaRPr lang="en-US" sz="3700" b="0" dirty="0">
              <a:solidFill>
                <a:srgbClr val="FFFFFF"/>
              </a:solidFill>
              <a:latin typeface="Avenir Roman" panose="02000503020000020003" pitchFamily="2" charset="0"/>
              <a:cs typeface="Avenir Black"/>
            </a:endParaRPr>
          </a:p>
        </p:txBody>
      </p:sp>
      <p:sp>
        <p:nvSpPr>
          <p:cNvPr id="128" name="TextBox 8">
            <a:extLst>
              <a:ext uri="{FF2B5EF4-FFF2-40B4-BE49-F238E27FC236}">
                <a16:creationId xmlns:a16="http://schemas.microsoft.com/office/drawing/2014/main" id="{7BC10293-3578-644E-8B43-E3AFD0D46B68}"/>
              </a:ext>
            </a:extLst>
          </p:cNvPr>
          <p:cNvSpPr txBox="1">
            <a:spLocks noChangeArrowheads="1"/>
          </p:cNvSpPr>
          <p:nvPr/>
        </p:nvSpPr>
        <p:spPr bwMode="auto">
          <a:xfrm>
            <a:off x="0" y="5239235"/>
            <a:ext cx="9036016"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buFont typeface="Arial" charset="0"/>
              <a:buChar char="•"/>
            </a:pPr>
            <a:r>
              <a:rPr lang="en-US" sz="2000" b="1" dirty="0">
                <a:solidFill>
                  <a:schemeClr val="accent1"/>
                </a:solidFill>
                <a:latin typeface="Avenir Roman" panose="02000503020000020003" pitchFamily="2" charset="0"/>
                <a:cs typeface="Avenir Book" charset="0"/>
              </a:rPr>
              <a:t>Competing mechanisms (Cahn) and perturbative and radiative contributions to first order are expected to be “flavor blind” </a:t>
            </a:r>
            <a:r>
              <a:rPr lang="en-US" sz="2000" b="1" dirty="0">
                <a:solidFill>
                  <a:schemeClr val="accent1"/>
                </a:solidFill>
                <a:latin typeface="Avenir Roman" panose="02000503020000020003" pitchFamily="2" charset="0"/>
                <a:cs typeface="Avenir Book" charset="0"/>
                <a:sym typeface="Symbol" charset="0"/>
              </a:rPr>
              <a:t> </a:t>
            </a:r>
            <a:r>
              <a:rPr lang="en-US" sz="2000" b="1" dirty="0">
                <a:solidFill>
                  <a:schemeClr val="accent1"/>
                </a:solidFill>
                <a:latin typeface="Avenir Roman" panose="02000503020000020003" pitchFamily="2" charset="0"/>
                <a:cs typeface="Avenir Book" charset="0"/>
              </a:rPr>
              <a:t>in the first approximation, those effects cancel in the difference of the asymmetries for </a:t>
            </a:r>
            <a:r>
              <a:rPr lang="en-US" sz="2000" b="1" dirty="0">
                <a:solidFill>
                  <a:schemeClr val="accent1"/>
                </a:solidFill>
                <a:latin typeface="Symbol" charset="0"/>
                <a:cs typeface="Symbol" charset="0"/>
              </a:rPr>
              <a:t>p</a:t>
            </a:r>
            <a:r>
              <a:rPr lang="en-US" sz="2000" b="1" baseline="30000" dirty="0">
                <a:solidFill>
                  <a:schemeClr val="accent1"/>
                </a:solidFill>
                <a:latin typeface="Avenir Book" charset="0"/>
                <a:cs typeface="Avenir Book" charset="0"/>
              </a:rPr>
              <a:t>−</a:t>
            </a:r>
            <a:r>
              <a:rPr lang="en-US" sz="2000" b="1" dirty="0">
                <a:solidFill>
                  <a:schemeClr val="accent1"/>
                </a:solidFill>
                <a:latin typeface="Avenir Book" charset="0"/>
                <a:cs typeface="Avenir Book" charset="0"/>
              </a:rPr>
              <a:t> </a:t>
            </a:r>
            <a:r>
              <a:rPr lang="en-US" sz="2000" b="1" dirty="0">
                <a:solidFill>
                  <a:schemeClr val="accent1"/>
                </a:solidFill>
                <a:latin typeface="Avenir Roman" panose="02000503020000020003" pitchFamily="2" charset="0"/>
                <a:cs typeface="Avenir Book" charset="0"/>
              </a:rPr>
              <a:t>and </a:t>
            </a:r>
            <a:r>
              <a:rPr lang="en-US" sz="2000" b="1" dirty="0">
                <a:solidFill>
                  <a:schemeClr val="accent1"/>
                </a:solidFill>
                <a:latin typeface="Symbol" charset="0"/>
                <a:cs typeface="Symbol" charset="0"/>
              </a:rPr>
              <a:t>p</a:t>
            </a:r>
            <a:r>
              <a:rPr lang="en-US" sz="2000" b="1" baseline="30000" dirty="0">
                <a:solidFill>
                  <a:schemeClr val="accent1"/>
                </a:solidFill>
                <a:latin typeface="Avenir Book" charset="0"/>
                <a:cs typeface="Avenir Book" charset="0"/>
              </a:rPr>
              <a:t>+</a:t>
            </a:r>
            <a:r>
              <a:rPr lang="en-US" sz="2000" b="1" dirty="0">
                <a:solidFill>
                  <a:schemeClr val="accent1"/>
                </a:solidFill>
                <a:latin typeface="Avenir Book" charset="0"/>
                <a:cs typeface="Avenir Book" charset="0"/>
              </a:rPr>
              <a:t> </a:t>
            </a:r>
          </a:p>
        </p:txBody>
      </p:sp>
      <p:grpSp>
        <p:nvGrpSpPr>
          <p:cNvPr id="2" name="Group 1">
            <a:extLst>
              <a:ext uri="{FF2B5EF4-FFF2-40B4-BE49-F238E27FC236}">
                <a16:creationId xmlns:a16="http://schemas.microsoft.com/office/drawing/2014/main" id="{CD66F6B9-6D1F-BB44-AE3E-CEEC8570027B}"/>
              </a:ext>
            </a:extLst>
          </p:cNvPr>
          <p:cNvGrpSpPr/>
          <p:nvPr/>
        </p:nvGrpSpPr>
        <p:grpSpPr>
          <a:xfrm>
            <a:off x="69267" y="1363323"/>
            <a:ext cx="4689529" cy="2942826"/>
            <a:chOff x="221672" y="1363323"/>
            <a:chExt cx="4689529" cy="2942826"/>
          </a:xfrm>
        </p:grpSpPr>
        <p:pic>
          <p:nvPicPr>
            <p:cNvPr id="11" name="Picture 26">
              <a:extLst>
                <a:ext uri="{FF2B5EF4-FFF2-40B4-BE49-F238E27FC236}">
                  <a16:creationId xmlns:a16="http://schemas.microsoft.com/office/drawing/2014/main" id="{14B8E1B6-CC35-FB43-96F9-E061E07E05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672" y="1363323"/>
              <a:ext cx="4689529" cy="29428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Screen Shot 2014-09-10 at 12.30.36 PM.png">
              <a:extLst>
                <a:ext uri="{FF2B5EF4-FFF2-40B4-BE49-F238E27FC236}">
                  <a16:creationId xmlns:a16="http://schemas.microsoft.com/office/drawing/2014/main" id="{1BF6379E-976D-1142-B824-A67F580DD3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0405" y="3195441"/>
              <a:ext cx="632144" cy="810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4">
            <a:extLst>
              <a:ext uri="{FF2B5EF4-FFF2-40B4-BE49-F238E27FC236}">
                <a16:creationId xmlns:a16="http://schemas.microsoft.com/office/drawing/2014/main" id="{6249C2F3-AB99-DE4D-A386-5C6D3EBEF67E}"/>
              </a:ext>
            </a:extLst>
          </p:cNvPr>
          <p:cNvSpPr txBox="1">
            <a:spLocks noChangeArrowheads="1"/>
          </p:cNvSpPr>
          <p:nvPr/>
        </p:nvSpPr>
        <p:spPr bwMode="auto">
          <a:xfrm>
            <a:off x="0" y="4463088"/>
            <a:ext cx="92233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23850" indent="-323850"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marL="342900" indent="-342900" eaLnBrk="1" hangingPunct="1">
              <a:buFont typeface="Arial" panose="020B0604020202020204" pitchFamily="34" charset="0"/>
              <a:buChar char="•"/>
            </a:pPr>
            <a:r>
              <a:rPr lang="en-US" sz="2000" b="1" dirty="0">
                <a:latin typeface="Avenir Roman" panose="02000503020000020003" pitchFamily="2" charset="0"/>
              </a:rPr>
              <a:t>High precision data set on </a:t>
            </a:r>
            <a:r>
              <a:rPr lang="en-US" sz="2000" b="1" dirty="0">
                <a:latin typeface="Symbol" pitchFamily="2" charset="2"/>
              </a:rPr>
              <a:t>p</a:t>
            </a:r>
            <a:r>
              <a:rPr lang="en-US" sz="2000" b="1" dirty="0">
                <a:latin typeface="Avenir Roman" panose="02000503020000020003" pitchFamily="2" charset="0"/>
              </a:rPr>
              <a:t> and K azimuthal asymmetries with </a:t>
            </a:r>
            <a:r>
              <a:rPr lang="en-US" sz="2000" b="1" dirty="0" err="1">
                <a:latin typeface="Avenir Roman" panose="02000503020000020003" pitchFamily="2" charset="0"/>
              </a:rPr>
              <a:t>unpol</a:t>
            </a:r>
            <a:r>
              <a:rPr lang="en-US" sz="2000" b="1" dirty="0">
                <a:latin typeface="Avenir Roman" panose="02000503020000020003" pitchFamily="2" charset="0"/>
              </a:rPr>
              <a:t>. H and D targets in the region 0.06≤ x 0.8, 0≤ PT≤1.5, 0.2≤ z ≤0.8</a:t>
            </a:r>
          </a:p>
        </p:txBody>
      </p:sp>
      <p:grpSp>
        <p:nvGrpSpPr>
          <p:cNvPr id="13" name="Group 12">
            <a:extLst>
              <a:ext uri="{FF2B5EF4-FFF2-40B4-BE49-F238E27FC236}">
                <a16:creationId xmlns:a16="http://schemas.microsoft.com/office/drawing/2014/main" id="{7BFFE5E7-BF23-5844-BFCC-B6BB4CD05601}"/>
              </a:ext>
            </a:extLst>
          </p:cNvPr>
          <p:cNvGrpSpPr/>
          <p:nvPr/>
        </p:nvGrpSpPr>
        <p:grpSpPr>
          <a:xfrm>
            <a:off x="4856264" y="1341229"/>
            <a:ext cx="4179752" cy="2964920"/>
            <a:chOff x="80276" y="1275470"/>
            <a:chExt cx="3996791" cy="2856698"/>
          </a:xfrm>
        </p:grpSpPr>
        <p:pic>
          <p:nvPicPr>
            <p:cNvPr id="14" name="Picture 13" descr="Screen Shot 2017-09-16 at 13.19.28.png">
              <a:extLst>
                <a:ext uri="{FF2B5EF4-FFF2-40B4-BE49-F238E27FC236}">
                  <a16:creationId xmlns:a16="http://schemas.microsoft.com/office/drawing/2014/main" id="{954A0049-ECF0-E14A-BC6E-E661A6FD25C7}"/>
                </a:ext>
              </a:extLst>
            </p:cNvPr>
            <p:cNvPicPr>
              <a:picLocks noChangeAspect="1"/>
            </p:cNvPicPr>
            <p:nvPr/>
          </p:nvPicPr>
          <p:blipFill rotWithShape="1">
            <a:blip r:embed="rId5">
              <a:extLst>
                <a:ext uri="{28A0092B-C50C-407E-A947-70E740481C1C}">
                  <a14:useLocalDpi xmlns:a14="http://schemas.microsoft.com/office/drawing/2010/main" val="0"/>
                </a:ext>
              </a:extLst>
            </a:blip>
            <a:srcRect r="2854"/>
            <a:stretch/>
          </p:blipFill>
          <p:spPr>
            <a:xfrm>
              <a:off x="80276" y="1275470"/>
              <a:ext cx="3996791" cy="2856698"/>
            </a:xfrm>
            <a:prstGeom prst="rect">
              <a:avLst/>
            </a:prstGeom>
            <a:ln>
              <a:noFill/>
            </a:ln>
            <a:effectLst>
              <a:outerShdw blurRad="292100" dist="139700" dir="2700000" algn="tl" rotWithShape="0">
                <a:srgbClr val="333333">
                  <a:alpha val="65000"/>
                </a:srgbClr>
              </a:outerShdw>
            </a:effectLst>
          </p:spPr>
        </p:pic>
        <p:sp>
          <p:nvSpPr>
            <p:cNvPr id="15" name="Rectangle 10">
              <a:extLst>
                <a:ext uri="{FF2B5EF4-FFF2-40B4-BE49-F238E27FC236}">
                  <a16:creationId xmlns:a16="http://schemas.microsoft.com/office/drawing/2014/main" id="{9B5638BC-4754-7B42-A8F3-A5972C660EDF}"/>
                </a:ext>
              </a:extLst>
            </p:cNvPr>
            <p:cNvSpPr>
              <a:spLocks noChangeArrowheads="1"/>
            </p:cNvSpPr>
            <p:nvPr/>
          </p:nvSpPr>
          <p:spPr bwMode="auto">
            <a:xfrm>
              <a:off x="1212627" y="1552018"/>
              <a:ext cx="13292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tr-TR" sz="2000" b="1" dirty="0">
                  <a:latin typeface="Avenir Book" charset="0"/>
                  <a:cs typeface="Avenir Book" charset="0"/>
                </a:rPr>
                <a:t>H</a:t>
              </a:r>
              <a:r>
                <a:rPr lang="tr-TR" sz="2000" b="1" baseline="-25000" dirty="0">
                  <a:latin typeface="Avenir Book" charset="0"/>
                  <a:cs typeface="Avenir Book" charset="0"/>
                </a:rPr>
                <a:t>2</a:t>
              </a:r>
              <a:r>
                <a:rPr lang="tr-TR" sz="2000" b="1" dirty="0">
                  <a:latin typeface="Avenir Book" charset="0"/>
                  <a:cs typeface="Avenir Book" charset="0"/>
                </a:rPr>
                <a:t> (</a:t>
              </a:r>
              <a:r>
                <a:rPr lang="tr-TR" sz="2000" b="1" dirty="0" err="1">
                  <a:latin typeface="Avenir Book" charset="0"/>
                  <a:cs typeface="Avenir Book" charset="0"/>
                </a:rPr>
                <a:t>e,e</a:t>
              </a:r>
              <a:r>
                <a:rPr lang="tr-TR" sz="2000" b="1" dirty="0">
                  <a:latin typeface="Avenir Book" charset="0"/>
                  <a:cs typeface="Avenir Book" charset="0"/>
                </a:rPr>
                <a:t>’</a:t>
              </a:r>
              <a:r>
                <a:rPr lang="tr-TR" altLang="ja-JP" sz="2000" b="1" dirty="0">
                  <a:latin typeface="Symbol" charset="0"/>
                  <a:cs typeface="Symbol" charset="0"/>
                </a:rPr>
                <a:t>π</a:t>
              </a:r>
              <a:r>
                <a:rPr lang="tr-TR" altLang="ja-JP" sz="2000" b="1" dirty="0">
                  <a:latin typeface="Avenir Book" charset="0"/>
                  <a:cs typeface="Avenir Book" charset="0"/>
                </a:rPr>
                <a:t>) </a:t>
              </a:r>
              <a:endParaRPr lang="en-US" sz="2000" b="1" dirty="0"/>
            </a:p>
          </p:txBody>
        </p:sp>
      </p:grpSp>
      <p:pic>
        <p:nvPicPr>
          <p:cNvPr id="4" name="Picture 3">
            <a:extLst>
              <a:ext uri="{FF2B5EF4-FFF2-40B4-BE49-F238E27FC236}">
                <a16:creationId xmlns:a16="http://schemas.microsoft.com/office/drawing/2014/main" id="{159570E4-F572-B047-A1ED-94A6B6ECC235}"/>
              </a:ext>
            </a:extLst>
          </p:cNvPr>
          <p:cNvPicPr>
            <a:picLocks noChangeAspect="1"/>
          </p:cNvPicPr>
          <p:nvPr/>
        </p:nvPicPr>
        <p:blipFill>
          <a:blip r:embed="rId6"/>
          <a:stretch>
            <a:fillRect/>
          </a:stretch>
        </p:blipFill>
        <p:spPr>
          <a:xfrm>
            <a:off x="1251901" y="839340"/>
            <a:ext cx="2336099" cy="448019"/>
          </a:xfrm>
          <a:prstGeom prst="rect">
            <a:avLst/>
          </a:prstGeom>
        </p:spPr>
      </p:pic>
    </p:spTree>
    <p:extLst>
      <p:ext uri="{BB962C8B-B14F-4D97-AF65-F5344CB8AC3E}">
        <p14:creationId xmlns:p14="http://schemas.microsoft.com/office/powerpoint/2010/main" val="3257529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28</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400" b="0" dirty="0">
                <a:solidFill>
                  <a:schemeClr val="accent1"/>
                </a:solidFill>
                <a:latin typeface="Avenir Book" panose="02000503020000020003" pitchFamily="2" charset="0"/>
                <a:cs typeface="Avenir Black"/>
              </a:rPr>
              <a:t>Longitudinally Polarized Target with CLAS12</a:t>
            </a:r>
            <a:endParaRPr lang="en-US" sz="3400" b="0" dirty="0">
              <a:solidFill>
                <a:srgbClr val="FFFFFF"/>
              </a:solidFill>
              <a:latin typeface="Avenir Book" panose="02000503020000020003" pitchFamily="2" charset="0"/>
              <a:cs typeface="Avenir Black"/>
            </a:endParaRPr>
          </a:p>
        </p:txBody>
      </p:sp>
      <p:sp>
        <p:nvSpPr>
          <p:cNvPr id="4" name="Rectangle 3">
            <a:extLst>
              <a:ext uri="{FF2B5EF4-FFF2-40B4-BE49-F238E27FC236}">
                <a16:creationId xmlns:a16="http://schemas.microsoft.com/office/drawing/2014/main" id="{1AFF964C-0587-4340-90AF-B4CE65FF0DEE}"/>
              </a:ext>
            </a:extLst>
          </p:cNvPr>
          <p:cNvSpPr/>
          <p:nvPr/>
        </p:nvSpPr>
        <p:spPr>
          <a:xfrm>
            <a:off x="-1" y="841414"/>
            <a:ext cx="9144000" cy="369332"/>
          </a:xfrm>
          <a:prstGeom prst="rect">
            <a:avLst/>
          </a:prstGeom>
        </p:spPr>
        <p:txBody>
          <a:bodyPr wrap="square">
            <a:spAutoFit/>
          </a:bodyPr>
          <a:lstStyle/>
          <a:p>
            <a:pPr algn="ctr">
              <a:defRPr/>
            </a:pPr>
            <a:r>
              <a:rPr lang="en-US" altLang="en-US" b="1" dirty="0">
                <a:latin typeface="Avenir Roman" panose="02000503020000020003" pitchFamily="2" charset="0"/>
                <a:cs typeface="Avenir Book"/>
              </a:rPr>
              <a:t>SIDIS experiments with Long. Polarized Target NH</a:t>
            </a:r>
            <a:r>
              <a:rPr lang="en-US" altLang="en-US" b="1" baseline="-25000" dirty="0">
                <a:latin typeface="Avenir Roman" panose="02000503020000020003" pitchFamily="2" charset="0"/>
                <a:cs typeface="Avenir Book"/>
              </a:rPr>
              <a:t>3</a:t>
            </a:r>
            <a:r>
              <a:rPr lang="en-US" altLang="en-US" b="1" dirty="0">
                <a:latin typeface="Avenir Roman" panose="02000503020000020003" pitchFamily="2" charset="0"/>
                <a:cs typeface="Avenir Book"/>
              </a:rPr>
              <a:t> and ND</a:t>
            </a:r>
            <a:r>
              <a:rPr lang="en-US" altLang="en-US" b="1" baseline="-25000" dirty="0">
                <a:latin typeface="Avenir Roman" panose="02000503020000020003" pitchFamily="2" charset="0"/>
                <a:cs typeface="Avenir Book"/>
              </a:rPr>
              <a:t>3</a:t>
            </a:r>
            <a:r>
              <a:rPr lang="en-US" altLang="en-US" b="1" dirty="0">
                <a:latin typeface="Avenir Roman" panose="02000503020000020003" pitchFamily="2" charset="0"/>
                <a:cs typeface="Avenir Book"/>
              </a:rPr>
              <a:t> foreseen in 2021 </a:t>
            </a:r>
          </a:p>
        </p:txBody>
      </p:sp>
      <p:pic>
        <p:nvPicPr>
          <p:cNvPr id="3" name="Picture 2">
            <a:extLst>
              <a:ext uri="{FF2B5EF4-FFF2-40B4-BE49-F238E27FC236}">
                <a16:creationId xmlns:a16="http://schemas.microsoft.com/office/drawing/2014/main" id="{1EBCA7F5-21E7-CC45-B721-5475CF642C27}"/>
              </a:ext>
            </a:extLst>
          </p:cNvPr>
          <p:cNvPicPr>
            <a:picLocks noChangeAspect="1"/>
          </p:cNvPicPr>
          <p:nvPr/>
        </p:nvPicPr>
        <p:blipFill rotWithShape="1">
          <a:blip r:embed="rId3"/>
          <a:srcRect l="4228" r="2956"/>
          <a:stretch/>
        </p:blipFill>
        <p:spPr>
          <a:xfrm>
            <a:off x="369830" y="1372358"/>
            <a:ext cx="4393135" cy="3108397"/>
          </a:xfrm>
          <a:prstGeom prst="rect">
            <a:avLst/>
          </a:prstGeom>
        </p:spPr>
      </p:pic>
      <p:pic>
        <p:nvPicPr>
          <p:cNvPr id="7" name="Picture 6">
            <a:extLst>
              <a:ext uri="{FF2B5EF4-FFF2-40B4-BE49-F238E27FC236}">
                <a16:creationId xmlns:a16="http://schemas.microsoft.com/office/drawing/2014/main" id="{55977526-2D45-3843-831D-2BDC101F11BA}"/>
              </a:ext>
            </a:extLst>
          </p:cNvPr>
          <p:cNvPicPr>
            <a:picLocks noChangeAspect="1"/>
          </p:cNvPicPr>
          <p:nvPr/>
        </p:nvPicPr>
        <p:blipFill>
          <a:blip r:embed="rId4"/>
          <a:stretch>
            <a:fillRect/>
          </a:stretch>
        </p:blipFill>
        <p:spPr>
          <a:xfrm>
            <a:off x="5091067" y="1372358"/>
            <a:ext cx="915530" cy="504121"/>
          </a:xfrm>
          <a:prstGeom prst="rect">
            <a:avLst/>
          </a:prstGeom>
        </p:spPr>
      </p:pic>
      <p:sp>
        <p:nvSpPr>
          <p:cNvPr id="8" name="Rectangle 7">
            <a:extLst>
              <a:ext uri="{FF2B5EF4-FFF2-40B4-BE49-F238E27FC236}">
                <a16:creationId xmlns:a16="http://schemas.microsoft.com/office/drawing/2014/main" id="{1099157A-32E2-2847-B4C6-96D3D6CDADF4}"/>
              </a:ext>
            </a:extLst>
          </p:cNvPr>
          <p:cNvSpPr/>
          <p:nvPr/>
        </p:nvSpPr>
        <p:spPr>
          <a:xfrm>
            <a:off x="4762965" y="2004580"/>
            <a:ext cx="4308764" cy="3693319"/>
          </a:xfrm>
          <a:prstGeom prst="rect">
            <a:avLst/>
          </a:prstGeom>
        </p:spPr>
        <p:txBody>
          <a:bodyPr wrap="square">
            <a:spAutoFit/>
          </a:bodyPr>
          <a:lstStyle/>
          <a:p>
            <a:pPr marL="285750" indent="-285750">
              <a:buFont typeface="Arial" panose="020B0604020202020204" pitchFamily="34" charset="0"/>
              <a:buChar char="•"/>
            </a:pPr>
            <a:r>
              <a:rPr lang="it-IT" sz="1600" b="1" dirty="0" err="1">
                <a:solidFill>
                  <a:srgbClr val="002060"/>
                </a:solidFill>
                <a:latin typeface="Avenir Roman" panose="02000503020000020003" pitchFamily="2" charset="0"/>
              </a:rPr>
              <a:t>Estimated</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results</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using</a:t>
            </a:r>
            <a:r>
              <a:rPr lang="it-IT" sz="1600" b="1" dirty="0">
                <a:solidFill>
                  <a:srgbClr val="002060"/>
                </a:solidFill>
                <a:latin typeface="Avenir Roman" panose="02000503020000020003" pitchFamily="2" charset="0"/>
              </a:rPr>
              <a:t> for h</a:t>
            </a:r>
            <a:r>
              <a:rPr lang="it-IT" sz="1600" b="1" baseline="30000" dirty="0">
                <a:solidFill>
                  <a:srgbClr val="002060"/>
                </a:solidFill>
                <a:latin typeface="Avenir Roman" panose="02000503020000020003" pitchFamily="2" charset="0"/>
              </a:rPr>
              <a:t>⊥</a:t>
            </a:r>
            <a:r>
              <a:rPr lang="it-IT" sz="1600" b="1" baseline="-25000" dirty="0">
                <a:solidFill>
                  <a:srgbClr val="002060"/>
                </a:solidFill>
                <a:latin typeface="Avenir Roman" panose="02000503020000020003" pitchFamily="2" charset="0"/>
              </a:rPr>
              <a:t>1L</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calculated</a:t>
            </a:r>
            <a:r>
              <a:rPr lang="it-IT" sz="1600" b="1" dirty="0">
                <a:solidFill>
                  <a:srgbClr val="002060"/>
                </a:solidFill>
                <a:latin typeface="Avenir Roman" panose="02000503020000020003" pitchFamily="2" charset="0"/>
              </a:rPr>
              <a:t> in the </a:t>
            </a:r>
            <a:r>
              <a:rPr lang="it-IT" sz="1600" b="1" dirty="0" err="1">
                <a:solidFill>
                  <a:srgbClr val="002060"/>
                </a:solidFill>
                <a:latin typeface="Avenir Roman" panose="02000503020000020003" pitchFamily="2" charset="0"/>
              </a:rPr>
              <a:t>chiral</a:t>
            </a:r>
            <a:r>
              <a:rPr lang="it-IT" sz="1600" b="1" dirty="0">
                <a:solidFill>
                  <a:srgbClr val="002060"/>
                </a:solidFill>
                <a:latin typeface="Avenir Roman" panose="02000503020000020003" pitchFamily="2" charset="0"/>
              </a:rPr>
              <a:t> quark-</a:t>
            </a:r>
            <a:r>
              <a:rPr lang="it-IT" sz="1600" b="1" dirty="0" err="1">
                <a:solidFill>
                  <a:srgbClr val="002060"/>
                </a:solidFill>
                <a:latin typeface="Avenir Roman" panose="02000503020000020003" pitchFamily="2" charset="0"/>
              </a:rPr>
              <a:t>soliton</a:t>
            </a:r>
            <a:r>
              <a:rPr lang="it-IT" sz="1600" b="1" dirty="0">
                <a:solidFill>
                  <a:srgbClr val="002060"/>
                </a:solidFill>
                <a:latin typeface="Avenir Roman" panose="02000503020000020003" pitchFamily="2" charset="0"/>
              </a:rPr>
              <a:t> model [A.V. </a:t>
            </a:r>
            <a:r>
              <a:rPr lang="it-IT" sz="1600" b="1" dirty="0" err="1">
                <a:solidFill>
                  <a:srgbClr val="002060"/>
                </a:solidFill>
                <a:latin typeface="Avenir Roman" panose="02000503020000020003" pitchFamily="2" charset="0"/>
              </a:rPr>
              <a:t>Efremov</a:t>
            </a:r>
            <a:r>
              <a:rPr lang="it-IT" sz="1600" b="1" dirty="0">
                <a:solidFill>
                  <a:srgbClr val="002060"/>
                </a:solidFill>
                <a:latin typeface="Avenir Roman" panose="02000503020000020003" pitchFamily="2" charset="0"/>
              </a:rPr>
              <a:t> et al, </a:t>
            </a:r>
            <a:r>
              <a:rPr lang="it-IT" sz="1600" b="1" dirty="0" err="1">
                <a:solidFill>
                  <a:srgbClr val="002060"/>
                </a:solidFill>
                <a:latin typeface="Avenir Roman" panose="02000503020000020003" pitchFamily="2" charset="0"/>
              </a:rPr>
              <a:t>Czech</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J</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Phys</a:t>
            </a:r>
            <a:r>
              <a:rPr lang="it-IT" sz="1600" b="1" dirty="0">
                <a:solidFill>
                  <a:srgbClr val="002060"/>
                </a:solidFill>
                <a:latin typeface="Avenir Roman" panose="02000503020000020003" pitchFamily="2" charset="0"/>
              </a:rPr>
              <a:t>. 55 (2005)]</a:t>
            </a:r>
          </a:p>
          <a:p>
            <a:pPr marL="285750" indent="-285750">
              <a:buFont typeface="Arial" panose="020B0604020202020204" pitchFamily="34" charset="0"/>
              <a:buChar char="•"/>
            </a:pPr>
            <a:endParaRPr lang="it-IT" sz="1600" b="1" dirty="0">
              <a:solidFill>
                <a:srgbClr val="002060"/>
              </a:solidFill>
              <a:latin typeface="Avenir Roman" panose="02000503020000020003" pitchFamily="2" charset="0"/>
            </a:endParaRPr>
          </a:p>
          <a:p>
            <a:pPr marL="285750" indent="-285750">
              <a:buFont typeface="Arial" panose="020B0604020202020204" pitchFamily="34" charset="0"/>
              <a:buChar char="•"/>
            </a:pPr>
            <a:r>
              <a:rPr lang="it-IT" sz="1600" b="1" dirty="0">
                <a:solidFill>
                  <a:srgbClr val="002060"/>
                </a:solidFill>
                <a:latin typeface="Avenir Roman" panose="02000503020000020003" pitchFamily="2" charset="0"/>
              </a:rPr>
              <a:t>The model </a:t>
            </a:r>
            <a:r>
              <a:rPr lang="it-IT" sz="1600" b="1" dirty="0" err="1">
                <a:solidFill>
                  <a:srgbClr val="002060"/>
                </a:solidFill>
                <a:latin typeface="Avenir Roman" panose="02000503020000020003" pitchFamily="2" charset="0"/>
              </a:rPr>
              <a:t>assumes</a:t>
            </a:r>
            <a:r>
              <a:rPr lang="it-IT" sz="1600" b="1" dirty="0">
                <a:solidFill>
                  <a:srgbClr val="002060"/>
                </a:solidFill>
                <a:latin typeface="Avenir Roman" panose="02000503020000020003" pitchFamily="2" charset="0"/>
              </a:rPr>
              <a:t> the so-</a:t>
            </a:r>
            <a:r>
              <a:rPr lang="it-IT" sz="1600" b="1" dirty="0" err="1">
                <a:solidFill>
                  <a:srgbClr val="002060"/>
                </a:solidFill>
                <a:latin typeface="Avenir Roman" panose="02000503020000020003" pitchFamily="2" charset="0"/>
              </a:rPr>
              <a:t>called</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Lorentz-invariance</a:t>
            </a:r>
            <a:r>
              <a:rPr lang="it-IT" sz="1600" b="1" dirty="0">
                <a:solidFill>
                  <a:srgbClr val="002060"/>
                </a:solidFill>
                <a:latin typeface="Avenir Roman" panose="02000503020000020003" pitchFamily="2" charset="0"/>
              </a:rPr>
              <a:t> relations” </a:t>
            </a:r>
            <a:r>
              <a:rPr lang="it-IT" sz="1600" b="1" dirty="0" err="1">
                <a:solidFill>
                  <a:srgbClr val="002060"/>
                </a:solidFill>
                <a:latin typeface="Avenir Roman" panose="02000503020000020003" pitchFamily="2" charset="0"/>
              </a:rPr>
              <a:t>that</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connect</a:t>
            </a:r>
            <a:r>
              <a:rPr lang="it-IT" sz="1600" b="1" dirty="0">
                <a:solidFill>
                  <a:srgbClr val="002060"/>
                </a:solidFill>
                <a:latin typeface="Avenir Roman" panose="02000503020000020003" pitchFamily="2" charset="0"/>
              </a:rPr>
              <a:t> h</a:t>
            </a:r>
            <a:r>
              <a:rPr lang="it-IT" sz="1600" b="1" baseline="30000" dirty="0">
                <a:solidFill>
                  <a:srgbClr val="002060"/>
                </a:solidFill>
                <a:latin typeface="Avenir Roman" panose="02000503020000020003" pitchFamily="2" charset="0"/>
              </a:rPr>
              <a:t>⊥</a:t>
            </a:r>
            <a:r>
              <a:rPr lang="it-IT" sz="1600" b="1" baseline="-25000" dirty="0">
                <a:solidFill>
                  <a:srgbClr val="002060"/>
                </a:solidFill>
                <a:latin typeface="Avenir Roman" panose="02000503020000020003" pitchFamily="2" charset="0"/>
              </a:rPr>
              <a:t>1L</a:t>
            </a:r>
            <a:r>
              <a:rPr lang="it-IT" sz="1600" b="1" dirty="0">
                <a:solidFill>
                  <a:srgbClr val="002060"/>
                </a:solidFill>
                <a:latin typeface="Avenir Roman" panose="02000503020000020003" pitchFamily="2" charset="0"/>
              </a:rPr>
              <a:t> with h</a:t>
            </a:r>
            <a:r>
              <a:rPr lang="it-IT" sz="1600" b="1" baseline="-25000" dirty="0">
                <a:solidFill>
                  <a:srgbClr val="002060"/>
                </a:solidFill>
                <a:latin typeface="Avenir Roman" panose="02000503020000020003" pitchFamily="2" charset="0"/>
              </a:rPr>
              <a:t>1</a:t>
            </a:r>
            <a:r>
              <a:rPr lang="it-IT" sz="1600" b="1" dirty="0">
                <a:solidFill>
                  <a:srgbClr val="002060"/>
                </a:solidFill>
                <a:latin typeface="Avenir Roman" panose="02000503020000020003" pitchFamily="2" charset="0"/>
              </a:rPr>
              <a:t> . </a:t>
            </a:r>
            <a:r>
              <a:rPr lang="it-IT" sz="1600" b="1" dirty="0" err="1">
                <a:solidFill>
                  <a:srgbClr val="002060"/>
                </a:solidFill>
                <a:latin typeface="Avenir Roman" panose="02000503020000020003" pitchFamily="2" charset="0"/>
              </a:rPr>
              <a:t>This</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measurement</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will</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check</a:t>
            </a:r>
            <a:r>
              <a:rPr lang="it-IT" sz="1600" b="1" dirty="0">
                <a:solidFill>
                  <a:srgbClr val="002060"/>
                </a:solidFill>
                <a:latin typeface="Avenir Roman" panose="02000503020000020003" pitchFamily="2" charset="0"/>
              </a:rPr>
              <a:t> out </a:t>
            </a:r>
            <a:r>
              <a:rPr lang="it-IT" sz="1600" b="1" dirty="0" err="1">
                <a:solidFill>
                  <a:srgbClr val="002060"/>
                </a:solidFill>
                <a:latin typeface="Avenir Roman" panose="02000503020000020003" pitchFamily="2" charset="0"/>
              </a:rPr>
              <a:t>experimentally</a:t>
            </a:r>
            <a:r>
              <a:rPr lang="it-IT" sz="1600" b="1" dirty="0">
                <a:solidFill>
                  <a:srgbClr val="002060"/>
                </a:solidFill>
                <a:latin typeface="Avenir Roman" panose="02000503020000020003" pitchFamily="2" charset="0"/>
              </a:rPr>
              <a:t> to </a:t>
            </a:r>
            <a:r>
              <a:rPr lang="it-IT" sz="1600" b="1" dirty="0" err="1">
                <a:solidFill>
                  <a:srgbClr val="002060"/>
                </a:solidFill>
                <a:latin typeface="Avenir Roman" panose="02000503020000020003" pitchFamily="2" charset="0"/>
              </a:rPr>
              <a:t>which</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extent</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such</a:t>
            </a:r>
            <a:r>
              <a:rPr lang="it-IT" sz="1600" b="1" dirty="0">
                <a:solidFill>
                  <a:srgbClr val="002060"/>
                </a:solidFill>
                <a:latin typeface="Avenir Roman" panose="02000503020000020003" pitchFamily="2" charset="0"/>
              </a:rPr>
              <a:t> relations </a:t>
            </a:r>
            <a:r>
              <a:rPr lang="it-IT" sz="1600" b="1" dirty="0" err="1">
                <a:solidFill>
                  <a:srgbClr val="002060"/>
                </a:solidFill>
                <a:latin typeface="Avenir Roman" panose="02000503020000020003" pitchFamily="2" charset="0"/>
              </a:rPr>
              <a:t>actually</a:t>
            </a:r>
            <a:r>
              <a:rPr lang="it-IT" sz="1600" b="1" dirty="0">
                <a:solidFill>
                  <a:srgbClr val="002060"/>
                </a:solidFill>
                <a:latin typeface="Avenir Roman" panose="02000503020000020003" pitchFamily="2" charset="0"/>
              </a:rPr>
              <a:t> </a:t>
            </a:r>
            <a:r>
              <a:rPr lang="it-IT" sz="1600" b="1" dirty="0" err="1">
                <a:solidFill>
                  <a:srgbClr val="002060"/>
                </a:solidFill>
                <a:latin typeface="Avenir Roman" panose="02000503020000020003" pitchFamily="2" charset="0"/>
              </a:rPr>
              <a:t>hold</a:t>
            </a:r>
            <a:endParaRPr lang="it-IT" sz="1600" b="1" dirty="0">
              <a:solidFill>
                <a:srgbClr val="002060"/>
              </a:solidFill>
              <a:latin typeface="Avenir Roman" panose="02000503020000020003" pitchFamily="2" charset="0"/>
            </a:endParaRPr>
          </a:p>
          <a:p>
            <a:pPr marL="285750" indent="-285750">
              <a:buFont typeface="Arial" panose="020B0604020202020204" pitchFamily="34" charset="0"/>
              <a:buChar char="•"/>
            </a:pPr>
            <a:endParaRPr lang="it-IT" sz="1600" b="1" dirty="0">
              <a:solidFill>
                <a:srgbClr val="002060"/>
              </a:solidFill>
              <a:latin typeface="Avenir Roman" panose="02000503020000020003" pitchFamily="2" charset="0"/>
            </a:endParaRPr>
          </a:p>
          <a:p>
            <a:endParaRPr lang="it-IT" sz="1600" b="1" dirty="0">
              <a:solidFill>
                <a:srgbClr val="002060"/>
              </a:solidFill>
              <a:latin typeface="Avenir Roman" panose="02000503020000020003" pitchFamily="2" charset="0"/>
            </a:endParaRPr>
          </a:p>
          <a:p>
            <a:pPr marL="285750" indent="-285750">
              <a:buFont typeface="Arial" panose="020B0604020202020204" pitchFamily="34" charset="0"/>
              <a:buChar char="•"/>
            </a:pPr>
            <a:endParaRPr lang="it-IT" sz="1600" b="1" dirty="0">
              <a:solidFill>
                <a:srgbClr val="002060"/>
              </a:solidFill>
              <a:latin typeface="Avenir Roman" panose="02000503020000020003" pitchFamily="2" charset="0"/>
            </a:endParaRPr>
          </a:p>
          <a:p>
            <a:pPr marL="285750" indent="-285750">
              <a:buFont typeface="Arial" panose="020B0604020202020204" pitchFamily="34" charset="0"/>
              <a:buChar char="•"/>
            </a:pPr>
            <a:endParaRPr lang="it-IT" sz="1600" b="1" dirty="0">
              <a:solidFill>
                <a:srgbClr val="002060"/>
              </a:solidFill>
              <a:latin typeface="Avenir Roman" panose="02000503020000020003" pitchFamily="2" charset="0"/>
            </a:endParaRPr>
          </a:p>
          <a:p>
            <a:pPr marL="171450" indent="-171450">
              <a:buFont typeface="Arial" panose="020B0604020202020204" pitchFamily="34" charset="0"/>
              <a:buChar char="•"/>
            </a:pPr>
            <a:endParaRPr lang="it-IT" sz="1000" b="1" dirty="0">
              <a:solidFill>
                <a:srgbClr val="00B050"/>
              </a:solidFill>
              <a:latin typeface="Avenir Roman" panose="02000503020000020003" pitchFamily="2" charset="0"/>
            </a:endParaRPr>
          </a:p>
        </p:txBody>
      </p:sp>
      <p:pic>
        <p:nvPicPr>
          <p:cNvPr id="9" name="Picture 8">
            <a:extLst>
              <a:ext uri="{FF2B5EF4-FFF2-40B4-BE49-F238E27FC236}">
                <a16:creationId xmlns:a16="http://schemas.microsoft.com/office/drawing/2014/main" id="{5CF4D747-27B5-2E43-9384-774649E6E192}"/>
              </a:ext>
            </a:extLst>
          </p:cNvPr>
          <p:cNvPicPr>
            <a:picLocks noChangeAspect="1"/>
          </p:cNvPicPr>
          <p:nvPr/>
        </p:nvPicPr>
        <p:blipFill rotWithShape="1">
          <a:blip r:embed="rId5"/>
          <a:srcRect l="3734" r="2873" b="9468"/>
          <a:stretch/>
        </p:blipFill>
        <p:spPr>
          <a:xfrm>
            <a:off x="391131" y="4745814"/>
            <a:ext cx="4392662" cy="1474877"/>
          </a:xfrm>
          <a:prstGeom prst="rect">
            <a:avLst/>
          </a:prstGeom>
        </p:spPr>
      </p:pic>
      <p:sp>
        <p:nvSpPr>
          <p:cNvPr id="10" name="Rectangle 9">
            <a:extLst>
              <a:ext uri="{FF2B5EF4-FFF2-40B4-BE49-F238E27FC236}">
                <a16:creationId xmlns:a16="http://schemas.microsoft.com/office/drawing/2014/main" id="{92DD21E6-24FD-AE46-BD4F-4AD799933C37}"/>
              </a:ext>
            </a:extLst>
          </p:cNvPr>
          <p:cNvSpPr/>
          <p:nvPr/>
        </p:nvSpPr>
        <p:spPr>
          <a:xfrm>
            <a:off x="4722851" y="4911825"/>
            <a:ext cx="4308764" cy="830997"/>
          </a:xfrm>
          <a:prstGeom prst="rect">
            <a:avLst/>
          </a:prstGeom>
        </p:spPr>
        <p:txBody>
          <a:bodyPr wrap="square">
            <a:spAutoFit/>
          </a:bodyPr>
          <a:lstStyle/>
          <a:p>
            <a:pPr marL="285750" indent="-285750">
              <a:buFont typeface="Arial" panose="020B0604020202020204" pitchFamily="34" charset="0"/>
              <a:buChar char="•"/>
            </a:pPr>
            <a:r>
              <a:rPr lang="it-IT" sz="1600" b="1" dirty="0">
                <a:solidFill>
                  <a:schemeClr val="accent1"/>
                </a:solidFill>
                <a:latin typeface="Avenir Roman" panose="02000503020000020003" pitchFamily="2" charset="0"/>
              </a:rPr>
              <a:t>Data from CLAS @ 6 </a:t>
            </a:r>
            <a:r>
              <a:rPr lang="it-IT" sz="1600" b="1" dirty="0" err="1">
                <a:solidFill>
                  <a:schemeClr val="accent1"/>
                </a:solidFill>
                <a:latin typeface="Avenir Roman" panose="02000503020000020003" pitchFamily="2" charset="0"/>
              </a:rPr>
              <a:t>GeV</a:t>
            </a:r>
            <a:r>
              <a:rPr lang="it-IT" sz="1600" b="1" dirty="0">
                <a:solidFill>
                  <a:schemeClr val="accent1"/>
                </a:solidFill>
                <a:latin typeface="Avenir Roman" panose="02000503020000020003" pitchFamily="2" charset="0"/>
              </a:rPr>
              <a:t> </a:t>
            </a:r>
            <a:r>
              <a:rPr lang="it-IT" sz="1600" b="1" dirty="0" err="1">
                <a:solidFill>
                  <a:schemeClr val="accent1"/>
                </a:solidFill>
                <a:latin typeface="Avenir Roman" panose="02000503020000020003" pitchFamily="2" charset="0"/>
              </a:rPr>
              <a:t>seem</a:t>
            </a:r>
            <a:r>
              <a:rPr lang="it-IT" sz="1600" b="1" dirty="0">
                <a:solidFill>
                  <a:schemeClr val="accent1"/>
                </a:solidFill>
                <a:latin typeface="Avenir Roman" panose="02000503020000020003" pitchFamily="2" charset="0"/>
              </a:rPr>
              <a:t> to favore the Light-Front Quark-</a:t>
            </a:r>
            <a:r>
              <a:rPr lang="it-IT" sz="1600" b="1" dirty="0" err="1">
                <a:solidFill>
                  <a:schemeClr val="accent1"/>
                </a:solidFill>
                <a:latin typeface="Avenir Roman" panose="02000503020000020003" pitchFamily="2" charset="0"/>
              </a:rPr>
              <a:t>Diquark</a:t>
            </a:r>
            <a:r>
              <a:rPr lang="it-IT" sz="1600" b="1" dirty="0">
                <a:solidFill>
                  <a:schemeClr val="accent1"/>
                </a:solidFill>
                <a:latin typeface="Avenir Roman" panose="02000503020000020003" pitchFamily="2" charset="0"/>
              </a:rPr>
              <a:t> Model (LFQDM)</a:t>
            </a:r>
          </a:p>
        </p:txBody>
      </p:sp>
    </p:spTree>
    <p:extLst>
      <p:ext uri="{BB962C8B-B14F-4D97-AF65-F5344CB8AC3E}">
        <p14:creationId xmlns:p14="http://schemas.microsoft.com/office/powerpoint/2010/main" val="2101603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29</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Roman" panose="02000503020000020003" pitchFamily="2" charset="0"/>
                <a:cs typeface="Avenir Black"/>
              </a:rPr>
              <a:t>Hall C: SHMS + HMS (+ NPS) </a:t>
            </a:r>
            <a:endParaRPr lang="en-US" sz="3700" b="0" dirty="0">
              <a:solidFill>
                <a:srgbClr val="FFFFFF"/>
              </a:solidFill>
              <a:latin typeface="Avenir Roman" panose="02000503020000020003" pitchFamily="2" charset="0"/>
              <a:cs typeface="Avenir Black"/>
            </a:endParaRPr>
          </a:p>
        </p:txBody>
      </p:sp>
      <p:sp>
        <p:nvSpPr>
          <p:cNvPr id="4" name="Slide Number Placeholder 4">
            <a:extLst>
              <a:ext uri="{FF2B5EF4-FFF2-40B4-BE49-F238E27FC236}">
                <a16:creationId xmlns:a16="http://schemas.microsoft.com/office/drawing/2014/main" id="{C18FD0D6-C085-2548-B7AF-B03687489A2A}"/>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29</a:t>
            </a:fld>
            <a:endParaRPr lang="en-US" dirty="0"/>
          </a:p>
        </p:txBody>
      </p:sp>
      <p:sp>
        <p:nvSpPr>
          <p:cNvPr id="7" name="Slide Number Placeholder 1">
            <a:extLst>
              <a:ext uri="{FF2B5EF4-FFF2-40B4-BE49-F238E27FC236}">
                <a16:creationId xmlns:a16="http://schemas.microsoft.com/office/drawing/2014/main" id="{5DF45125-A7B9-2841-AF40-4121C35BFE45}"/>
              </a:ext>
            </a:extLst>
          </p:cNvPr>
          <p:cNvSpPr txBox="1">
            <a:spLocks/>
          </p:cNvSpPr>
          <p:nvPr/>
        </p:nvSpPr>
        <p:spPr bwMode="auto">
          <a:xfrm>
            <a:off x="6553574" y="6356856"/>
            <a:ext cx="2132853" cy="3647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57150" tIns="28575" rIns="57150" bIns="28575" rtlCol="0" anchor="ctr"/>
          <a:lstStyle>
            <a:defPPr>
              <a:defRPr lang="en-US"/>
            </a:defPPr>
            <a:lvl1pPr marL="0" algn="r" defTabSz="914400" rtl="0" eaLnBrk="0" latinLnBrk="0" hangingPunct="0">
              <a:defRPr sz="1800" kern="1200">
                <a:solidFill>
                  <a:schemeClr val="tx1"/>
                </a:solidFill>
                <a:latin typeface="Arial" charset="0"/>
                <a:ea typeface="ＭＳ Ｐゴシック" charset="0"/>
                <a:cs typeface="ＭＳ Ｐゴシック" charset="0"/>
              </a:defRPr>
            </a:lvl1pPr>
            <a:lvl2pPr marL="464344" indent="-178594" algn="l" defTabSz="914400" rtl="0" eaLnBrk="0" latinLnBrk="0" hangingPunct="0">
              <a:defRPr sz="1800" kern="1200">
                <a:solidFill>
                  <a:schemeClr val="tx1"/>
                </a:solidFill>
                <a:latin typeface="Arial" charset="0"/>
                <a:ea typeface="ＭＳ Ｐゴシック" charset="0"/>
                <a:cs typeface="+mn-cs"/>
              </a:defRPr>
            </a:lvl2pPr>
            <a:lvl3pPr marL="714375" indent="-142875" algn="l" defTabSz="914400" rtl="0" eaLnBrk="0" latinLnBrk="0" hangingPunct="0">
              <a:defRPr sz="1800" kern="1200">
                <a:solidFill>
                  <a:schemeClr val="tx1"/>
                </a:solidFill>
                <a:latin typeface="Arial" charset="0"/>
                <a:ea typeface="ＭＳ Ｐゴシック" charset="0"/>
                <a:cs typeface="+mn-cs"/>
              </a:defRPr>
            </a:lvl3pPr>
            <a:lvl4pPr marL="1000125" indent="-142875" algn="l" defTabSz="914400" rtl="0" eaLnBrk="0" latinLnBrk="0" hangingPunct="0">
              <a:defRPr sz="1800" kern="1200">
                <a:solidFill>
                  <a:schemeClr val="tx1"/>
                </a:solidFill>
                <a:latin typeface="Arial" charset="0"/>
                <a:ea typeface="ＭＳ Ｐゴシック" charset="0"/>
                <a:cs typeface="+mn-cs"/>
              </a:defRPr>
            </a:lvl4pPr>
            <a:lvl5pPr marL="1285875" indent="-142875" algn="l" defTabSz="914400" rtl="0" eaLnBrk="0" latinLnBrk="0" hangingPunct="0">
              <a:defRPr sz="1800" kern="1200">
                <a:solidFill>
                  <a:schemeClr val="tx1"/>
                </a:solidFill>
                <a:latin typeface="Arial" charset="0"/>
                <a:ea typeface="ＭＳ Ｐゴシック" charset="0"/>
                <a:cs typeface="+mn-cs"/>
              </a:defRPr>
            </a:lvl5pPr>
            <a:lvl6pPr marL="157162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6pPr>
            <a:lvl7pPr marL="185737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7pPr>
            <a:lvl8pPr marL="214312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8pPr>
            <a:lvl9pPr marL="2428875" indent="-142875" algn="l" defTabSz="456406" rtl="0" eaLnBrk="0" fontAlgn="base" latinLnBrk="0" hangingPunct="0">
              <a:spcBef>
                <a:spcPct val="0"/>
              </a:spcBef>
              <a:spcAft>
                <a:spcPct val="0"/>
              </a:spcAft>
              <a:defRPr sz="1800" kern="1200">
                <a:solidFill>
                  <a:schemeClr val="tx1"/>
                </a:solidFill>
                <a:latin typeface="Arial" charset="0"/>
                <a:ea typeface="ＭＳ Ｐゴシック" charset="0"/>
                <a:cs typeface="+mn-cs"/>
              </a:defRPr>
            </a:lvl9pPr>
          </a:lstStyle>
          <a:p>
            <a:pPr eaLnBrk="1" hangingPunct="1"/>
            <a:fld id="{E98D85F8-A515-B142-8AA5-10B45AA44063}" type="slidenum">
              <a:rPr lang="en-US" smtClean="0">
                <a:solidFill>
                  <a:schemeClr val="bg1"/>
                </a:solidFill>
                <a:latin typeface="Tahoma" charset="0"/>
                <a:cs typeface="Tahoma" charset="0"/>
              </a:rPr>
              <a:pPr eaLnBrk="1" hangingPunct="1"/>
              <a:t>29</a:t>
            </a:fld>
            <a:endParaRPr lang="en-US">
              <a:solidFill>
                <a:schemeClr val="bg1"/>
              </a:solidFill>
              <a:latin typeface="Tahoma" charset="0"/>
              <a:cs typeface="Tahoma" charset="0"/>
            </a:endParaRPr>
          </a:p>
        </p:txBody>
      </p:sp>
      <p:sp>
        <p:nvSpPr>
          <p:cNvPr id="9" name="Rectangle 25">
            <a:extLst>
              <a:ext uri="{FF2B5EF4-FFF2-40B4-BE49-F238E27FC236}">
                <a16:creationId xmlns:a16="http://schemas.microsoft.com/office/drawing/2014/main" id="{FA392523-2182-D94F-8F8A-0AF5F74AF659}"/>
              </a:ext>
            </a:extLst>
          </p:cNvPr>
          <p:cNvSpPr>
            <a:spLocks noChangeArrowheads="1"/>
          </p:cNvSpPr>
          <p:nvPr/>
        </p:nvSpPr>
        <p:spPr bwMode="auto">
          <a:xfrm>
            <a:off x="3321111" y="1258716"/>
            <a:ext cx="5737288" cy="857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57150" tIns="28575" rIns="57150" bIns="28575">
            <a:spAutoFit/>
          </a:bodyPr>
          <a:lstStyle/>
          <a:p>
            <a:pPr marL="167680" indent="-167680">
              <a:buFont typeface="Arial" charset="0"/>
              <a:buChar char="•"/>
              <a:defRPr/>
            </a:pPr>
            <a:r>
              <a:rPr lang="en-US" b="1" dirty="0">
                <a:solidFill>
                  <a:srgbClr val="002060"/>
                </a:solidFill>
                <a:latin typeface="Avenir Roman" panose="02000503020000020003" pitchFamily="2" charset="0"/>
              </a:rPr>
              <a:t>Precise measurements of absolute cross-sections (O 1%) and </a:t>
            </a:r>
            <a:r>
              <a:rPr lang="en-US" b="1" dirty="0" err="1">
                <a:solidFill>
                  <a:srgbClr val="002060"/>
                </a:solidFill>
                <a:latin typeface="Avenir Roman" panose="02000503020000020003" pitchFamily="2" charset="0"/>
              </a:rPr>
              <a:t>pT</a:t>
            </a:r>
            <a:r>
              <a:rPr lang="en-US" b="1" dirty="0">
                <a:solidFill>
                  <a:srgbClr val="002060"/>
                </a:solidFill>
                <a:latin typeface="Avenir Roman" panose="02000503020000020003" pitchFamily="2" charset="0"/>
              </a:rPr>
              <a:t> dependence </a:t>
            </a:r>
            <a:r>
              <a:rPr lang="en-US" sz="2000" dirty="0">
                <a:solidFill>
                  <a:srgbClr val="FF0000"/>
                </a:solidFill>
                <a:latin typeface="Symbol" charset="0"/>
                <a:cs typeface="Symbol" charset="0"/>
              </a:rPr>
              <a:t>p</a:t>
            </a:r>
            <a:r>
              <a:rPr lang="en-US" sz="2000" b="1" baseline="30000" dirty="0">
                <a:solidFill>
                  <a:srgbClr val="FF0000"/>
                </a:solidFill>
                <a:latin typeface="Avenir Black" charset="0"/>
                <a:cs typeface="Avenir Black" charset="0"/>
              </a:rPr>
              <a:t>+/-/0</a:t>
            </a:r>
            <a:r>
              <a:rPr lang="en-US" sz="2000" b="1" dirty="0">
                <a:solidFill>
                  <a:srgbClr val="FF0000"/>
                </a:solidFill>
                <a:latin typeface="Avenir Black" charset="0"/>
                <a:cs typeface="Avenir Black" charset="0"/>
              </a:rPr>
              <a:t> </a:t>
            </a:r>
            <a:r>
              <a:rPr lang="en-US" b="1" dirty="0">
                <a:solidFill>
                  <a:srgbClr val="002060"/>
                </a:solidFill>
                <a:latin typeface="Avenir Roman" panose="02000503020000020003" pitchFamily="2" charset="0"/>
              </a:rPr>
              <a:t>&amp;</a:t>
            </a:r>
            <a:r>
              <a:rPr lang="en-US" sz="2000" b="1" dirty="0">
                <a:solidFill>
                  <a:srgbClr val="008000"/>
                </a:solidFill>
                <a:latin typeface="Avenir Black" charset="0"/>
                <a:cs typeface="Avenir Black" charset="0"/>
              </a:rPr>
              <a:t> </a:t>
            </a:r>
            <a:r>
              <a:rPr lang="en-US" sz="2000" b="1" dirty="0">
                <a:solidFill>
                  <a:srgbClr val="FF0000"/>
                </a:solidFill>
                <a:latin typeface="Avenir Book"/>
                <a:cs typeface="Avenir Book"/>
              </a:rPr>
              <a:t>K</a:t>
            </a:r>
            <a:r>
              <a:rPr lang="en-US" sz="2000" b="1" baseline="30000" dirty="0">
                <a:solidFill>
                  <a:srgbClr val="FF0000"/>
                </a:solidFill>
                <a:latin typeface="Avenir Book"/>
                <a:cs typeface="Avenir Book"/>
              </a:rPr>
              <a:t>+/-</a:t>
            </a:r>
            <a:r>
              <a:rPr lang="en-US" sz="2000" b="1" dirty="0">
                <a:solidFill>
                  <a:srgbClr val="008000"/>
                </a:solidFill>
                <a:latin typeface="Avenir Black" charset="0"/>
                <a:cs typeface="Avenir Black" charset="0"/>
              </a:rPr>
              <a:t> </a:t>
            </a:r>
            <a:r>
              <a:rPr lang="en-US" b="1" dirty="0">
                <a:solidFill>
                  <a:srgbClr val="002060"/>
                </a:solidFill>
                <a:latin typeface="Avenir Roman" panose="02000503020000020003" pitchFamily="2" charset="0"/>
              </a:rPr>
              <a:t>on p &amp; d     </a:t>
            </a:r>
            <a:r>
              <a:rPr lang="pl-PL" sz="1400" b="1" dirty="0">
                <a:solidFill>
                  <a:srgbClr val="000000"/>
                </a:solidFill>
                <a:latin typeface="Avenir Roman" panose="02000503020000020003" pitchFamily="2" charset="0"/>
                <a:cs typeface="Avenir Book"/>
              </a:rPr>
              <a:t>0.2 &lt; x &lt; 0.5,    2 &lt; Q</a:t>
            </a:r>
            <a:r>
              <a:rPr lang="pl-PL" sz="1400" b="1" baseline="30000" dirty="0">
                <a:solidFill>
                  <a:srgbClr val="000000"/>
                </a:solidFill>
                <a:latin typeface="Avenir Roman" panose="02000503020000020003" pitchFamily="2" charset="0"/>
                <a:cs typeface="Avenir Book"/>
              </a:rPr>
              <a:t>2</a:t>
            </a:r>
            <a:r>
              <a:rPr lang="pl-PL" sz="1400" b="1" dirty="0">
                <a:solidFill>
                  <a:srgbClr val="000000"/>
                </a:solidFill>
                <a:latin typeface="Avenir Roman" panose="02000503020000020003" pitchFamily="2" charset="0"/>
                <a:cs typeface="Avenir Book"/>
              </a:rPr>
              <a:t> &lt; 5 GeV</a:t>
            </a:r>
            <a:r>
              <a:rPr lang="pl-PL" sz="1400" b="1" baseline="30000" dirty="0">
                <a:solidFill>
                  <a:srgbClr val="000000"/>
                </a:solidFill>
                <a:latin typeface="Avenir Roman" panose="02000503020000020003" pitchFamily="2" charset="0"/>
                <a:cs typeface="Avenir Book"/>
              </a:rPr>
              <a:t>2</a:t>
            </a:r>
            <a:r>
              <a:rPr lang="pl-PL" sz="1400" b="1" dirty="0">
                <a:solidFill>
                  <a:srgbClr val="000000"/>
                </a:solidFill>
                <a:latin typeface="Avenir Roman" panose="02000503020000020003" pitchFamily="2" charset="0"/>
                <a:cs typeface="Avenir Book"/>
              </a:rPr>
              <a:t>,   0.3 &lt; z &lt; 0.5,    P</a:t>
            </a:r>
            <a:r>
              <a:rPr lang="pl-PL" sz="1400" b="1" baseline="-25000" dirty="0">
                <a:solidFill>
                  <a:srgbClr val="000000"/>
                </a:solidFill>
                <a:latin typeface="Avenir Roman" panose="02000503020000020003" pitchFamily="2" charset="0"/>
                <a:cs typeface="Avenir Book"/>
              </a:rPr>
              <a:t>t</a:t>
            </a:r>
            <a:r>
              <a:rPr lang="pl-PL" sz="1400" b="1" dirty="0">
                <a:solidFill>
                  <a:srgbClr val="000000"/>
                </a:solidFill>
                <a:latin typeface="Avenir Roman" panose="02000503020000020003" pitchFamily="2" charset="0"/>
                <a:cs typeface="Avenir Book"/>
              </a:rPr>
              <a:t> &lt; 0.5 </a:t>
            </a:r>
            <a:r>
              <a:rPr lang="pl-PL" sz="1400" b="1" dirty="0" err="1">
                <a:solidFill>
                  <a:srgbClr val="000000"/>
                </a:solidFill>
                <a:latin typeface="Avenir Roman" panose="02000503020000020003" pitchFamily="2" charset="0"/>
                <a:cs typeface="Avenir Book"/>
              </a:rPr>
              <a:t>GeV</a:t>
            </a:r>
            <a:endParaRPr lang="pl-PL" sz="1400" b="1" dirty="0">
              <a:solidFill>
                <a:srgbClr val="000000"/>
              </a:solidFill>
              <a:latin typeface="Avenir Roman" panose="02000503020000020003" pitchFamily="2" charset="0"/>
              <a:cs typeface="Avenir Book"/>
            </a:endParaRPr>
          </a:p>
        </p:txBody>
      </p:sp>
      <p:grpSp>
        <p:nvGrpSpPr>
          <p:cNvPr id="10" name="Group 4">
            <a:extLst>
              <a:ext uri="{FF2B5EF4-FFF2-40B4-BE49-F238E27FC236}">
                <a16:creationId xmlns:a16="http://schemas.microsoft.com/office/drawing/2014/main" id="{FBEC2A3E-9827-F245-9FFC-5A1623D9CD23}"/>
              </a:ext>
            </a:extLst>
          </p:cNvPr>
          <p:cNvGrpSpPr>
            <a:grpSpLocks/>
          </p:cNvGrpSpPr>
          <p:nvPr/>
        </p:nvGrpSpPr>
        <p:grpSpPr bwMode="auto">
          <a:xfrm>
            <a:off x="3395790" y="3559554"/>
            <a:ext cx="2887367" cy="3008911"/>
            <a:chOff x="8724581" y="3203684"/>
            <a:chExt cx="6338311" cy="5995475"/>
          </a:xfrm>
        </p:grpSpPr>
        <p:sp>
          <p:nvSpPr>
            <p:cNvPr id="11" name="Rectangle 10">
              <a:extLst>
                <a:ext uri="{FF2B5EF4-FFF2-40B4-BE49-F238E27FC236}">
                  <a16:creationId xmlns:a16="http://schemas.microsoft.com/office/drawing/2014/main" id="{0B7A2E8D-9826-FE4E-9557-535E2F472676}"/>
                </a:ext>
              </a:extLst>
            </p:cNvPr>
            <p:cNvSpPr/>
            <p:nvPr/>
          </p:nvSpPr>
          <p:spPr bwMode="auto">
            <a:xfrm>
              <a:off x="8805233" y="3203684"/>
              <a:ext cx="6257659" cy="5937250"/>
            </a:xfrm>
            <a:prstGeom prst="rect">
              <a:avLst/>
            </a:prstGeom>
            <a:solidFill>
              <a:srgbClr val="FFFFFF"/>
            </a:solidFill>
            <a:ln>
              <a:noFill/>
            </a:ln>
            <a:effectLst>
              <a:outerShdw blurRad="50800" dist="38100" dir="16200000" rotWithShape="0">
                <a:prstClr val="black">
                  <a:alpha val="40000"/>
                </a:prstClr>
              </a:outerShdw>
            </a:effectLst>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7">
              <a:extLst>
                <a:ext uri="{FF2B5EF4-FFF2-40B4-BE49-F238E27FC236}">
                  <a16:creationId xmlns:a16="http://schemas.microsoft.com/office/drawing/2014/main" id="{F24F1D70-1727-F241-B5EA-ACA48F487045}"/>
                </a:ext>
              </a:extLst>
            </p:cNvPr>
            <p:cNvSpPr txBox="1">
              <a:spLocks noChangeArrowheads="1"/>
            </p:cNvSpPr>
            <p:nvPr/>
          </p:nvSpPr>
          <p:spPr bwMode="auto">
            <a:xfrm>
              <a:off x="11459884" y="8666497"/>
              <a:ext cx="1764317" cy="5326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300">
                  <a:latin typeface="Avenir Black" charset="0"/>
                  <a:cs typeface="Avenir Black" charset="0"/>
                </a:rPr>
                <a:t>P</a:t>
              </a:r>
              <a:r>
                <a:rPr lang="en-US" sz="1300" baseline="-25000">
                  <a:latin typeface="Avenir Black" charset="0"/>
                  <a:cs typeface="Avenir Black" charset="0"/>
                </a:rPr>
                <a:t>t</a:t>
              </a:r>
              <a:r>
                <a:rPr lang="en-US" sz="1300">
                  <a:latin typeface="Avenir Black" charset="0"/>
                  <a:cs typeface="Avenir Black" charset="0"/>
                </a:rPr>
                <a:t> (GeV)</a:t>
              </a:r>
            </a:p>
          </p:txBody>
        </p:sp>
        <p:pic>
          <p:nvPicPr>
            <p:cNvPr id="13" name="Screen Shot 2016-11-23 at 09.25.50.png" descr="/Users/patriziarossi/Desktop/Screen Shot 2016-11-23 at 09.25.50.png">
              <a:extLst>
                <a:ext uri="{FF2B5EF4-FFF2-40B4-BE49-F238E27FC236}">
                  <a16:creationId xmlns:a16="http://schemas.microsoft.com/office/drawing/2014/main" id="{6E1B1D34-B2AC-2147-9325-6E069B0E105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018207" y="3203684"/>
              <a:ext cx="5964054" cy="5592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5">
              <a:extLst>
                <a:ext uri="{FF2B5EF4-FFF2-40B4-BE49-F238E27FC236}">
                  <a16:creationId xmlns:a16="http://schemas.microsoft.com/office/drawing/2014/main" id="{1E99ECA7-23FF-124C-B11E-F0DBEA2A1355}"/>
                </a:ext>
              </a:extLst>
            </p:cNvPr>
            <p:cNvSpPr txBox="1">
              <a:spLocks noChangeArrowheads="1"/>
            </p:cNvSpPr>
            <p:nvPr/>
          </p:nvSpPr>
          <p:spPr bwMode="auto">
            <a:xfrm rot="16200000">
              <a:off x="7497690" y="6058737"/>
              <a:ext cx="3074017" cy="6202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300">
                  <a:latin typeface="Avenir Black" charset="0"/>
                  <a:cs typeface="Avenir Black" charset="0"/>
                </a:rPr>
                <a:t>Cross Section (a.u.)</a:t>
              </a:r>
            </a:p>
          </p:txBody>
        </p:sp>
      </p:grpSp>
      <p:grpSp>
        <p:nvGrpSpPr>
          <p:cNvPr id="16" name="Group 7">
            <a:extLst>
              <a:ext uri="{FF2B5EF4-FFF2-40B4-BE49-F238E27FC236}">
                <a16:creationId xmlns:a16="http://schemas.microsoft.com/office/drawing/2014/main" id="{B768DB22-2B7E-BC4B-8DDB-D16A19B0D185}"/>
              </a:ext>
            </a:extLst>
          </p:cNvPr>
          <p:cNvGrpSpPr>
            <a:grpSpLocks/>
          </p:cNvGrpSpPr>
          <p:nvPr/>
        </p:nvGrpSpPr>
        <p:grpSpPr bwMode="auto">
          <a:xfrm>
            <a:off x="135192" y="1333630"/>
            <a:ext cx="3171345" cy="2661881"/>
            <a:chOff x="244475" y="1743088"/>
            <a:chExt cx="5129213" cy="3743312"/>
          </a:xfrm>
        </p:grpSpPr>
        <p:pic>
          <p:nvPicPr>
            <p:cNvPr id="17" name="Content Placeholder 3" descr="SHMS-HMS.JPG">
              <a:extLst>
                <a:ext uri="{FF2B5EF4-FFF2-40B4-BE49-F238E27FC236}">
                  <a16:creationId xmlns:a16="http://schemas.microsoft.com/office/drawing/2014/main" id="{76AF2D31-28A0-0C4A-BEAB-D9DB38A0604F}"/>
                </a:ext>
              </a:extLst>
            </p:cNvPr>
            <p:cNvPicPr>
              <a:picLocks noChangeAspect="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244475" y="1744676"/>
              <a:ext cx="5067300" cy="374172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
              <a:extLst>
                <a:ext uri="{FF2B5EF4-FFF2-40B4-BE49-F238E27FC236}">
                  <a16:creationId xmlns:a16="http://schemas.microsoft.com/office/drawing/2014/main" id="{EEBAE715-3E25-AE46-9FBC-0361473C6831}"/>
                </a:ext>
              </a:extLst>
            </p:cNvPr>
            <p:cNvSpPr>
              <a:spLocks noChangeArrowheads="1"/>
            </p:cNvSpPr>
            <p:nvPr/>
          </p:nvSpPr>
          <p:spPr bwMode="auto">
            <a:xfrm>
              <a:off x="3258638" y="1743088"/>
              <a:ext cx="20531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100">
                  <a:solidFill>
                    <a:srgbClr val="FFFF00"/>
                  </a:solidFill>
                  <a:latin typeface="Symbol" charset="0"/>
                  <a:cs typeface="Symbol" charset="0"/>
                </a:rPr>
                <a:t>p</a:t>
              </a:r>
              <a:r>
                <a:rPr lang="en-US" sz="1100" baseline="30000">
                  <a:solidFill>
                    <a:srgbClr val="FFFF00"/>
                  </a:solidFill>
                  <a:latin typeface="Avenir Black" charset="0"/>
                  <a:cs typeface="Avenir Black" charset="0"/>
                </a:rPr>
                <a:t>+/-</a:t>
              </a:r>
              <a:r>
                <a:rPr lang="en-US" sz="1100">
                  <a:solidFill>
                    <a:srgbClr val="FFFF00"/>
                  </a:solidFill>
                  <a:latin typeface="Avenir Black" charset="0"/>
                  <a:cs typeface="Avenir Black" charset="0"/>
                </a:rPr>
                <a:t>  K</a:t>
              </a:r>
              <a:r>
                <a:rPr lang="en-US" sz="1100" baseline="30000">
                  <a:solidFill>
                    <a:srgbClr val="FFFF00"/>
                  </a:solidFill>
                  <a:latin typeface="Avenir Black" charset="0"/>
                  <a:cs typeface="Avenir Black" charset="0"/>
                </a:rPr>
                <a:t>+/- </a:t>
              </a:r>
              <a:r>
                <a:rPr lang="en-US" sz="1100">
                  <a:solidFill>
                    <a:schemeClr val="bg1"/>
                  </a:solidFill>
                  <a:latin typeface="Avenir Black" charset="0"/>
                  <a:cs typeface="Avenir Black" charset="0"/>
                </a:rPr>
                <a:t>configuration</a:t>
              </a:r>
              <a:endParaRPr lang="en-US" sz="1100">
                <a:solidFill>
                  <a:schemeClr val="bg1"/>
                </a:solidFill>
              </a:endParaRPr>
            </a:p>
          </p:txBody>
        </p:sp>
        <p:sp>
          <p:nvSpPr>
            <p:cNvPr id="20" name="Rectangle 26">
              <a:extLst>
                <a:ext uri="{FF2B5EF4-FFF2-40B4-BE49-F238E27FC236}">
                  <a16:creationId xmlns:a16="http://schemas.microsoft.com/office/drawing/2014/main" id="{5F3B818A-87A8-4A41-AF9C-91ECB976499A}"/>
                </a:ext>
              </a:extLst>
            </p:cNvPr>
            <p:cNvSpPr>
              <a:spLocks noChangeArrowheads="1"/>
            </p:cNvSpPr>
            <p:nvPr/>
          </p:nvSpPr>
          <p:spPr bwMode="auto">
            <a:xfrm>
              <a:off x="1630755" y="2127809"/>
              <a:ext cx="1505182" cy="54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solidFill>
                    <a:schemeClr val="bg1"/>
                  </a:solidFill>
                  <a:latin typeface="Avenir Black" charset="0"/>
                  <a:cs typeface="Avenir Black" charset="0"/>
                </a:rPr>
                <a:t>SHMS</a:t>
              </a:r>
              <a:endParaRPr lang="en-US">
                <a:solidFill>
                  <a:schemeClr val="bg1"/>
                </a:solidFill>
              </a:endParaRPr>
            </a:p>
          </p:txBody>
        </p:sp>
        <p:sp>
          <p:nvSpPr>
            <p:cNvPr id="21" name="Rectangle 28">
              <a:extLst>
                <a:ext uri="{FF2B5EF4-FFF2-40B4-BE49-F238E27FC236}">
                  <a16:creationId xmlns:a16="http://schemas.microsoft.com/office/drawing/2014/main" id="{05FDCA36-E8ED-F14A-8FDB-C3E1925C97D7}"/>
                </a:ext>
              </a:extLst>
            </p:cNvPr>
            <p:cNvSpPr>
              <a:spLocks noChangeArrowheads="1"/>
            </p:cNvSpPr>
            <p:nvPr/>
          </p:nvSpPr>
          <p:spPr bwMode="auto">
            <a:xfrm>
              <a:off x="3868506" y="3035749"/>
              <a:ext cx="1505182" cy="541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solidFill>
                    <a:schemeClr val="bg1"/>
                  </a:solidFill>
                  <a:latin typeface="Avenir Black" charset="0"/>
                  <a:cs typeface="Avenir Black" charset="0"/>
                </a:rPr>
                <a:t>HMS</a:t>
              </a:r>
              <a:endParaRPr lang="en-US">
                <a:solidFill>
                  <a:schemeClr val="bg1"/>
                </a:solidFill>
              </a:endParaRPr>
            </a:p>
          </p:txBody>
        </p:sp>
      </p:grpSp>
      <p:grpSp>
        <p:nvGrpSpPr>
          <p:cNvPr id="22" name="Group 6">
            <a:extLst>
              <a:ext uri="{FF2B5EF4-FFF2-40B4-BE49-F238E27FC236}">
                <a16:creationId xmlns:a16="http://schemas.microsoft.com/office/drawing/2014/main" id="{782BC942-047D-1141-AE96-D605239BF30B}"/>
              </a:ext>
            </a:extLst>
          </p:cNvPr>
          <p:cNvGrpSpPr>
            <a:grpSpLocks/>
          </p:cNvGrpSpPr>
          <p:nvPr/>
        </p:nvGrpSpPr>
        <p:grpSpPr bwMode="auto">
          <a:xfrm>
            <a:off x="347567" y="4120542"/>
            <a:ext cx="2746597" cy="2617020"/>
            <a:chOff x="11055350" y="2865438"/>
            <a:chExt cx="3505200" cy="2861158"/>
          </a:xfrm>
        </p:grpSpPr>
        <p:pic>
          <p:nvPicPr>
            <p:cNvPr id="23" name="Picture 8" descr="ScreenShot076.jpg">
              <a:extLst>
                <a:ext uri="{FF2B5EF4-FFF2-40B4-BE49-F238E27FC236}">
                  <a16:creationId xmlns:a16="http://schemas.microsoft.com/office/drawing/2014/main" id="{5A641BF0-296E-4F47-9DED-4D2818453862}"/>
                </a:ext>
              </a:extLst>
            </p:cNvPr>
            <p:cNvPicPr>
              <a:picLocks noChangeAspect="1"/>
            </p:cNvPicPr>
            <p:nvPr/>
          </p:nvPicPr>
          <p:blipFill>
            <a:blip r:embed="rId6">
              <a:extLst>
                <a:ext uri="{28A0092B-C50C-407E-A947-70E740481C1C}">
                  <a14:useLocalDpi xmlns:a14="http://schemas.microsoft.com/office/drawing/2010/main" val="0"/>
                </a:ext>
              </a:extLst>
            </a:blip>
            <a:srcRect l="11205" t="4636" r="13632" b="2637"/>
            <a:stretch>
              <a:fillRect/>
            </a:stretch>
          </p:blipFill>
          <p:spPr bwMode="auto">
            <a:xfrm>
              <a:off x="11055350" y="2865438"/>
              <a:ext cx="3505200" cy="261302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Rectangle 25">
              <a:extLst>
                <a:ext uri="{FF2B5EF4-FFF2-40B4-BE49-F238E27FC236}">
                  <a16:creationId xmlns:a16="http://schemas.microsoft.com/office/drawing/2014/main" id="{CF0ED7E2-369F-314D-BE6F-E946D04271CF}"/>
                </a:ext>
              </a:extLst>
            </p:cNvPr>
            <p:cNvSpPr>
              <a:spLocks noChangeArrowheads="1"/>
            </p:cNvSpPr>
            <p:nvPr/>
          </p:nvSpPr>
          <p:spPr bwMode="auto">
            <a:xfrm>
              <a:off x="12507414" y="5094628"/>
              <a:ext cx="2053136" cy="631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100">
                  <a:solidFill>
                    <a:srgbClr val="FFFF00"/>
                  </a:solidFill>
                  <a:latin typeface="Symbol" charset="0"/>
                  <a:cs typeface="Symbol" charset="0"/>
                </a:rPr>
                <a:t>p</a:t>
              </a:r>
              <a:r>
                <a:rPr lang="en-US" sz="1100" baseline="30000">
                  <a:solidFill>
                    <a:srgbClr val="FFFF00"/>
                  </a:solidFill>
                  <a:latin typeface="Avenir Black" charset="0"/>
                  <a:cs typeface="Avenir Black" charset="0"/>
                </a:rPr>
                <a:t>0</a:t>
              </a:r>
              <a:r>
                <a:rPr lang="en-US" sz="1100">
                  <a:solidFill>
                    <a:srgbClr val="FFFF00"/>
                  </a:solidFill>
                  <a:latin typeface="Avenir Black" charset="0"/>
                  <a:cs typeface="Avenir Black" charset="0"/>
                </a:rPr>
                <a:t>  </a:t>
              </a:r>
              <a:r>
                <a:rPr lang="en-US" sz="1100">
                  <a:solidFill>
                    <a:schemeClr val="bg1"/>
                  </a:solidFill>
                  <a:latin typeface="Avenir Black" charset="0"/>
                  <a:cs typeface="Avenir Black" charset="0"/>
                </a:rPr>
                <a:t>configuration</a:t>
              </a:r>
              <a:endParaRPr lang="en-US" sz="1100">
                <a:solidFill>
                  <a:schemeClr val="bg1"/>
                </a:solidFill>
              </a:endParaRPr>
            </a:p>
          </p:txBody>
        </p:sp>
        <p:sp>
          <p:nvSpPr>
            <p:cNvPr id="25" name="Rectangle 29">
              <a:extLst>
                <a:ext uri="{FF2B5EF4-FFF2-40B4-BE49-F238E27FC236}">
                  <a16:creationId xmlns:a16="http://schemas.microsoft.com/office/drawing/2014/main" id="{D4CF407D-715A-D440-BCFE-CDF8890A20A1}"/>
                </a:ext>
              </a:extLst>
            </p:cNvPr>
            <p:cNvSpPr>
              <a:spLocks noChangeArrowheads="1"/>
            </p:cNvSpPr>
            <p:nvPr/>
          </p:nvSpPr>
          <p:spPr bwMode="auto">
            <a:xfrm>
              <a:off x="12535634" y="2865438"/>
              <a:ext cx="1114966" cy="54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solidFill>
                    <a:schemeClr val="bg1"/>
                  </a:solidFill>
                  <a:latin typeface="Avenir Black" charset="0"/>
                  <a:cs typeface="Avenir Black" charset="0"/>
                </a:rPr>
                <a:t>NPS</a:t>
              </a:r>
              <a:endParaRPr lang="en-US">
                <a:solidFill>
                  <a:schemeClr val="bg1"/>
                </a:solidFill>
              </a:endParaRPr>
            </a:p>
          </p:txBody>
        </p:sp>
        <p:sp>
          <p:nvSpPr>
            <p:cNvPr id="26" name="TextBox 11">
              <a:extLst>
                <a:ext uri="{FF2B5EF4-FFF2-40B4-BE49-F238E27FC236}">
                  <a16:creationId xmlns:a16="http://schemas.microsoft.com/office/drawing/2014/main" id="{0F194180-0C7F-0843-8F32-F78739855A01}"/>
                </a:ext>
              </a:extLst>
            </p:cNvPr>
            <p:cNvSpPr txBox="1">
              <a:spLocks noChangeArrowheads="1"/>
            </p:cNvSpPr>
            <p:nvPr/>
          </p:nvSpPr>
          <p:spPr bwMode="auto">
            <a:xfrm>
              <a:off x="12659999" y="4821447"/>
              <a:ext cx="762000" cy="496546"/>
            </a:xfrm>
            <a:prstGeom prst="rect">
              <a:avLst/>
            </a:prstGeom>
            <a:solidFill>
              <a:srgbClr val="66FFCC"/>
            </a:solidFill>
            <a:ln w="9525">
              <a:solidFill>
                <a:srgbClr val="66FFCC"/>
              </a:solidFill>
              <a:miter lim="800000"/>
              <a:headEnd/>
              <a:tailEnd/>
            </a:ln>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800">
                  <a:cs typeface="Arial" charset="0"/>
                </a:rPr>
                <a:t>Detector</a:t>
              </a:r>
            </a:p>
          </p:txBody>
        </p:sp>
        <p:cxnSp>
          <p:nvCxnSpPr>
            <p:cNvPr id="27" name="Straight Arrow Connector 26">
              <a:extLst>
                <a:ext uri="{FF2B5EF4-FFF2-40B4-BE49-F238E27FC236}">
                  <a16:creationId xmlns:a16="http://schemas.microsoft.com/office/drawing/2014/main" id="{199B4C6C-5ED7-BC4C-BA42-330F2B2B8D47}"/>
                </a:ext>
              </a:extLst>
            </p:cNvPr>
            <p:cNvCxnSpPr/>
            <p:nvPr/>
          </p:nvCxnSpPr>
          <p:spPr>
            <a:xfrm flipH="1" flipV="1">
              <a:off x="12355513" y="4692650"/>
              <a:ext cx="304800" cy="128588"/>
            </a:xfrm>
            <a:prstGeom prst="straightConnector1">
              <a:avLst/>
            </a:prstGeom>
            <a:ln w="38100">
              <a:solidFill>
                <a:srgbClr val="66FFCC"/>
              </a:solidFill>
              <a:tailEnd type="arrow"/>
            </a:ln>
          </p:spPr>
          <p:style>
            <a:lnRef idx="1">
              <a:schemeClr val="accent1"/>
            </a:lnRef>
            <a:fillRef idx="0">
              <a:schemeClr val="accent1"/>
            </a:fillRef>
            <a:effectRef idx="0">
              <a:schemeClr val="accent1"/>
            </a:effectRef>
            <a:fontRef idx="minor">
              <a:schemeClr val="tx1"/>
            </a:fontRef>
          </p:style>
        </p:cxnSp>
        <p:sp>
          <p:nvSpPr>
            <p:cNvPr id="28" name="TextBox 17">
              <a:extLst>
                <a:ext uri="{FF2B5EF4-FFF2-40B4-BE49-F238E27FC236}">
                  <a16:creationId xmlns:a16="http://schemas.microsoft.com/office/drawing/2014/main" id="{AA6AFF2C-8F9A-6643-A35A-CB82478C27A0}"/>
                </a:ext>
              </a:extLst>
            </p:cNvPr>
            <p:cNvSpPr txBox="1">
              <a:spLocks noChangeArrowheads="1"/>
            </p:cNvSpPr>
            <p:nvPr/>
          </p:nvSpPr>
          <p:spPr bwMode="auto">
            <a:xfrm>
              <a:off x="13642053" y="3921590"/>
              <a:ext cx="762000" cy="496546"/>
            </a:xfrm>
            <a:prstGeom prst="rect">
              <a:avLst/>
            </a:prstGeom>
            <a:solidFill>
              <a:srgbClr val="66FFCC"/>
            </a:solidFill>
            <a:ln w="9525">
              <a:solidFill>
                <a:srgbClr val="000000"/>
              </a:solidFill>
              <a:miter lim="800000"/>
              <a:headEnd/>
              <a:tailEnd/>
            </a:ln>
          </p:spPr>
          <p:txBody>
            <a:bodyPr>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800">
                  <a:cs typeface="Arial" charset="0"/>
                </a:rPr>
                <a:t>Magnet</a:t>
              </a:r>
            </a:p>
          </p:txBody>
        </p:sp>
        <p:cxnSp>
          <p:nvCxnSpPr>
            <p:cNvPr id="29" name="Straight Arrow Connector 28">
              <a:extLst>
                <a:ext uri="{FF2B5EF4-FFF2-40B4-BE49-F238E27FC236}">
                  <a16:creationId xmlns:a16="http://schemas.microsoft.com/office/drawing/2014/main" id="{08D34613-885F-3C4A-BF8B-B1D16388C260}"/>
                </a:ext>
              </a:extLst>
            </p:cNvPr>
            <p:cNvCxnSpPr/>
            <p:nvPr/>
          </p:nvCxnSpPr>
          <p:spPr>
            <a:xfrm flipH="1" flipV="1">
              <a:off x="13422313" y="3778250"/>
              <a:ext cx="228600" cy="152400"/>
            </a:xfrm>
            <a:prstGeom prst="straightConnector1">
              <a:avLst/>
            </a:prstGeom>
            <a:ln w="38100">
              <a:solidFill>
                <a:srgbClr val="66FFCC"/>
              </a:solidFill>
              <a:tailEnd type="arrow"/>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EAF74D91-EA4C-9B43-8CDF-593A86C1A345}"/>
              </a:ext>
            </a:extLst>
          </p:cNvPr>
          <p:cNvSpPr/>
          <p:nvPr/>
        </p:nvSpPr>
        <p:spPr>
          <a:xfrm>
            <a:off x="6376927" y="3693581"/>
            <a:ext cx="2621010" cy="2523768"/>
          </a:xfrm>
          <a:prstGeom prst="rect">
            <a:avLst/>
          </a:prstGeom>
          <a:solidFill>
            <a:schemeClr val="bg1">
              <a:lumMod val="85000"/>
            </a:schemeClr>
          </a:solidFill>
          <a:ln>
            <a:noFill/>
          </a:ln>
        </p:spPr>
        <p:txBody>
          <a:bodyPr wrap="square">
            <a:spAutoFit/>
          </a:bodyPr>
          <a:lstStyle/>
          <a:p>
            <a:pPr marL="176213" indent="-176213">
              <a:buFont typeface="Arial"/>
              <a:buChar char="•"/>
            </a:pPr>
            <a:r>
              <a:rPr lang="en-US" b="1" dirty="0">
                <a:solidFill>
                  <a:srgbClr val="002060"/>
                </a:solidFill>
                <a:latin typeface="Avenir Roman" panose="02000503020000020003" pitchFamily="2" charset="0"/>
              </a:rPr>
              <a:t>Data taking for charged hadrons started in March 2018: 100% complete</a:t>
            </a:r>
          </a:p>
          <a:p>
            <a:pPr marL="176213" indent="-176213">
              <a:buFont typeface="Arial"/>
              <a:buChar char="•"/>
            </a:pPr>
            <a:endParaRPr lang="en-US" sz="1400" b="1" dirty="0">
              <a:solidFill>
                <a:srgbClr val="002060"/>
              </a:solidFill>
              <a:latin typeface="Avenir Roman" panose="02000503020000020003" pitchFamily="2" charset="0"/>
              <a:cs typeface="Avenir Black"/>
            </a:endParaRPr>
          </a:p>
          <a:p>
            <a:pPr marL="176213" indent="-176213">
              <a:buFont typeface="Arial"/>
              <a:buChar char="•"/>
            </a:pPr>
            <a:r>
              <a:rPr lang="en-US" b="1" dirty="0">
                <a:solidFill>
                  <a:srgbClr val="002060"/>
                </a:solidFill>
                <a:latin typeface="Avenir Roman" panose="02000503020000020003" pitchFamily="2" charset="0"/>
              </a:rPr>
              <a:t>Data taking for neutral pion foreseen for 2021</a:t>
            </a:r>
          </a:p>
        </p:txBody>
      </p:sp>
      <p:sp>
        <p:nvSpPr>
          <p:cNvPr id="31" name="TextBox 30">
            <a:extLst>
              <a:ext uri="{FF2B5EF4-FFF2-40B4-BE49-F238E27FC236}">
                <a16:creationId xmlns:a16="http://schemas.microsoft.com/office/drawing/2014/main" id="{2BE83EB1-3A59-D648-88E7-B8728E557A7C}"/>
              </a:ext>
            </a:extLst>
          </p:cNvPr>
          <p:cNvSpPr txBox="1"/>
          <p:nvPr/>
        </p:nvSpPr>
        <p:spPr>
          <a:xfrm>
            <a:off x="3330538" y="2630744"/>
            <a:ext cx="5667397" cy="923330"/>
          </a:xfrm>
          <a:prstGeom prst="rect">
            <a:avLst/>
          </a:prstGeom>
          <a:noFill/>
        </p:spPr>
        <p:txBody>
          <a:bodyPr wrap="square" rtlCol="0">
            <a:spAutoFit/>
          </a:bodyPr>
          <a:lstStyle/>
          <a:p>
            <a:pPr marL="285750" indent="-285750">
              <a:buFont typeface="Arial" panose="020B0604020202020204" pitchFamily="34" charset="0"/>
              <a:buChar char="•"/>
              <a:defRPr/>
            </a:pPr>
            <a:r>
              <a:rPr lang="en-US" b="1" dirty="0">
                <a:solidFill>
                  <a:srgbClr val="00B050"/>
                </a:solidFill>
                <a:latin typeface="Avenir Roman" panose="02000503020000020003" pitchFamily="2" charset="0"/>
              </a:rPr>
              <a:t>Measurements of hadronic multiplicities provide a crucial input for studies of </a:t>
            </a:r>
            <a:r>
              <a:rPr lang="en-US" b="1" dirty="0" err="1">
                <a:solidFill>
                  <a:srgbClr val="00B050"/>
                </a:solidFill>
                <a:latin typeface="Avenir Roman" panose="02000503020000020003" pitchFamily="2" charset="0"/>
              </a:rPr>
              <a:t>k</a:t>
            </a:r>
            <a:r>
              <a:rPr lang="en-US" b="1" baseline="-25000" dirty="0" err="1">
                <a:solidFill>
                  <a:srgbClr val="00B050"/>
                </a:solidFill>
                <a:latin typeface="Avenir Roman" panose="02000503020000020003" pitchFamily="2" charset="0"/>
              </a:rPr>
              <a:t>T</a:t>
            </a:r>
            <a:r>
              <a:rPr lang="en-US" b="1" dirty="0">
                <a:solidFill>
                  <a:srgbClr val="00B050"/>
                </a:solidFill>
                <a:latin typeface="Avenir Roman" panose="02000503020000020003" pitchFamily="2" charset="0"/>
              </a:rPr>
              <a:t> dependence of unpolarized distributions</a:t>
            </a:r>
          </a:p>
        </p:txBody>
      </p:sp>
      <p:sp>
        <p:nvSpPr>
          <p:cNvPr id="32" name="Rectangle 31">
            <a:extLst>
              <a:ext uri="{FF2B5EF4-FFF2-40B4-BE49-F238E27FC236}">
                <a16:creationId xmlns:a16="http://schemas.microsoft.com/office/drawing/2014/main" id="{F4B1A58F-AB79-1849-975C-FDD5CADE1234}"/>
              </a:ext>
            </a:extLst>
          </p:cNvPr>
          <p:cNvSpPr/>
          <p:nvPr/>
        </p:nvSpPr>
        <p:spPr>
          <a:xfrm>
            <a:off x="0" y="857375"/>
            <a:ext cx="9213171" cy="369332"/>
          </a:xfrm>
          <a:prstGeom prst="rect">
            <a:avLst/>
          </a:prstGeom>
        </p:spPr>
        <p:txBody>
          <a:bodyPr wrap="square">
            <a:spAutoFit/>
          </a:bodyPr>
          <a:lstStyle/>
          <a:p>
            <a:pPr algn="ctr">
              <a:defRPr/>
            </a:pPr>
            <a:r>
              <a:rPr lang="en-US" altLang="en-US" b="1" dirty="0">
                <a:latin typeface="Avenir Roman" panose="02000503020000020003" pitchFamily="2" charset="0"/>
                <a:cs typeface="Avenir Book"/>
              </a:rPr>
              <a:t>Precision magnetic-spectrometer setup for high luminosity measurements</a:t>
            </a:r>
          </a:p>
        </p:txBody>
      </p:sp>
      <p:sp>
        <p:nvSpPr>
          <p:cNvPr id="2" name="Rectangle 1">
            <a:extLst>
              <a:ext uri="{FF2B5EF4-FFF2-40B4-BE49-F238E27FC236}">
                <a16:creationId xmlns:a16="http://schemas.microsoft.com/office/drawing/2014/main" id="{1E92555F-1083-D042-B16D-4F051B8FAE12}"/>
              </a:ext>
            </a:extLst>
          </p:cNvPr>
          <p:cNvSpPr/>
          <p:nvPr/>
        </p:nvSpPr>
        <p:spPr>
          <a:xfrm>
            <a:off x="3276778" y="2173763"/>
            <a:ext cx="3023841" cy="369332"/>
          </a:xfrm>
          <a:prstGeom prst="rect">
            <a:avLst/>
          </a:prstGeom>
        </p:spPr>
        <p:txBody>
          <a:bodyPr wrap="none">
            <a:spAutoFit/>
          </a:bodyPr>
          <a:lstStyle/>
          <a:p>
            <a:pPr marL="285750" indent="-285750">
              <a:buFont typeface="Arial" panose="020B0604020202020204" pitchFamily="34" charset="0"/>
              <a:buChar char="•"/>
              <a:defRPr/>
            </a:pPr>
            <a:r>
              <a:rPr lang="en-US" altLang="en-US" b="1" dirty="0">
                <a:solidFill>
                  <a:srgbClr val="002060"/>
                </a:solidFill>
                <a:latin typeface="Avenir Roman" panose="02000503020000020003" pitchFamily="2" charset="0"/>
                <a:sym typeface="Wingdings" pitchFamily="2" charset="2"/>
              </a:rPr>
              <a:t>L/T separations</a:t>
            </a:r>
            <a:r>
              <a:rPr lang="en-US" altLang="en-US" b="1" dirty="0">
                <a:solidFill>
                  <a:srgbClr val="002060"/>
                </a:solidFill>
                <a:latin typeface="Avenir Roman" panose="02000503020000020003" pitchFamily="2" charset="0"/>
              </a:rPr>
              <a:t> in SIDIS</a:t>
            </a:r>
          </a:p>
        </p:txBody>
      </p:sp>
    </p:spTree>
    <p:extLst>
      <p:ext uri="{BB962C8B-B14F-4D97-AF65-F5344CB8AC3E}">
        <p14:creationId xmlns:p14="http://schemas.microsoft.com/office/powerpoint/2010/main" val="298160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Unified View of the Nucleon Structure</a:t>
            </a:r>
            <a:endParaRPr lang="en-US" sz="3800" b="0" dirty="0">
              <a:solidFill>
                <a:srgbClr val="FFFFFF"/>
              </a:solidFill>
              <a:latin typeface="Avenir Roman" panose="02000503020000020003" pitchFamily="2" charset="0"/>
              <a:cs typeface="Avenir Black"/>
            </a:endParaRPr>
          </a:p>
        </p:txBody>
      </p:sp>
      <p:grpSp>
        <p:nvGrpSpPr>
          <p:cNvPr id="15" name="Group 14"/>
          <p:cNvGrpSpPr/>
          <p:nvPr/>
        </p:nvGrpSpPr>
        <p:grpSpPr>
          <a:xfrm>
            <a:off x="890035" y="925761"/>
            <a:ext cx="7536789" cy="5215062"/>
            <a:chOff x="338667" y="856326"/>
            <a:chExt cx="8523111" cy="5229331"/>
          </a:xfrm>
        </p:grpSpPr>
        <p:grpSp>
          <p:nvGrpSpPr>
            <p:cNvPr id="13" name="Group 12"/>
            <p:cNvGrpSpPr/>
            <p:nvPr/>
          </p:nvGrpSpPr>
          <p:grpSpPr>
            <a:xfrm>
              <a:off x="338667" y="856326"/>
              <a:ext cx="8523111" cy="5229331"/>
              <a:chOff x="338667" y="856326"/>
              <a:chExt cx="8523111" cy="5229331"/>
            </a:xfrm>
          </p:grpSpPr>
          <p:sp>
            <p:nvSpPr>
              <p:cNvPr id="6" name="Rectangle 5"/>
              <p:cNvSpPr/>
              <p:nvPr/>
            </p:nvSpPr>
            <p:spPr>
              <a:xfrm>
                <a:off x="338667" y="856326"/>
                <a:ext cx="8523111" cy="5229330"/>
              </a:xfrm>
              <a:prstGeom prst="rect">
                <a:avLst/>
              </a:prstGeom>
              <a:solidFill>
                <a:srgbClr val="FFFFFF"/>
              </a:solidFill>
              <a:ln>
                <a:noFill/>
              </a:ln>
              <a:effectLst>
                <a:glow rad="139700">
                  <a:schemeClr val="accent3">
                    <a:satMod val="175000"/>
                    <a:alpha val="4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 Box 26"/>
              <p:cNvSpPr txBox="1">
                <a:spLocks noChangeArrowheads="1"/>
              </p:cNvSpPr>
              <p:nvPr/>
            </p:nvSpPr>
            <p:spPr bwMode="auto">
              <a:xfrm>
                <a:off x="4152563" y="5297222"/>
                <a:ext cx="828301" cy="657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9pPr>
              </a:lstStyle>
              <a:p>
                <a:pPr marL="0" marR="0" lvl="0" indent="0" algn="l" defTabSz="914400" rtl="0" eaLnBrk="1" fontAlgn="auto" latinLnBrk="0" hangingPunct="1">
                  <a:lnSpc>
                    <a:spcPct val="76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4000" b="1" i="0" u="sng" strike="noStrike" kern="1200" cap="none" spc="0" normalizeH="0" baseline="0" noProof="0" dirty="0">
                    <a:ln>
                      <a:noFill/>
                    </a:ln>
                    <a:solidFill>
                      <a:srgbClr val="000090"/>
                    </a:solidFill>
                    <a:effectLst/>
                    <a:uLnTx/>
                    <a:uFillTx/>
                    <a:latin typeface="Arial" charset="0"/>
                    <a:ea typeface="ＭＳ Ｐゴシック" charset="0"/>
                    <a:cs typeface="Arial" charset="0"/>
                  </a:rPr>
                  <a:t>1D</a:t>
                </a:r>
              </a:p>
            </p:txBody>
          </p:sp>
          <p:pic>
            <p:nvPicPr>
              <p:cNvPr id="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59" r="2873" b="43142"/>
              <a:stretch/>
            </p:blipFill>
            <p:spPr bwMode="auto">
              <a:xfrm>
                <a:off x="1585951" y="856326"/>
                <a:ext cx="5848961" cy="3703167"/>
              </a:xfrm>
              <a:prstGeom prst="rect">
                <a:avLst/>
              </a:prstGeom>
              <a:noFill/>
              <a:ln>
                <a:noFill/>
              </a:ln>
              <a:extLst>
                <a:ext uri="{909E8E84-426E-40dd-AFC4-6F175D3DCCD1}">
                  <a14:hiddenFill xmlns:a14="http://schemas.microsoft.com/office/drawing/2010/main" xmlns="">
                    <a:solidFill>
                      <a:schemeClr val="accent1"/>
                    </a:solidFill>
                  </a14:hiddenFill>
                </a:ext>
              </a:extLst>
            </p:spPr>
          </p:pic>
          <p:sp>
            <p:nvSpPr>
              <p:cNvPr id="10" name="Text Box 11"/>
              <p:cNvSpPr txBox="1">
                <a:spLocks noChangeArrowheads="1"/>
              </p:cNvSpPr>
              <p:nvPr/>
            </p:nvSpPr>
            <p:spPr bwMode="auto">
              <a:xfrm>
                <a:off x="448980" y="4521834"/>
                <a:ext cx="1390246" cy="613323"/>
              </a:xfrm>
              <a:prstGeom prst="rect">
                <a:avLst/>
              </a:prstGeom>
              <a:solidFill>
                <a:srgbClr val="FFFFFF"/>
              </a:solidFill>
              <a:ln w="9360">
                <a:solidFill>
                  <a:srgbClr val="000000"/>
                </a:solidFill>
                <a:miter lim="800000"/>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1600" b="0" i="0" u="none" strike="noStrike" kern="1200" cap="none" spc="0" normalizeH="0" baseline="0" noProof="0" dirty="0">
                    <a:ln>
                      <a:noFill/>
                    </a:ln>
                    <a:solidFill>
                      <a:srgbClr val="000000"/>
                    </a:solidFill>
                    <a:effectLst/>
                    <a:uLnTx/>
                    <a:uFillTx/>
                    <a:latin typeface="Avenir Book"/>
                    <a:ea typeface="ＭＳ Ｐゴシック" charset="0"/>
                    <a:cs typeface="Avenir Book"/>
                  </a:rPr>
                  <a:t>PDFs</a:t>
                </a:r>
                <a:r>
                  <a:rPr kumimoji="0" lang="en-GB" altLang="zh-CN" sz="1600" b="0" i="0" u="none" strike="noStrike" kern="1200" cap="none" spc="0" normalizeH="0" baseline="0" noProof="0" dirty="0">
                    <a:ln>
                      <a:noFill/>
                    </a:ln>
                    <a:solidFill>
                      <a:srgbClr val="0066FF"/>
                    </a:solidFill>
                    <a:effectLst/>
                    <a:uLnTx/>
                    <a:uFillTx/>
                    <a:latin typeface="Avenir Book"/>
                    <a:ea typeface="ＭＳ Ｐゴシック" charset="0"/>
                    <a:cs typeface="Avenir Book"/>
                  </a:rPr>
                  <a:t> </a:t>
                </a:r>
              </a:p>
              <a:p>
                <a:pPr marL="0" marR="0" lvl="0" indent="0" algn="l" defTabSz="914400" rtl="0" eaLnBrk="1" fontAlgn="auto" latinLnBrk="0" hangingPunct="1">
                  <a:lnSpc>
                    <a:spcPct val="93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1600" b="0" i="0" u="none" strike="noStrike" kern="1200" cap="none" spc="0" normalizeH="0" baseline="0" noProof="0" dirty="0">
                    <a:ln>
                      <a:noFill/>
                    </a:ln>
                    <a:solidFill>
                      <a:srgbClr val="000000"/>
                    </a:solidFill>
                    <a:effectLst/>
                    <a:uLnTx/>
                    <a:uFillTx/>
                    <a:latin typeface="Avenir Book"/>
                    <a:ea typeface="ＭＳ Ｐゴシック" charset="0"/>
                    <a:cs typeface="Avenir Book"/>
                  </a:rPr>
                  <a:t>f</a:t>
                </a:r>
                <a:r>
                  <a:rPr kumimoji="0" lang="en-GB" altLang="zh-CN" sz="1600" b="0" i="0" u="none" strike="noStrike" kern="1200" cap="none" spc="0" normalizeH="0" baseline="-25000" noProof="0" dirty="0">
                    <a:ln>
                      <a:noFill/>
                    </a:ln>
                    <a:solidFill>
                      <a:srgbClr val="000000"/>
                    </a:solidFill>
                    <a:effectLst/>
                    <a:uLnTx/>
                    <a:uFillTx/>
                    <a:latin typeface="Avenir Book"/>
                    <a:ea typeface="ＭＳ Ｐゴシック" charset="0"/>
                    <a:cs typeface="Avenir Book"/>
                  </a:rPr>
                  <a:t>1</a:t>
                </a:r>
                <a:r>
                  <a:rPr kumimoji="0" lang="en-GB" altLang="zh-CN" sz="1600" b="0" i="0" u="none" strike="noStrike" kern="1200" cap="none" spc="0" normalizeH="0" baseline="30000" noProof="0" dirty="0">
                    <a:ln>
                      <a:noFill/>
                    </a:ln>
                    <a:solidFill>
                      <a:srgbClr val="000000"/>
                    </a:solidFill>
                    <a:effectLst/>
                    <a:uLnTx/>
                    <a:uFillTx/>
                    <a:latin typeface="Avenir Book"/>
                    <a:ea typeface="ＭＳ Ｐゴシック" charset="0"/>
                    <a:cs typeface="Avenir Book"/>
                  </a:rPr>
                  <a:t>u</a:t>
                </a:r>
                <a:r>
                  <a:rPr kumimoji="0" lang="en-GB" altLang="zh-CN" sz="1600" b="0" i="0" u="none" strike="noStrike" kern="1200" cap="none" spc="0" normalizeH="0" baseline="0" noProof="0" dirty="0">
                    <a:ln>
                      <a:noFill/>
                    </a:ln>
                    <a:solidFill>
                      <a:srgbClr val="000000"/>
                    </a:solidFill>
                    <a:effectLst/>
                    <a:uLnTx/>
                    <a:uFillTx/>
                    <a:latin typeface="Avenir Book"/>
                    <a:ea typeface="ＭＳ Ｐゴシック" charset="0"/>
                    <a:cs typeface="Avenir Book"/>
                  </a:rPr>
                  <a:t>(x), .. h</a:t>
                </a:r>
                <a:r>
                  <a:rPr kumimoji="0" lang="en-GB" altLang="zh-CN" sz="1600" b="0" i="0" u="none" strike="noStrike" kern="1200" cap="none" spc="0" normalizeH="0" baseline="-25000" noProof="0" dirty="0">
                    <a:ln>
                      <a:noFill/>
                    </a:ln>
                    <a:solidFill>
                      <a:srgbClr val="000000"/>
                    </a:solidFill>
                    <a:effectLst/>
                    <a:uLnTx/>
                    <a:uFillTx/>
                    <a:latin typeface="Avenir Book"/>
                    <a:ea typeface="ＭＳ Ｐゴシック" charset="0"/>
                    <a:cs typeface="Avenir Book"/>
                  </a:rPr>
                  <a:t>1</a:t>
                </a:r>
                <a:r>
                  <a:rPr kumimoji="0" lang="en-GB" altLang="zh-CN" sz="1600" b="0" i="0" u="none" strike="noStrike" kern="1200" cap="none" spc="0" normalizeH="0" baseline="30000" noProof="0" dirty="0">
                    <a:ln>
                      <a:noFill/>
                    </a:ln>
                    <a:solidFill>
                      <a:srgbClr val="000000"/>
                    </a:solidFill>
                    <a:effectLst/>
                    <a:uLnTx/>
                    <a:uFillTx/>
                    <a:latin typeface="Avenir Book"/>
                    <a:ea typeface="ＭＳ Ｐゴシック" charset="0"/>
                    <a:cs typeface="Avenir Book"/>
                  </a:rPr>
                  <a:t>u</a:t>
                </a:r>
                <a:r>
                  <a:rPr kumimoji="0" lang="en-GB" altLang="zh-CN" sz="1600" b="0" i="0" u="none" strike="noStrike" kern="1200" cap="none" spc="0" normalizeH="0" baseline="0" noProof="0" dirty="0">
                    <a:ln>
                      <a:noFill/>
                    </a:ln>
                    <a:solidFill>
                      <a:srgbClr val="000000"/>
                    </a:solidFill>
                    <a:effectLst/>
                    <a:uLnTx/>
                    <a:uFillTx/>
                    <a:latin typeface="Avenir Book"/>
                    <a:ea typeface="ＭＳ Ｐゴシック" charset="0"/>
                    <a:cs typeface="Avenir Book"/>
                  </a:rPr>
                  <a:t>(x</a:t>
                </a:r>
                <a:r>
                  <a:rPr kumimoji="0" lang="en-GB" altLang="zh-CN" sz="2000" b="0" i="0" u="none" strike="noStrike" kern="1200" cap="none" spc="0" normalizeH="0" baseline="0" noProof="0" dirty="0">
                    <a:ln>
                      <a:noFill/>
                    </a:ln>
                    <a:solidFill>
                      <a:srgbClr val="000000"/>
                    </a:solidFill>
                    <a:effectLst/>
                    <a:uLnTx/>
                    <a:uFillTx/>
                    <a:latin typeface="Times" charset="0"/>
                    <a:ea typeface="ＭＳ Ｐゴシック" charset="0"/>
                  </a:rPr>
                  <a:t>)</a:t>
                </a:r>
                <a:r>
                  <a:rPr kumimoji="0" lang="en-US" altLang="zh-CN" sz="2000" b="0" i="0" u="none" strike="noStrike" kern="1200" cap="none" spc="0" normalizeH="0" baseline="0" noProof="0" dirty="0">
                    <a:ln>
                      <a:noFill/>
                    </a:ln>
                    <a:solidFill>
                      <a:srgbClr val="000000"/>
                    </a:solidFill>
                    <a:effectLst/>
                    <a:uLnTx/>
                    <a:uFillTx/>
                    <a:latin typeface="Times" charset="0"/>
                    <a:ea typeface="ＭＳ Ｐゴシック" charset="0"/>
                  </a:rPr>
                  <a:t>‏</a:t>
                </a:r>
                <a:endParaRPr kumimoji="0" lang="en-GB" altLang="zh-CN" sz="2000" b="0" i="0" u="none" strike="noStrike" kern="1200" cap="none" spc="0" normalizeH="0" baseline="0" noProof="0" dirty="0">
                  <a:ln>
                    <a:noFill/>
                  </a:ln>
                  <a:solidFill>
                    <a:srgbClr val="000000"/>
                  </a:solidFill>
                  <a:effectLst/>
                  <a:uLnTx/>
                  <a:uFillTx/>
                  <a:latin typeface="Times" charset="0"/>
                  <a:ea typeface="ＭＳ Ｐゴシック" charset="0"/>
                </a:endParaRPr>
              </a:p>
            </p:txBody>
          </p:sp>
          <p:pic>
            <p:nvPicPr>
              <p:cNvPr id="11" name="Picture 13" descr="Wigner_GPD_TMD_1.png"/>
              <p:cNvPicPr>
                <a:picLocks noChangeAspect="1"/>
              </p:cNvPicPr>
              <p:nvPr/>
            </p:nvPicPr>
            <p:blipFill rotWithShape="1">
              <a:blip r:embed="rId3">
                <a:extLst>
                  <a:ext uri="{28A0092B-C50C-407E-A947-70E740481C1C}">
                    <a14:useLocalDpi xmlns:a14="http://schemas.microsoft.com/office/drawing/2010/main" val="0"/>
                  </a:ext>
                </a:extLst>
              </a:blip>
              <a:srcRect t="6125" r="54292"/>
              <a:stretch/>
            </p:blipFill>
            <p:spPr bwMode="auto">
              <a:xfrm>
                <a:off x="1876777" y="4443491"/>
                <a:ext cx="2275787" cy="1642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 Box 20"/>
              <p:cNvSpPr txBox="1">
                <a:spLocks noChangeArrowheads="1"/>
              </p:cNvSpPr>
              <p:nvPr/>
            </p:nvSpPr>
            <p:spPr bwMode="auto">
              <a:xfrm>
                <a:off x="7313073" y="4404272"/>
                <a:ext cx="1406328" cy="497753"/>
              </a:xfrm>
              <a:prstGeom prst="rect">
                <a:avLst/>
              </a:prstGeom>
              <a:solidFill>
                <a:srgbClr val="FFFFFF"/>
              </a:solidFill>
              <a:ln w="9360">
                <a:solidFill>
                  <a:srgbClr val="000000"/>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Form Factors</a:t>
                </a:r>
              </a:p>
              <a:p>
                <a:pPr marL="0" marR="0" lvl="0" indent="0" algn="l" defTabSz="914400" rtl="0" eaLnBrk="1" fontAlgn="auto" latinLnBrk="0" hangingPunct="1">
                  <a:lnSpc>
                    <a:spcPct val="93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G</a:t>
                </a:r>
                <a:r>
                  <a:rPr kumimoji="0" lang="en-GB" altLang="zh-CN" sz="1400" b="0" i="0" u="none" strike="noStrike" kern="1200" cap="none" spc="0" normalizeH="0" baseline="-25000" noProof="0" dirty="0">
                    <a:ln>
                      <a:noFill/>
                    </a:ln>
                    <a:solidFill>
                      <a:srgbClr val="000000"/>
                    </a:solidFill>
                    <a:effectLst/>
                    <a:uLnTx/>
                    <a:uFillTx/>
                    <a:latin typeface="Avenir Book"/>
                    <a:ea typeface="ＭＳ Ｐゴシック" charset="0"/>
                    <a:cs typeface="Avenir Book"/>
                  </a:rPr>
                  <a:t>E</a:t>
                </a: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(Q</a:t>
                </a:r>
                <a:r>
                  <a:rPr kumimoji="0" lang="en-GB" altLang="zh-CN" sz="1400" b="0" i="0" u="none" strike="noStrike" kern="1200" cap="none" spc="0" normalizeH="0" baseline="30000" noProof="0" dirty="0">
                    <a:ln>
                      <a:noFill/>
                    </a:ln>
                    <a:solidFill>
                      <a:srgbClr val="000000"/>
                    </a:solidFill>
                    <a:effectLst/>
                    <a:uLnTx/>
                    <a:uFillTx/>
                    <a:latin typeface="Avenir Book"/>
                    <a:ea typeface="ＭＳ Ｐゴシック" charset="0"/>
                    <a:cs typeface="Avenir Book"/>
                  </a:rPr>
                  <a:t>2</a:t>
                </a: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 G</a:t>
                </a:r>
                <a:r>
                  <a:rPr kumimoji="0" lang="en-GB" altLang="zh-CN" sz="1400" b="0" i="0" u="none" strike="noStrike" kern="1200" cap="none" spc="0" normalizeH="0" baseline="-25000" noProof="0" dirty="0">
                    <a:ln>
                      <a:noFill/>
                    </a:ln>
                    <a:solidFill>
                      <a:srgbClr val="000000"/>
                    </a:solidFill>
                    <a:effectLst/>
                    <a:uLnTx/>
                    <a:uFillTx/>
                    <a:latin typeface="Avenir Book"/>
                    <a:ea typeface="ＭＳ Ｐゴシック" charset="0"/>
                    <a:cs typeface="Avenir Book"/>
                  </a:rPr>
                  <a:t>M</a:t>
                </a: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(Q</a:t>
                </a:r>
                <a:r>
                  <a:rPr kumimoji="0" lang="en-GB" altLang="zh-CN" sz="1400" b="0" i="0" u="none" strike="noStrike" kern="1200" cap="none" spc="0" normalizeH="0" baseline="30000" noProof="0" dirty="0">
                    <a:ln>
                      <a:noFill/>
                    </a:ln>
                    <a:solidFill>
                      <a:srgbClr val="000000"/>
                    </a:solidFill>
                    <a:effectLst/>
                    <a:uLnTx/>
                    <a:uFillTx/>
                    <a:latin typeface="Avenir Book"/>
                    <a:ea typeface="ＭＳ Ｐゴシック" charset="0"/>
                    <a:cs typeface="Avenir Book"/>
                  </a:rPr>
                  <a:t>2</a:t>
                </a:r>
                <a:r>
                  <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a:t>
                </a:r>
                <a:r>
                  <a:rPr kumimoji="0" lang="en-US"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rPr>
                  <a:t>‏</a:t>
                </a:r>
                <a:endParaRPr kumimoji="0" lang="en-GB" altLang="zh-CN" sz="1400" b="0" i="0" u="none" strike="noStrike" kern="1200" cap="none" spc="0" normalizeH="0" baseline="0" noProof="0" dirty="0">
                  <a:ln>
                    <a:noFill/>
                  </a:ln>
                  <a:solidFill>
                    <a:srgbClr val="000000"/>
                  </a:solidFill>
                  <a:effectLst/>
                  <a:uLnTx/>
                  <a:uFillTx/>
                  <a:latin typeface="Avenir Book"/>
                  <a:ea typeface="ＭＳ Ｐゴシック" charset="0"/>
                  <a:cs typeface="Avenir Book"/>
                </a:endParaRPr>
              </a:p>
            </p:txBody>
          </p:sp>
          <p:pic>
            <p:nvPicPr>
              <p:cNvPr id="31" name="Picture 37" descr="Wigner_GPD_TMD_1.png"/>
              <p:cNvPicPr>
                <a:picLocks noChangeAspect="1"/>
              </p:cNvPicPr>
              <p:nvPr/>
            </p:nvPicPr>
            <p:blipFill>
              <a:blip r:embed="rId4">
                <a:extLst>
                  <a:ext uri="{28A0092B-C50C-407E-A947-70E740481C1C}">
                    <a14:useLocalDpi xmlns:a14="http://schemas.microsoft.com/office/drawing/2010/main" val="0"/>
                  </a:ext>
                </a:extLst>
              </a:blip>
              <a:srcRect l="47166" t="7146"/>
              <a:stretch>
                <a:fillRect/>
              </a:stretch>
            </p:blipFill>
            <p:spPr bwMode="auto">
              <a:xfrm>
                <a:off x="5117352" y="4349549"/>
                <a:ext cx="2134298" cy="1736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26"/>
              <p:cNvSpPr txBox="1">
                <a:spLocks noChangeArrowheads="1"/>
              </p:cNvSpPr>
              <p:nvPr/>
            </p:nvSpPr>
            <p:spPr bwMode="auto">
              <a:xfrm>
                <a:off x="4152564" y="2708836"/>
                <a:ext cx="828301" cy="657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5000" rIns="90000" bIns="450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900">
                    <a:solidFill>
                      <a:schemeClr val="tx1"/>
                    </a:solidFill>
                    <a:latin typeface="Arial" charset="0"/>
                    <a:ea typeface="ＭＳ Ｐゴシック" charset="0"/>
                  </a:defRPr>
                </a:lvl9pPr>
              </a:lstStyle>
              <a:p>
                <a:pPr marL="0" marR="0" lvl="0" indent="0" algn="l" defTabSz="914400" rtl="0" eaLnBrk="1" fontAlgn="auto" latinLnBrk="0" hangingPunct="1">
                  <a:lnSpc>
                    <a:spcPct val="76000"/>
                  </a:lnSpc>
                  <a:spcBef>
                    <a:spcPts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zh-CN" sz="4000" b="1" i="0" u="sng" strike="noStrike" kern="1200" cap="none" spc="0" normalizeH="0" baseline="0" noProof="0" dirty="0">
                    <a:ln>
                      <a:noFill/>
                    </a:ln>
                    <a:solidFill>
                      <a:srgbClr val="000090"/>
                    </a:solidFill>
                    <a:effectLst/>
                    <a:uLnTx/>
                    <a:uFillTx/>
                    <a:latin typeface="Arial" charset="0"/>
                    <a:ea typeface="ＭＳ Ｐゴシック" charset="0"/>
                    <a:cs typeface="Arial" charset="0"/>
                  </a:rPr>
                  <a:t>3D</a:t>
                </a:r>
              </a:p>
            </p:txBody>
          </p:sp>
          <p:sp>
            <p:nvSpPr>
              <p:cNvPr id="12" name="TextBox 11"/>
              <p:cNvSpPr txBox="1"/>
              <p:nvPr/>
            </p:nvSpPr>
            <p:spPr>
              <a:xfrm>
                <a:off x="2769696" y="4208719"/>
                <a:ext cx="3898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ＭＳ ゴシック"/>
                    <a:ea typeface="ＭＳ ゴシック"/>
                    <a:cs typeface="ＭＳ ゴシック"/>
                  </a:rPr>
                  <a:t>∨</a:t>
                </a:r>
                <a:endParaRPr kumimoji="0" lang="en-US" sz="1600"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sp>
            <p:nvSpPr>
              <p:cNvPr id="20" name="TextBox 19"/>
              <p:cNvSpPr txBox="1"/>
              <p:nvPr/>
            </p:nvSpPr>
            <p:spPr>
              <a:xfrm>
                <a:off x="6167651" y="4093940"/>
                <a:ext cx="3898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ＭＳ ゴシック"/>
                    <a:ea typeface="ＭＳ ゴシック"/>
                    <a:cs typeface="ＭＳ ゴシック"/>
                  </a:rPr>
                  <a:t>∨</a:t>
                </a:r>
                <a:endParaRPr kumimoji="0" lang="en-US" sz="1600" b="0" i="0" u="none" strike="noStrike" kern="1200" cap="none" spc="0" normalizeH="0" baseline="0" noProof="0" dirty="0">
                  <a:ln>
                    <a:noFill/>
                  </a:ln>
                  <a:solidFill>
                    <a:srgbClr val="000000">
                      <a:lumMod val="50000"/>
                      <a:lumOff val="50000"/>
                    </a:srgbClr>
                  </a:solidFill>
                  <a:effectLst/>
                  <a:uLnTx/>
                  <a:uFillTx/>
                  <a:latin typeface="Calibri"/>
                  <a:ea typeface="+mn-ea"/>
                  <a:cs typeface="+mn-cs"/>
                </a:endParaRPr>
              </a:p>
            </p:txBody>
          </p:sp>
        </p:grpSp>
        <p:sp>
          <p:nvSpPr>
            <p:cNvPr id="23" name="Rectangle 22"/>
            <p:cNvSpPr/>
            <p:nvPr/>
          </p:nvSpPr>
          <p:spPr>
            <a:xfrm>
              <a:off x="7089157" y="2500927"/>
              <a:ext cx="1772621" cy="10139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BE1D1D"/>
                  </a:solidFill>
                  <a:effectLst/>
                  <a:uLnTx/>
                  <a:uFillTx/>
                  <a:latin typeface="Arial Black"/>
                  <a:ea typeface="+mn-ea"/>
                  <a:cs typeface="Arial Black"/>
                </a:rPr>
                <a:t>G</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eneralized </a:t>
              </a:r>
              <a:r>
                <a:rPr kumimoji="0" lang="en-US" sz="1500" b="0" i="0" u="none" strike="noStrike" kern="1200" cap="none" spc="0" normalizeH="0" baseline="0" noProof="0" dirty="0">
                  <a:ln>
                    <a:noFill/>
                  </a:ln>
                  <a:solidFill>
                    <a:srgbClr val="BE1D1D"/>
                  </a:solidFill>
                  <a:effectLst/>
                  <a:uLnTx/>
                  <a:uFillTx/>
                  <a:latin typeface="Arial Black"/>
                  <a:ea typeface="+mn-ea"/>
                  <a:cs typeface="Arial Black"/>
                </a:rPr>
                <a:t>P</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arton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BE1D1D"/>
                  </a:solidFill>
                  <a:effectLst/>
                  <a:uLnTx/>
                  <a:uFillTx/>
                  <a:latin typeface="Arial Black"/>
                  <a:ea typeface="+mn-ea"/>
                  <a:cs typeface="Arial Black"/>
                </a:rPr>
                <a:t>D</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istributions</a:t>
              </a:r>
            </a:p>
          </p:txBody>
        </p:sp>
        <p:sp>
          <p:nvSpPr>
            <p:cNvPr id="14" name="Rectangle 13"/>
            <p:cNvSpPr/>
            <p:nvPr/>
          </p:nvSpPr>
          <p:spPr>
            <a:xfrm>
              <a:off x="428840" y="2449412"/>
              <a:ext cx="1723276" cy="1312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BE1D1D"/>
                  </a:solidFill>
                  <a:effectLst/>
                  <a:uLnTx/>
                  <a:uFillTx/>
                  <a:latin typeface="Arial Black"/>
                  <a:ea typeface="+mn-ea"/>
                  <a:cs typeface="Arial Black"/>
                </a:rPr>
                <a:t>T</a:t>
              </a:r>
              <a:r>
                <a:rPr kumimoji="0" lang="en-US" sz="1500" b="0" i="0" u="none" strike="noStrike" kern="1200" cap="none" spc="0" normalizeH="0" baseline="0" noProof="0" dirty="0" err="1">
                  <a:ln>
                    <a:noFill/>
                  </a:ln>
                  <a:solidFill>
                    <a:srgbClr val="000000"/>
                  </a:solidFill>
                  <a:effectLst/>
                  <a:uLnTx/>
                  <a:uFillTx/>
                  <a:latin typeface="Avenir Book"/>
                  <a:ea typeface="+mn-ea"/>
                  <a:cs typeface="Avenir Book"/>
                </a:rPr>
                <a:t>ansverse</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 </a:t>
              </a:r>
              <a:r>
                <a:rPr kumimoji="0" lang="en-US" sz="1500" b="0" i="0" u="none" strike="noStrike" kern="1200" cap="none" spc="0" normalizeH="0" baseline="0" noProof="0" dirty="0">
                  <a:ln>
                    <a:noFill/>
                  </a:ln>
                  <a:solidFill>
                    <a:srgbClr val="BE1D1D"/>
                  </a:solidFill>
                  <a:effectLst/>
                  <a:uLnTx/>
                  <a:uFillTx/>
                  <a:latin typeface="Arial Black"/>
                  <a:ea typeface="+mn-ea"/>
                  <a:cs typeface="Arial Black"/>
                </a:rPr>
                <a:t>M</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omentum </a:t>
              </a:r>
              <a:r>
                <a:rPr kumimoji="0" lang="en-US" sz="1500" b="0" i="0" u="none" strike="noStrike" kern="1200" cap="none" spc="0" normalizeH="0" baseline="0" noProof="0" dirty="0">
                  <a:ln>
                    <a:noFill/>
                  </a:ln>
                  <a:solidFill>
                    <a:srgbClr val="BE1D1D"/>
                  </a:solidFill>
                  <a:effectLst/>
                  <a:uLnTx/>
                  <a:uFillTx/>
                  <a:latin typeface="Arial Black"/>
                  <a:ea typeface="+mn-ea"/>
                  <a:cs typeface="Arial Black"/>
                </a:rPr>
                <a:t>D</a:t>
              </a:r>
              <a:r>
                <a:rPr kumimoji="0" lang="en-US" sz="1500" b="0" i="0" u="none" strike="noStrike" kern="1200" cap="none" spc="0" normalizeH="0" baseline="0" noProof="0" dirty="0">
                  <a:ln>
                    <a:noFill/>
                  </a:ln>
                  <a:solidFill>
                    <a:srgbClr val="000000"/>
                  </a:solidFill>
                  <a:effectLst/>
                  <a:uLnTx/>
                  <a:uFillTx/>
                  <a:latin typeface="Avenir Book"/>
                  <a:ea typeface="+mn-ea"/>
                  <a:cs typeface="Avenir Book"/>
                </a:rPr>
                <a:t>ependent distributions</a:t>
              </a:r>
            </a:p>
          </p:txBody>
        </p:sp>
      </p:grpSp>
    </p:spTree>
    <p:extLst>
      <p:ext uri="{BB962C8B-B14F-4D97-AF65-F5344CB8AC3E}">
        <p14:creationId xmlns:p14="http://schemas.microsoft.com/office/powerpoint/2010/main" val="313274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30</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Roman" panose="02000503020000020003" pitchFamily="2" charset="0"/>
                <a:cs typeface="Avenir Black"/>
              </a:rPr>
              <a:t>Quasi-Online Results – </a:t>
            </a:r>
            <a:r>
              <a:rPr lang="en-US" sz="3700" b="0" dirty="0" err="1">
                <a:solidFill>
                  <a:schemeClr val="accent1"/>
                </a:solidFill>
                <a:latin typeface="Avenir Roman" panose="02000503020000020003" pitchFamily="2" charset="0"/>
                <a:cs typeface="Avenir Black"/>
              </a:rPr>
              <a:t>Pions</a:t>
            </a:r>
            <a:r>
              <a:rPr lang="en-US" sz="3700" b="0" dirty="0">
                <a:solidFill>
                  <a:schemeClr val="accent1"/>
                </a:solidFill>
                <a:latin typeface="Avenir Roman" panose="02000503020000020003" pitchFamily="2" charset="0"/>
                <a:cs typeface="Avenir Black"/>
              </a:rPr>
              <a:t> </a:t>
            </a:r>
            <a:endParaRPr lang="en-US" sz="3700" b="0" dirty="0">
              <a:solidFill>
                <a:srgbClr val="FFFFFF"/>
              </a:solidFill>
              <a:latin typeface="Avenir Roman" panose="02000503020000020003" pitchFamily="2" charset="0"/>
              <a:cs typeface="Avenir Black"/>
            </a:endParaRPr>
          </a:p>
        </p:txBody>
      </p:sp>
      <p:pic>
        <p:nvPicPr>
          <p:cNvPr id="4" name="Picture 2">
            <a:extLst>
              <a:ext uri="{FF2B5EF4-FFF2-40B4-BE49-F238E27FC236}">
                <a16:creationId xmlns:a16="http://schemas.microsoft.com/office/drawing/2014/main" id="{49DCDB33-AC11-5548-94B3-56DCC82CA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87421" y="716121"/>
            <a:ext cx="4949190" cy="64655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7B6B891-6765-BC4F-927C-9BC7167860F1}"/>
              </a:ext>
            </a:extLst>
          </p:cNvPr>
          <p:cNvSpPr txBox="1"/>
          <p:nvPr/>
        </p:nvSpPr>
        <p:spPr>
          <a:xfrm>
            <a:off x="206031" y="796710"/>
            <a:ext cx="8691326" cy="707886"/>
          </a:xfrm>
          <a:prstGeom prst="rect">
            <a:avLst/>
          </a:prstGeom>
          <a:noFill/>
        </p:spPr>
        <p:txBody>
          <a:bodyPr wrap="square" rtlCol="0">
            <a:spAutoFit/>
          </a:bodyPr>
          <a:lstStyle/>
          <a:p>
            <a:r>
              <a:rPr lang="en-US" sz="2000" dirty="0">
                <a:latin typeface="Avenir Book"/>
                <a:cs typeface="Avenir Book"/>
              </a:rPr>
              <a:t>Not normalized by target density: just ratios of counts/</a:t>
            </a:r>
            <a:r>
              <a:rPr lang="en-US" sz="2000" dirty="0" err="1">
                <a:latin typeface="Avenir Book"/>
                <a:cs typeface="Avenir Book"/>
              </a:rPr>
              <a:t>mC</a:t>
            </a:r>
            <a:r>
              <a:rPr lang="en-US" sz="2000" dirty="0">
                <a:latin typeface="Avenir Book"/>
                <a:cs typeface="Avenir Book"/>
              </a:rPr>
              <a:t> corrected for computer dead time.</a:t>
            </a:r>
          </a:p>
        </p:txBody>
      </p:sp>
      <p:sp>
        <p:nvSpPr>
          <p:cNvPr id="7" name="TextBox 6">
            <a:extLst>
              <a:ext uri="{FF2B5EF4-FFF2-40B4-BE49-F238E27FC236}">
                <a16:creationId xmlns:a16="http://schemas.microsoft.com/office/drawing/2014/main" id="{20B02F5C-AC6D-1D4E-BE7F-E366A2D255C6}"/>
              </a:ext>
            </a:extLst>
          </p:cNvPr>
          <p:cNvSpPr txBox="1"/>
          <p:nvPr/>
        </p:nvSpPr>
        <p:spPr>
          <a:xfrm>
            <a:off x="6694801" y="2154725"/>
            <a:ext cx="2427011" cy="1384995"/>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Ratio to </a:t>
            </a:r>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LH2 of</a:t>
            </a:r>
          </a:p>
          <a:p>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LD2 (open circles)</a:t>
            </a:r>
          </a:p>
          <a:p>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Al (open diamonds)</a:t>
            </a:r>
          </a:p>
          <a:p>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LH2 (crosses)</a:t>
            </a:r>
          </a:p>
          <a:p>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LD2 (filled circles)</a:t>
            </a:r>
          </a:p>
          <a:p>
            <a:r>
              <a:rPr lang="en-US" sz="1400" dirty="0">
                <a:latin typeface="Symbol" charset="2"/>
                <a:cs typeface="Symbol" charset="2"/>
              </a:rPr>
              <a:t>p</a:t>
            </a:r>
            <a:r>
              <a:rPr lang="en-US" sz="1400" dirty="0">
                <a:latin typeface="Arial" panose="020B0604020202020204" pitchFamily="34" charset="0"/>
                <a:cs typeface="Arial" panose="020B0604020202020204" pitchFamily="34" charset="0"/>
              </a:rPr>
              <a:t>- from Al (filled diamonds)</a:t>
            </a:r>
          </a:p>
        </p:txBody>
      </p:sp>
    </p:spTree>
    <p:extLst>
      <p:ext uri="{BB962C8B-B14F-4D97-AF65-F5344CB8AC3E}">
        <p14:creationId xmlns:p14="http://schemas.microsoft.com/office/powerpoint/2010/main" val="1106916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31</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a:solidFill>
                  <a:schemeClr val="accent1"/>
                </a:solidFill>
                <a:latin typeface="Avenir Book" panose="02000503020000020003" pitchFamily="2" charset="0"/>
                <a:cs typeface="Avenir Black"/>
              </a:rPr>
              <a:t>The neutron </a:t>
            </a:r>
            <a:r>
              <a:rPr lang="en-US" sz="3700" b="0" dirty="0" err="1">
                <a:solidFill>
                  <a:schemeClr val="accent1"/>
                </a:solidFill>
                <a:latin typeface="Avenir Book" panose="02000503020000020003" pitchFamily="2" charset="0"/>
                <a:cs typeface="Avenir Black"/>
              </a:rPr>
              <a:t>Sivers</a:t>
            </a:r>
            <a:r>
              <a:rPr lang="en-US" sz="3700" b="0" dirty="0">
                <a:solidFill>
                  <a:schemeClr val="accent1"/>
                </a:solidFill>
                <a:latin typeface="Avenir Book" panose="02000503020000020003" pitchFamily="2" charset="0"/>
                <a:cs typeface="Avenir Black"/>
              </a:rPr>
              <a:t> Asymmetry with SBS</a:t>
            </a:r>
            <a:endParaRPr lang="en-US" sz="3700" b="0" dirty="0">
              <a:solidFill>
                <a:srgbClr val="FFFFFF"/>
              </a:solidFill>
              <a:latin typeface="Avenir Book" panose="02000503020000020003" pitchFamily="2" charset="0"/>
              <a:cs typeface="Avenir Black"/>
            </a:endParaRPr>
          </a:p>
        </p:txBody>
      </p:sp>
      <p:pic>
        <p:nvPicPr>
          <p:cNvPr id="4" name="Picture 3" descr="Screen Shot 2016-11-25 at 09.10.07.png">
            <a:extLst>
              <a:ext uri="{FF2B5EF4-FFF2-40B4-BE49-F238E27FC236}">
                <a16:creationId xmlns:a16="http://schemas.microsoft.com/office/drawing/2014/main" id="{29EB756C-E32D-B340-87ED-BFF7BD98DC37}"/>
              </a:ext>
            </a:extLst>
          </p:cNvPr>
          <p:cNvPicPr>
            <a:picLocks noChangeAspect="1"/>
          </p:cNvPicPr>
          <p:nvPr/>
        </p:nvPicPr>
        <p:blipFill rotWithShape="1">
          <a:blip r:embed="rId3">
            <a:extLst>
              <a:ext uri="{28A0092B-C50C-407E-A947-70E740481C1C}">
                <a14:useLocalDpi xmlns:a14="http://schemas.microsoft.com/office/drawing/2010/main" val="0"/>
              </a:ext>
            </a:extLst>
          </a:blip>
          <a:srcRect r="49784" b="3516"/>
          <a:stretch/>
        </p:blipFill>
        <p:spPr>
          <a:xfrm>
            <a:off x="3664128" y="1094509"/>
            <a:ext cx="5327472" cy="3858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4">
            <a:extLst>
              <a:ext uri="{FF2B5EF4-FFF2-40B4-BE49-F238E27FC236}">
                <a16:creationId xmlns:a16="http://schemas.microsoft.com/office/drawing/2014/main" id="{0E6F35F4-F63F-2B44-A23A-F775B4C3D4FD}"/>
              </a:ext>
            </a:extLst>
          </p:cNvPr>
          <p:cNvSpPr>
            <a:spLocks noChangeArrowheads="1"/>
          </p:cNvSpPr>
          <p:nvPr/>
        </p:nvSpPr>
        <p:spPr bwMode="auto">
          <a:xfrm>
            <a:off x="0" y="5141690"/>
            <a:ext cx="8991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it-IT" sz="1800" b="1" dirty="0">
                <a:solidFill>
                  <a:schemeClr val="accent1"/>
                </a:solidFill>
                <a:latin typeface="Avenir Roman" panose="02000503020000020003" pitchFamily="2" charset="0"/>
              </a:rPr>
              <a:t>This experiment will achieve statistical FOM for the neutron ~100X better than HERMES proton data and ~1000X better than the previous </a:t>
            </a:r>
            <a:r>
              <a:rPr lang="en-US" altLang="it-IT" sz="1800" b="1" dirty="0" err="1">
                <a:solidFill>
                  <a:schemeClr val="accent1"/>
                </a:solidFill>
                <a:latin typeface="Avenir Roman" panose="02000503020000020003" pitchFamily="2" charset="0"/>
              </a:rPr>
              <a:t>Jlab</a:t>
            </a:r>
            <a:r>
              <a:rPr lang="en-US" altLang="it-IT" sz="1800" b="1" dirty="0">
                <a:solidFill>
                  <a:schemeClr val="accent1"/>
                </a:solidFill>
                <a:latin typeface="Avenir Roman" panose="02000503020000020003" pitchFamily="2" charset="0"/>
              </a:rPr>
              <a:t> neutron data at 6 GeV.</a:t>
            </a:r>
          </a:p>
          <a:p>
            <a:pPr eaLnBrk="1" hangingPunct="1">
              <a:buFont typeface="Arial" panose="020B0604020202020204" pitchFamily="34" charset="0"/>
              <a:buChar char="•"/>
            </a:pPr>
            <a:endParaRPr lang="en-US" altLang="it-IT" sz="1000" b="1" dirty="0">
              <a:solidFill>
                <a:srgbClr val="00B050"/>
              </a:solidFill>
              <a:latin typeface="Avenir Roman" panose="02000503020000020003" pitchFamily="2" charset="0"/>
            </a:endParaRPr>
          </a:p>
          <a:p>
            <a:pPr eaLnBrk="1" hangingPunct="1">
              <a:buFont typeface="Arial" panose="020B0604020202020204" pitchFamily="34" charset="0"/>
              <a:buChar char="•"/>
            </a:pPr>
            <a:r>
              <a:rPr lang="en-US" altLang="it-IT" sz="1800" b="1" dirty="0">
                <a:solidFill>
                  <a:srgbClr val="002060"/>
                </a:solidFill>
                <a:latin typeface="Avenir Roman" panose="02000503020000020003" pitchFamily="2" charset="0"/>
                <a:ea typeface="+mn-ea"/>
              </a:rPr>
              <a:t>Kaon and neutral pion data will aid flavor decomposition, and understanding of reaction-mechanism effects</a:t>
            </a:r>
            <a:r>
              <a:rPr lang="en-US" altLang="it-IT" sz="1800" b="1" dirty="0">
                <a:solidFill>
                  <a:srgbClr val="00B050"/>
                </a:solidFill>
                <a:latin typeface="Avenir Roman" panose="02000503020000020003" pitchFamily="2" charset="0"/>
              </a:rPr>
              <a:t>.</a:t>
            </a:r>
          </a:p>
        </p:txBody>
      </p:sp>
      <p:pic>
        <p:nvPicPr>
          <p:cNvPr id="7" name="Picture 26">
            <a:extLst>
              <a:ext uri="{FF2B5EF4-FFF2-40B4-BE49-F238E27FC236}">
                <a16:creationId xmlns:a16="http://schemas.microsoft.com/office/drawing/2014/main" id="{81BEF3AC-D011-F946-9EBB-98E09A76BE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0442" y="867213"/>
            <a:ext cx="2352695" cy="82426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a:extLst>
              <a:ext uri="{FF2B5EF4-FFF2-40B4-BE49-F238E27FC236}">
                <a16:creationId xmlns:a16="http://schemas.microsoft.com/office/drawing/2014/main" id="{5FEDD52E-ED06-7D48-98FB-6B6B47424430}"/>
              </a:ext>
            </a:extLst>
          </p:cNvPr>
          <p:cNvSpPr>
            <a:spLocks noChangeArrowheads="1"/>
          </p:cNvSpPr>
          <p:nvPr/>
        </p:nvSpPr>
        <p:spPr bwMode="auto">
          <a:xfrm>
            <a:off x="0" y="3980858"/>
            <a:ext cx="36021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it-IT" sz="1200" dirty="0">
                <a:solidFill>
                  <a:srgbClr val="000090"/>
                </a:solidFill>
                <a:latin typeface="Tahoma" panose="020B0604030504040204" pitchFamily="34" charset="0"/>
              </a:rPr>
              <a:t>Impact of the data from a short-duration run (~2 months) with small-acceptance spectrometers demonstrates </a:t>
            </a:r>
            <a:r>
              <a:rPr lang="en-US" altLang="it-IT" sz="1200" b="1" dirty="0">
                <a:solidFill>
                  <a:srgbClr val="000090"/>
                </a:solidFill>
                <a:latin typeface="Tahoma" panose="020B0604030504040204" pitchFamily="34" charset="0"/>
              </a:rPr>
              <a:t>power of </a:t>
            </a:r>
            <a:r>
              <a:rPr lang="en-US" altLang="it-IT" sz="1200" b="1" baseline="30000" dirty="0">
                <a:solidFill>
                  <a:srgbClr val="000090"/>
                </a:solidFill>
                <a:latin typeface="Tahoma" panose="020B0604030504040204" pitchFamily="34" charset="0"/>
              </a:rPr>
              <a:t>3</a:t>
            </a:r>
            <a:r>
              <a:rPr lang="en-US" altLang="it-IT" sz="1200" b="1" dirty="0">
                <a:solidFill>
                  <a:srgbClr val="000090"/>
                </a:solidFill>
                <a:latin typeface="Tahoma" panose="020B0604030504040204" pitchFamily="34" charset="0"/>
              </a:rPr>
              <a:t>He target (</a:t>
            </a:r>
            <a:r>
              <a:rPr lang="en-US" altLang="it-IT" sz="1200" b="1" dirty="0">
                <a:solidFill>
                  <a:srgbClr val="FF0000"/>
                </a:solidFill>
                <a:latin typeface="Times New Roman" panose="02020603050405020304" pitchFamily="18" charset="0"/>
              </a:rPr>
              <a:t>&lt;P</a:t>
            </a:r>
            <a:r>
              <a:rPr lang="en-US" altLang="it-IT" sz="1200" b="1" baseline="-25000" dirty="0">
                <a:solidFill>
                  <a:srgbClr val="FF0000"/>
                </a:solidFill>
                <a:latin typeface="Times New Roman" panose="02020603050405020304" pitchFamily="18" charset="0"/>
              </a:rPr>
              <a:t>T</a:t>
            </a:r>
            <a:r>
              <a:rPr lang="en-US" altLang="it-IT" sz="1200" b="1" dirty="0">
                <a:solidFill>
                  <a:srgbClr val="FF0000"/>
                </a:solidFill>
                <a:latin typeface="Times New Roman" panose="02020603050405020304" pitchFamily="18" charset="0"/>
              </a:rPr>
              <a:t>&gt; = 55%</a:t>
            </a:r>
            <a:r>
              <a:rPr lang="en-US" altLang="it-IT" sz="1200" b="1" dirty="0">
                <a:solidFill>
                  <a:srgbClr val="000090"/>
                </a:solidFill>
                <a:latin typeface="Tahoma" panose="020B0604030504040204" pitchFamily="34" charset="0"/>
              </a:rPr>
              <a:t>)</a:t>
            </a:r>
            <a:r>
              <a:rPr lang="en-US" altLang="it-IT" sz="1200" dirty="0">
                <a:solidFill>
                  <a:srgbClr val="FF0000"/>
                </a:solidFill>
                <a:latin typeface="Times New Roman" panose="02020603050405020304" pitchFamily="18" charset="0"/>
              </a:rPr>
              <a:t> </a:t>
            </a:r>
            <a:r>
              <a:rPr lang="en-US" altLang="it-IT" sz="1200" b="1" dirty="0">
                <a:solidFill>
                  <a:srgbClr val="000090"/>
                </a:solidFill>
                <a:latin typeface="Tahoma" panose="020B0604030504040204" pitchFamily="34" charset="0"/>
              </a:rPr>
              <a:t>and lays foundation for high statistical FOM @11 GeV</a:t>
            </a:r>
          </a:p>
        </p:txBody>
      </p:sp>
      <p:pic>
        <p:nvPicPr>
          <p:cNvPr id="9" name="Picture 6">
            <a:extLst>
              <a:ext uri="{FF2B5EF4-FFF2-40B4-BE49-F238E27FC236}">
                <a16:creationId xmlns:a16="http://schemas.microsoft.com/office/drawing/2014/main" id="{9A159918-598F-244F-84AF-8B31898853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327" y="1691473"/>
            <a:ext cx="2928924" cy="225695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720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32</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700" b="0" dirty="0" err="1">
                <a:solidFill>
                  <a:schemeClr val="accent1"/>
                </a:solidFill>
                <a:latin typeface="Avenir Book" panose="02000503020000020003" pitchFamily="2" charset="0"/>
                <a:cs typeface="Avenir Black"/>
              </a:rPr>
              <a:t>SoLID</a:t>
            </a:r>
            <a:r>
              <a:rPr lang="en-US" sz="3700" b="0" dirty="0">
                <a:solidFill>
                  <a:schemeClr val="accent1"/>
                </a:solidFill>
                <a:latin typeface="Avenir Book" panose="02000503020000020003" pitchFamily="2" charset="0"/>
                <a:cs typeface="Avenir Black"/>
              </a:rPr>
              <a:t> impact on Tensor Charge</a:t>
            </a:r>
            <a:endParaRPr lang="en-US" sz="3700" b="0" dirty="0">
              <a:solidFill>
                <a:srgbClr val="FFFFFF"/>
              </a:solidFill>
              <a:latin typeface="Avenir Book" panose="02000503020000020003" pitchFamily="2" charset="0"/>
              <a:cs typeface="Avenir Black"/>
            </a:endParaRPr>
          </a:p>
        </p:txBody>
      </p:sp>
      <p:pic>
        <p:nvPicPr>
          <p:cNvPr id="3" name="Picture 2">
            <a:extLst>
              <a:ext uri="{FF2B5EF4-FFF2-40B4-BE49-F238E27FC236}">
                <a16:creationId xmlns:a16="http://schemas.microsoft.com/office/drawing/2014/main" id="{F4D706F2-1AAB-3543-A83F-5729294B60BA}"/>
              </a:ext>
            </a:extLst>
          </p:cNvPr>
          <p:cNvPicPr>
            <a:picLocks noChangeAspect="1"/>
          </p:cNvPicPr>
          <p:nvPr/>
        </p:nvPicPr>
        <p:blipFill>
          <a:blip r:embed="rId3"/>
          <a:stretch>
            <a:fillRect/>
          </a:stretch>
        </p:blipFill>
        <p:spPr>
          <a:xfrm>
            <a:off x="2715491" y="1794414"/>
            <a:ext cx="5958103" cy="3983274"/>
          </a:xfrm>
          <a:prstGeom prst="rect">
            <a:avLst/>
          </a:prstGeom>
        </p:spPr>
      </p:pic>
      <p:sp>
        <p:nvSpPr>
          <p:cNvPr id="8" name="Rectangle 7">
            <a:extLst>
              <a:ext uri="{FF2B5EF4-FFF2-40B4-BE49-F238E27FC236}">
                <a16:creationId xmlns:a16="http://schemas.microsoft.com/office/drawing/2014/main" id="{E2854758-F53D-464A-AE63-930B5A708A7A}"/>
              </a:ext>
            </a:extLst>
          </p:cNvPr>
          <p:cNvSpPr/>
          <p:nvPr/>
        </p:nvSpPr>
        <p:spPr>
          <a:xfrm>
            <a:off x="0" y="2077891"/>
            <a:ext cx="2715491" cy="3416320"/>
          </a:xfrm>
          <a:prstGeom prst="rect">
            <a:avLst/>
          </a:prstGeom>
        </p:spPr>
        <p:txBody>
          <a:bodyPr wrap="square">
            <a:spAutoFit/>
          </a:bodyPr>
          <a:lstStyle/>
          <a:p>
            <a:pPr marL="342900" indent="-342900">
              <a:buFont typeface="Arial" panose="020B0604020202020204" pitchFamily="34" charset="0"/>
              <a:buChar char="•"/>
            </a:pPr>
            <a:r>
              <a:rPr lang="it-IT" b="1" dirty="0">
                <a:latin typeface="Avenir Roman" panose="02000503020000020003" pitchFamily="2" charset="0"/>
              </a:rPr>
              <a:t>A </a:t>
            </a:r>
            <a:r>
              <a:rPr lang="it-IT" b="1" dirty="0" err="1">
                <a:latin typeface="Avenir Roman" panose="02000503020000020003" pitchFamily="2" charset="0"/>
              </a:rPr>
              <a:t>fundamental</a:t>
            </a:r>
            <a:r>
              <a:rPr lang="it-IT" b="1" dirty="0">
                <a:latin typeface="Avenir Roman" panose="02000503020000020003" pitchFamily="2" charset="0"/>
              </a:rPr>
              <a:t> QCD </a:t>
            </a:r>
            <a:r>
              <a:rPr lang="it-IT" b="1" dirty="0" err="1">
                <a:latin typeface="Avenir Roman" panose="02000503020000020003" pitchFamily="2" charset="0"/>
              </a:rPr>
              <a:t>quantity</a:t>
            </a:r>
            <a:r>
              <a:rPr lang="it-IT" b="1" dirty="0">
                <a:latin typeface="Avenir Roman" panose="02000503020000020003" pitchFamily="2" charset="0"/>
              </a:rPr>
              <a:t>: </a:t>
            </a:r>
            <a:r>
              <a:rPr lang="it-IT" b="1" dirty="0" err="1">
                <a:latin typeface="Avenir Roman" panose="02000503020000020003" pitchFamily="2" charset="0"/>
              </a:rPr>
              <a:t>matrix</a:t>
            </a:r>
            <a:r>
              <a:rPr lang="it-IT" b="1" dirty="0">
                <a:latin typeface="Avenir Roman" panose="02000503020000020003" pitchFamily="2" charset="0"/>
              </a:rPr>
              <a:t> </a:t>
            </a:r>
            <a:r>
              <a:rPr lang="it-IT" b="1" dirty="0" err="1">
                <a:latin typeface="Avenir Roman" panose="02000503020000020003" pitchFamily="2" charset="0"/>
              </a:rPr>
              <a:t>element</a:t>
            </a:r>
            <a:r>
              <a:rPr lang="it-IT" b="1" dirty="0">
                <a:latin typeface="Avenir Roman" panose="02000503020000020003" pitchFamily="2" charset="0"/>
              </a:rPr>
              <a:t> of </a:t>
            </a:r>
            <a:r>
              <a:rPr lang="it-IT" b="1" dirty="0" err="1">
                <a:latin typeface="Avenir Roman" panose="02000503020000020003" pitchFamily="2" charset="0"/>
              </a:rPr>
              <a:t>local</a:t>
            </a:r>
            <a:r>
              <a:rPr lang="it-IT" b="1" dirty="0">
                <a:latin typeface="Avenir Roman" panose="02000503020000020003" pitchFamily="2" charset="0"/>
              </a:rPr>
              <a:t> </a:t>
            </a:r>
            <a:r>
              <a:rPr lang="it-IT" b="1" dirty="0" err="1">
                <a:latin typeface="Avenir Roman" panose="02000503020000020003" pitchFamily="2" charset="0"/>
              </a:rPr>
              <a:t>operators</a:t>
            </a:r>
            <a:endParaRPr lang="it-IT" b="1" dirty="0">
              <a:latin typeface="Avenir Roman" panose="02000503020000020003" pitchFamily="2" charset="0"/>
            </a:endParaRPr>
          </a:p>
          <a:p>
            <a:pPr marL="342900" indent="-342900">
              <a:buFont typeface="Arial" panose="020B0604020202020204" pitchFamily="34" charset="0"/>
              <a:buChar char="•"/>
            </a:pPr>
            <a:endParaRPr lang="it-IT" b="1" dirty="0">
              <a:latin typeface="Avenir Roman" panose="02000503020000020003" pitchFamily="2" charset="0"/>
            </a:endParaRPr>
          </a:p>
          <a:p>
            <a:pPr marL="342900" indent="-342900">
              <a:buFont typeface="Arial" panose="020B0604020202020204" pitchFamily="34" charset="0"/>
              <a:buChar char="•"/>
            </a:pPr>
            <a:r>
              <a:rPr lang="it-IT" b="1" dirty="0">
                <a:latin typeface="Avenir Roman" panose="02000503020000020003" pitchFamily="2" charset="0"/>
              </a:rPr>
              <a:t>Moment of the </a:t>
            </a:r>
            <a:r>
              <a:rPr lang="it-IT" b="1" dirty="0" err="1">
                <a:latin typeface="Avenir Roman" panose="02000503020000020003" pitchFamily="2" charset="0"/>
              </a:rPr>
              <a:t>transversity</a:t>
            </a:r>
            <a:r>
              <a:rPr lang="it-IT" b="1" dirty="0">
                <a:latin typeface="Avenir Roman" panose="02000503020000020003" pitchFamily="2" charset="0"/>
              </a:rPr>
              <a:t> </a:t>
            </a:r>
            <a:r>
              <a:rPr lang="it-IT" b="1" dirty="0" err="1">
                <a:latin typeface="Avenir Roman" panose="02000503020000020003" pitchFamily="2" charset="0"/>
              </a:rPr>
              <a:t>distribution</a:t>
            </a:r>
            <a:r>
              <a:rPr lang="it-IT" b="1" dirty="0">
                <a:latin typeface="Avenir Roman" panose="02000503020000020003" pitchFamily="2" charset="0"/>
              </a:rPr>
              <a:t>: </a:t>
            </a:r>
            <a:r>
              <a:rPr lang="it-IT" b="1" dirty="0" err="1">
                <a:latin typeface="Avenir Roman" panose="02000503020000020003" pitchFamily="2" charset="0"/>
              </a:rPr>
              <a:t>valence</a:t>
            </a:r>
            <a:r>
              <a:rPr lang="it-IT" b="1" dirty="0">
                <a:latin typeface="Avenir Roman" panose="02000503020000020003" pitchFamily="2" charset="0"/>
              </a:rPr>
              <a:t> quark </a:t>
            </a:r>
            <a:r>
              <a:rPr lang="it-IT" b="1" dirty="0" err="1">
                <a:latin typeface="Avenir Roman" panose="02000503020000020003" pitchFamily="2" charset="0"/>
              </a:rPr>
              <a:t>dominant</a:t>
            </a:r>
            <a:r>
              <a:rPr lang="it-IT" b="1" dirty="0">
                <a:latin typeface="Avenir Roman" panose="02000503020000020003" pitchFamily="2" charset="0"/>
              </a:rPr>
              <a:t> </a:t>
            </a:r>
          </a:p>
          <a:p>
            <a:pPr marL="342900" indent="-342900">
              <a:buFont typeface="Arial" panose="020B0604020202020204" pitchFamily="34" charset="0"/>
              <a:buChar char="•"/>
            </a:pPr>
            <a:endParaRPr lang="it-IT" b="1" dirty="0">
              <a:latin typeface="Avenir Roman" panose="02000503020000020003" pitchFamily="2" charset="0"/>
            </a:endParaRPr>
          </a:p>
          <a:p>
            <a:pPr marL="342900" indent="-342900">
              <a:buFont typeface="Arial" panose="020B0604020202020204" pitchFamily="34" charset="0"/>
              <a:buChar char="•"/>
            </a:pPr>
            <a:r>
              <a:rPr lang="it-IT" b="1" dirty="0" err="1">
                <a:latin typeface="Avenir Roman" panose="02000503020000020003" pitchFamily="2" charset="0"/>
              </a:rPr>
              <a:t>Calculable</a:t>
            </a:r>
            <a:r>
              <a:rPr lang="it-IT" b="1" dirty="0">
                <a:latin typeface="Avenir Roman" panose="02000503020000020003" pitchFamily="2" charset="0"/>
              </a:rPr>
              <a:t> in lattice QCD</a:t>
            </a:r>
            <a:endParaRPr lang="it-IT" b="1" dirty="0">
              <a:effectLst/>
              <a:latin typeface="Avenir Roman" panose="02000503020000020003" pitchFamily="2" charset="0"/>
            </a:endParaRPr>
          </a:p>
        </p:txBody>
      </p:sp>
      <p:pic>
        <p:nvPicPr>
          <p:cNvPr id="9" name="Picture 8">
            <a:extLst>
              <a:ext uri="{FF2B5EF4-FFF2-40B4-BE49-F238E27FC236}">
                <a16:creationId xmlns:a16="http://schemas.microsoft.com/office/drawing/2014/main" id="{ADC432AD-A751-454B-B12A-3A849FF051A6}"/>
              </a:ext>
            </a:extLst>
          </p:cNvPr>
          <p:cNvPicPr>
            <a:picLocks noChangeAspect="1"/>
          </p:cNvPicPr>
          <p:nvPr/>
        </p:nvPicPr>
        <p:blipFill>
          <a:blip r:embed="rId4"/>
          <a:stretch>
            <a:fillRect/>
          </a:stretch>
        </p:blipFill>
        <p:spPr>
          <a:xfrm>
            <a:off x="2643283" y="874024"/>
            <a:ext cx="3703205" cy="815960"/>
          </a:xfrm>
          <a:prstGeom prst="rect">
            <a:avLst/>
          </a:prstGeom>
        </p:spPr>
      </p:pic>
    </p:spTree>
    <p:extLst>
      <p:ext uri="{BB962C8B-B14F-4D97-AF65-F5344CB8AC3E}">
        <p14:creationId xmlns:p14="http://schemas.microsoft.com/office/powerpoint/2010/main" val="16191869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33</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Symbol" pitchFamily="2" charset="2"/>
                <a:cs typeface="Avenir Black"/>
              </a:rPr>
              <a:t>L</a:t>
            </a:r>
            <a:r>
              <a:rPr lang="en-US" sz="3800" b="0" dirty="0">
                <a:solidFill>
                  <a:schemeClr val="accent1"/>
                </a:solidFill>
                <a:latin typeface="Avenir Roman" panose="02000503020000020003" pitchFamily="2" charset="0"/>
                <a:cs typeface="Avenir Black"/>
              </a:rPr>
              <a:t> production in Deep Inelastic Scattering</a:t>
            </a:r>
            <a:endParaRPr lang="en-US" sz="3800" b="0" dirty="0">
              <a:solidFill>
                <a:srgbClr val="FFFFFF"/>
              </a:solidFill>
              <a:latin typeface="Avenir Book" panose="02000503020000020003" pitchFamily="2" charset="0"/>
              <a:cs typeface="Avenir Black"/>
            </a:endParaRPr>
          </a:p>
        </p:txBody>
      </p:sp>
      <p:grpSp>
        <p:nvGrpSpPr>
          <p:cNvPr id="27" name="Group 26">
            <a:extLst>
              <a:ext uri="{FF2B5EF4-FFF2-40B4-BE49-F238E27FC236}">
                <a16:creationId xmlns:a16="http://schemas.microsoft.com/office/drawing/2014/main" id="{CFB7F21B-6324-5843-A242-A28F63925A49}"/>
              </a:ext>
            </a:extLst>
          </p:cNvPr>
          <p:cNvGrpSpPr/>
          <p:nvPr/>
        </p:nvGrpSpPr>
        <p:grpSpPr>
          <a:xfrm>
            <a:off x="145487" y="944249"/>
            <a:ext cx="3945298" cy="1858436"/>
            <a:chOff x="281509" y="1297175"/>
            <a:chExt cx="3945298" cy="1858436"/>
          </a:xfrm>
        </p:grpSpPr>
        <p:grpSp>
          <p:nvGrpSpPr>
            <p:cNvPr id="22" name="Group 21">
              <a:extLst>
                <a:ext uri="{FF2B5EF4-FFF2-40B4-BE49-F238E27FC236}">
                  <a16:creationId xmlns:a16="http://schemas.microsoft.com/office/drawing/2014/main" id="{AC1AAFB9-90AB-D940-AC62-7B8D40AD3824}"/>
                </a:ext>
              </a:extLst>
            </p:cNvPr>
            <p:cNvGrpSpPr/>
            <p:nvPr/>
          </p:nvGrpSpPr>
          <p:grpSpPr>
            <a:xfrm>
              <a:off x="281509" y="1297175"/>
              <a:ext cx="3945298" cy="1858436"/>
              <a:chOff x="281509" y="1297175"/>
              <a:chExt cx="3945298" cy="1858436"/>
            </a:xfrm>
          </p:grpSpPr>
          <p:pic>
            <p:nvPicPr>
              <p:cNvPr id="21" name="Picture 20">
                <a:extLst>
                  <a:ext uri="{FF2B5EF4-FFF2-40B4-BE49-F238E27FC236}">
                    <a16:creationId xmlns:a16="http://schemas.microsoft.com/office/drawing/2014/main" id="{DCFE9691-B8ED-7B4C-961E-68385372F14E}"/>
                  </a:ext>
                </a:extLst>
              </p:cNvPr>
              <p:cNvPicPr>
                <a:picLocks noChangeAspect="1"/>
              </p:cNvPicPr>
              <p:nvPr/>
            </p:nvPicPr>
            <p:blipFill rotWithShape="1">
              <a:blip r:embed="rId3"/>
              <a:srcRect l="53764"/>
              <a:stretch/>
            </p:blipFill>
            <p:spPr>
              <a:xfrm>
                <a:off x="281509" y="1301778"/>
                <a:ext cx="3945298" cy="1853833"/>
              </a:xfrm>
              <a:prstGeom prst="rect">
                <a:avLst/>
              </a:prstGeom>
            </p:spPr>
          </p:pic>
          <p:sp>
            <p:nvSpPr>
              <p:cNvPr id="7" name="Rectangle 6">
                <a:extLst>
                  <a:ext uri="{FF2B5EF4-FFF2-40B4-BE49-F238E27FC236}">
                    <a16:creationId xmlns:a16="http://schemas.microsoft.com/office/drawing/2014/main" id="{D2CE32F5-1C67-D547-B3A4-E6E3A7D603AA}"/>
                  </a:ext>
                </a:extLst>
              </p:cNvPr>
              <p:cNvSpPr/>
              <p:nvPr/>
            </p:nvSpPr>
            <p:spPr>
              <a:xfrm>
                <a:off x="2438400" y="1301778"/>
                <a:ext cx="401053" cy="462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ctangle 28">
                <a:extLst>
                  <a:ext uri="{FF2B5EF4-FFF2-40B4-BE49-F238E27FC236}">
                    <a16:creationId xmlns:a16="http://schemas.microsoft.com/office/drawing/2014/main" id="{5E0D4683-A0EB-8646-8110-3741769B59D4}"/>
                  </a:ext>
                </a:extLst>
              </p:cNvPr>
              <p:cNvSpPr/>
              <p:nvPr/>
            </p:nvSpPr>
            <p:spPr>
              <a:xfrm>
                <a:off x="3481859" y="1297175"/>
                <a:ext cx="744948" cy="274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9">
                <a:extLst>
                  <a:ext uri="{FF2B5EF4-FFF2-40B4-BE49-F238E27FC236}">
                    <a16:creationId xmlns:a16="http://schemas.microsoft.com/office/drawing/2014/main" id="{8CD48703-5985-594C-A176-EB1DB7F19B3C}"/>
                  </a:ext>
                </a:extLst>
              </p:cNvPr>
              <p:cNvSpPr/>
              <p:nvPr/>
            </p:nvSpPr>
            <p:spPr>
              <a:xfrm>
                <a:off x="3457797" y="1305197"/>
                <a:ext cx="744948" cy="274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TextBox 22">
              <a:extLst>
                <a:ext uri="{FF2B5EF4-FFF2-40B4-BE49-F238E27FC236}">
                  <a16:creationId xmlns:a16="http://schemas.microsoft.com/office/drawing/2014/main" id="{B7293E58-2B8D-C042-9B44-C130A68117EC}"/>
                </a:ext>
              </a:extLst>
            </p:cNvPr>
            <p:cNvSpPr txBox="1"/>
            <p:nvPr/>
          </p:nvSpPr>
          <p:spPr>
            <a:xfrm>
              <a:off x="497305" y="2324946"/>
              <a:ext cx="360996" cy="461665"/>
            </a:xfrm>
            <a:prstGeom prst="rect">
              <a:avLst/>
            </a:prstGeom>
            <a:solidFill>
              <a:schemeClr val="bg1"/>
            </a:solidFill>
          </p:spPr>
          <p:txBody>
            <a:bodyPr wrap="none" rtlCol="0">
              <a:spAutoFit/>
            </a:bodyPr>
            <a:lstStyle/>
            <a:p>
              <a:r>
                <a:rPr lang="it-IT" sz="2400" b="1" dirty="0">
                  <a:solidFill>
                    <a:srgbClr val="00B050"/>
                  </a:solidFill>
                  <a:latin typeface="Avenir Roman" panose="02000503020000020003" pitchFamily="2" charset="0"/>
                </a:rPr>
                <a:t>e</a:t>
              </a:r>
            </a:p>
          </p:txBody>
        </p:sp>
        <p:sp>
          <p:nvSpPr>
            <p:cNvPr id="26" name="TextBox 25">
              <a:extLst>
                <a:ext uri="{FF2B5EF4-FFF2-40B4-BE49-F238E27FC236}">
                  <a16:creationId xmlns:a16="http://schemas.microsoft.com/office/drawing/2014/main" id="{CC2FFD9F-ABA0-B34F-8B27-9811A742A620}"/>
                </a:ext>
              </a:extLst>
            </p:cNvPr>
            <p:cNvSpPr txBox="1"/>
            <p:nvPr/>
          </p:nvSpPr>
          <p:spPr>
            <a:xfrm>
              <a:off x="1818070" y="1436737"/>
              <a:ext cx="475952" cy="461665"/>
            </a:xfrm>
            <a:prstGeom prst="rect">
              <a:avLst/>
            </a:prstGeom>
            <a:solidFill>
              <a:schemeClr val="bg1"/>
            </a:solidFill>
          </p:spPr>
          <p:txBody>
            <a:bodyPr wrap="square" rtlCol="0">
              <a:spAutoFit/>
            </a:bodyPr>
            <a:lstStyle/>
            <a:p>
              <a:r>
                <a:rPr lang="it-IT" sz="2400" b="1" dirty="0" err="1">
                  <a:solidFill>
                    <a:srgbClr val="00B050"/>
                  </a:solidFill>
                  <a:latin typeface="Avenir Roman" panose="02000503020000020003" pitchFamily="2" charset="0"/>
                </a:rPr>
                <a:t>e’</a:t>
              </a:r>
              <a:endParaRPr lang="it-IT" sz="2400" b="1" dirty="0">
                <a:solidFill>
                  <a:srgbClr val="00B050"/>
                </a:solidFill>
                <a:latin typeface="Avenir Roman" panose="02000503020000020003" pitchFamily="2" charset="0"/>
              </a:endParaRPr>
            </a:p>
          </p:txBody>
        </p:sp>
      </p:grpSp>
      <p:grpSp>
        <p:nvGrpSpPr>
          <p:cNvPr id="32" name="Group 31">
            <a:extLst>
              <a:ext uri="{FF2B5EF4-FFF2-40B4-BE49-F238E27FC236}">
                <a16:creationId xmlns:a16="http://schemas.microsoft.com/office/drawing/2014/main" id="{87F7961C-ACE5-B44C-A11F-B3D1AB6087CA}"/>
              </a:ext>
            </a:extLst>
          </p:cNvPr>
          <p:cNvGrpSpPr/>
          <p:nvPr/>
        </p:nvGrpSpPr>
        <p:grpSpPr>
          <a:xfrm>
            <a:off x="118952" y="3095911"/>
            <a:ext cx="3998367" cy="1854048"/>
            <a:chOff x="118952" y="3095911"/>
            <a:chExt cx="3998367" cy="1854048"/>
          </a:xfrm>
        </p:grpSpPr>
        <p:grpSp>
          <p:nvGrpSpPr>
            <p:cNvPr id="28" name="Group 27">
              <a:extLst>
                <a:ext uri="{FF2B5EF4-FFF2-40B4-BE49-F238E27FC236}">
                  <a16:creationId xmlns:a16="http://schemas.microsoft.com/office/drawing/2014/main" id="{B0DCE45B-38E6-2546-8D74-84DA1CCAEB97}"/>
                </a:ext>
              </a:extLst>
            </p:cNvPr>
            <p:cNvGrpSpPr/>
            <p:nvPr/>
          </p:nvGrpSpPr>
          <p:grpSpPr>
            <a:xfrm>
              <a:off x="118952" y="3095911"/>
              <a:ext cx="3998367" cy="1854048"/>
              <a:chOff x="3484987" y="4475532"/>
              <a:chExt cx="3998367" cy="1854048"/>
            </a:xfrm>
          </p:grpSpPr>
          <p:pic>
            <p:nvPicPr>
              <p:cNvPr id="3" name="Picture 2">
                <a:extLst>
                  <a:ext uri="{FF2B5EF4-FFF2-40B4-BE49-F238E27FC236}">
                    <a16:creationId xmlns:a16="http://schemas.microsoft.com/office/drawing/2014/main" id="{94DBB7E4-BDB5-3B44-84CB-58CA36A28065}"/>
                  </a:ext>
                </a:extLst>
              </p:cNvPr>
              <p:cNvPicPr>
                <a:picLocks noChangeAspect="1"/>
              </p:cNvPicPr>
              <p:nvPr/>
            </p:nvPicPr>
            <p:blipFill rotWithShape="1">
              <a:blip r:embed="rId3"/>
              <a:srcRect r="53142"/>
              <a:stretch/>
            </p:blipFill>
            <p:spPr>
              <a:xfrm>
                <a:off x="3484987" y="4475747"/>
                <a:ext cx="3998367" cy="1853833"/>
              </a:xfrm>
              <a:prstGeom prst="rect">
                <a:avLst/>
              </a:prstGeom>
            </p:spPr>
          </p:pic>
          <p:sp>
            <p:nvSpPr>
              <p:cNvPr id="24" name="TextBox 23">
                <a:extLst>
                  <a:ext uri="{FF2B5EF4-FFF2-40B4-BE49-F238E27FC236}">
                    <a16:creationId xmlns:a16="http://schemas.microsoft.com/office/drawing/2014/main" id="{24260CF3-ACFE-964E-B16B-A40E34A8C875}"/>
                  </a:ext>
                </a:extLst>
              </p:cNvPr>
              <p:cNvSpPr txBox="1"/>
              <p:nvPr/>
            </p:nvSpPr>
            <p:spPr>
              <a:xfrm>
                <a:off x="5031801" y="4475532"/>
                <a:ext cx="1240661" cy="461665"/>
              </a:xfrm>
              <a:prstGeom prst="rect">
                <a:avLst/>
              </a:prstGeom>
              <a:solidFill>
                <a:schemeClr val="bg1"/>
              </a:solidFill>
            </p:spPr>
            <p:txBody>
              <a:bodyPr wrap="square" rtlCol="0">
                <a:spAutoFit/>
              </a:bodyPr>
              <a:lstStyle/>
              <a:p>
                <a:r>
                  <a:rPr lang="it-IT" sz="2400" b="1" dirty="0" err="1">
                    <a:solidFill>
                      <a:srgbClr val="00B050"/>
                    </a:solidFill>
                    <a:latin typeface="Avenir Roman" panose="02000503020000020003" pitchFamily="2" charset="0"/>
                  </a:rPr>
                  <a:t>e’</a:t>
                </a:r>
                <a:endParaRPr lang="it-IT" sz="2400" b="1" dirty="0">
                  <a:solidFill>
                    <a:srgbClr val="00B050"/>
                  </a:solidFill>
                  <a:latin typeface="Avenir Roman" panose="02000503020000020003" pitchFamily="2" charset="0"/>
                </a:endParaRPr>
              </a:p>
            </p:txBody>
          </p:sp>
          <p:sp>
            <p:nvSpPr>
              <p:cNvPr id="25" name="TextBox 24">
                <a:extLst>
                  <a:ext uri="{FF2B5EF4-FFF2-40B4-BE49-F238E27FC236}">
                    <a16:creationId xmlns:a16="http://schemas.microsoft.com/office/drawing/2014/main" id="{F1CED4A0-D84F-CD4F-9A0B-50C41E889271}"/>
                  </a:ext>
                </a:extLst>
              </p:cNvPr>
              <p:cNvSpPr txBox="1"/>
              <p:nvPr/>
            </p:nvSpPr>
            <p:spPr>
              <a:xfrm>
                <a:off x="3727318" y="5381936"/>
                <a:ext cx="502520" cy="584775"/>
              </a:xfrm>
              <a:prstGeom prst="rect">
                <a:avLst/>
              </a:prstGeom>
              <a:solidFill>
                <a:schemeClr val="bg1"/>
              </a:solidFill>
            </p:spPr>
            <p:txBody>
              <a:bodyPr wrap="square" rtlCol="0">
                <a:spAutoFit/>
              </a:bodyPr>
              <a:lstStyle/>
              <a:p>
                <a:r>
                  <a:rPr lang="it-IT" sz="2400" b="1" dirty="0">
                    <a:solidFill>
                      <a:srgbClr val="00B050"/>
                    </a:solidFill>
                    <a:latin typeface="Avenir Roman" panose="02000503020000020003" pitchFamily="2" charset="0"/>
                  </a:rPr>
                  <a:t>e</a:t>
                </a:r>
              </a:p>
              <a:p>
                <a:endParaRPr lang="it-IT" sz="800" b="1" dirty="0">
                  <a:solidFill>
                    <a:srgbClr val="00B050"/>
                  </a:solidFill>
                  <a:latin typeface="Avenir Roman" panose="02000503020000020003" pitchFamily="2" charset="0"/>
                </a:endParaRPr>
              </a:p>
            </p:txBody>
          </p:sp>
        </p:grpSp>
        <p:sp>
          <p:nvSpPr>
            <p:cNvPr id="31" name="Rectangle 30">
              <a:extLst>
                <a:ext uri="{FF2B5EF4-FFF2-40B4-BE49-F238E27FC236}">
                  <a16:creationId xmlns:a16="http://schemas.microsoft.com/office/drawing/2014/main" id="{4EFDC280-E026-7840-9EF5-E90ECE1D608F}"/>
                </a:ext>
              </a:extLst>
            </p:cNvPr>
            <p:cNvSpPr/>
            <p:nvPr/>
          </p:nvSpPr>
          <p:spPr>
            <a:xfrm>
              <a:off x="2874343" y="3111953"/>
              <a:ext cx="1210892" cy="673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TextBox 32">
            <a:extLst>
              <a:ext uri="{FF2B5EF4-FFF2-40B4-BE49-F238E27FC236}">
                <a16:creationId xmlns:a16="http://schemas.microsoft.com/office/drawing/2014/main" id="{C24E93E5-7A9E-E343-9180-A472879B47CA}"/>
              </a:ext>
            </a:extLst>
          </p:cNvPr>
          <p:cNvSpPr txBox="1"/>
          <p:nvPr/>
        </p:nvSpPr>
        <p:spPr>
          <a:xfrm>
            <a:off x="4175585" y="1174231"/>
            <a:ext cx="4876800" cy="1200329"/>
          </a:xfrm>
          <a:prstGeom prst="rect">
            <a:avLst/>
          </a:prstGeom>
          <a:noFill/>
        </p:spPr>
        <p:txBody>
          <a:bodyPr wrap="square" rtlCol="0">
            <a:spAutoFit/>
          </a:bodyPr>
          <a:lstStyle/>
          <a:p>
            <a:r>
              <a:rPr lang="en-US" sz="2400" b="1" u="sng" dirty="0">
                <a:solidFill>
                  <a:srgbClr val="00B050"/>
                </a:solidFill>
                <a:latin typeface="Avenir Roman" panose="02000503020000020003" pitchFamily="2" charset="0"/>
              </a:rPr>
              <a:t>Current Fragmentation Region:</a:t>
            </a:r>
          </a:p>
          <a:p>
            <a:r>
              <a:rPr lang="en-US" sz="2400" b="1" dirty="0">
                <a:solidFill>
                  <a:srgbClr val="00B050"/>
                </a:solidFill>
                <a:latin typeface="Symbol" pitchFamily="2" charset="2"/>
              </a:rPr>
              <a:t>L</a:t>
            </a:r>
            <a:r>
              <a:rPr lang="en-US" sz="2400" b="1" dirty="0">
                <a:solidFill>
                  <a:srgbClr val="00B050"/>
                </a:solidFill>
                <a:latin typeface="Avenir Roman" panose="02000503020000020003" pitchFamily="2" charset="0"/>
              </a:rPr>
              <a:t> is produced from the struck quark </a:t>
            </a:r>
          </a:p>
        </p:txBody>
      </p:sp>
      <p:sp>
        <p:nvSpPr>
          <p:cNvPr id="34" name="TextBox 33">
            <a:extLst>
              <a:ext uri="{FF2B5EF4-FFF2-40B4-BE49-F238E27FC236}">
                <a16:creationId xmlns:a16="http://schemas.microsoft.com/office/drawing/2014/main" id="{7B38DFB5-2949-2A40-9B2B-0F82DE658FE1}"/>
              </a:ext>
            </a:extLst>
          </p:cNvPr>
          <p:cNvSpPr txBox="1"/>
          <p:nvPr/>
        </p:nvSpPr>
        <p:spPr>
          <a:xfrm>
            <a:off x="4175585" y="3402150"/>
            <a:ext cx="4876800" cy="1200329"/>
          </a:xfrm>
          <a:prstGeom prst="rect">
            <a:avLst/>
          </a:prstGeom>
          <a:noFill/>
        </p:spPr>
        <p:txBody>
          <a:bodyPr wrap="square" rtlCol="0">
            <a:spAutoFit/>
          </a:bodyPr>
          <a:lstStyle/>
          <a:p>
            <a:r>
              <a:rPr lang="en-US" sz="2400" b="1" u="sng" dirty="0">
                <a:solidFill>
                  <a:srgbClr val="00B050"/>
                </a:solidFill>
                <a:latin typeface="Avenir Roman" panose="02000503020000020003" pitchFamily="2" charset="0"/>
              </a:rPr>
              <a:t>Target Fragmentation Region</a:t>
            </a:r>
            <a:r>
              <a:rPr lang="en-US" sz="2400" b="1" dirty="0">
                <a:solidFill>
                  <a:srgbClr val="00B050"/>
                </a:solidFill>
                <a:latin typeface="Avenir Roman" panose="02000503020000020003" pitchFamily="2" charset="0"/>
              </a:rPr>
              <a:t>:</a:t>
            </a:r>
          </a:p>
          <a:p>
            <a:r>
              <a:rPr lang="en-US" sz="2400" b="1" dirty="0">
                <a:solidFill>
                  <a:srgbClr val="00B050"/>
                </a:solidFill>
                <a:latin typeface="Symbol" pitchFamily="2" charset="2"/>
              </a:rPr>
              <a:t>L</a:t>
            </a:r>
            <a:r>
              <a:rPr lang="en-US" sz="2400" b="1" dirty="0">
                <a:solidFill>
                  <a:srgbClr val="00B050"/>
                </a:solidFill>
                <a:latin typeface="Avenir Roman" panose="02000503020000020003" pitchFamily="2" charset="0"/>
              </a:rPr>
              <a:t> is produced from the remnant diquark</a:t>
            </a:r>
          </a:p>
        </p:txBody>
      </p:sp>
      <p:sp>
        <p:nvSpPr>
          <p:cNvPr id="35" name="TextBox 34">
            <a:extLst>
              <a:ext uri="{FF2B5EF4-FFF2-40B4-BE49-F238E27FC236}">
                <a16:creationId xmlns:a16="http://schemas.microsoft.com/office/drawing/2014/main" id="{2053E5C4-6322-9D40-9B8F-0DB3F158C61A}"/>
              </a:ext>
            </a:extLst>
          </p:cNvPr>
          <p:cNvSpPr txBox="1"/>
          <p:nvPr/>
        </p:nvSpPr>
        <p:spPr>
          <a:xfrm>
            <a:off x="118951" y="5129217"/>
            <a:ext cx="8933433" cy="707886"/>
          </a:xfrm>
          <a:prstGeom prst="rect">
            <a:avLst/>
          </a:prstGeom>
          <a:noFill/>
        </p:spPr>
        <p:txBody>
          <a:bodyPr wrap="square" rtlCol="0">
            <a:spAutoFit/>
          </a:bodyPr>
          <a:lstStyle/>
          <a:p>
            <a:r>
              <a:rPr lang="it-IT" sz="2000" b="1" dirty="0" err="1">
                <a:solidFill>
                  <a:schemeClr val="accent1"/>
                </a:solidFill>
                <a:latin typeface="Avenir Roman" panose="02000503020000020003" pitchFamily="2" charset="0"/>
              </a:rPr>
              <a:t>Studying</a:t>
            </a:r>
            <a:r>
              <a:rPr lang="it-IT" sz="2000" b="1" dirty="0">
                <a:solidFill>
                  <a:schemeClr val="accent1"/>
                </a:solidFill>
                <a:latin typeface="Avenir Roman" panose="02000503020000020003" pitchFamily="2" charset="0"/>
              </a:rPr>
              <a:t> the </a:t>
            </a:r>
            <a:r>
              <a:rPr lang="it-IT" sz="2000" b="1" dirty="0" err="1">
                <a:solidFill>
                  <a:schemeClr val="accent1"/>
                </a:solidFill>
                <a:latin typeface="Avenir Roman" panose="02000503020000020003" pitchFamily="2" charset="0"/>
              </a:rPr>
              <a:t>correlation</a:t>
            </a:r>
            <a:r>
              <a:rPr lang="it-IT" sz="2000" b="1" dirty="0">
                <a:solidFill>
                  <a:schemeClr val="accent1"/>
                </a:solidFill>
                <a:latin typeface="Avenir Roman" panose="02000503020000020003" pitchFamily="2" charset="0"/>
              </a:rPr>
              <a:t> of </a:t>
            </a:r>
            <a:r>
              <a:rPr lang="it-IT" sz="2000" b="1" dirty="0">
                <a:solidFill>
                  <a:schemeClr val="accent1"/>
                </a:solidFill>
                <a:latin typeface="Symbol" pitchFamily="2" charset="2"/>
              </a:rPr>
              <a:t>L</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produced</a:t>
            </a:r>
            <a:r>
              <a:rPr lang="it-IT" sz="2000" b="1" dirty="0">
                <a:solidFill>
                  <a:schemeClr val="accent1"/>
                </a:solidFill>
                <a:latin typeface="Avenir Roman" panose="02000503020000020003" pitchFamily="2" charset="0"/>
              </a:rPr>
              <a:t> in the Target and the </a:t>
            </a:r>
            <a:r>
              <a:rPr lang="it-IT" sz="2000" b="1" dirty="0" err="1">
                <a:solidFill>
                  <a:schemeClr val="accent1"/>
                </a:solidFill>
                <a:latin typeface="Avenir Roman" panose="02000503020000020003" pitchFamily="2" charset="0"/>
              </a:rPr>
              <a:t>kaon</a:t>
            </a:r>
            <a:r>
              <a:rPr lang="it-IT" sz="2000" b="1" dirty="0">
                <a:solidFill>
                  <a:schemeClr val="accent1"/>
                </a:solidFill>
                <a:latin typeface="Avenir Roman" panose="02000503020000020003" pitchFamily="2" charset="0"/>
              </a:rPr>
              <a:t> in the </a:t>
            </a:r>
            <a:r>
              <a:rPr lang="it-IT" sz="2000" b="1" dirty="0" err="1">
                <a:solidFill>
                  <a:schemeClr val="accent1"/>
                </a:solidFill>
                <a:latin typeface="Avenir Roman" panose="02000503020000020003" pitchFamily="2" charset="0"/>
              </a:rPr>
              <a:t>Current</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Region</a:t>
            </a:r>
            <a:r>
              <a:rPr lang="it-IT" sz="2000" b="1" dirty="0">
                <a:solidFill>
                  <a:schemeClr val="accent1"/>
                </a:solidFill>
                <a:latin typeface="Avenir Roman" panose="02000503020000020003" pitchFamily="2" charset="0"/>
              </a:rPr>
              <a:t> can </a:t>
            </a:r>
            <a:r>
              <a:rPr lang="it-IT" sz="2000" b="1" dirty="0" err="1">
                <a:solidFill>
                  <a:schemeClr val="accent1"/>
                </a:solidFill>
                <a:latin typeface="Avenir Roman" panose="02000503020000020003" pitchFamily="2" charset="0"/>
              </a:rPr>
              <a:t>give</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hint</a:t>
            </a:r>
            <a:r>
              <a:rPr lang="it-IT" sz="2000" b="1" dirty="0">
                <a:solidFill>
                  <a:schemeClr val="accent1"/>
                </a:solidFill>
                <a:latin typeface="Avenir Roman" panose="02000503020000020003" pitchFamily="2" charset="0"/>
              </a:rPr>
              <a:t> on the </a:t>
            </a:r>
            <a:r>
              <a:rPr lang="it-IT" sz="2000" b="1" dirty="0" err="1">
                <a:solidFill>
                  <a:schemeClr val="accent1"/>
                </a:solidFill>
                <a:latin typeface="Avenir Roman" panose="02000503020000020003" pitchFamily="2" charset="0"/>
              </a:rPr>
              <a:t>diquark</a:t>
            </a:r>
            <a:r>
              <a:rPr lang="it-IT" sz="2000" b="1" dirty="0">
                <a:solidFill>
                  <a:schemeClr val="accent1"/>
                </a:solidFill>
                <a:latin typeface="Avenir Roman" panose="02000503020000020003" pitchFamily="2" charset="0"/>
              </a:rPr>
              <a:t> </a:t>
            </a:r>
            <a:r>
              <a:rPr lang="it-IT" sz="2000" b="1" dirty="0" err="1">
                <a:solidFill>
                  <a:schemeClr val="accent1"/>
                </a:solidFill>
                <a:latin typeface="Avenir Roman" panose="02000503020000020003" pitchFamily="2" charset="0"/>
              </a:rPr>
              <a:t>stracture</a:t>
            </a:r>
            <a:r>
              <a:rPr lang="it-IT" sz="2000" b="1" dirty="0">
                <a:solidFill>
                  <a:schemeClr val="accent1"/>
                </a:solidFill>
                <a:latin typeface="Avenir Roman" panose="02000503020000020003" pitchFamily="2" charset="0"/>
              </a:rPr>
              <a:t> of the  </a:t>
            </a:r>
            <a:r>
              <a:rPr lang="it-IT" sz="2000" b="1" dirty="0" err="1">
                <a:solidFill>
                  <a:schemeClr val="accent1"/>
                </a:solidFill>
                <a:latin typeface="Avenir Roman" panose="02000503020000020003" pitchFamily="2" charset="0"/>
              </a:rPr>
              <a:t>proton</a:t>
            </a:r>
            <a:endParaRPr lang="it-IT" sz="2000" b="1" dirty="0">
              <a:solidFill>
                <a:schemeClr val="accent1"/>
              </a:solidFill>
              <a:latin typeface="Avenir Roman" panose="02000503020000020003" pitchFamily="2" charset="0"/>
            </a:endParaRPr>
          </a:p>
        </p:txBody>
      </p:sp>
      <p:sp>
        <p:nvSpPr>
          <p:cNvPr id="36" name="TextBox 35">
            <a:extLst>
              <a:ext uri="{FF2B5EF4-FFF2-40B4-BE49-F238E27FC236}">
                <a16:creationId xmlns:a16="http://schemas.microsoft.com/office/drawing/2014/main" id="{DB6FAA93-8867-9D44-B5E6-2DECB0DFDDEB}"/>
              </a:ext>
            </a:extLst>
          </p:cNvPr>
          <p:cNvSpPr txBox="1"/>
          <p:nvPr/>
        </p:nvSpPr>
        <p:spPr>
          <a:xfrm>
            <a:off x="89780" y="5849800"/>
            <a:ext cx="8810211" cy="707886"/>
          </a:xfrm>
          <a:prstGeom prst="rect">
            <a:avLst/>
          </a:prstGeom>
          <a:noFill/>
        </p:spPr>
        <p:txBody>
          <a:bodyPr wrap="square" rtlCol="0">
            <a:spAutoFit/>
          </a:bodyPr>
          <a:lstStyle/>
          <a:p>
            <a:r>
              <a:rPr lang="it-IT" sz="2000" b="1" dirty="0" err="1">
                <a:solidFill>
                  <a:srgbClr val="002060"/>
                </a:solidFill>
                <a:latin typeface="Avenir Roman" panose="02000503020000020003" pitchFamily="2" charset="0"/>
              </a:rPr>
              <a:t>Fracture</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Functions</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simoultaneously</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encoding</a:t>
            </a:r>
            <a:r>
              <a:rPr lang="it-IT" sz="2000" b="1" dirty="0">
                <a:solidFill>
                  <a:srgbClr val="002060"/>
                </a:solidFill>
                <a:latin typeface="Avenir Roman" panose="02000503020000020003" pitchFamily="2" charset="0"/>
              </a:rPr>
              <a:t> the information on the </a:t>
            </a:r>
            <a:r>
              <a:rPr lang="it-IT" sz="2000" b="1" dirty="0" err="1">
                <a:solidFill>
                  <a:srgbClr val="002060"/>
                </a:solidFill>
                <a:latin typeface="Avenir Roman" panose="02000503020000020003" pitchFamily="2" charset="0"/>
              </a:rPr>
              <a:t>interacting</a:t>
            </a:r>
            <a:r>
              <a:rPr lang="it-IT" sz="2000" b="1" dirty="0">
                <a:solidFill>
                  <a:srgbClr val="002060"/>
                </a:solidFill>
                <a:latin typeface="Avenir Roman" panose="02000503020000020003" pitchFamily="2" charset="0"/>
              </a:rPr>
              <a:t> quark and on the </a:t>
            </a:r>
            <a:r>
              <a:rPr lang="it-IT" sz="2000" b="1" dirty="0" err="1">
                <a:solidFill>
                  <a:srgbClr val="002060"/>
                </a:solidFill>
                <a:latin typeface="Avenir Roman" panose="02000503020000020003" pitchFamily="2" charset="0"/>
              </a:rPr>
              <a:t>fragmentation</a:t>
            </a:r>
            <a:r>
              <a:rPr lang="it-IT" sz="2000" b="1" dirty="0">
                <a:solidFill>
                  <a:srgbClr val="002060"/>
                </a:solidFill>
                <a:latin typeface="Avenir Roman" panose="02000503020000020003" pitchFamily="2" charset="0"/>
              </a:rPr>
              <a:t> of the </a:t>
            </a:r>
            <a:r>
              <a:rPr lang="it-IT" sz="2000" b="1" dirty="0" err="1">
                <a:solidFill>
                  <a:srgbClr val="002060"/>
                </a:solidFill>
                <a:latin typeface="Avenir Roman" panose="02000503020000020003" pitchFamily="2" charset="0"/>
              </a:rPr>
              <a:t>spectator</a:t>
            </a:r>
            <a:r>
              <a:rPr lang="it-IT" sz="2000" b="1" dirty="0">
                <a:solidFill>
                  <a:srgbClr val="002060"/>
                </a:solidFill>
                <a:latin typeface="Avenir Roman" panose="02000503020000020003" pitchFamily="2" charset="0"/>
              </a:rPr>
              <a:t> </a:t>
            </a:r>
            <a:r>
              <a:rPr lang="it-IT" sz="2000" b="1" dirty="0" err="1">
                <a:solidFill>
                  <a:srgbClr val="002060"/>
                </a:solidFill>
                <a:latin typeface="Avenir Roman" panose="02000503020000020003" pitchFamily="2" charset="0"/>
              </a:rPr>
              <a:t>system</a:t>
            </a:r>
            <a:endParaRPr lang="it-IT" sz="2000" b="1" dirty="0">
              <a:solidFill>
                <a:srgbClr val="002060"/>
              </a:solidFill>
              <a:latin typeface="Avenir Roman" panose="02000503020000020003" pitchFamily="2" charset="0"/>
            </a:endParaRPr>
          </a:p>
        </p:txBody>
      </p:sp>
    </p:spTree>
    <p:extLst>
      <p:ext uri="{BB962C8B-B14F-4D97-AF65-F5344CB8AC3E}">
        <p14:creationId xmlns:p14="http://schemas.microsoft.com/office/powerpoint/2010/main" val="3464915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34</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Symbol" pitchFamily="2" charset="2"/>
                <a:cs typeface="Avenir Black"/>
              </a:rPr>
              <a:t>L</a:t>
            </a:r>
            <a:r>
              <a:rPr lang="en-US" sz="3800" b="0" dirty="0">
                <a:solidFill>
                  <a:schemeClr val="accent1"/>
                </a:solidFill>
                <a:latin typeface="Avenir Roman" panose="02000503020000020003" pitchFamily="2" charset="0"/>
                <a:cs typeface="Avenir Black"/>
              </a:rPr>
              <a:t> Polarization in CLAS</a:t>
            </a:r>
            <a:endParaRPr lang="en-US" sz="3800" b="0" dirty="0">
              <a:solidFill>
                <a:srgbClr val="FFFFFF"/>
              </a:solidFill>
              <a:latin typeface="Avenir Book" panose="02000503020000020003" pitchFamily="2" charset="0"/>
              <a:cs typeface="Avenir Black"/>
            </a:endParaRPr>
          </a:p>
        </p:txBody>
      </p:sp>
      <p:grpSp>
        <p:nvGrpSpPr>
          <p:cNvPr id="8" name="Group 7">
            <a:extLst>
              <a:ext uri="{FF2B5EF4-FFF2-40B4-BE49-F238E27FC236}">
                <a16:creationId xmlns:a16="http://schemas.microsoft.com/office/drawing/2014/main" id="{DE600E8A-B097-654C-9407-043069A4B2B9}"/>
              </a:ext>
            </a:extLst>
          </p:cNvPr>
          <p:cNvGrpSpPr/>
          <p:nvPr/>
        </p:nvGrpSpPr>
        <p:grpSpPr>
          <a:xfrm>
            <a:off x="0" y="914247"/>
            <a:ext cx="4810125" cy="3743325"/>
            <a:chOff x="4211960" y="1124744"/>
            <a:chExt cx="4810125" cy="3743325"/>
          </a:xfrm>
        </p:grpSpPr>
        <p:pic>
          <p:nvPicPr>
            <p:cNvPr id="9" name="Picture 2">
              <a:extLst>
                <a:ext uri="{FF2B5EF4-FFF2-40B4-BE49-F238E27FC236}">
                  <a16:creationId xmlns:a16="http://schemas.microsoft.com/office/drawing/2014/main" id="{4872BE74-8617-634A-8EF4-E1C05ACD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124744"/>
              <a:ext cx="48101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C45571EC-4F93-F14D-A5D1-20A414D37A09}"/>
                </a:ext>
              </a:extLst>
            </p:cNvPr>
            <p:cNvSpPr txBox="1"/>
            <p:nvPr/>
          </p:nvSpPr>
          <p:spPr>
            <a:xfrm>
              <a:off x="7236296" y="1628800"/>
              <a:ext cx="1402948" cy="369332"/>
            </a:xfrm>
            <a:prstGeom prst="rect">
              <a:avLst/>
            </a:prstGeom>
            <a:noFill/>
          </p:spPr>
          <p:txBody>
            <a:bodyPr wrap="none" rtlCol="0">
              <a:spAutoFit/>
            </a:bodyPr>
            <a:lstStyle/>
            <a:p>
              <a:r>
                <a:rPr lang="en-US" b="1" dirty="0">
                  <a:solidFill>
                    <a:srgbClr val="000000"/>
                  </a:solidFill>
                </a:rPr>
                <a:t>CLAS – e1f</a:t>
              </a:r>
            </a:p>
          </p:txBody>
        </p:sp>
        <p:cxnSp>
          <p:nvCxnSpPr>
            <p:cNvPr id="11" name="Straight Connector 10">
              <a:extLst>
                <a:ext uri="{FF2B5EF4-FFF2-40B4-BE49-F238E27FC236}">
                  <a16:creationId xmlns:a16="http://schemas.microsoft.com/office/drawing/2014/main" id="{EEDE5ACD-0B38-1D4E-97DA-3A61DF7A71F8}"/>
                </a:ext>
              </a:extLst>
            </p:cNvPr>
            <p:cNvCxnSpPr/>
            <p:nvPr/>
          </p:nvCxnSpPr>
          <p:spPr>
            <a:xfrm>
              <a:off x="5580112" y="3356992"/>
              <a:ext cx="324036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a:extLst>
              <a:ext uri="{FF2B5EF4-FFF2-40B4-BE49-F238E27FC236}">
                <a16:creationId xmlns:a16="http://schemas.microsoft.com/office/drawing/2014/main" id="{4A6D99FC-CDAD-9541-B060-FCB9FD1A7DCD}"/>
              </a:ext>
            </a:extLst>
          </p:cNvPr>
          <p:cNvCxnSpPr/>
          <p:nvPr/>
        </p:nvCxnSpPr>
        <p:spPr>
          <a:xfrm flipV="1">
            <a:off x="3321016" y="4009500"/>
            <a:ext cx="404794" cy="1079029"/>
          </a:xfrm>
          <a:prstGeom prst="straightConnector1">
            <a:avLst/>
          </a:prstGeom>
          <a:ln w="28575">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9828B6-D44D-0441-8585-3D98956F2932}"/>
              </a:ext>
            </a:extLst>
          </p:cNvPr>
          <p:cNvSpPr txBox="1"/>
          <p:nvPr/>
        </p:nvSpPr>
        <p:spPr>
          <a:xfrm>
            <a:off x="2065579" y="5141373"/>
            <a:ext cx="2053767" cy="523220"/>
          </a:xfrm>
          <a:prstGeom prst="rect">
            <a:avLst/>
          </a:prstGeom>
          <a:noFill/>
        </p:spPr>
        <p:txBody>
          <a:bodyPr wrap="none" rtlCol="0">
            <a:spAutoFit/>
          </a:bodyPr>
          <a:lstStyle/>
          <a:p>
            <a:r>
              <a:rPr lang="en-US" sz="2800" b="1" dirty="0">
                <a:solidFill>
                  <a:srgbClr val="0066FF"/>
                </a:solidFill>
                <a:sym typeface="Symbol"/>
              </a:rPr>
              <a:t> f</a:t>
            </a:r>
            <a:r>
              <a:rPr lang="en-US" sz="2800" b="1" baseline="-25000" dirty="0">
                <a:solidFill>
                  <a:srgbClr val="0066FF"/>
                </a:solidFill>
                <a:sym typeface="Symbol"/>
              </a:rPr>
              <a:t>1</a:t>
            </a:r>
            <a:r>
              <a:rPr lang="en-US" sz="2800" b="1" dirty="0">
                <a:solidFill>
                  <a:srgbClr val="0066FF"/>
                </a:solidFill>
                <a:sym typeface="Symbol"/>
              </a:rPr>
              <a:t> G</a:t>
            </a:r>
            <a:r>
              <a:rPr lang="en-US" sz="2800" b="1" baseline="-25000" dirty="0">
                <a:solidFill>
                  <a:srgbClr val="0066FF"/>
                </a:solidFill>
                <a:sym typeface="Symbol"/>
              </a:rPr>
              <a:t>1</a:t>
            </a:r>
            <a:r>
              <a:rPr lang="en-US" sz="2800" b="1" baseline="30000" dirty="0">
                <a:solidFill>
                  <a:srgbClr val="0066FF"/>
                </a:solidFill>
                <a:sym typeface="Symbol"/>
              </a:rPr>
              <a:t>q→</a:t>
            </a:r>
            <a:r>
              <a:rPr lang="en-US" sz="2800" b="1" baseline="30000" dirty="0">
                <a:solidFill>
                  <a:srgbClr val="0066FF"/>
                </a:solidFill>
                <a:latin typeface="Symbol" panose="05050102010706020507" pitchFamily="18" charset="2"/>
                <a:sym typeface="Symbol"/>
              </a:rPr>
              <a:t>L</a:t>
            </a:r>
            <a:r>
              <a:rPr lang="en-US" sz="2800" b="1" dirty="0">
                <a:solidFill>
                  <a:srgbClr val="0066FF"/>
                </a:solidFill>
                <a:sym typeface="Symbol"/>
              </a:rPr>
              <a:t>  </a:t>
            </a:r>
            <a:endParaRPr lang="en-US" sz="2800" b="1" dirty="0">
              <a:solidFill>
                <a:srgbClr val="0066FF"/>
              </a:solidFill>
            </a:endParaRPr>
          </a:p>
        </p:txBody>
      </p:sp>
      <p:cxnSp>
        <p:nvCxnSpPr>
          <p:cNvPr id="15" name="Straight Arrow Connector 14">
            <a:extLst>
              <a:ext uri="{FF2B5EF4-FFF2-40B4-BE49-F238E27FC236}">
                <a16:creationId xmlns:a16="http://schemas.microsoft.com/office/drawing/2014/main" id="{09289930-79DD-3348-8FB0-67D7A7361632}"/>
              </a:ext>
            </a:extLst>
          </p:cNvPr>
          <p:cNvCxnSpPr/>
          <p:nvPr/>
        </p:nvCxnSpPr>
        <p:spPr>
          <a:xfrm flipV="1">
            <a:off x="1417507" y="3073397"/>
            <a:ext cx="1006161" cy="1584175"/>
          </a:xfrm>
          <a:prstGeom prst="straightConnector1">
            <a:avLst/>
          </a:prstGeom>
          <a:ln w="28575">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C57F64-13FA-734A-874C-2171DFA7C83D}"/>
              </a:ext>
            </a:extLst>
          </p:cNvPr>
          <p:cNvSpPr txBox="1"/>
          <p:nvPr/>
        </p:nvSpPr>
        <p:spPr>
          <a:xfrm>
            <a:off x="288032" y="4638408"/>
            <a:ext cx="1201483" cy="523220"/>
          </a:xfrm>
          <a:prstGeom prst="rect">
            <a:avLst/>
          </a:prstGeom>
          <a:noFill/>
        </p:spPr>
        <p:txBody>
          <a:bodyPr wrap="none" rtlCol="0">
            <a:spAutoFit/>
          </a:bodyPr>
          <a:lstStyle/>
          <a:p>
            <a:r>
              <a:rPr lang="en-US" sz="2800" b="1" dirty="0">
                <a:solidFill>
                  <a:srgbClr val="0066FF"/>
                </a:solidFill>
                <a:sym typeface="Symbol"/>
              </a:rPr>
              <a:t></a:t>
            </a:r>
            <a:r>
              <a:rPr lang="en-US" sz="2800" b="1" dirty="0">
                <a:solidFill>
                  <a:srgbClr val="0066FF"/>
                </a:solidFill>
                <a:latin typeface="Symbol" panose="05050102010706020507" pitchFamily="18" charset="2"/>
                <a:sym typeface="Symbol"/>
              </a:rPr>
              <a:t>D</a:t>
            </a:r>
            <a:r>
              <a:rPr lang="en-US" sz="2800" b="1" dirty="0">
                <a:solidFill>
                  <a:srgbClr val="0066FF"/>
                </a:solidFill>
                <a:sym typeface="Symbol"/>
              </a:rPr>
              <a:t>M</a:t>
            </a:r>
            <a:r>
              <a:rPr lang="en-US" sz="2800" b="1" baseline="30000" dirty="0">
                <a:solidFill>
                  <a:srgbClr val="0066FF"/>
                </a:solidFill>
                <a:sym typeface="Symbol"/>
              </a:rPr>
              <a:t>L</a:t>
            </a:r>
            <a:r>
              <a:rPr lang="en-US" sz="2800" b="1" dirty="0">
                <a:solidFill>
                  <a:srgbClr val="0066FF"/>
                </a:solidFill>
                <a:sym typeface="Symbol"/>
              </a:rPr>
              <a:t> </a:t>
            </a:r>
            <a:endParaRPr lang="en-US" sz="2800" b="1" dirty="0">
              <a:solidFill>
                <a:srgbClr val="0066FF"/>
              </a:solidFill>
            </a:endParaRPr>
          </a:p>
        </p:txBody>
      </p:sp>
      <p:pic>
        <p:nvPicPr>
          <p:cNvPr id="17" name="Picture 3">
            <a:extLst>
              <a:ext uri="{FF2B5EF4-FFF2-40B4-BE49-F238E27FC236}">
                <a16:creationId xmlns:a16="http://schemas.microsoft.com/office/drawing/2014/main" id="{E443D849-DFB8-E84F-A2A8-C7978FD2F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467" y="3653563"/>
            <a:ext cx="3712996" cy="2375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a:extLst>
              <a:ext uri="{FF2B5EF4-FFF2-40B4-BE49-F238E27FC236}">
                <a16:creationId xmlns:a16="http://schemas.microsoft.com/office/drawing/2014/main" id="{758CA5AB-03F1-8E40-9D84-809F0CF5555A}"/>
              </a:ext>
            </a:extLst>
          </p:cNvPr>
          <p:cNvSpPr txBox="1"/>
          <p:nvPr/>
        </p:nvSpPr>
        <p:spPr>
          <a:xfrm>
            <a:off x="5217467" y="1677327"/>
            <a:ext cx="3926533" cy="1292662"/>
          </a:xfrm>
          <a:prstGeom prst="rect">
            <a:avLst/>
          </a:prstGeom>
          <a:noFill/>
        </p:spPr>
        <p:txBody>
          <a:bodyPr wrap="square" rtlCol="0">
            <a:spAutoFit/>
          </a:bodyPr>
          <a:lstStyle/>
          <a:p>
            <a:r>
              <a:rPr lang="en-US" b="1" dirty="0"/>
              <a:t>Intrinsic Strangeness model </a:t>
            </a:r>
          </a:p>
          <a:p>
            <a:r>
              <a:rPr lang="en-US" sz="1600" b="1" dirty="0"/>
              <a:t>Ellis et al. EPJ C52, 283</a:t>
            </a:r>
          </a:p>
          <a:p>
            <a:endParaRPr lang="en-US" sz="800" b="1" dirty="0"/>
          </a:p>
          <a:p>
            <a:r>
              <a:rPr lang="en-US" b="1" dirty="0"/>
              <a:t>Polarization transfer from target </a:t>
            </a:r>
          </a:p>
          <a:p>
            <a:r>
              <a:rPr lang="en-US" b="1" dirty="0"/>
              <a:t>remnant  (sea strange quarks)</a:t>
            </a:r>
          </a:p>
        </p:txBody>
      </p:sp>
      <p:graphicFrame>
        <p:nvGraphicFramePr>
          <p:cNvPr id="21" name="Object 4">
            <a:extLst>
              <a:ext uri="{FF2B5EF4-FFF2-40B4-BE49-F238E27FC236}">
                <a16:creationId xmlns:a16="http://schemas.microsoft.com/office/drawing/2014/main" id="{4EB5951D-D342-954A-BED7-AA985E68B231}"/>
              </a:ext>
            </a:extLst>
          </p:cNvPr>
          <p:cNvGraphicFramePr>
            <a:graphicFrameLocks noChangeAspect="1"/>
          </p:cNvGraphicFramePr>
          <p:nvPr>
            <p:extLst>
              <p:ext uri="{D42A27DB-BD31-4B8C-83A1-F6EECF244321}">
                <p14:modId xmlns:p14="http://schemas.microsoft.com/office/powerpoint/2010/main" val="1726893229"/>
              </p:ext>
            </p:extLst>
          </p:nvPr>
        </p:nvGraphicFramePr>
        <p:xfrm>
          <a:off x="5361846" y="6028736"/>
          <a:ext cx="2140707" cy="658089"/>
        </p:xfrm>
        <a:graphic>
          <a:graphicData uri="http://schemas.openxmlformats.org/presentationml/2006/ole">
            <mc:AlternateContent xmlns:mc="http://schemas.openxmlformats.org/markup-compatibility/2006">
              <mc:Choice xmlns:v="urn:schemas-microsoft-com:vml" Requires="v">
                <p:oleObj spid="_x0000_s17423" name="Equazione" r:id="rId5" imgW="1447172" imgH="444307" progId="Equation.3">
                  <p:embed/>
                </p:oleObj>
              </mc:Choice>
              <mc:Fallback>
                <p:oleObj name="Equazione" r:id="rId5" imgW="1447172" imgH="444307" progId="Equation.3">
                  <p:embed/>
                  <p:pic>
                    <p:nvPicPr>
                      <p:cNvPr id="4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1846" y="6028736"/>
                        <a:ext cx="2140707" cy="658089"/>
                      </a:xfrm>
                      <a:prstGeom prst="rect">
                        <a:avLst/>
                      </a:prstGeom>
                      <a:noFill/>
                      <a:extLst/>
                    </p:spPr>
                  </p:pic>
                </p:oleObj>
              </mc:Fallback>
            </mc:AlternateContent>
          </a:graphicData>
        </a:graphic>
      </p:graphicFrame>
      <p:sp>
        <p:nvSpPr>
          <p:cNvPr id="12" name="TextBox 11">
            <a:extLst>
              <a:ext uri="{FF2B5EF4-FFF2-40B4-BE49-F238E27FC236}">
                <a16:creationId xmlns:a16="http://schemas.microsoft.com/office/drawing/2014/main" id="{F112D90A-8FE5-D54E-9636-9C3A0D497A79}"/>
              </a:ext>
            </a:extLst>
          </p:cNvPr>
          <p:cNvSpPr txBox="1"/>
          <p:nvPr/>
        </p:nvSpPr>
        <p:spPr>
          <a:xfrm>
            <a:off x="5217467" y="2887993"/>
            <a:ext cx="3081985" cy="707886"/>
          </a:xfrm>
          <a:prstGeom prst="rect">
            <a:avLst/>
          </a:prstGeom>
          <a:noFill/>
        </p:spPr>
        <p:txBody>
          <a:bodyPr wrap="square" rtlCol="0">
            <a:spAutoFit/>
          </a:bodyPr>
          <a:lstStyle/>
          <a:p>
            <a:r>
              <a:rPr lang="en-US" sz="2000" b="1" dirty="0">
                <a:solidFill>
                  <a:srgbClr val="00B050"/>
                </a:solidFill>
              </a:rPr>
              <a:t>CLAS data in agreement with the model in TFR</a:t>
            </a:r>
          </a:p>
        </p:txBody>
      </p:sp>
      <p:graphicFrame>
        <p:nvGraphicFramePr>
          <p:cNvPr id="22" name="Object 3">
            <a:extLst>
              <a:ext uri="{FF2B5EF4-FFF2-40B4-BE49-F238E27FC236}">
                <a16:creationId xmlns:a16="http://schemas.microsoft.com/office/drawing/2014/main" id="{30881BCA-1418-D14D-9A9D-FBA10D659F13}"/>
              </a:ext>
            </a:extLst>
          </p:cNvPr>
          <p:cNvGraphicFramePr>
            <a:graphicFrameLocks noChangeAspect="1"/>
          </p:cNvGraphicFramePr>
          <p:nvPr>
            <p:extLst>
              <p:ext uri="{D42A27DB-BD31-4B8C-83A1-F6EECF244321}">
                <p14:modId xmlns:p14="http://schemas.microsoft.com/office/powerpoint/2010/main" val="3315779843"/>
              </p:ext>
            </p:extLst>
          </p:nvPr>
        </p:nvGraphicFramePr>
        <p:xfrm>
          <a:off x="5235192" y="717935"/>
          <a:ext cx="3096344" cy="946898"/>
        </p:xfrm>
        <a:graphic>
          <a:graphicData uri="http://schemas.openxmlformats.org/presentationml/2006/ole">
            <mc:AlternateContent xmlns:mc="http://schemas.openxmlformats.org/markup-compatibility/2006">
              <mc:Choice xmlns:v="urn:schemas-microsoft-com:vml" Requires="v">
                <p:oleObj spid="_x0000_s17424" name="Equation" r:id="rId7" imgW="1536480" imgH="469800" progId="Equation.3">
                  <p:embed/>
                </p:oleObj>
              </mc:Choice>
              <mc:Fallback>
                <p:oleObj name="Equation" r:id="rId7" imgW="1536480" imgH="469800" progId="Equation.3">
                  <p:embed/>
                  <p:pic>
                    <p:nvPicPr>
                      <p:cNvPr id="6" name="Object 3"/>
                      <p:cNvPicPr>
                        <a:picLocks noChangeAspect="1" noChangeArrowheads="1"/>
                      </p:cNvPicPr>
                      <p:nvPr/>
                    </p:nvPicPr>
                    <p:blipFill>
                      <a:blip r:embed="rId8"/>
                      <a:srcRect/>
                      <a:stretch>
                        <a:fillRect/>
                      </a:stretch>
                    </p:blipFill>
                    <p:spPr bwMode="auto">
                      <a:xfrm>
                        <a:off x="5235192" y="717935"/>
                        <a:ext cx="3096344" cy="94689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822375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35</a:t>
            </a:fld>
            <a:endParaRPr lang="en-US" dirty="0"/>
          </a:p>
        </p:txBody>
      </p:sp>
      <p:sp>
        <p:nvSpPr>
          <p:cNvPr id="18" name="Title 1"/>
          <p:cNvSpPr>
            <a:spLocks noGrp="1"/>
          </p:cNvSpPr>
          <p:nvPr>
            <p:ph type="title"/>
          </p:nvPr>
        </p:nvSpPr>
        <p:spPr>
          <a:xfrm>
            <a:off x="79548" y="-39302"/>
            <a:ext cx="9144000" cy="740705"/>
          </a:xfrm>
        </p:spPr>
        <p:txBody>
          <a:bodyPr>
            <a:noAutofit/>
          </a:bodyPr>
          <a:lstStyle/>
          <a:p>
            <a:r>
              <a:rPr lang="en-US" sz="3800" b="0" dirty="0">
                <a:solidFill>
                  <a:schemeClr val="accent1"/>
                </a:solidFill>
                <a:latin typeface="Avenir Roman" panose="02000503020000020003" pitchFamily="2" charset="0"/>
                <a:cs typeface="Avenir Black"/>
              </a:rPr>
              <a:t>Projected Results</a:t>
            </a:r>
            <a:endParaRPr lang="en-US" sz="3800" b="0" dirty="0">
              <a:solidFill>
                <a:srgbClr val="FFFFFF"/>
              </a:solidFill>
              <a:latin typeface="Avenir Book" panose="02000503020000020003" pitchFamily="2" charset="0"/>
              <a:cs typeface="Avenir Black"/>
            </a:endParaRPr>
          </a:p>
        </p:txBody>
      </p:sp>
      <p:pic>
        <p:nvPicPr>
          <p:cNvPr id="6" name="Picture 2">
            <a:extLst>
              <a:ext uri="{FF2B5EF4-FFF2-40B4-BE49-F238E27FC236}">
                <a16:creationId xmlns:a16="http://schemas.microsoft.com/office/drawing/2014/main" id="{E52F7C95-3F85-1942-BAF7-D05E68A29F8A}"/>
              </a:ext>
            </a:extLst>
          </p:cNvPr>
          <p:cNvPicPr>
            <a:picLocks noChangeAspect="1" noChangeArrowheads="1"/>
          </p:cNvPicPr>
          <p:nvPr/>
        </p:nvPicPr>
        <p:blipFill>
          <a:blip r:embed="rId2" cstate="print"/>
          <a:srcRect/>
          <a:stretch>
            <a:fillRect/>
          </a:stretch>
        </p:blipFill>
        <p:spPr bwMode="auto">
          <a:xfrm>
            <a:off x="43035" y="2060848"/>
            <a:ext cx="6795864" cy="3972835"/>
          </a:xfrm>
          <a:prstGeom prst="rect">
            <a:avLst/>
          </a:prstGeom>
          <a:noFill/>
          <a:ln w="9525">
            <a:noFill/>
            <a:miter lim="800000"/>
            <a:headEnd/>
            <a:tailEnd/>
          </a:ln>
        </p:spPr>
      </p:pic>
      <p:cxnSp>
        <p:nvCxnSpPr>
          <p:cNvPr id="7" name="Connettore 2 5">
            <a:extLst>
              <a:ext uri="{FF2B5EF4-FFF2-40B4-BE49-F238E27FC236}">
                <a16:creationId xmlns:a16="http://schemas.microsoft.com/office/drawing/2014/main" id="{D73B7D81-F8C7-6C49-97F2-41313B985627}"/>
              </a:ext>
            </a:extLst>
          </p:cNvPr>
          <p:cNvCxnSpPr>
            <a:endCxn id="6" idx="3"/>
          </p:cNvCxnSpPr>
          <p:nvPr/>
        </p:nvCxnSpPr>
        <p:spPr>
          <a:xfrm flipV="1">
            <a:off x="4960539" y="4047266"/>
            <a:ext cx="1878360" cy="182454"/>
          </a:xfrm>
          <a:prstGeom prst="straightConnector1">
            <a:avLst/>
          </a:prstGeom>
          <a:ln w="3810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CasellaDiTesto 6">
            <a:extLst>
              <a:ext uri="{FF2B5EF4-FFF2-40B4-BE49-F238E27FC236}">
                <a16:creationId xmlns:a16="http://schemas.microsoft.com/office/drawing/2014/main" id="{031BC058-3F6C-D343-BE6C-2C79DBCC178C}"/>
              </a:ext>
            </a:extLst>
          </p:cNvPr>
          <p:cNvSpPr txBox="1"/>
          <p:nvPr/>
        </p:nvSpPr>
        <p:spPr>
          <a:xfrm>
            <a:off x="6910908" y="3709481"/>
            <a:ext cx="2312640" cy="1015663"/>
          </a:xfrm>
          <a:prstGeom prst="rect">
            <a:avLst/>
          </a:prstGeom>
          <a:noFill/>
        </p:spPr>
        <p:txBody>
          <a:bodyPr wrap="square" rtlCol="0">
            <a:spAutoFit/>
          </a:bodyPr>
          <a:lstStyle/>
          <a:p>
            <a:r>
              <a:rPr lang="en-US" sz="2400" b="1" dirty="0">
                <a:solidFill>
                  <a:srgbClr val="0070C0"/>
                </a:solidFill>
              </a:rPr>
              <a:t>meson cloud</a:t>
            </a:r>
          </a:p>
          <a:p>
            <a:pPr lvl="0" algn="ctr"/>
            <a:r>
              <a:rPr lang="en-US" b="1" dirty="0" err="1">
                <a:solidFill>
                  <a:srgbClr val="0070C0"/>
                </a:solidFill>
              </a:rPr>
              <a:t>Melnitchouk</a:t>
            </a:r>
            <a:r>
              <a:rPr lang="en-US" b="1" dirty="0">
                <a:solidFill>
                  <a:srgbClr val="0070C0"/>
                </a:solidFill>
              </a:rPr>
              <a:t> &amp; Thomas, ZP A353,311</a:t>
            </a:r>
            <a:endParaRPr lang="it-IT" b="1" dirty="0">
              <a:solidFill>
                <a:srgbClr val="0070C0"/>
              </a:solidFill>
            </a:endParaRPr>
          </a:p>
        </p:txBody>
      </p:sp>
      <p:cxnSp>
        <p:nvCxnSpPr>
          <p:cNvPr id="9" name="Connettore 2 7">
            <a:extLst>
              <a:ext uri="{FF2B5EF4-FFF2-40B4-BE49-F238E27FC236}">
                <a16:creationId xmlns:a16="http://schemas.microsoft.com/office/drawing/2014/main" id="{CE683570-85F5-224D-B59B-61A329CE0894}"/>
              </a:ext>
            </a:extLst>
          </p:cNvPr>
          <p:cNvCxnSpPr/>
          <p:nvPr/>
        </p:nvCxnSpPr>
        <p:spPr>
          <a:xfrm flipV="1">
            <a:off x="2923355" y="2727975"/>
            <a:ext cx="3744416" cy="1023766"/>
          </a:xfrm>
          <a:prstGeom prst="straightConnector1">
            <a:avLst/>
          </a:prstGeom>
          <a:ln w="3810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CasellaDiTesto 8">
            <a:extLst>
              <a:ext uri="{FF2B5EF4-FFF2-40B4-BE49-F238E27FC236}">
                <a16:creationId xmlns:a16="http://schemas.microsoft.com/office/drawing/2014/main" id="{9650AB0E-BFCB-DB44-9423-065C638CD7DA}"/>
              </a:ext>
            </a:extLst>
          </p:cNvPr>
          <p:cNvSpPr txBox="1"/>
          <p:nvPr/>
        </p:nvSpPr>
        <p:spPr>
          <a:xfrm>
            <a:off x="6667771" y="2173977"/>
            <a:ext cx="2656757" cy="1107996"/>
          </a:xfrm>
          <a:prstGeom prst="rect">
            <a:avLst/>
          </a:prstGeom>
          <a:noFill/>
        </p:spPr>
        <p:txBody>
          <a:bodyPr wrap="square" rtlCol="0">
            <a:spAutoFit/>
          </a:bodyPr>
          <a:lstStyle/>
          <a:p>
            <a:pPr algn="ctr"/>
            <a:r>
              <a:rPr lang="en-US" sz="2400" b="1" dirty="0">
                <a:solidFill>
                  <a:srgbClr val="0070C0"/>
                </a:solidFill>
              </a:rPr>
              <a:t>ISM - Intrinsic Strangeness Model</a:t>
            </a:r>
          </a:p>
          <a:p>
            <a:pPr algn="ctr"/>
            <a:r>
              <a:rPr lang="en-US" b="1" dirty="0">
                <a:solidFill>
                  <a:srgbClr val="0070C0"/>
                </a:solidFill>
              </a:rPr>
              <a:t>Ellis et al., EPJ C25,603</a:t>
            </a:r>
            <a:endParaRPr lang="it-IT" b="1" dirty="0">
              <a:solidFill>
                <a:srgbClr val="0070C0"/>
              </a:solidFill>
            </a:endParaRPr>
          </a:p>
        </p:txBody>
      </p:sp>
      <p:sp>
        <p:nvSpPr>
          <p:cNvPr id="11" name="CasellaDiTesto 9">
            <a:extLst>
              <a:ext uri="{FF2B5EF4-FFF2-40B4-BE49-F238E27FC236}">
                <a16:creationId xmlns:a16="http://schemas.microsoft.com/office/drawing/2014/main" id="{A0D814AA-EADA-D24F-8691-E54344ACDBC5}"/>
              </a:ext>
            </a:extLst>
          </p:cNvPr>
          <p:cNvSpPr txBox="1"/>
          <p:nvPr/>
        </p:nvSpPr>
        <p:spPr>
          <a:xfrm>
            <a:off x="179512" y="764704"/>
            <a:ext cx="4651723" cy="1015663"/>
          </a:xfrm>
          <a:prstGeom prst="rect">
            <a:avLst/>
          </a:prstGeom>
          <a:noFill/>
        </p:spPr>
        <p:txBody>
          <a:bodyPr wrap="none" rtlCol="0">
            <a:spAutoFit/>
          </a:bodyPr>
          <a:lstStyle/>
          <a:p>
            <a:r>
              <a:rPr lang="en-US" sz="2000" b="1" dirty="0"/>
              <a:t>projections for CLAS12</a:t>
            </a:r>
          </a:p>
          <a:p>
            <a:pPr marL="342900" indent="-342900">
              <a:buFont typeface="Arial" panose="020B0604020202020204" pitchFamily="34" charset="0"/>
              <a:buChar char="•"/>
            </a:pPr>
            <a:r>
              <a:rPr lang="en-US" sz="2000" b="1" dirty="0"/>
              <a:t>2000h at 10</a:t>
            </a:r>
            <a:r>
              <a:rPr lang="en-US" sz="2000" b="1" baseline="30000" dirty="0"/>
              <a:t>35 </a:t>
            </a:r>
            <a:r>
              <a:rPr lang="en-US" sz="2000" b="1" dirty="0"/>
              <a:t>s</a:t>
            </a:r>
            <a:r>
              <a:rPr lang="en-US" sz="2000" b="1" baseline="30000" dirty="0"/>
              <a:t>-1 </a:t>
            </a:r>
            <a:r>
              <a:rPr lang="en-US" sz="2000" b="1" dirty="0"/>
              <a:t> cm</a:t>
            </a:r>
            <a:r>
              <a:rPr lang="en-US" sz="2000" b="1" baseline="30000" dirty="0"/>
              <a:t>-2</a:t>
            </a:r>
            <a:r>
              <a:rPr lang="en-US" sz="2000" b="1" dirty="0"/>
              <a:t>  </a:t>
            </a:r>
          </a:p>
          <a:p>
            <a:pPr marL="342900" indent="-342900">
              <a:buFont typeface="Arial" panose="020B0604020202020204" pitchFamily="34" charset="0"/>
              <a:buChar char="•"/>
            </a:pPr>
            <a:r>
              <a:rPr lang="en-US" sz="2000" b="1" dirty="0"/>
              <a:t>standard </a:t>
            </a:r>
            <a:r>
              <a:rPr lang="en-US" sz="2000" b="1" dirty="0" err="1"/>
              <a:t>unpolarized</a:t>
            </a:r>
            <a:r>
              <a:rPr lang="en-US" sz="2000" b="1" dirty="0"/>
              <a:t> target conditions</a:t>
            </a:r>
            <a:endParaRPr lang="it-IT" sz="2000" b="1" dirty="0"/>
          </a:p>
        </p:txBody>
      </p:sp>
      <p:sp>
        <p:nvSpPr>
          <p:cNvPr id="13" name="TextBox 12">
            <a:extLst>
              <a:ext uri="{FF2B5EF4-FFF2-40B4-BE49-F238E27FC236}">
                <a16:creationId xmlns:a16="http://schemas.microsoft.com/office/drawing/2014/main" id="{562B737F-4987-0C4A-A8F8-AFE261939B42}"/>
              </a:ext>
            </a:extLst>
          </p:cNvPr>
          <p:cNvSpPr txBox="1"/>
          <p:nvPr/>
        </p:nvSpPr>
        <p:spPr>
          <a:xfrm>
            <a:off x="2411760" y="2358643"/>
            <a:ext cx="3364960" cy="369332"/>
          </a:xfrm>
          <a:prstGeom prst="rect">
            <a:avLst/>
          </a:prstGeom>
          <a:noFill/>
        </p:spPr>
        <p:txBody>
          <a:bodyPr wrap="none" rtlCol="0">
            <a:spAutoFit/>
          </a:bodyPr>
          <a:lstStyle/>
          <a:p>
            <a:r>
              <a:rPr lang="en-US" b="1" dirty="0"/>
              <a:t>Longitudinal polarization transfer</a:t>
            </a:r>
          </a:p>
        </p:txBody>
      </p:sp>
    </p:spTree>
    <p:extLst>
      <p:ext uri="{BB962C8B-B14F-4D97-AF65-F5344CB8AC3E}">
        <p14:creationId xmlns:p14="http://schemas.microsoft.com/office/powerpoint/2010/main" val="3273816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226342" y="6403447"/>
            <a:ext cx="536158" cy="303364"/>
          </a:xfrm>
        </p:spPr>
        <p:txBody>
          <a:bodyPr/>
          <a:lstStyle/>
          <a:p>
            <a:fld id="{07E1C93C-5050-FC42-8F10-D22D4F119D13}" type="slidenum">
              <a:rPr lang="en-US" smtClean="0"/>
              <a:pPr/>
              <a:t>36</a:t>
            </a:fld>
            <a:endParaRPr lang="en-US" dirty="0"/>
          </a:p>
        </p:txBody>
      </p:sp>
      <p:sp>
        <p:nvSpPr>
          <p:cNvPr id="18" name="Title 1"/>
          <p:cNvSpPr>
            <a:spLocks noGrp="1"/>
          </p:cNvSpPr>
          <p:nvPr>
            <p:ph type="title"/>
          </p:nvPr>
        </p:nvSpPr>
        <p:spPr>
          <a:xfrm>
            <a:off x="0" y="56858"/>
            <a:ext cx="9144000" cy="740705"/>
          </a:xfrm>
        </p:spPr>
        <p:txBody>
          <a:bodyPr>
            <a:noAutofit/>
          </a:bodyPr>
          <a:lstStyle/>
          <a:p>
            <a:r>
              <a:rPr lang="en-US" sz="3800" dirty="0" err="1">
                <a:solidFill>
                  <a:schemeClr val="accent1"/>
                </a:solidFill>
                <a:latin typeface="Avenir Roman" panose="02000503020000020003" pitchFamily="2" charset="0"/>
                <a:cs typeface="Avenir Black"/>
              </a:rPr>
              <a:t>E</a:t>
            </a:r>
            <a:r>
              <a:rPr lang="en-US" sz="3800" b="0" dirty="0" err="1">
                <a:solidFill>
                  <a:schemeClr val="accent1"/>
                </a:solidFill>
                <a:latin typeface="Avenir Roman" panose="02000503020000020003" pitchFamily="2" charset="0"/>
                <a:cs typeface="Avenir Black"/>
              </a:rPr>
              <a:t>xtraction</a:t>
            </a:r>
            <a:r>
              <a:rPr lang="en-US" sz="3800" dirty="0" err="1">
                <a:solidFill>
                  <a:schemeClr val="accent1"/>
                </a:solidFill>
                <a:latin typeface="Avenir Roman" panose="02000503020000020003" pitchFamily="2" charset="0"/>
                <a:cs typeface="Avenir Black"/>
              </a:rPr>
              <a:t>VA</a:t>
            </a:r>
            <a:r>
              <a:rPr lang="en-US" sz="3800" b="0" dirty="0" err="1">
                <a:solidFill>
                  <a:schemeClr val="accent1"/>
                </a:solidFill>
                <a:latin typeface="Avenir Roman" panose="02000503020000020003" pitchFamily="2" charset="0"/>
                <a:cs typeface="Avenir Black"/>
              </a:rPr>
              <a:t>lidation</a:t>
            </a:r>
            <a:r>
              <a:rPr lang="en-US" sz="3800" b="0" dirty="0">
                <a:solidFill>
                  <a:schemeClr val="accent1"/>
                </a:solidFill>
                <a:latin typeface="Avenir Roman" panose="02000503020000020003" pitchFamily="2" charset="0"/>
                <a:cs typeface="Avenir Black"/>
              </a:rPr>
              <a:t> framework (EVA)</a:t>
            </a:r>
            <a:endParaRPr lang="en-US" sz="3800" b="0" dirty="0">
              <a:solidFill>
                <a:srgbClr val="FFFFFF"/>
              </a:solidFill>
              <a:latin typeface="Avenir Book" panose="02000503020000020003" pitchFamily="2" charset="0"/>
              <a:cs typeface="Avenir Black"/>
            </a:endParaRPr>
          </a:p>
        </p:txBody>
      </p:sp>
      <p:sp>
        <p:nvSpPr>
          <p:cNvPr id="7" name="TextBox 6">
            <a:extLst>
              <a:ext uri="{FF2B5EF4-FFF2-40B4-BE49-F238E27FC236}">
                <a16:creationId xmlns:a16="http://schemas.microsoft.com/office/drawing/2014/main" id="{556EA8C3-0856-DD47-965C-CE729BCBDE04}"/>
              </a:ext>
            </a:extLst>
          </p:cNvPr>
          <p:cNvSpPr txBox="1">
            <a:spLocks noChangeArrowheads="1"/>
          </p:cNvSpPr>
          <p:nvPr/>
        </p:nvSpPr>
        <p:spPr bwMode="auto">
          <a:xfrm>
            <a:off x="228600" y="3481807"/>
            <a:ext cx="2032000" cy="1136933"/>
          </a:xfrm>
          <a:prstGeom prst="rect">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706"/>
              <a:t>Hard Scattering Data Counts</a:t>
            </a:r>
          </a:p>
          <a:p>
            <a:pPr eaLnBrk="1" hangingPunct="1"/>
            <a:r>
              <a:rPr lang="en-US" altLang="it-IT" sz="1706"/>
              <a:t> (x-sections, multiplicities,….)</a:t>
            </a:r>
          </a:p>
        </p:txBody>
      </p:sp>
      <p:sp>
        <p:nvSpPr>
          <p:cNvPr id="8" name="TextBox 8">
            <a:extLst>
              <a:ext uri="{FF2B5EF4-FFF2-40B4-BE49-F238E27FC236}">
                <a16:creationId xmlns:a16="http://schemas.microsoft.com/office/drawing/2014/main" id="{23DF5639-56C0-E440-90B2-7EDFE04C9CF0}"/>
              </a:ext>
            </a:extLst>
          </p:cNvPr>
          <p:cNvSpPr txBox="1">
            <a:spLocks noChangeArrowheads="1"/>
          </p:cNvSpPr>
          <p:nvPr/>
        </p:nvSpPr>
        <p:spPr bwMode="auto">
          <a:xfrm>
            <a:off x="3810000" y="2758465"/>
            <a:ext cx="2286000" cy="34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061" tIns="43031" rIns="86061" bIns="43031">
            <a:spAutoFit/>
          </a:bodyPr>
          <a:lstStyle>
            <a:lvl1pPr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706"/>
              <a:t>QCD fundamentals</a:t>
            </a:r>
          </a:p>
        </p:txBody>
      </p:sp>
      <p:sp>
        <p:nvSpPr>
          <p:cNvPr id="9" name="TextBox 10">
            <a:extLst>
              <a:ext uri="{FF2B5EF4-FFF2-40B4-BE49-F238E27FC236}">
                <a16:creationId xmlns:a16="http://schemas.microsoft.com/office/drawing/2014/main" id="{4B930B8E-B957-D646-873A-5A8FA9DD835F}"/>
              </a:ext>
            </a:extLst>
          </p:cNvPr>
          <p:cNvSpPr txBox="1">
            <a:spLocks noChangeArrowheads="1"/>
          </p:cNvSpPr>
          <p:nvPr/>
        </p:nvSpPr>
        <p:spPr bwMode="auto">
          <a:xfrm>
            <a:off x="7239000" y="2919714"/>
            <a:ext cx="1765911" cy="1797755"/>
          </a:xfrm>
          <a:prstGeom prst="rect">
            <a:avLst/>
          </a:prstGeom>
          <a:solidFill>
            <a:srgbClr val="FFBF8D"/>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706" dirty="0"/>
              <a:t>Library for Structure Function (SF) calculations has</a:t>
            </a:r>
          </a:p>
          <a:p>
            <a:pPr eaLnBrk="1" hangingPunct="1">
              <a:defRPr/>
            </a:pPr>
            <a:r>
              <a:rPr lang="en-US" sz="1706" dirty="0"/>
              <a:t>3D PDF and  FF </a:t>
            </a:r>
            <a:r>
              <a:rPr lang="en-US" sz="1294" dirty="0"/>
              <a:t>(models,</a:t>
            </a:r>
          </a:p>
          <a:p>
            <a:pPr eaLnBrk="1" hangingPunct="1">
              <a:defRPr/>
            </a:pPr>
            <a:r>
              <a:rPr lang="en-US" sz="1294" dirty="0" err="1"/>
              <a:t>parametrizations</a:t>
            </a:r>
            <a:r>
              <a:rPr lang="en-US" sz="1294" dirty="0"/>
              <a:t>)</a:t>
            </a:r>
          </a:p>
        </p:txBody>
      </p:sp>
      <p:sp>
        <p:nvSpPr>
          <p:cNvPr id="10" name="TextBox 12">
            <a:extLst>
              <a:ext uri="{FF2B5EF4-FFF2-40B4-BE49-F238E27FC236}">
                <a16:creationId xmlns:a16="http://schemas.microsoft.com/office/drawing/2014/main" id="{B6673C58-D33D-D040-8B30-1BCD0EB0E71A}"/>
              </a:ext>
            </a:extLst>
          </p:cNvPr>
          <p:cNvSpPr txBox="1">
            <a:spLocks noChangeArrowheads="1"/>
          </p:cNvSpPr>
          <p:nvPr/>
        </p:nvSpPr>
        <p:spPr bwMode="auto">
          <a:xfrm>
            <a:off x="2070100" y="1969761"/>
            <a:ext cx="1816100" cy="611918"/>
          </a:xfrm>
          <a:prstGeom prst="rect">
            <a:avLst/>
          </a:prstGeom>
          <a:solidFill>
            <a:srgbClr val="FFBF8D"/>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706" dirty="0"/>
              <a:t>Hard Scattering MC+RC</a:t>
            </a:r>
          </a:p>
        </p:txBody>
      </p:sp>
      <p:sp>
        <p:nvSpPr>
          <p:cNvPr id="11" name="TextBox 13">
            <a:extLst>
              <a:ext uri="{FF2B5EF4-FFF2-40B4-BE49-F238E27FC236}">
                <a16:creationId xmlns:a16="http://schemas.microsoft.com/office/drawing/2014/main" id="{882FF207-C572-F646-9197-9FDD0768E223}"/>
              </a:ext>
            </a:extLst>
          </p:cNvPr>
          <p:cNvSpPr txBox="1">
            <a:spLocks noChangeArrowheads="1"/>
          </p:cNvSpPr>
          <p:nvPr/>
        </p:nvSpPr>
        <p:spPr bwMode="auto">
          <a:xfrm>
            <a:off x="4953000" y="4665149"/>
            <a:ext cx="1600200" cy="286060"/>
          </a:xfrm>
          <a:prstGeom prst="rect">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94" dirty="0"/>
              <a:t>Extract 3D PDFs</a:t>
            </a:r>
          </a:p>
        </p:txBody>
      </p:sp>
      <p:cxnSp>
        <p:nvCxnSpPr>
          <p:cNvPr id="12" name="Straight Arrow Connector 11">
            <a:extLst>
              <a:ext uri="{FF2B5EF4-FFF2-40B4-BE49-F238E27FC236}">
                <a16:creationId xmlns:a16="http://schemas.microsoft.com/office/drawing/2014/main" id="{27EBBD27-EF3D-AA44-A4E0-9A4C7AAA28BF}"/>
              </a:ext>
            </a:extLst>
          </p:cNvPr>
          <p:cNvCxnSpPr>
            <a:cxnSpLocks noChangeShapeType="1"/>
          </p:cNvCxnSpPr>
          <p:nvPr/>
        </p:nvCxnSpPr>
        <p:spPr bwMode="auto">
          <a:xfrm>
            <a:off x="2286000" y="4328222"/>
            <a:ext cx="838574" cy="534147"/>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8DFD669A-FB3D-6346-B21F-34A60A08B454}"/>
              </a:ext>
            </a:extLst>
          </p:cNvPr>
          <p:cNvCxnSpPr>
            <a:cxnSpLocks noChangeShapeType="1"/>
          </p:cNvCxnSpPr>
          <p:nvPr/>
        </p:nvCxnSpPr>
        <p:spPr bwMode="auto">
          <a:xfrm flipH="1" flipV="1">
            <a:off x="2514787" y="2561428"/>
            <a:ext cx="560294" cy="558426"/>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F18DA8FB-4481-474F-9816-AA7598D66381}"/>
              </a:ext>
            </a:extLst>
          </p:cNvPr>
          <p:cNvCxnSpPr>
            <a:cxnSpLocks noChangeShapeType="1"/>
          </p:cNvCxnSpPr>
          <p:nvPr/>
        </p:nvCxnSpPr>
        <p:spPr bwMode="auto">
          <a:xfrm flipH="1">
            <a:off x="8001000" y="4678406"/>
            <a:ext cx="1868" cy="337110"/>
          </a:xfrm>
          <a:prstGeom prst="straightConnector1">
            <a:avLst/>
          </a:prstGeom>
          <a:noFill/>
          <a:ln w="38100">
            <a:solidFill>
              <a:srgbClr val="F79646"/>
            </a:solidFill>
            <a:round/>
            <a:headEnd type="arrow" w="med" len="me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91B0EEB0-52DB-C04F-A9D3-108725423BF3}"/>
              </a:ext>
            </a:extLst>
          </p:cNvPr>
          <p:cNvCxnSpPr>
            <a:cxnSpLocks noChangeShapeType="1"/>
          </p:cNvCxnSpPr>
          <p:nvPr/>
        </p:nvCxnSpPr>
        <p:spPr bwMode="auto">
          <a:xfrm>
            <a:off x="6629214" y="3350509"/>
            <a:ext cx="557492" cy="0"/>
          </a:xfrm>
          <a:prstGeom prst="straightConnector1">
            <a:avLst/>
          </a:prstGeom>
          <a:noFill/>
          <a:ln w="38100">
            <a:solidFill>
              <a:srgbClr val="F79646"/>
            </a:solidFill>
            <a:round/>
            <a:headEnd type="arrow" w="med" len="med"/>
            <a:tailEn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16" name="Rectangle 15">
            <a:extLst>
              <a:ext uri="{FF2B5EF4-FFF2-40B4-BE49-F238E27FC236}">
                <a16:creationId xmlns:a16="http://schemas.microsoft.com/office/drawing/2014/main" id="{87F27664-63B1-1546-84BC-326942C1E166}"/>
              </a:ext>
            </a:extLst>
          </p:cNvPr>
          <p:cNvSpPr>
            <a:spLocks noChangeArrowheads="1"/>
          </p:cNvSpPr>
          <p:nvPr/>
        </p:nvSpPr>
        <p:spPr bwMode="auto">
          <a:xfrm>
            <a:off x="3124574" y="2693097"/>
            <a:ext cx="3581214" cy="2695015"/>
          </a:xfrm>
          <a:prstGeom prst="rect">
            <a:avLst/>
          </a:prstGeom>
          <a:noFill/>
          <a:ln w="9525">
            <a:solidFill>
              <a:schemeClr val="tx1"/>
            </a:solidFill>
            <a:prstDash val="dash"/>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txBody>
          <a:bodyPr lIns="86061" tIns="43031" rIns="86061" bIns="43031" anchor="ctr"/>
          <a:lstStyle/>
          <a:p>
            <a:pPr algn="ctr">
              <a:defRPr/>
            </a:pPr>
            <a:endParaRPr lang="en-US" sz="1059">
              <a:solidFill>
                <a:schemeClr val="lt1"/>
              </a:solidFill>
            </a:endParaRPr>
          </a:p>
        </p:txBody>
      </p:sp>
      <p:sp>
        <p:nvSpPr>
          <p:cNvPr id="17" name="TextBox 13">
            <a:extLst>
              <a:ext uri="{FF2B5EF4-FFF2-40B4-BE49-F238E27FC236}">
                <a16:creationId xmlns:a16="http://schemas.microsoft.com/office/drawing/2014/main" id="{479E4450-4788-2C48-99C7-C7C1E388E09D}"/>
              </a:ext>
            </a:extLst>
          </p:cNvPr>
          <p:cNvSpPr txBox="1">
            <a:spLocks noChangeArrowheads="1"/>
          </p:cNvSpPr>
          <p:nvPr/>
        </p:nvSpPr>
        <p:spPr bwMode="auto">
          <a:xfrm>
            <a:off x="3200400" y="3218843"/>
            <a:ext cx="838200" cy="430971"/>
          </a:xfrm>
          <a:prstGeom prst="rect">
            <a:avLst/>
          </a:prstGeom>
          <a:solidFill>
            <a:srgbClr val="FFBF8D"/>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18" dirty="0" err="1"/>
              <a:t>Radiative</a:t>
            </a:r>
            <a:r>
              <a:rPr lang="en-US" sz="1118" dirty="0"/>
              <a:t> </a:t>
            </a:r>
          </a:p>
          <a:p>
            <a:pPr eaLnBrk="1" hangingPunct="1">
              <a:defRPr/>
            </a:pPr>
            <a:r>
              <a:rPr lang="en-US" sz="1118" dirty="0"/>
              <a:t>x-section</a:t>
            </a:r>
          </a:p>
        </p:txBody>
      </p:sp>
      <p:cxnSp>
        <p:nvCxnSpPr>
          <p:cNvPr id="19" name="Straight Arrow Connector 18">
            <a:extLst>
              <a:ext uri="{FF2B5EF4-FFF2-40B4-BE49-F238E27FC236}">
                <a16:creationId xmlns:a16="http://schemas.microsoft.com/office/drawing/2014/main" id="{3E4D2598-C0FE-2641-9BD6-42A721E59D72}"/>
              </a:ext>
            </a:extLst>
          </p:cNvPr>
          <p:cNvCxnSpPr>
            <a:cxnSpLocks noChangeShapeType="1"/>
          </p:cNvCxnSpPr>
          <p:nvPr/>
        </p:nvCxnSpPr>
        <p:spPr bwMode="auto">
          <a:xfrm>
            <a:off x="6705788" y="4599031"/>
            <a:ext cx="557492" cy="0"/>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20" name="TextBox 12">
            <a:extLst>
              <a:ext uri="{FF2B5EF4-FFF2-40B4-BE49-F238E27FC236}">
                <a16:creationId xmlns:a16="http://schemas.microsoft.com/office/drawing/2014/main" id="{530907C5-6D72-564F-A1DF-ECF18B6009C8}"/>
              </a:ext>
            </a:extLst>
          </p:cNvPr>
          <p:cNvSpPr txBox="1">
            <a:spLocks noChangeArrowheads="1"/>
          </p:cNvSpPr>
          <p:nvPr/>
        </p:nvSpPr>
        <p:spPr bwMode="auto">
          <a:xfrm>
            <a:off x="76200" y="1969761"/>
            <a:ext cx="1925638" cy="611918"/>
          </a:xfrm>
          <a:prstGeom prst="rect">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706" dirty="0" err="1"/>
              <a:t>SIDIS,DY,e</a:t>
            </a:r>
            <a:r>
              <a:rPr lang="en-US" sz="1706" dirty="0"/>
              <a:t>+/</a:t>
            </a:r>
            <a:r>
              <a:rPr lang="en-US" sz="1706"/>
              <a:t>e-</a:t>
            </a:r>
            <a:endParaRPr lang="en-US" sz="1706" dirty="0"/>
          </a:p>
          <a:p>
            <a:pPr eaLnBrk="1" hangingPunct="1">
              <a:defRPr/>
            </a:pPr>
            <a:r>
              <a:rPr lang="en-US" sz="1706" dirty="0"/>
              <a:t>experiments</a:t>
            </a:r>
          </a:p>
        </p:txBody>
      </p:sp>
      <p:cxnSp>
        <p:nvCxnSpPr>
          <p:cNvPr id="21" name="Straight Arrow Connector 20">
            <a:extLst>
              <a:ext uri="{FF2B5EF4-FFF2-40B4-BE49-F238E27FC236}">
                <a16:creationId xmlns:a16="http://schemas.microsoft.com/office/drawing/2014/main" id="{66175AA6-86BB-604F-BE66-F105647A7AA5}"/>
              </a:ext>
            </a:extLst>
          </p:cNvPr>
          <p:cNvCxnSpPr>
            <a:cxnSpLocks noChangeShapeType="1"/>
          </p:cNvCxnSpPr>
          <p:nvPr/>
        </p:nvCxnSpPr>
        <p:spPr bwMode="auto">
          <a:xfrm>
            <a:off x="1066426" y="2626796"/>
            <a:ext cx="0" cy="855382"/>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22" name="TextBox 13">
            <a:extLst>
              <a:ext uri="{FF2B5EF4-FFF2-40B4-BE49-F238E27FC236}">
                <a16:creationId xmlns:a16="http://schemas.microsoft.com/office/drawing/2014/main" id="{8085F9A3-F1F0-C640-ABE6-994C176AA473}"/>
              </a:ext>
            </a:extLst>
          </p:cNvPr>
          <p:cNvSpPr txBox="1">
            <a:spLocks noChangeArrowheads="1"/>
          </p:cNvSpPr>
          <p:nvPr/>
        </p:nvSpPr>
        <p:spPr bwMode="auto">
          <a:xfrm>
            <a:off x="4267200" y="3218843"/>
            <a:ext cx="990600" cy="430971"/>
          </a:xfrm>
          <a:prstGeom prst="rect">
            <a:avLst/>
          </a:prstGeom>
          <a:solidFill>
            <a:srgbClr val="FFBF8D"/>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18" dirty="0"/>
              <a:t>x-section  calculations</a:t>
            </a:r>
          </a:p>
        </p:txBody>
      </p:sp>
      <p:sp>
        <p:nvSpPr>
          <p:cNvPr id="23" name="TextBox 13">
            <a:extLst>
              <a:ext uri="{FF2B5EF4-FFF2-40B4-BE49-F238E27FC236}">
                <a16:creationId xmlns:a16="http://schemas.microsoft.com/office/drawing/2014/main" id="{F34A2D1B-3C60-C74D-9FD6-FC7AA2AC8E0C}"/>
              </a:ext>
            </a:extLst>
          </p:cNvPr>
          <p:cNvSpPr txBox="1">
            <a:spLocks noChangeArrowheads="1"/>
          </p:cNvSpPr>
          <p:nvPr/>
        </p:nvSpPr>
        <p:spPr bwMode="auto">
          <a:xfrm>
            <a:off x="5486400" y="3218843"/>
            <a:ext cx="1143000" cy="258937"/>
          </a:xfrm>
          <a:prstGeom prst="rect">
            <a:avLst/>
          </a:prstGeom>
          <a:solidFill>
            <a:srgbClr val="FFBF8D"/>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118" dirty="0"/>
              <a:t>SF calculations</a:t>
            </a:r>
          </a:p>
        </p:txBody>
      </p:sp>
      <p:cxnSp>
        <p:nvCxnSpPr>
          <p:cNvPr id="24" name="Straight Arrow Connector 23">
            <a:extLst>
              <a:ext uri="{FF2B5EF4-FFF2-40B4-BE49-F238E27FC236}">
                <a16:creationId xmlns:a16="http://schemas.microsoft.com/office/drawing/2014/main" id="{D6EBAF5C-7D61-3B49-9596-951E1B6959B2}"/>
              </a:ext>
            </a:extLst>
          </p:cNvPr>
          <p:cNvCxnSpPr>
            <a:cxnSpLocks noChangeShapeType="1"/>
          </p:cNvCxnSpPr>
          <p:nvPr/>
        </p:nvCxnSpPr>
        <p:spPr bwMode="auto">
          <a:xfrm flipH="1">
            <a:off x="5257427" y="3415877"/>
            <a:ext cx="228787" cy="186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526F8776-7C97-8E41-BF08-2CCAF79D1080}"/>
              </a:ext>
            </a:extLst>
          </p:cNvPr>
          <p:cNvCxnSpPr>
            <a:cxnSpLocks noChangeShapeType="1"/>
          </p:cNvCxnSpPr>
          <p:nvPr/>
        </p:nvCxnSpPr>
        <p:spPr bwMode="auto">
          <a:xfrm flipH="1">
            <a:off x="4038788" y="3415877"/>
            <a:ext cx="228786" cy="186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13">
            <a:extLst>
              <a:ext uri="{FF2B5EF4-FFF2-40B4-BE49-F238E27FC236}">
                <a16:creationId xmlns:a16="http://schemas.microsoft.com/office/drawing/2014/main" id="{6B909BBF-5CB4-B745-B99C-FB6DA58028EF}"/>
              </a:ext>
            </a:extLst>
          </p:cNvPr>
          <p:cNvSpPr txBox="1">
            <a:spLocks noChangeArrowheads="1"/>
          </p:cNvSpPr>
          <p:nvPr/>
        </p:nvSpPr>
        <p:spPr bwMode="auto">
          <a:xfrm>
            <a:off x="3352800" y="3876255"/>
            <a:ext cx="3200400" cy="349410"/>
          </a:xfrm>
          <a:prstGeom prst="rect">
            <a:avLst/>
          </a:prstGeom>
          <a:solidFill>
            <a:schemeClr val="bg1"/>
          </a:solidFill>
          <a:ln>
            <a:headEnd/>
            <a:tailEnd/>
          </a:ln>
          <a:extLst/>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706" dirty="0"/>
              <a:t>Defined set of assumptions</a:t>
            </a:r>
          </a:p>
        </p:txBody>
      </p:sp>
      <p:cxnSp>
        <p:nvCxnSpPr>
          <p:cNvPr id="27" name="Straight Arrow Connector 26">
            <a:extLst>
              <a:ext uri="{FF2B5EF4-FFF2-40B4-BE49-F238E27FC236}">
                <a16:creationId xmlns:a16="http://schemas.microsoft.com/office/drawing/2014/main" id="{276CA42A-66BA-BA4C-9F02-D423C8D7F26A}"/>
              </a:ext>
            </a:extLst>
          </p:cNvPr>
          <p:cNvCxnSpPr>
            <a:cxnSpLocks noChangeShapeType="1"/>
          </p:cNvCxnSpPr>
          <p:nvPr/>
        </p:nvCxnSpPr>
        <p:spPr bwMode="auto">
          <a:xfrm flipV="1">
            <a:off x="5867214" y="3614781"/>
            <a:ext cx="0" cy="261471"/>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121F890D-FE67-EF47-9EE4-7A4BCB40B81F}"/>
              </a:ext>
            </a:extLst>
          </p:cNvPr>
          <p:cNvCxnSpPr>
            <a:cxnSpLocks noChangeShapeType="1"/>
          </p:cNvCxnSpPr>
          <p:nvPr/>
        </p:nvCxnSpPr>
        <p:spPr bwMode="auto">
          <a:xfrm flipV="1">
            <a:off x="4800787" y="3612913"/>
            <a:ext cx="0" cy="262405"/>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CC72F696-E34E-1B48-990B-E1AB21FB7C0E}"/>
              </a:ext>
            </a:extLst>
          </p:cNvPr>
          <p:cNvCxnSpPr>
            <a:cxnSpLocks noChangeShapeType="1"/>
          </p:cNvCxnSpPr>
          <p:nvPr/>
        </p:nvCxnSpPr>
        <p:spPr bwMode="auto">
          <a:xfrm flipV="1">
            <a:off x="3733426" y="3612913"/>
            <a:ext cx="0" cy="262405"/>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30" name="Straight Arrow Connector 29">
            <a:extLst>
              <a:ext uri="{FF2B5EF4-FFF2-40B4-BE49-F238E27FC236}">
                <a16:creationId xmlns:a16="http://schemas.microsoft.com/office/drawing/2014/main" id="{D10F6F6E-BAB1-A945-A231-A532E2333D91}"/>
              </a:ext>
            </a:extLst>
          </p:cNvPr>
          <p:cNvCxnSpPr>
            <a:cxnSpLocks noChangeShapeType="1"/>
          </p:cNvCxnSpPr>
          <p:nvPr/>
        </p:nvCxnSpPr>
        <p:spPr bwMode="auto">
          <a:xfrm>
            <a:off x="4038787" y="4204957"/>
            <a:ext cx="0" cy="394074"/>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1" name="Rectangle 4">
            <a:extLst>
              <a:ext uri="{FF2B5EF4-FFF2-40B4-BE49-F238E27FC236}">
                <a16:creationId xmlns:a16="http://schemas.microsoft.com/office/drawing/2014/main" id="{7DB4E317-7CFE-BC49-A8F3-34EE553CFAE9}"/>
              </a:ext>
            </a:extLst>
          </p:cNvPr>
          <p:cNvSpPr>
            <a:spLocks noChangeArrowheads="1"/>
          </p:cNvSpPr>
          <p:nvPr/>
        </p:nvSpPr>
        <p:spPr bwMode="auto">
          <a:xfrm>
            <a:off x="3962213" y="5125707"/>
            <a:ext cx="1568415" cy="32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061" tIns="43031" rIns="86061" bIns="43031">
            <a:spAutoFit/>
          </a:bodyPr>
          <a:lstStyle>
            <a:lvl1pPr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1529"/>
              <a:t>phenomenology</a:t>
            </a:r>
          </a:p>
        </p:txBody>
      </p:sp>
      <p:sp>
        <p:nvSpPr>
          <p:cNvPr id="32" name="TextBox 13">
            <a:extLst>
              <a:ext uri="{FF2B5EF4-FFF2-40B4-BE49-F238E27FC236}">
                <a16:creationId xmlns:a16="http://schemas.microsoft.com/office/drawing/2014/main" id="{F45A246F-FDA8-014E-B344-1D92A1F7FAB1}"/>
              </a:ext>
            </a:extLst>
          </p:cNvPr>
          <p:cNvSpPr txBox="1">
            <a:spLocks noChangeArrowheads="1"/>
          </p:cNvSpPr>
          <p:nvPr/>
        </p:nvSpPr>
        <p:spPr bwMode="auto">
          <a:xfrm>
            <a:off x="3276600" y="4665149"/>
            <a:ext cx="1371600" cy="286060"/>
          </a:xfrm>
          <a:prstGeom prst="rect">
            <a:avLst/>
          </a:prstGeom>
          <a:solidFill>
            <a:srgbClr val="CCFFCC"/>
          </a:solidFill>
          <a:ln>
            <a:headEnd/>
            <a:tailEnd/>
          </a:ln>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94" dirty="0"/>
              <a:t>Extract SFs</a:t>
            </a:r>
          </a:p>
        </p:txBody>
      </p:sp>
      <p:cxnSp>
        <p:nvCxnSpPr>
          <p:cNvPr id="33" name="Straight Arrow Connector 32">
            <a:extLst>
              <a:ext uri="{FF2B5EF4-FFF2-40B4-BE49-F238E27FC236}">
                <a16:creationId xmlns:a16="http://schemas.microsoft.com/office/drawing/2014/main" id="{65EDD570-069D-544F-9D2F-7E63835A14B0}"/>
              </a:ext>
            </a:extLst>
          </p:cNvPr>
          <p:cNvCxnSpPr>
            <a:cxnSpLocks noChangeShapeType="1"/>
          </p:cNvCxnSpPr>
          <p:nvPr/>
        </p:nvCxnSpPr>
        <p:spPr bwMode="auto">
          <a:xfrm>
            <a:off x="5562787" y="4204957"/>
            <a:ext cx="0" cy="394074"/>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4" name="TextBox 12">
            <a:extLst>
              <a:ext uri="{FF2B5EF4-FFF2-40B4-BE49-F238E27FC236}">
                <a16:creationId xmlns:a16="http://schemas.microsoft.com/office/drawing/2014/main" id="{1B4C1396-DF16-5847-9974-AB057CFE900C}"/>
              </a:ext>
            </a:extLst>
          </p:cNvPr>
          <p:cNvSpPr txBox="1">
            <a:spLocks noChangeArrowheads="1"/>
          </p:cNvSpPr>
          <p:nvPr/>
        </p:nvSpPr>
        <p:spPr bwMode="auto">
          <a:xfrm>
            <a:off x="7010400" y="5020537"/>
            <a:ext cx="1981200" cy="684374"/>
          </a:xfrm>
          <a:prstGeom prst="rect">
            <a:avLst/>
          </a:prstGeom>
          <a:solidFill>
            <a:schemeClr val="bg1"/>
          </a:solidFill>
          <a:ln>
            <a:headEnd/>
            <a:tailEnd/>
          </a:ln>
          <a:extLst/>
        </p:spPr>
        <p:style>
          <a:lnRef idx="0">
            <a:schemeClr val="accent4"/>
          </a:lnRef>
          <a:fillRef idx="3">
            <a:schemeClr val="accent4"/>
          </a:fillRef>
          <a:effectRef idx="3">
            <a:schemeClr val="accent4"/>
          </a:effectRef>
          <a:fontRef idx="minor">
            <a:schemeClr val="lt1"/>
          </a:fontRef>
        </p:style>
        <p:txBody>
          <a:bodyPr lIns="86061" tIns="43031" rIns="86061" bIns="4303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94"/>
              <a:t>Validation of extracted 3D PDFs (for a given set of assumptions)</a:t>
            </a:r>
          </a:p>
        </p:txBody>
      </p:sp>
      <p:cxnSp>
        <p:nvCxnSpPr>
          <p:cNvPr id="35" name="Straight Arrow Connector 34">
            <a:extLst>
              <a:ext uri="{FF2B5EF4-FFF2-40B4-BE49-F238E27FC236}">
                <a16:creationId xmlns:a16="http://schemas.microsoft.com/office/drawing/2014/main" id="{01B4C45F-A06B-C34A-9C30-282509487EDC}"/>
              </a:ext>
            </a:extLst>
          </p:cNvPr>
          <p:cNvCxnSpPr>
            <a:cxnSpLocks noChangeShapeType="1"/>
          </p:cNvCxnSpPr>
          <p:nvPr/>
        </p:nvCxnSpPr>
        <p:spPr bwMode="auto">
          <a:xfrm>
            <a:off x="4648574" y="4797001"/>
            <a:ext cx="304426" cy="934"/>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34313225-D2E0-0C46-B255-9EA6C62F618C}"/>
              </a:ext>
            </a:extLst>
          </p:cNvPr>
          <p:cNvCxnSpPr>
            <a:cxnSpLocks noChangeShapeType="1"/>
          </p:cNvCxnSpPr>
          <p:nvPr/>
        </p:nvCxnSpPr>
        <p:spPr bwMode="auto">
          <a:xfrm>
            <a:off x="2133787" y="2626796"/>
            <a:ext cx="0" cy="855382"/>
          </a:xfrm>
          <a:prstGeom prst="straightConnector1">
            <a:avLst/>
          </a:prstGeom>
          <a:noFill/>
          <a:ln w="38100">
            <a:solidFill>
              <a:srgbClr val="F79646"/>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7" name="TextBox 1">
            <a:extLst>
              <a:ext uri="{FF2B5EF4-FFF2-40B4-BE49-F238E27FC236}">
                <a16:creationId xmlns:a16="http://schemas.microsoft.com/office/drawing/2014/main" id="{6B1DC097-0212-434E-8127-B143ACD5ADB1}"/>
              </a:ext>
            </a:extLst>
          </p:cNvPr>
          <p:cNvSpPr txBox="1">
            <a:spLocks noChangeArrowheads="1"/>
          </p:cNvSpPr>
          <p:nvPr/>
        </p:nvSpPr>
        <p:spPr bwMode="auto">
          <a:xfrm>
            <a:off x="76199" y="842680"/>
            <a:ext cx="90678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9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9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9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900">
                <a:solidFill>
                  <a:schemeClr val="tx1"/>
                </a:solidFill>
                <a:latin typeface="Arial" panose="020B0604020202020204" pitchFamily="34" charset="0"/>
                <a:ea typeface="ＭＳ Ｐゴシック" panose="020B0600070205080204" pitchFamily="34" charset="-128"/>
              </a:defRPr>
            </a:lvl5pPr>
            <a:lvl6pPr marL="25146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29718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34290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3886200" indent="-228600" defTabSz="730250"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it-IT" sz="2000" dirty="0">
                <a:solidFill>
                  <a:srgbClr val="000090"/>
                </a:solidFill>
                <a:latin typeface="Avenir Black" panose="02000503020000020003" pitchFamily="2" charset="0"/>
              </a:rPr>
              <a:t>Main goal: </a:t>
            </a:r>
            <a:r>
              <a:rPr lang="en-US" altLang="it-IT" sz="2000" dirty="0">
                <a:solidFill>
                  <a:srgbClr val="000090"/>
                </a:solidFill>
                <a:latin typeface="Avenir Book" panose="02000503020000020003" pitchFamily="2" charset="0"/>
              </a:rPr>
              <a:t>assist extraction of 3D PDFs, by testing different extraction procedures and estimating systematics related to different assumptions and models used in the extraction procedure. </a:t>
            </a:r>
          </a:p>
        </p:txBody>
      </p:sp>
      <p:sp>
        <p:nvSpPr>
          <p:cNvPr id="39" name="Rectangle 20">
            <a:extLst>
              <a:ext uri="{FF2B5EF4-FFF2-40B4-BE49-F238E27FC236}">
                <a16:creationId xmlns:a16="http://schemas.microsoft.com/office/drawing/2014/main" id="{C9A3A238-8222-EA4F-A368-606CC76B0AA6}"/>
              </a:ext>
            </a:extLst>
          </p:cNvPr>
          <p:cNvSpPr>
            <a:spLocks noChangeArrowheads="1"/>
          </p:cNvSpPr>
          <p:nvPr/>
        </p:nvSpPr>
        <p:spPr bwMode="auto">
          <a:xfrm>
            <a:off x="0" y="5782182"/>
            <a:ext cx="90678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sz="2400" b="1" dirty="0">
                <a:solidFill>
                  <a:schemeClr val="accent1"/>
                </a:solidFill>
                <a:latin typeface="Avenir Book" panose="02000503020000020003" pitchFamily="2" charset="0"/>
                <a:ea typeface="ＭＳ Ｐゴシック" panose="020B0600070205080204" pitchFamily="34" charset="-128"/>
              </a:rPr>
              <a:t>TED (Theory Experiment Dialogue) meetings at </a:t>
            </a:r>
            <a:r>
              <a:rPr lang="en-US" sz="2400" b="1" dirty="0" err="1">
                <a:solidFill>
                  <a:schemeClr val="accent1"/>
                </a:solidFill>
                <a:latin typeface="Avenir Book" panose="02000503020000020003" pitchFamily="2" charset="0"/>
                <a:ea typeface="ＭＳ Ｐゴシック" panose="020B0600070205080204" pitchFamily="34" charset="-128"/>
              </a:rPr>
              <a:t>JLab</a:t>
            </a:r>
            <a:r>
              <a:rPr lang="en-US" sz="2400" b="1" dirty="0">
                <a:solidFill>
                  <a:schemeClr val="accent1"/>
                </a:solidFill>
                <a:latin typeface="Avenir Book" panose="02000503020000020003" pitchFamily="2" charset="0"/>
                <a:ea typeface="ＭＳ Ｐゴシック" panose="020B0600070205080204" pitchFamily="34" charset="-128"/>
              </a:rPr>
              <a:t> to finalize goals and coordinate efforts</a:t>
            </a:r>
          </a:p>
        </p:txBody>
      </p:sp>
    </p:spTree>
    <p:extLst>
      <p:ext uri="{BB962C8B-B14F-4D97-AF65-F5344CB8AC3E}">
        <p14:creationId xmlns:p14="http://schemas.microsoft.com/office/powerpoint/2010/main" val="2497466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37</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600" b="0" dirty="0">
                <a:solidFill>
                  <a:schemeClr val="accent1"/>
                </a:solidFill>
                <a:latin typeface="Avenir Roman" panose="02000503020000020003" pitchFamily="2" charset="0"/>
                <a:cs typeface="Avenir Black"/>
              </a:rPr>
              <a:t>Virginia Center for Nuclear </a:t>
            </a:r>
            <a:r>
              <a:rPr lang="en-US" sz="3600" b="0" dirty="0" err="1">
                <a:solidFill>
                  <a:schemeClr val="accent1"/>
                </a:solidFill>
                <a:latin typeface="Avenir Roman" panose="02000503020000020003" pitchFamily="2" charset="0"/>
                <a:cs typeface="Avenir Black"/>
              </a:rPr>
              <a:t>Femtography</a:t>
            </a:r>
            <a:endParaRPr lang="en-US" sz="3700" b="0" dirty="0">
              <a:solidFill>
                <a:srgbClr val="FFFFFF"/>
              </a:solidFill>
              <a:latin typeface="Avenir Roman" panose="02000503020000020003" pitchFamily="2" charset="0"/>
              <a:cs typeface="Avenir Black"/>
            </a:endParaRPr>
          </a:p>
        </p:txBody>
      </p:sp>
      <p:sp>
        <p:nvSpPr>
          <p:cNvPr id="4" name="Slide Number Placeholder 4">
            <a:extLst>
              <a:ext uri="{FF2B5EF4-FFF2-40B4-BE49-F238E27FC236}">
                <a16:creationId xmlns:a16="http://schemas.microsoft.com/office/drawing/2014/main" id="{3C01637A-CB0B-4244-830C-17A95005A41A}"/>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37</a:t>
            </a:fld>
            <a:endParaRPr lang="en-US" dirty="0"/>
          </a:p>
        </p:txBody>
      </p:sp>
      <p:sp>
        <p:nvSpPr>
          <p:cNvPr id="7" name="TextBox 6">
            <a:extLst>
              <a:ext uri="{FF2B5EF4-FFF2-40B4-BE49-F238E27FC236}">
                <a16:creationId xmlns:a16="http://schemas.microsoft.com/office/drawing/2014/main" id="{EED917A4-4341-1E4E-8B6D-A0C34AFD3217}"/>
              </a:ext>
            </a:extLst>
          </p:cNvPr>
          <p:cNvSpPr txBox="1"/>
          <p:nvPr/>
        </p:nvSpPr>
        <p:spPr>
          <a:xfrm>
            <a:off x="938958" y="2001436"/>
            <a:ext cx="7464972" cy="3016210"/>
          </a:xfrm>
          <a:prstGeom prst="rect">
            <a:avLst/>
          </a:prstGeom>
          <a:noFill/>
        </p:spPr>
        <p:txBody>
          <a:bodyPr wrap="square" rtlCol="0">
            <a:spAutoFit/>
          </a:bodyPr>
          <a:lstStyle/>
          <a:p>
            <a:pPr marL="461963" marR="0" lvl="0" indent="-344488"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u="none" strike="noStrike" kern="1200" cap="none" spc="0" normalizeH="0" baseline="0" noProof="0" dirty="0">
                <a:ln>
                  <a:noFill/>
                </a:ln>
                <a:solidFill>
                  <a:srgbClr val="000000"/>
                </a:solidFill>
                <a:effectLst/>
                <a:uLnTx/>
                <a:uFillTx/>
                <a:latin typeface="Avenir Book" panose="02000503020000020003" pitchFamily="2" charset="0"/>
              </a:rPr>
              <a:t>Funded by Commonwealth to “</a:t>
            </a:r>
            <a:r>
              <a:rPr kumimoji="0" lang="en-US" sz="1600" u="none" strike="noStrike" kern="1200" cap="none" spc="0" normalizeH="0" baseline="0" noProof="0" dirty="0">
                <a:ln>
                  <a:noFill/>
                </a:ln>
                <a:solidFill>
                  <a:srgbClr val="00882B"/>
                </a:solidFill>
                <a:effectLst/>
                <a:uLnTx/>
                <a:uFillTx/>
                <a:latin typeface="Avenir Book" panose="02000503020000020003" pitchFamily="2" charset="0"/>
              </a:rPr>
              <a:t>…..to facilitate the application of modern developments in data science to the problem of imaging and visualization of sub-</a:t>
            </a:r>
            <a:r>
              <a:rPr kumimoji="0" lang="en-US" sz="1600" u="none" strike="noStrike" kern="1200" cap="none" spc="0" normalizeH="0" baseline="0" noProof="0" dirty="0" err="1">
                <a:ln>
                  <a:noFill/>
                </a:ln>
                <a:solidFill>
                  <a:srgbClr val="00882B"/>
                </a:solidFill>
                <a:effectLst/>
                <a:uLnTx/>
                <a:uFillTx/>
                <a:latin typeface="Avenir Book" panose="02000503020000020003" pitchFamily="2" charset="0"/>
              </a:rPr>
              <a:t>femtometer</a:t>
            </a:r>
            <a:r>
              <a:rPr kumimoji="0" lang="en-US" sz="1600" u="none" strike="noStrike" kern="1200" cap="none" spc="0" normalizeH="0" baseline="0" noProof="0" dirty="0">
                <a:ln>
                  <a:noFill/>
                </a:ln>
                <a:solidFill>
                  <a:srgbClr val="00882B"/>
                </a:solidFill>
                <a:effectLst/>
                <a:uLnTx/>
                <a:uFillTx/>
                <a:latin typeface="Avenir Book" panose="02000503020000020003" pitchFamily="2" charset="0"/>
              </a:rPr>
              <a:t> scale structure of protons, neutrons, and atomic nuclei”</a:t>
            </a:r>
          </a:p>
          <a:p>
            <a:pPr marL="919163" marR="0" lvl="1" indent="-344488"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u="none" strike="noStrike" kern="1200" cap="none" spc="0" normalizeH="0" baseline="0" noProof="0" dirty="0">
                <a:ln>
                  <a:noFill/>
                </a:ln>
                <a:solidFill>
                  <a:srgbClr val="000000"/>
                </a:solidFill>
                <a:effectLst/>
                <a:uLnTx/>
                <a:uFillTx/>
                <a:latin typeface="Avenir Book" panose="02000503020000020003" pitchFamily="2" charset="0"/>
                <a:cs typeface="Arial" panose="020B0604020202020204" pitchFamily="34" charset="0"/>
              </a:rPr>
              <a:t>Seven (of fourteen) joint lab/university initiatives funded by the Commonwealth of Virginia</a:t>
            </a:r>
          </a:p>
          <a:p>
            <a:pPr marL="461963" marR="0" lvl="0" indent="-344488" algn="l" defTabSz="6858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u="none" strike="noStrike" kern="1200" cap="none" spc="0" normalizeH="0" baseline="0" noProof="0" dirty="0">
                <a:ln>
                  <a:noFill/>
                </a:ln>
                <a:solidFill>
                  <a:srgbClr val="000000"/>
                </a:solidFill>
                <a:effectLst/>
                <a:uLnTx/>
                <a:uFillTx/>
                <a:latin typeface="Avenir Book" panose="02000503020000020003" pitchFamily="2" charset="0"/>
              </a:rPr>
              <a:t>Multi-disciplinary, bringing together </a:t>
            </a:r>
            <a:r>
              <a:rPr kumimoji="0" lang="en-US" sz="1600" u="none" strike="noStrike" kern="1200" cap="none" spc="0" normalizeH="0" baseline="0" noProof="0" dirty="0">
                <a:ln>
                  <a:noFill/>
                </a:ln>
                <a:solidFill>
                  <a:srgbClr val="0365C1"/>
                </a:solidFill>
                <a:effectLst/>
                <a:uLnTx/>
                <a:uFillTx/>
                <a:latin typeface="Avenir Book" panose="02000503020000020003" pitchFamily="2" charset="0"/>
              </a:rPr>
              <a:t>nuclear theorists and experimentalists, mathematicians, computer scientists,… … and architects and artists!</a:t>
            </a:r>
          </a:p>
          <a:p>
            <a:pPr marL="403225" marR="0" lvl="0" indent="-285750"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00" u="none" strike="noStrike" kern="1200" cap="none" spc="0" normalizeH="0" baseline="0" noProof="0" dirty="0">
                <a:ln>
                  <a:noFill/>
                </a:ln>
                <a:solidFill>
                  <a:srgbClr val="C92606"/>
                </a:solidFill>
                <a:effectLst/>
                <a:uLnTx/>
                <a:uFillTx/>
                <a:latin typeface="Avenir Book" panose="02000503020000020003" pitchFamily="2" charset="0"/>
              </a:rPr>
              <a:t>Workshop at University of Virginia</a:t>
            </a:r>
          </a:p>
          <a:p>
            <a:pPr marL="403225" marR="0" lvl="0" indent="-285750"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03225" marR="0" lvl="0" indent="-285750"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104F65-F46F-EB4A-BE8C-01279B56C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 y="837490"/>
            <a:ext cx="3528350" cy="1074971"/>
          </a:xfrm>
          <a:prstGeom prst="rect">
            <a:avLst/>
          </a:prstGeom>
        </p:spPr>
      </p:pic>
      <p:grpSp>
        <p:nvGrpSpPr>
          <p:cNvPr id="9" name="Group 8">
            <a:extLst>
              <a:ext uri="{FF2B5EF4-FFF2-40B4-BE49-F238E27FC236}">
                <a16:creationId xmlns:a16="http://schemas.microsoft.com/office/drawing/2014/main" id="{8AF65A17-CA1D-7A40-981D-B0E3BD8F9FC5}"/>
              </a:ext>
            </a:extLst>
          </p:cNvPr>
          <p:cNvGrpSpPr/>
          <p:nvPr/>
        </p:nvGrpSpPr>
        <p:grpSpPr>
          <a:xfrm>
            <a:off x="242244" y="4602139"/>
            <a:ext cx="4713586" cy="1776222"/>
            <a:chOff x="1578552" y="4437690"/>
            <a:chExt cx="5356469" cy="2032255"/>
          </a:xfrm>
        </p:grpSpPr>
        <p:pic>
          <p:nvPicPr>
            <p:cNvPr id="10" name="Picture 9">
              <a:extLst>
                <a:ext uri="{FF2B5EF4-FFF2-40B4-BE49-F238E27FC236}">
                  <a16:creationId xmlns:a16="http://schemas.microsoft.com/office/drawing/2014/main" id="{C80DE6BC-26B9-2B40-AE5B-26257A681E02}"/>
                </a:ext>
              </a:extLst>
            </p:cNvPr>
            <p:cNvPicPr>
              <a:picLocks noChangeAspect="1"/>
            </p:cNvPicPr>
            <p:nvPr/>
          </p:nvPicPr>
          <p:blipFill rotWithShape="1">
            <a:blip r:embed="rId4"/>
            <a:srcRect t="16928"/>
            <a:stretch/>
          </p:blipFill>
          <p:spPr>
            <a:xfrm>
              <a:off x="1641178" y="4439265"/>
              <a:ext cx="5293843" cy="2030680"/>
            </a:xfrm>
            <a:prstGeom prst="rect">
              <a:avLst/>
            </a:prstGeom>
            <a:ln w="28575">
              <a:solidFill>
                <a:srgbClr val="FF0000"/>
              </a:solidFill>
            </a:ln>
          </p:spPr>
        </p:pic>
        <p:sp>
          <p:nvSpPr>
            <p:cNvPr id="11" name="TextBox 10">
              <a:extLst>
                <a:ext uri="{FF2B5EF4-FFF2-40B4-BE49-F238E27FC236}">
                  <a16:creationId xmlns:a16="http://schemas.microsoft.com/office/drawing/2014/main" id="{E4649777-8618-014D-9ED4-A5A70AE73BB7}"/>
                </a:ext>
              </a:extLst>
            </p:cNvPr>
            <p:cNvSpPr txBox="1"/>
            <p:nvPr/>
          </p:nvSpPr>
          <p:spPr>
            <a:xfrm>
              <a:off x="1578552" y="4437690"/>
              <a:ext cx="2648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FEMTOGRAPHY 2018</a:t>
              </a:r>
            </a:p>
          </p:txBody>
        </p:sp>
      </p:grpSp>
      <p:pic>
        <p:nvPicPr>
          <p:cNvPr id="12" name="Picture 11">
            <a:extLst>
              <a:ext uri="{FF2B5EF4-FFF2-40B4-BE49-F238E27FC236}">
                <a16:creationId xmlns:a16="http://schemas.microsoft.com/office/drawing/2014/main" id="{0D8E6F9A-A993-584C-B773-66449757C85C}"/>
              </a:ext>
            </a:extLst>
          </p:cNvPr>
          <p:cNvPicPr>
            <a:picLocks noChangeAspect="1"/>
          </p:cNvPicPr>
          <p:nvPr/>
        </p:nvPicPr>
        <p:blipFill rotWithShape="1">
          <a:blip r:embed="rId5"/>
          <a:srcRect t="12428"/>
          <a:stretch/>
        </p:blipFill>
        <p:spPr>
          <a:xfrm>
            <a:off x="5165592" y="4583363"/>
            <a:ext cx="3105027" cy="1815149"/>
          </a:xfrm>
          <a:prstGeom prst="rect">
            <a:avLst/>
          </a:prstGeom>
        </p:spPr>
      </p:pic>
    </p:spTree>
    <p:extLst>
      <p:ext uri="{BB962C8B-B14F-4D97-AF65-F5344CB8AC3E}">
        <p14:creationId xmlns:p14="http://schemas.microsoft.com/office/powerpoint/2010/main" val="3561519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38</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Book" panose="02000503020000020003" pitchFamily="2" charset="0"/>
                <a:cs typeface="Avenir Black"/>
              </a:rPr>
              <a:t>Summary</a:t>
            </a:r>
            <a:endParaRPr lang="en-US" sz="3800" b="0" dirty="0">
              <a:solidFill>
                <a:srgbClr val="FFFFFF"/>
              </a:solidFill>
              <a:latin typeface="Avenir Book" panose="02000503020000020003" pitchFamily="2" charset="0"/>
              <a:cs typeface="Avenir Black"/>
            </a:endParaRPr>
          </a:p>
        </p:txBody>
      </p:sp>
      <p:sp>
        <p:nvSpPr>
          <p:cNvPr id="2" name="Rectangle 1">
            <a:extLst>
              <a:ext uri="{FF2B5EF4-FFF2-40B4-BE49-F238E27FC236}">
                <a16:creationId xmlns:a16="http://schemas.microsoft.com/office/drawing/2014/main" id="{66CCC50F-E1F0-4E48-BE8F-0343B699E2D8}"/>
              </a:ext>
            </a:extLst>
          </p:cNvPr>
          <p:cNvSpPr/>
          <p:nvPr/>
        </p:nvSpPr>
        <p:spPr>
          <a:xfrm>
            <a:off x="0" y="823362"/>
            <a:ext cx="9144000" cy="6247864"/>
          </a:xfrm>
          <a:prstGeom prst="rect">
            <a:avLst/>
          </a:prstGeom>
        </p:spPr>
        <p:txBody>
          <a:bodyPr wrap="square">
            <a:spAutoFit/>
          </a:bodyPr>
          <a:lstStyle/>
          <a:p>
            <a:pPr marL="285750" indent="-285750" defTabSz="731520">
              <a:buFont typeface="Arial" panose="020B0604020202020204" pitchFamily="34" charset="0"/>
              <a:buChar char="•"/>
              <a:defRPr/>
            </a:pPr>
            <a:r>
              <a:rPr lang="en-US" sz="1600" b="1" dirty="0">
                <a:solidFill>
                  <a:srgbClr val="002060"/>
                </a:solidFill>
                <a:latin typeface="Avenir Roman" panose="02000503020000020003" pitchFamily="2" charset="0"/>
                <a:cs typeface="Avenir Book"/>
              </a:rPr>
              <a:t>The 3D world is complex. </a:t>
            </a:r>
            <a:r>
              <a:rPr lang="it-IT" sz="1600" dirty="0" err="1">
                <a:solidFill>
                  <a:srgbClr val="002060"/>
                </a:solidFill>
                <a:latin typeface="Avenir Roman" panose="02000503020000020003" pitchFamily="2" charset="0"/>
              </a:rPr>
              <a:t>Studies</a:t>
            </a:r>
            <a:r>
              <a:rPr lang="it-IT" sz="1600" dirty="0">
                <a:solidFill>
                  <a:srgbClr val="002060"/>
                </a:solidFill>
                <a:latin typeface="Avenir Roman" panose="02000503020000020003" pitchFamily="2" charset="0"/>
              </a:rPr>
              <a:t> of </a:t>
            </a:r>
            <a:r>
              <a:rPr lang="it-IT" sz="1600" dirty="0" err="1">
                <a:solidFill>
                  <a:srgbClr val="002060"/>
                </a:solidFill>
                <a:latin typeface="Avenir Roman" panose="02000503020000020003" pitchFamily="2" charset="0"/>
              </a:rPr>
              <a:t>azimuthal</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distributions</a:t>
            </a:r>
            <a:r>
              <a:rPr lang="it-IT" sz="1600" dirty="0">
                <a:solidFill>
                  <a:srgbClr val="002060"/>
                </a:solidFill>
                <a:latin typeface="Avenir Roman" panose="02000503020000020003" pitchFamily="2" charset="0"/>
              </a:rPr>
              <a:t> of </a:t>
            </a:r>
            <a:r>
              <a:rPr lang="it-IT" sz="1600" dirty="0" err="1">
                <a:solidFill>
                  <a:srgbClr val="002060"/>
                </a:solidFill>
                <a:latin typeface="Avenir Roman" panose="02000503020000020003" pitchFamily="2" charset="0"/>
              </a:rPr>
              <a:t>hadrons</a:t>
            </a:r>
            <a:r>
              <a:rPr lang="it-IT" sz="1600" dirty="0">
                <a:solidFill>
                  <a:srgbClr val="002060"/>
                </a:solidFill>
                <a:latin typeface="Avenir Roman" panose="02000503020000020003" pitchFamily="2" charset="0"/>
              </a:rPr>
              <a:t> in SIDIS indicate </a:t>
            </a:r>
            <a:r>
              <a:rPr lang="it-IT" sz="1600" dirty="0" err="1">
                <a:solidFill>
                  <a:srgbClr val="002060"/>
                </a:solidFill>
                <a:latin typeface="Avenir Roman" panose="02000503020000020003" pitchFamily="2" charset="0"/>
              </a:rPr>
              <a:t>that</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there</a:t>
            </a:r>
            <a:r>
              <a:rPr lang="it-IT" sz="1600" dirty="0">
                <a:solidFill>
                  <a:srgbClr val="002060"/>
                </a:solidFill>
                <a:latin typeface="Avenir Roman" panose="02000503020000020003" pitchFamily="2" charset="0"/>
              </a:rPr>
              <a:t> are </a:t>
            </a:r>
            <a:r>
              <a:rPr lang="it-IT" sz="1600" dirty="0" err="1">
                <a:solidFill>
                  <a:srgbClr val="002060"/>
                </a:solidFill>
                <a:latin typeface="Avenir Roman" panose="02000503020000020003" pitchFamily="2" charset="0"/>
              </a:rPr>
              <a:t>significant</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correlations</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between</a:t>
            </a:r>
            <a:r>
              <a:rPr lang="it-IT" sz="1600" dirty="0">
                <a:solidFill>
                  <a:srgbClr val="002060"/>
                </a:solidFill>
                <a:latin typeface="Avenir Roman" panose="02000503020000020003" pitchFamily="2" charset="0"/>
              </a:rPr>
              <a:t> spin and the </a:t>
            </a:r>
            <a:r>
              <a:rPr lang="it-IT" sz="1600" dirty="0" err="1">
                <a:solidFill>
                  <a:srgbClr val="002060"/>
                </a:solidFill>
                <a:latin typeface="Avenir Roman" panose="02000503020000020003" pitchFamily="2" charset="0"/>
              </a:rPr>
              <a:t>transverse</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distribution</a:t>
            </a:r>
            <a:r>
              <a:rPr lang="it-IT" sz="1600" dirty="0">
                <a:solidFill>
                  <a:srgbClr val="002060"/>
                </a:solidFill>
                <a:latin typeface="Avenir Roman" panose="02000503020000020003" pitchFamily="2" charset="0"/>
              </a:rPr>
              <a:t> of </a:t>
            </a:r>
            <a:r>
              <a:rPr lang="it-IT" sz="1600" dirty="0" err="1">
                <a:solidFill>
                  <a:srgbClr val="002060"/>
                </a:solidFill>
                <a:latin typeface="Avenir Roman" panose="02000503020000020003" pitchFamily="2" charset="0"/>
              </a:rPr>
              <a:t>quarks</a:t>
            </a:r>
            <a:r>
              <a:rPr lang="it-IT" sz="1600" dirty="0">
                <a:solidFill>
                  <a:srgbClr val="002060"/>
                </a:solidFill>
                <a:latin typeface="Avenir Roman" panose="02000503020000020003" pitchFamily="2" charset="0"/>
              </a:rPr>
              <a:t>. </a:t>
            </a:r>
            <a:r>
              <a:rPr lang="en-US" sz="1600" dirty="0">
                <a:solidFill>
                  <a:srgbClr val="002060"/>
                </a:solidFill>
                <a:latin typeface="Avenir Roman" panose="02000503020000020003" pitchFamily="2" charset="0"/>
                <a:cs typeface="Avenir Book"/>
              </a:rPr>
              <a:t> </a:t>
            </a:r>
          </a:p>
          <a:p>
            <a:pPr marL="285750" indent="-285750" defTabSz="731520">
              <a:buFont typeface="Arial" panose="020B0604020202020204" pitchFamily="34" charset="0"/>
              <a:buChar char="•"/>
              <a:defRPr/>
            </a:pPr>
            <a:endParaRPr lang="en-US" sz="1600" dirty="0">
              <a:solidFill>
                <a:srgbClr val="002060"/>
              </a:solidFill>
              <a:latin typeface="Avenir Roman" panose="02000503020000020003" pitchFamily="2" charset="0"/>
              <a:cs typeface="Avenir Book"/>
            </a:endParaRPr>
          </a:p>
          <a:p>
            <a:pPr marL="285750" indent="-285750" defTabSz="731520">
              <a:buFont typeface="Arial" panose="020B0604020202020204" pitchFamily="34" charset="0"/>
              <a:buChar char="•"/>
              <a:defRPr/>
            </a:pPr>
            <a:r>
              <a:rPr lang="en-US" sz="1600" dirty="0">
                <a:solidFill>
                  <a:srgbClr val="002060"/>
                </a:solidFill>
                <a:latin typeface="Avenir Roman" panose="02000503020000020003" pitchFamily="2" charset="0"/>
                <a:cs typeface="Avenir Book"/>
              </a:rPr>
              <a:t>To have a correct understanding of the measured data the contributing effects should be reliably estimated:</a:t>
            </a:r>
          </a:p>
          <a:p>
            <a:pPr marL="742950" lvl="1" indent="-285750" defTabSz="731520">
              <a:buFont typeface="System Font Regular"/>
              <a:buChar char="-"/>
              <a:defRPr/>
            </a:pPr>
            <a:r>
              <a:rPr lang="en-US" sz="1600" dirty="0">
                <a:solidFill>
                  <a:srgbClr val="002060"/>
                </a:solidFill>
                <a:latin typeface="Avenir Roman" panose="02000503020000020003" pitchFamily="2" charset="0"/>
                <a:cs typeface="Avenir Book"/>
              </a:rPr>
              <a:t>Sizable higher twist asymmetries indicate the quark-gluon correlations may be significant at moderate Q</a:t>
            </a:r>
            <a:r>
              <a:rPr lang="en-US" sz="1600" baseline="30000" dirty="0">
                <a:solidFill>
                  <a:srgbClr val="002060"/>
                </a:solidFill>
                <a:latin typeface="Avenir Roman" panose="02000503020000020003" pitchFamily="2" charset="0"/>
                <a:cs typeface="Avenir Book"/>
              </a:rPr>
              <a:t>2</a:t>
            </a:r>
            <a:r>
              <a:rPr lang="en-US" sz="1600" dirty="0">
                <a:solidFill>
                  <a:srgbClr val="002060"/>
                </a:solidFill>
                <a:latin typeface="Avenir Roman" panose="02000503020000020003" pitchFamily="2" charset="0"/>
                <a:cs typeface="Avenir Book"/>
              </a:rPr>
              <a:t>. </a:t>
            </a:r>
          </a:p>
          <a:p>
            <a:pPr marL="742950" lvl="1" indent="-285750" defTabSz="731520">
              <a:buFont typeface="System Font Regular"/>
              <a:buChar char="-"/>
              <a:defRPr/>
            </a:pPr>
            <a:r>
              <a:rPr lang="en-US" sz="1600" dirty="0">
                <a:solidFill>
                  <a:srgbClr val="002060"/>
                </a:solidFill>
                <a:latin typeface="Avenir Roman" panose="02000503020000020003" pitchFamily="2" charset="0"/>
                <a:cs typeface="Avenir Book"/>
              </a:rPr>
              <a:t>Fraction of inclusive </a:t>
            </a:r>
            <a:r>
              <a:rPr lang="en-US" sz="1600" dirty="0" err="1">
                <a:solidFill>
                  <a:srgbClr val="002060"/>
                </a:solidFill>
                <a:latin typeface="Avenir Roman" panose="02000503020000020003" pitchFamily="2" charset="0"/>
                <a:cs typeface="Avenir Book"/>
              </a:rPr>
              <a:t>pions</a:t>
            </a:r>
            <a:r>
              <a:rPr lang="en-US" sz="1600" dirty="0">
                <a:solidFill>
                  <a:srgbClr val="002060"/>
                </a:solidFill>
                <a:latin typeface="Avenir Roman" panose="02000503020000020003" pitchFamily="2" charset="0"/>
                <a:cs typeface="Avenir Book"/>
              </a:rPr>
              <a:t> coming from correlated </a:t>
            </a:r>
            <a:r>
              <a:rPr lang="en-US" sz="1600" dirty="0" err="1">
                <a:solidFill>
                  <a:srgbClr val="002060"/>
                </a:solidFill>
                <a:latin typeface="Avenir Roman" panose="02000503020000020003" pitchFamily="2" charset="0"/>
                <a:cs typeface="Avenir Book"/>
              </a:rPr>
              <a:t>dihadrons</a:t>
            </a:r>
            <a:endParaRPr lang="en-US" sz="1600" dirty="0">
              <a:solidFill>
                <a:srgbClr val="002060"/>
              </a:solidFill>
              <a:latin typeface="Avenir Roman" panose="02000503020000020003" pitchFamily="2" charset="0"/>
              <a:cs typeface="Avenir Book"/>
            </a:endParaRPr>
          </a:p>
          <a:p>
            <a:pPr defTabSz="731520">
              <a:defRPr/>
            </a:pPr>
            <a:endParaRPr lang="en-US" sz="1600" dirty="0">
              <a:solidFill>
                <a:srgbClr val="002060"/>
              </a:solidFill>
              <a:latin typeface="Avenir Roman" panose="02000503020000020003" pitchFamily="2" charset="0"/>
              <a:cs typeface="Avenir Book"/>
            </a:endParaRPr>
          </a:p>
          <a:p>
            <a:pPr marL="285750" indent="-285750" defTabSz="731520">
              <a:buFont typeface="Arial" panose="020B0604020202020204" pitchFamily="34" charset="0"/>
              <a:buChar char="•"/>
              <a:defRPr/>
            </a:pPr>
            <a:r>
              <a:rPr lang="it-IT" sz="1600" dirty="0">
                <a:solidFill>
                  <a:srgbClr val="002060"/>
                </a:solidFill>
                <a:latin typeface="Avenir Roman" panose="02000503020000020003" pitchFamily="2" charset="0"/>
              </a:rPr>
              <a:t>To </a:t>
            </a:r>
            <a:r>
              <a:rPr lang="it-IT" sz="1600" dirty="0" err="1">
                <a:solidFill>
                  <a:srgbClr val="002060"/>
                </a:solidFill>
                <a:latin typeface="Avenir Roman" panose="02000503020000020003" pitchFamily="2" charset="0"/>
              </a:rPr>
              <a:t>pindown</a:t>
            </a:r>
            <a:r>
              <a:rPr lang="it-IT" sz="1600" dirty="0">
                <a:solidFill>
                  <a:srgbClr val="002060"/>
                </a:solidFill>
                <a:latin typeface="Avenir Roman" panose="02000503020000020003" pitchFamily="2" charset="0"/>
              </a:rPr>
              <a:t> the </a:t>
            </a:r>
            <a:r>
              <a:rPr lang="it-IT" sz="1600" dirty="0" err="1">
                <a:solidFill>
                  <a:srgbClr val="002060"/>
                </a:solidFill>
                <a:latin typeface="Avenir Roman" panose="02000503020000020003" pitchFamily="2" charset="0"/>
              </a:rPr>
              <a:t>complexity</a:t>
            </a:r>
            <a:r>
              <a:rPr lang="it-IT" sz="1600" dirty="0">
                <a:solidFill>
                  <a:srgbClr val="002060"/>
                </a:solidFill>
                <a:latin typeface="Avenir Roman" panose="02000503020000020003" pitchFamily="2" charset="0"/>
              </a:rPr>
              <a:t> of the 3D </a:t>
            </a:r>
            <a:r>
              <a:rPr lang="it-IT" sz="1600" dirty="0" err="1">
                <a:solidFill>
                  <a:srgbClr val="002060"/>
                </a:solidFill>
                <a:latin typeface="Avenir Roman" panose="02000503020000020003" pitchFamily="2" charset="0"/>
              </a:rPr>
              <a:t>nucleon</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structure</a:t>
            </a:r>
            <a:r>
              <a:rPr lang="it-IT" sz="1600" dirty="0">
                <a:solidFill>
                  <a:srgbClr val="002060"/>
                </a:solidFill>
                <a:latin typeface="Avenir Roman" panose="02000503020000020003" pitchFamily="2" charset="0"/>
              </a:rPr>
              <a:t> </a:t>
            </a:r>
            <a:r>
              <a:rPr lang="en-US" sz="1600" dirty="0">
                <a:solidFill>
                  <a:srgbClr val="002060"/>
                </a:solidFill>
                <a:latin typeface="Avenir Roman" panose="02000503020000020003" pitchFamily="2" charset="0"/>
              </a:rPr>
              <a:t>we need</a:t>
            </a:r>
            <a:r>
              <a:rPr lang="it-IT" sz="1600" dirty="0">
                <a:solidFill>
                  <a:srgbClr val="002060"/>
                </a:solidFill>
                <a:latin typeface="Avenir Roman" panose="02000503020000020003" pitchFamily="2" charset="0"/>
              </a:rPr>
              <a:t>:</a:t>
            </a:r>
          </a:p>
          <a:p>
            <a:pPr marL="742950" lvl="1" indent="-285750" defTabSz="731520">
              <a:buFont typeface="System Font Regular"/>
              <a:buChar char="-"/>
              <a:defRPr/>
            </a:pPr>
            <a:r>
              <a:rPr lang="it-IT" sz="1600" dirty="0">
                <a:solidFill>
                  <a:srgbClr val="002060"/>
                </a:solidFill>
                <a:latin typeface="Avenir Roman" panose="02000503020000020003" pitchFamily="2" charset="0"/>
              </a:rPr>
              <a:t>Precise data </a:t>
            </a:r>
          </a:p>
          <a:p>
            <a:pPr marL="742950" lvl="1" indent="-285750" defTabSz="731520">
              <a:buFont typeface="System Font Regular"/>
              <a:buChar char="-"/>
              <a:defRPr/>
            </a:pPr>
            <a:r>
              <a:rPr lang="en-US" sz="1600" dirty="0">
                <a:solidFill>
                  <a:srgbClr val="002060"/>
                </a:solidFill>
                <a:latin typeface="Avenir Roman" panose="02000503020000020003" pitchFamily="2" charset="0"/>
              </a:rPr>
              <a:t>Modeling of spin-orbit correlation to help understanding the dynamics </a:t>
            </a:r>
          </a:p>
          <a:p>
            <a:pPr marL="742950" lvl="1" indent="-285750" defTabSz="731520">
              <a:buFont typeface="System Font Regular"/>
              <a:buChar char="-"/>
              <a:defRPr/>
            </a:pPr>
            <a:r>
              <a:rPr lang="it-IT" sz="1600" dirty="0">
                <a:solidFill>
                  <a:srgbClr val="002060"/>
                </a:solidFill>
                <a:latin typeface="Avenir Roman" panose="02000503020000020003" pitchFamily="2" charset="0"/>
              </a:rPr>
              <a:t>Development of a </a:t>
            </a:r>
            <a:r>
              <a:rPr lang="it-IT" sz="1600" dirty="0" err="1">
                <a:solidFill>
                  <a:srgbClr val="002060"/>
                </a:solidFill>
                <a:latin typeface="Avenir Roman" panose="02000503020000020003" pitchFamily="2" charset="0"/>
              </a:rPr>
              <a:t>reliable</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techniques</a:t>
            </a:r>
            <a:r>
              <a:rPr lang="it-IT" sz="1600" dirty="0">
                <a:solidFill>
                  <a:srgbClr val="002060"/>
                </a:solidFill>
                <a:latin typeface="Avenir Roman" panose="02000503020000020003" pitchFamily="2" charset="0"/>
              </a:rPr>
              <a:t> for the </a:t>
            </a:r>
            <a:r>
              <a:rPr lang="it-IT" sz="1600" dirty="0" err="1">
                <a:solidFill>
                  <a:srgbClr val="002060"/>
                </a:solidFill>
                <a:latin typeface="Avenir Roman" panose="02000503020000020003" pitchFamily="2" charset="0"/>
              </a:rPr>
              <a:t>extraction</a:t>
            </a:r>
            <a:r>
              <a:rPr lang="it-IT" sz="1600" dirty="0">
                <a:solidFill>
                  <a:srgbClr val="002060"/>
                </a:solidFill>
                <a:latin typeface="Avenir Roman" panose="02000503020000020003" pitchFamily="2" charset="0"/>
              </a:rPr>
              <a:t> of 3D </a:t>
            </a:r>
            <a:r>
              <a:rPr lang="it-IT" sz="1600" dirty="0" err="1">
                <a:solidFill>
                  <a:srgbClr val="002060"/>
                </a:solidFill>
                <a:latin typeface="Avenir Roman" panose="02000503020000020003" pitchFamily="2" charset="0"/>
              </a:rPr>
              <a:t>PDFs</a:t>
            </a:r>
            <a:r>
              <a:rPr lang="it-IT" sz="1600" dirty="0">
                <a:solidFill>
                  <a:srgbClr val="002060"/>
                </a:solidFill>
                <a:latin typeface="Avenir Roman" panose="02000503020000020003" pitchFamily="2" charset="0"/>
              </a:rPr>
              <a:t> and </a:t>
            </a:r>
            <a:r>
              <a:rPr lang="it-IT" sz="1600" dirty="0" err="1">
                <a:solidFill>
                  <a:srgbClr val="002060"/>
                </a:solidFill>
                <a:latin typeface="Avenir Roman" panose="02000503020000020003" pitchFamily="2" charset="0"/>
              </a:rPr>
              <a:t>fragmentation</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functions</a:t>
            </a:r>
            <a:r>
              <a:rPr lang="it-IT" sz="1600" dirty="0">
                <a:solidFill>
                  <a:srgbClr val="002060"/>
                </a:solidFill>
                <a:latin typeface="Avenir Roman" panose="02000503020000020003" pitchFamily="2" charset="0"/>
              </a:rPr>
              <a:t> from the </a:t>
            </a:r>
            <a:r>
              <a:rPr lang="it-IT" sz="1600" dirty="0" err="1">
                <a:solidFill>
                  <a:srgbClr val="002060"/>
                </a:solidFill>
                <a:latin typeface="Avenir Roman" panose="02000503020000020003" pitchFamily="2" charset="0"/>
              </a:rPr>
              <a:t>multidimensional</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experimental</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observables</a:t>
            </a:r>
            <a:r>
              <a:rPr lang="it-IT" sz="1600" dirty="0">
                <a:solidFill>
                  <a:srgbClr val="002060"/>
                </a:solidFill>
                <a:latin typeface="Avenir Roman" panose="02000503020000020003" pitchFamily="2" charset="0"/>
              </a:rPr>
              <a:t> with </a:t>
            </a:r>
            <a:r>
              <a:rPr lang="it-IT" sz="1600" dirty="0" err="1">
                <a:solidFill>
                  <a:srgbClr val="002060"/>
                </a:solidFill>
                <a:latin typeface="Avenir Roman" panose="02000503020000020003" pitchFamily="2" charset="0"/>
              </a:rPr>
              <a:t>controlled</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systematics</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This</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requires</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close</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collaboration</a:t>
            </a:r>
            <a:r>
              <a:rPr lang="it-IT" sz="1600" dirty="0">
                <a:solidFill>
                  <a:srgbClr val="002060"/>
                </a:solidFill>
                <a:latin typeface="Avenir Roman" panose="02000503020000020003" pitchFamily="2" charset="0"/>
              </a:rPr>
              <a:t> of </a:t>
            </a:r>
            <a:r>
              <a:rPr lang="it-IT" sz="1600" dirty="0" err="1">
                <a:solidFill>
                  <a:srgbClr val="002060"/>
                </a:solidFill>
                <a:latin typeface="Avenir Roman" panose="02000503020000020003" pitchFamily="2" charset="0"/>
              </a:rPr>
              <a:t>experiment</a:t>
            </a:r>
            <a:r>
              <a:rPr lang="it-IT" sz="1600" dirty="0">
                <a:solidFill>
                  <a:srgbClr val="002060"/>
                </a:solidFill>
                <a:latin typeface="Avenir Roman" panose="02000503020000020003" pitchFamily="2" charset="0"/>
              </a:rPr>
              <a:t>, </a:t>
            </a:r>
            <a:r>
              <a:rPr lang="it-IT" sz="1600" dirty="0" err="1">
                <a:solidFill>
                  <a:srgbClr val="002060"/>
                </a:solidFill>
                <a:latin typeface="Avenir Roman" panose="02000503020000020003" pitchFamily="2" charset="0"/>
              </a:rPr>
              <a:t>theory</a:t>
            </a:r>
            <a:r>
              <a:rPr lang="it-IT" sz="1600" dirty="0">
                <a:solidFill>
                  <a:srgbClr val="002060"/>
                </a:solidFill>
                <a:latin typeface="Avenir Roman" panose="02000503020000020003" pitchFamily="2" charset="0"/>
              </a:rPr>
              <a:t> and </a:t>
            </a:r>
            <a:r>
              <a:rPr lang="it-IT" sz="1600" dirty="0" err="1">
                <a:solidFill>
                  <a:srgbClr val="002060"/>
                </a:solidFill>
                <a:latin typeface="Avenir Roman" panose="02000503020000020003" pitchFamily="2" charset="0"/>
              </a:rPr>
              <a:t>computing</a:t>
            </a:r>
            <a:endParaRPr lang="it-IT" sz="1600" dirty="0">
              <a:solidFill>
                <a:srgbClr val="002060"/>
              </a:solidFill>
              <a:latin typeface="Avenir Roman" panose="02000503020000020003" pitchFamily="2" charset="0"/>
            </a:endParaRPr>
          </a:p>
          <a:p>
            <a:pPr marL="742950" lvl="1" indent="-285750" defTabSz="731520">
              <a:buFont typeface="System Font Regular"/>
              <a:buChar char="-"/>
              <a:defRPr/>
            </a:pPr>
            <a:endParaRPr lang="it-IT" sz="1600" dirty="0">
              <a:solidFill>
                <a:srgbClr val="002060"/>
              </a:solidFill>
              <a:latin typeface="Avenir Roman" panose="02000503020000020003" pitchFamily="2" charset="0"/>
            </a:endParaRPr>
          </a:p>
          <a:p>
            <a:pPr marL="285750" indent="-285750" defTabSz="731520">
              <a:buFont typeface="Arial" panose="020B0604020202020204" pitchFamily="34" charset="0"/>
              <a:buChar char="•"/>
              <a:defRPr/>
            </a:pPr>
            <a:r>
              <a:rPr lang="en-US" sz="1600" dirty="0">
                <a:solidFill>
                  <a:srgbClr val="002060"/>
                </a:solidFill>
                <a:latin typeface="Avenir Roman" panose="02000503020000020003" pitchFamily="2" charset="0"/>
                <a:cs typeface="Avenir Book"/>
              </a:rPr>
              <a:t>The </a:t>
            </a:r>
            <a:r>
              <a:rPr lang="en-US" sz="1600" dirty="0" err="1">
                <a:solidFill>
                  <a:srgbClr val="002060"/>
                </a:solidFill>
                <a:latin typeface="Avenir Roman" panose="02000503020000020003" pitchFamily="2" charset="0"/>
                <a:cs typeface="Avenir Book"/>
              </a:rPr>
              <a:t>Jlab</a:t>
            </a:r>
            <a:r>
              <a:rPr lang="en-US" sz="1600" dirty="0">
                <a:solidFill>
                  <a:srgbClr val="002060"/>
                </a:solidFill>
                <a:latin typeface="Avenir Roman" panose="02000503020000020003" pitchFamily="2" charset="0"/>
                <a:cs typeface="Avenir Book"/>
              </a:rPr>
              <a:t> program at 12 GeV has a broad approved SIDIS program that spans over three experimental halls. Combination of high resolution measurements from spectrometers with large acceptance data from CLAS12 and </a:t>
            </a:r>
            <a:r>
              <a:rPr lang="en-US" sz="1600" dirty="0" err="1">
                <a:solidFill>
                  <a:srgbClr val="002060"/>
                </a:solidFill>
                <a:latin typeface="Avenir Roman" panose="02000503020000020003" pitchFamily="2" charset="0"/>
                <a:cs typeface="Avenir Book"/>
              </a:rPr>
              <a:t>SoLID</a:t>
            </a:r>
            <a:r>
              <a:rPr lang="en-US" sz="1600" dirty="0">
                <a:solidFill>
                  <a:srgbClr val="002060"/>
                </a:solidFill>
                <a:latin typeface="Avenir Roman" panose="02000503020000020003" pitchFamily="2" charset="0"/>
                <a:cs typeface="Avenir Book"/>
              </a:rPr>
              <a:t> would allow to pin down all TMDs in the valence region</a:t>
            </a:r>
          </a:p>
          <a:p>
            <a:pPr marL="285750" indent="-285750" defTabSz="731520">
              <a:buFont typeface="Arial" panose="020B0604020202020204" pitchFamily="34" charset="0"/>
              <a:buChar char="•"/>
              <a:defRPr/>
            </a:pPr>
            <a:endParaRPr lang="en-US" sz="1600" dirty="0">
              <a:solidFill>
                <a:srgbClr val="002060"/>
              </a:solidFill>
              <a:latin typeface="Avenir Roman" panose="02000503020000020003" pitchFamily="2" charset="0"/>
              <a:cs typeface="Avenir Book"/>
            </a:endParaRPr>
          </a:p>
          <a:p>
            <a:pPr marL="285750" indent="-285750" defTabSz="731520">
              <a:buFont typeface="Arial" panose="020B0604020202020204" pitchFamily="34" charset="0"/>
              <a:buChar char="•"/>
              <a:defRPr/>
            </a:pPr>
            <a:r>
              <a:rPr lang="en-US" sz="1600" dirty="0">
                <a:solidFill>
                  <a:srgbClr val="002060"/>
                </a:solidFill>
                <a:latin typeface="Avenir Roman" panose="02000503020000020003" pitchFamily="2" charset="0"/>
                <a:cs typeface="Avenir Book"/>
              </a:rPr>
              <a:t>“Theory Experiment Dialogue” meetings at </a:t>
            </a:r>
            <a:r>
              <a:rPr lang="en-US" sz="1600" dirty="0" err="1">
                <a:solidFill>
                  <a:srgbClr val="002060"/>
                </a:solidFill>
                <a:latin typeface="Avenir Roman" panose="02000503020000020003" pitchFamily="2" charset="0"/>
                <a:cs typeface="Avenir Book"/>
              </a:rPr>
              <a:t>JLab</a:t>
            </a:r>
            <a:r>
              <a:rPr lang="en-US" sz="1600" dirty="0">
                <a:solidFill>
                  <a:srgbClr val="002060"/>
                </a:solidFill>
                <a:latin typeface="Avenir Roman" panose="02000503020000020003" pitchFamily="2" charset="0"/>
                <a:cs typeface="Avenir Book"/>
              </a:rPr>
              <a:t> has been established  to finalize goals and coordinate efforts as well as a Virginia Center for Nuclear </a:t>
            </a:r>
            <a:r>
              <a:rPr lang="en-US" sz="1600" dirty="0" err="1">
                <a:solidFill>
                  <a:srgbClr val="002060"/>
                </a:solidFill>
                <a:latin typeface="Avenir Roman" panose="02000503020000020003" pitchFamily="2" charset="0"/>
                <a:cs typeface="Avenir Book"/>
              </a:rPr>
              <a:t>Femtography</a:t>
            </a:r>
            <a:r>
              <a:rPr lang="en-US" sz="1600" dirty="0">
                <a:solidFill>
                  <a:srgbClr val="002060"/>
                </a:solidFill>
                <a:latin typeface="Avenir Roman" panose="02000503020000020003" pitchFamily="2" charset="0"/>
                <a:cs typeface="Avenir Book"/>
              </a:rPr>
              <a:t>.</a:t>
            </a:r>
          </a:p>
          <a:p>
            <a:pPr marL="285750" indent="-285750" defTabSz="731520">
              <a:buFont typeface="Arial" panose="020B0604020202020204" pitchFamily="34" charset="0"/>
              <a:buChar char="•"/>
              <a:defRPr/>
            </a:pPr>
            <a:endParaRPr lang="en-US" sz="1600" dirty="0">
              <a:solidFill>
                <a:srgbClr val="002060"/>
              </a:solidFill>
              <a:latin typeface="Avenir Roman" panose="02000503020000020003" pitchFamily="2" charset="0"/>
              <a:cs typeface="Avenir Book"/>
            </a:endParaRPr>
          </a:p>
          <a:p>
            <a:pPr marL="285750" indent="-285750" defTabSz="731520">
              <a:buFont typeface="Arial" panose="020B0604020202020204" pitchFamily="34" charset="0"/>
              <a:buChar char="•"/>
              <a:defRPr/>
            </a:pPr>
            <a:endParaRPr lang="en-US" sz="1600" dirty="0">
              <a:solidFill>
                <a:srgbClr val="002060"/>
              </a:solidFill>
              <a:latin typeface="Avenir Roman" panose="02000503020000020003" pitchFamily="2" charset="0"/>
              <a:cs typeface="Avenir Book"/>
            </a:endParaRPr>
          </a:p>
        </p:txBody>
      </p:sp>
    </p:spTree>
    <p:extLst>
      <p:ext uri="{BB962C8B-B14F-4D97-AF65-F5344CB8AC3E}">
        <p14:creationId xmlns:p14="http://schemas.microsoft.com/office/powerpoint/2010/main" val="330872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itle 1"/>
          <p:cNvSpPr>
            <a:spLocks noGrp="1"/>
          </p:cNvSpPr>
          <p:nvPr>
            <p:ph type="title"/>
          </p:nvPr>
        </p:nvSpPr>
        <p:spPr>
          <a:xfrm>
            <a:off x="0" y="0"/>
            <a:ext cx="9144000" cy="740705"/>
          </a:xfrm>
        </p:spPr>
        <p:txBody>
          <a:bodyPr>
            <a:noAutofit/>
          </a:bodyPr>
          <a:lstStyle/>
          <a:p>
            <a:r>
              <a:rPr lang="en-US" sz="3800" b="0" dirty="0">
                <a:solidFill>
                  <a:schemeClr val="accent1"/>
                </a:solidFill>
                <a:latin typeface="Avenir Roman" panose="02000503020000020003" pitchFamily="2" charset="0"/>
                <a:cs typeface="Avenir Black"/>
              </a:rPr>
              <a:t>Transverse Momentum Dependent PDFs</a:t>
            </a:r>
            <a:endParaRPr lang="en-US" sz="3800" b="0" dirty="0">
              <a:solidFill>
                <a:srgbClr val="FFFFFF"/>
              </a:solidFill>
              <a:latin typeface="Avenir Roman" panose="02000503020000020003" pitchFamily="2" charset="0"/>
              <a:cs typeface="Avenir Black"/>
            </a:endParaRPr>
          </a:p>
        </p:txBody>
      </p:sp>
      <p:sp>
        <p:nvSpPr>
          <p:cNvPr id="2" name="TextBox 1"/>
          <p:cNvSpPr txBox="1"/>
          <p:nvPr/>
        </p:nvSpPr>
        <p:spPr>
          <a:xfrm>
            <a:off x="621535" y="1229408"/>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p:cNvGrpSpPr/>
          <p:nvPr/>
        </p:nvGrpSpPr>
        <p:grpSpPr>
          <a:xfrm>
            <a:off x="4991221" y="1461114"/>
            <a:ext cx="3680234" cy="1825742"/>
            <a:chOff x="4065377" y="822715"/>
            <a:chExt cx="5052228" cy="2749589"/>
          </a:xfrm>
        </p:grpSpPr>
        <p:pic>
          <p:nvPicPr>
            <p:cNvPr id="7" name="Picture 8" descr="angle.pn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4065377" y="822715"/>
              <a:ext cx="5052228" cy="2749589"/>
            </a:xfrm>
            <a:prstGeom prst="rect">
              <a:avLst/>
            </a:prstGeom>
            <a:noFill/>
            <a:ln w="9525">
              <a:noFill/>
              <a:miter lim="800000"/>
              <a:headEnd/>
              <a:tailEnd/>
            </a:ln>
          </p:spPr>
        </p:pic>
        <p:sp>
          <p:nvSpPr>
            <p:cNvPr id="8" name="TextBox 7"/>
            <p:cNvSpPr txBox="1"/>
            <p:nvPr/>
          </p:nvSpPr>
          <p:spPr bwMode="auto">
            <a:xfrm rot="2241278">
              <a:off x="4083973" y="2059113"/>
              <a:ext cx="2098537" cy="46289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65000"/>
                      <a:lumOff val="35000"/>
                    </a:srgbClr>
                  </a:solidFill>
                  <a:effectLst/>
                  <a:uLnTx/>
                  <a:uFillTx/>
                  <a:latin typeface="Avenir Black"/>
                  <a:ea typeface="+mn-ea"/>
                  <a:cs typeface="Avenir Black"/>
                </a:rPr>
                <a:t>Scattering Plane</a:t>
              </a:r>
            </a:p>
          </p:txBody>
        </p:sp>
        <p:sp>
          <p:nvSpPr>
            <p:cNvPr id="9" name="TextBox 11"/>
            <p:cNvSpPr txBox="1">
              <a:spLocks noChangeArrowheads="1"/>
            </p:cNvSpPr>
            <p:nvPr/>
          </p:nvSpPr>
          <p:spPr bwMode="auto">
            <a:xfrm>
              <a:off x="6747686" y="1555259"/>
              <a:ext cx="1658147" cy="46289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venir Black"/>
                  <a:ea typeface="+mn-ea"/>
                  <a:cs typeface="Avenir Black"/>
                </a:rPr>
                <a:t>target angle</a:t>
              </a:r>
            </a:p>
          </p:txBody>
        </p:sp>
        <p:sp>
          <p:nvSpPr>
            <p:cNvPr id="10" name="TextBox 12"/>
            <p:cNvSpPr txBox="1">
              <a:spLocks noChangeArrowheads="1"/>
            </p:cNvSpPr>
            <p:nvPr/>
          </p:nvSpPr>
          <p:spPr bwMode="auto">
            <a:xfrm>
              <a:off x="7347049" y="2112658"/>
              <a:ext cx="1736788" cy="46289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venir Black"/>
                  <a:ea typeface="+mn-ea"/>
                  <a:cs typeface="Avenir Black"/>
                </a:rPr>
                <a:t>hadron angle</a:t>
              </a:r>
            </a:p>
          </p:txBody>
        </p:sp>
      </p:grpSp>
      <p:sp>
        <p:nvSpPr>
          <p:cNvPr id="26" name="Right Arrow 25"/>
          <p:cNvSpPr/>
          <p:nvPr/>
        </p:nvSpPr>
        <p:spPr>
          <a:xfrm>
            <a:off x="2789001" y="969796"/>
            <a:ext cx="489204" cy="484632"/>
          </a:xfrm>
          <a:prstGeom prst="rightArrow">
            <a:avLst/>
          </a:prstGeom>
          <a:gradFill flip="none"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tileRect/>
          </a:gradFill>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900" cmpd="sng">
                <a:solidFill>
                  <a:srgbClr val="BE1D1D">
                    <a:satMod val="190000"/>
                    <a:alpha val="55000"/>
                  </a:srgbClr>
                </a:solidFill>
                <a:prstDash val="solid"/>
              </a:ln>
              <a:solidFill>
                <a:srgbClr val="BE1D1D">
                  <a:satMod val="200000"/>
                  <a:tint val="3000"/>
                </a:srgbClr>
              </a:solidFill>
              <a:effectLst>
                <a:innerShdw blurRad="101600" dist="76200" dir="5400000">
                  <a:srgbClr val="BE1D1D">
                    <a:satMod val="190000"/>
                    <a:tint val="100000"/>
                    <a:alpha val="74000"/>
                  </a:srgbClr>
                </a:innerShdw>
              </a:effectLst>
              <a:uLnTx/>
              <a:uFillTx/>
              <a:latin typeface="Calibri"/>
              <a:ea typeface="+mn-ea"/>
              <a:cs typeface="+mn-cs"/>
            </a:endParaRPr>
          </a:p>
        </p:txBody>
      </p:sp>
      <p:pic>
        <p:nvPicPr>
          <p:cNvPr id="35" name="Picture 34" descr="latex-image-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458" y="993966"/>
            <a:ext cx="5582069" cy="335236"/>
          </a:xfrm>
          <a:prstGeom prst="rect">
            <a:avLst/>
          </a:prstGeom>
          <a:ln>
            <a:noFill/>
          </a:ln>
          <a:effectLst>
            <a:outerShdw blurRad="292100" dist="139700" dir="2700000" algn="tl" rotWithShape="0">
              <a:srgbClr val="333333">
                <a:alpha val="65000"/>
              </a:srgbClr>
            </a:outerShdw>
          </a:effectLst>
        </p:spPr>
      </p:pic>
      <p:pic>
        <p:nvPicPr>
          <p:cNvPr id="36" name="Picture 35" descr="latex-imag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58" y="969796"/>
            <a:ext cx="2273300" cy="469900"/>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FD149197-D9BF-5A43-BE82-F9578029A6CF}"/>
              </a:ext>
            </a:extLst>
          </p:cNvPr>
          <p:cNvGrpSpPr/>
          <p:nvPr/>
        </p:nvGrpSpPr>
        <p:grpSpPr>
          <a:xfrm>
            <a:off x="177830" y="2662773"/>
            <a:ext cx="5222342" cy="3757161"/>
            <a:chOff x="3788321" y="2126590"/>
            <a:chExt cx="5222342" cy="3757161"/>
          </a:xfrm>
        </p:grpSpPr>
        <p:pic>
          <p:nvPicPr>
            <p:cNvPr id="31" name="Picture 30" descr="Screen Shot 2014-06-01 at 15.22.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8321" y="2126590"/>
              <a:ext cx="5222342" cy="3757161"/>
            </a:xfrm>
            <a:prstGeom prst="rect">
              <a:avLst/>
            </a:prstGeom>
            <a:ln>
              <a:noFill/>
            </a:ln>
            <a:effectLst>
              <a:outerShdw blurRad="292100" dist="139700" dir="2700000" algn="tl" rotWithShape="0">
                <a:srgbClr val="333333">
                  <a:alpha val="65000"/>
                </a:srgbClr>
              </a:outerShdw>
            </a:effectLst>
          </p:spPr>
        </p:pic>
        <p:pic>
          <p:nvPicPr>
            <p:cNvPr id="37" name="Picture 36" descr="latex-image-1.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935" y="2258502"/>
              <a:ext cx="2704941" cy="238204"/>
            </a:xfrm>
            <a:prstGeom prst="rect">
              <a:avLst/>
            </a:prstGeom>
            <a:noFill/>
            <a:ln>
              <a:noFill/>
            </a:ln>
            <a:effectLst>
              <a:glow rad="139700">
                <a:schemeClr val="accent3">
                  <a:satMod val="175000"/>
                  <a:alpha val="40000"/>
                </a:schemeClr>
              </a:glow>
            </a:effectLst>
          </p:spPr>
        </p:pic>
      </p:grpSp>
      <p:sp>
        <p:nvSpPr>
          <p:cNvPr id="44" name="TextBox 43"/>
          <p:cNvSpPr txBox="1"/>
          <p:nvPr/>
        </p:nvSpPr>
        <p:spPr>
          <a:xfrm>
            <a:off x="326340" y="1995203"/>
            <a:ext cx="45120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Q</a:t>
            </a:r>
            <a:r>
              <a:rPr kumimoji="0" lang="en-US" sz="1400" b="1" i="0" u="none" strike="noStrike" kern="1200" cap="none" spc="0" normalizeH="0" baseline="30000" noProof="0" dirty="0">
                <a:ln>
                  <a:noFill/>
                </a:ln>
                <a:solidFill>
                  <a:srgbClr val="000000"/>
                </a:solidFill>
                <a:effectLst/>
                <a:uLnTx/>
                <a:uFillTx/>
                <a:latin typeface="Avenir Book"/>
                <a:ea typeface="+mn-ea"/>
                <a:cs typeface="Avenir Book"/>
              </a:rPr>
              <a:t>2</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=(k-k’)</a:t>
            </a:r>
            <a:r>
              <a:rPr kumimoji="0" lang="en-US" sz="1400" b="1" i="0" u="none" strike="noStrike" kern="1200" cap="none" spc="0" normalizeH="0" baseline="30000" noProof="0" dirty="0">
                <a:ln>
                  <a:noFill/>
                </a:ln>
                <a:solidFill>
                  <a:srgbClr val="000000"/>
                </a:solidFill>
                <a:effectLst/>
                <a:uLnTx/>
                <a:uFillTx/>
                <a:latin typeface="Avenir Book"/>
                <a:ea typeface="+mn-ea"/>
                <a:cs typeface="Avenir Book"/>
              </a:rPr>
              <a:t>2</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     </a:t>
            </a:r>
            <a:r>
              <a:rPr kumimoji="0" lang="en-US" sz="1400" b="1" i="0" u="none" strike="noStrike" kern="1200" cap="none" spc="0" normalizeH="0" baseline="0" noProof="0" dirty="0">
                <a:ln>
                  <a:noFill/>
                </a:ln>
                <a:solidFill>
                  <a:srgbClr val="000000"/>
                </a:solidFill>
                <a:effectLst/>
                <a:uLnTx/>
                <a:uFillTx/>
                <a:latin typeface="Symbol" charset="2"/>
                <a:ea typeface="+mn-ea"/>
                <a:cs typeface="Symbol" charset="2"/>
              </a:rPr>
              <a:t>n</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=E-E’     x=Q</a:t>
            </a:r>
            <a:r>
              <a:rPr kumimoji="0" lang="en-US" sz="1400" b="1" i="0" u="none" strike="noStrike" kern="1200" cap="none" spc="0" normalizeH="0" baseline="30000" noProof="0" dirty="0">
                <a:ln>
                  <a:noFill/>
                </a:ln>
                <a:solidFill>
                  <a:srgbClr val="000000"/>
                </a:solidFill>
                <a:effectLst/>
                <a:uLnTx/>
                <a:uFillTx/>
                <a:latin typeface="Avenir Book"/>
                <a:ea typeface="+mn-ea"/>
                <a:cs typeface="Avenir Book"/>
              </a:rPr>
              <a:t>2</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/2M</a:t>
            </a:r>
            <a:r>
              <a:rPr kumimoji="0" lang="en-US" sz="1400" b="1" i="0" u="none" strike="noStrike" kern="1200" cap="none" spc="0" normalizeH="0" baseline="0" noProof="0" dirty="0">
                <a:ln>
                  <a:noFill/>
                </a:ln>
                <a:solidFill>
                  <a:srgbClr val="000000"/>
                </a:solidFill>
                <a:effectLst/>
                <a:uLnTx/>
                <a:uFillTx/>
                <a:latin typeface="Symbol" charset="2"/>
                <a:ea typeface="+mn-ea"/>
                <a:cs typeface="Symbol" charset="2"/>
              </a:rPr>
              <a:t>n</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    z=E</a:t>
            </a:r>
            <a:r>
              <a:rPr kumimoji="0" lang="en-US" sz="1400" b="1" i="0" u="none" strike="noStrike" kern="1200" cap="none" spc="0" normalizeH="0" baseline="-25000" noProof="0" dirty="0">
                <a:ln>
                  <a:noFill/>
                </a:ln>
                <a:solidFill>
                  <a:srgbClr val="000000"/>
                </a:solidFill>
                <a:effectLst/>
                <a:uLnTx/>
                <a:uFillTx/>
                <a:latin typeface="Avenir Book"/>
                <a:ea typeface="+mn-ea"/>
                <a:cs typeface="Avenir Book"/>
              </a:rPr>
              <a:t>h</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a:t>
            </a:r>
            <a:r>
              <a:rPr kumimoji="0" lang="en-US" sz="1400" b="1" i="0" u="none" strike="noStrike" kern="1200" cap="none" spc="0" normalizeH="0" baseline="0" noProof="0" dirty="0">
                <a:ln>
                  <a:noFill/>
                </a:ln>
                <a:solidFill>
                  <a:srgbClr val="000000"/>
                </a:solidFill>
                <a:effectLst/>
                <a:uLnTx/>
                <a:uFillTx/>
                <a:latin typeface="Symbol" charset="2"/>
                <a:ea typeface="+mn-ea"/>
                <a:cs typeface="Symbol" charset="2"/>
              </a:rPr>
              <a:t>n</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    y=</a:t>
            </a:r>
            <a:r>
              <a:rPr kumimoji="0" lang="en-US" sz="1400" b="1" i="0" u="none" strike="noStrike" kern="1200" cap="none" spc="0" normalizeH="0" baseline="0" noProof="0" dirty="0">
                <a:ln>
                  <a:noFill/>
                </a:ln>
                <a:solidFill>
                  <a:srgbClr val="000000"/>
                </a:solidFill>
                <a:effectLst/>
                <a:uLnTx/>
                <a:uFillTx/>
                <a:latin typeface="Symbol" charset="2"/>
                <a:ea typeface="+mn-ea"/>
                <a:cs typeface="Symbol" charset="2"/>
              </a:rPr>
              <a:t>n</a:t>
            </a:r>
            <a:r>
              <a:rPr kumimoji="0" lang="en-US" sz="1400" b="1" i="0" u="none" strike="noStrike" kern="1200" cap="none" spc="0" normalizeH="0" baseline="0" noProof="0" dirty="0">
                <a:ln>
                  <a:noFill/>
                </a:ln>
                <a:solidFill>
                  <a:srgbClr val="000000"/>
                </a:solidFill>
                <a:effectLst/>
                <a:uLnTx/>
                <a:uFillTx/>
                <a:latin typeface="Avenir Book"/>
                <a:ea typeface="+mn-ea"/>
                <a:cs typeface="Avenir Book"/>
              </a:rPr>
              <a:t>/E     </a:t>
            </a:r>
          </a:p>
        </p:txBody>
      </p:sp>
      <p:sp>
        <p:nvSpPr>
          <p:cNvPr id="4" name="Rectangle 3">
            <a:extLst>
              <a:ext uri="{FF2B5EF4-FFF2-40B4-BE49-F238E27FC236}">
                <a16:creationId xmlns:a16="http://schemas.microsoft.com/office/drawing/2014/main" id="{F4DAD315-4ECA-C64F-94F2-AD0005C1DC06}"/>
              </a:ext>
            </a:extLst>
          </p:cNvPr>
          <p:cNvSpPr/>
          <p:nvPr/>
        </p:nvSpPr>
        <p:spPr>
          <a:xfrm>
            <a:off x="5449454" y="3393176"/>
            <a:ext cx="3694546" cy="3170099"/>
          </a:xfrm>
          <a:prstGeom prst="rect">
            <a:avLst/>
          </a:prstGeom>
        </p:spPr>
        <p:txBody>
          <a:bodyPr wrap="square">
            <a:spAutoFit/>
          </a:bodyPr>
          <a:lstStyle/>
          <a:p>
            <a:pPr marL="285750" indent="-285750">
              <a:buFont typeface="Arial" panose="020B0604020202020204" pitchFamily="34" charset="0"/>
              <a:buChar char="•"/>
            </a:pPr>
            <a:r>
              <a:rPr lang="it-IT" sz="1400" dirty="0" err="1">
                <a:solidFill>
                  <a:srgbClr val="000090"/>
                </a:solidFill>
                <a:latin typeface="Avenir Roman" panose="02000503020000020003" pitchFamily="2" charset="0"/>
              </a:rPr>
              <a:t>Assuming</a:t>
            </a:r>
            <a:r>
              <a:rPr lang="it-IT" sz="1400" dirty="0">
                <a:solidFill>
                  <a:srgbClr val="000090"/>
                </a:solidFill>
                <a:latin typeface="Avenir Roman" panose="02000503020000020003" pitchFamily="2" charset="0"/>
              </a:rPr>
              <a:t> single </a:t>
            </a:r>
            <a:r>
              <a:rPr lang="it-IT" sz="1400" dirty="0" err="1">
                <a:solidFill>
                  <a:srgbClr val="000090"/>
                </a:solidFill>
                <a:latin typeface="Avenir Roman" panose="02000503020000020003" pitchFamily="2" charset="0"/>
              </a:rPr>
              <a:t>photon</a:t>
            </a:r>
            <a:r>
              <a:rPr lang="it-IT" sz="1400" dirty="0">
                <a:solidFill>
                  <a:srgbClr val="000090"/>
                </a:solidFill>
                <a:latin typeface="Avenir Roman" panose="02000503020000020003" pitchFamily="2" charset="0"/>
              </a:rPr>
              <a:t> </a:t>
            </a:r>
            <a:r>
              <a:rPr lang="it-IT" sz="1400" dirty="0" err="1">
                <a:solidFill>
                  <a:srgbClr val="000090"/>
                </a:solidFill>
                <a:latin typeface="Avenir Roman" panose="02000503020000020003" pitchFamily="2" charset="0"/>
              </a:rPr>
              <a:t>exchange</a:t>
            </a:r>
            <a:r>
              <a:rPr lang="it-IT" sz="1400" dirty="0">
                <a:solidFill>
                  <a:srgbClr val="000090"/>
                </a:solidFill>
                <a:latin typeface="Avenir Roman" panose="02000503020000020003" pitchFamily="2" charset="0"/>
              </a:rPr>
              <a:t>, the </a:t>
            </a:r>
            <a:r>
              <a:rPr lang="it-IT" sz="1400" dirty="0" err="1">
                <a:solidFill>
                  <a:srgbClr val="000090"/>
                </a:solidFill>
                <a:latin typeface="Avenir Roman" panose="02000503020000020003" pitchFamily="2" charset="0"/>
              </a:rPr>
              <a:t>lepton-hadron</a:t>
            </a:r>
            <a:r>
              <a:rPr lang="it-IT" sz="1400" dirty="0">
                <a:solidFill>
                  <a:srgbClr val="000090"/>
                </a:solidFill>
                <a:latin typeface="Avenir Roman" panose="02000503020000020003" pitchFamily="2" charset="0"/>
              </a:rPr>
              <a:t> cross </a:t>
            </a:r>
            <a:r>
              <a:rPr lang="it-IT" sz="1400" dirty="0" err="1">
                <a:solidFill>
                  <a:srgbClr val="000090"/>
                </a:solidFill>
                <a:latin typeface="Avenir Roman" panose="02000503020000020003" pitchFamily="2" charset="0"/>
              </a:rPr>
              <a:t>section</a:t>
            </a:r>
            <a:r>
              <a:rPr lang="it-IT" sz="1400" dirty="0">
                <a:solidFill>
                  <a:srgbClr val="000090"/>
                </a:solidFill>
                <a:latin typeface="Avenir Roman" panose="02000503020000020003" pitchFamily="2" charset="0"/>
              </a:rPr>
              <a:t> can be </a:t>
            </a:r>
            <a:r>
              <a:rPr lang="it-IT" sz="1400" dirty="0" err="1">
                <a:solidFill>
                  <a:srgbClr val="000090"/>
                </a:solidFill>
                <a:latin typeface="Avenir Roman" panose="02000503020000020003" pitchFamily="2" charset="0"/>
              </a:rPr>
              <a:t>expressed</a:t>
            </a:r>
            <a:r>
              <a:rPr lang="it-IT" sz="1400" dirty="0">
                <a:solidFill>
                  <a:srgbClr val="000090"/>
                </a:solidFill>
                <a:latin typeface="Avenir Roman" panose="02000503020000020003" pitchFamily="2" charset="0"/>
              </a:rPr>
              <a:t> </a:t>
            </a:r>
            <a:r>
              <a:rPr lang="it-IT" sz="1400" b="1" i="1" dirty="0">
                <a:solidFill>
                  <a:srgbClr val="000090"/>
                </a:solidFill>
                <a:latin typeface="Avenir Roman" panose="02000503020000020003" pitchFamily="2" charset="0"/>
              </a:rPr>
              <a:t>in a model-</a:t>
            </a:r>
            <a:r>
              <a:rPr lang="it-IT" sz="1400" b="1" i="1" dirty="0" err="1">
                <a:solidFill>
                  <a:srgbClr val="000090"/>
                </a:solidFill>
                <a:latin typeface="Avenir Roman" panose="02000503020000020003" pitchFamily="2" charset="0"/>
              </a:rPr>
              <a:t>independent</a:t>
            </a:r>
            <a:r>
              <a:rPr lang="it-IT" sz="1400" b="1" i="1" dirty="0">
                <a:solidFill>
                  <a:srgbClr val="000090"/>
                </a:solidFill>
                <a:latin typeface="Avenir Roman" panose="02000503020000020003" pitchFamily="2" charset="0"/>
              </a:rPr>
              <a:t> way </a:t>
            </a:r>
            <a:r>
              <a:rPr lang="it-IT" sz="1400" dirty="0">
                <a:solidFill>
                  <a:srgbClr val="000090"/>
                </a:solidFill>
                <a:latin typeface="Avenir Roman" panose="02000503020000020003" pitchFamily="2" charset="0"/>
              </a:rPr>
              <a:t>by a set of </a:t>
            </a:r>
            <a:r>
              <a:rPr lang="it-IT" sz="1400" dirty="0" err="1">
                <a:solidFill>
                  <a:srgbClr val="000090"/>
                </a:solidFill>
                <a:latin typeface="Avenir Roman" panose="02000503020000020003" pitchFamily="2" charset="0"/>
              </a:rPr>
              <a:t>structure</a:t>
            </a:r>
            <a:r>
              <a:rPr lang="it-IT" sz="1400" dirty="0">
                <a:solidFill>
                  <a:srgbClr val="000090"/>
                </a:solidFill>
                <a:latin typeface="Avenir Roman" panose="02000503020000020003" pitchFamily="2" charset="0"/>
              </a:rPr>
              <a:t> </a:t>
            </a:r>
            <a:r>
              <a:rPr lang="it-IT" sz="1400" dirty="0" err="1">
                <a:solidFill>
                  <a:srgbClr val="000090"/>
                </a:solidFill>
                <a:latin typeface="Avenir Roman" panose="02000503020000020003" pitchFamily="2" charset="0"/>
              </a:rPr>
              <a:t>functions</a:t>
            </a:r>
            <a:endParaRPr lang="it-IT" sz="1400" dirty="0">
              <a:solidFill>
                <a:srgbClr val="000090"/>
              </a:solidFill>
              <a:latin typeface="Avenir Roman" panose="02000503020000020003" pitchFamily="2" charset="0"/>
            </a:endParaRPr>
          </a:p>
          <a:p>
            <a:pPr marL="285750" indent="-285750">
              <a:buFont typeface="Arial" panose="020B0604020202020204" pitchFamily="34" charset="0"/>
              <a:buChar char="•"/>
            </a:pPr>
            <a:endParaRPr lang="it-IT" sz="1400" dirty="0">
              <a:solidFill>
                <a:srgbClr val="000090"/>
              </a:solidFill>
              <a:latin typeface="Avenir Roman" panose="02000503020000020003" pitchFamily="2" charset="0"/>
            </a:endParaRPr>
          </a:p>
          <a:p>
            <a:pPr marL="285750" indent="-285750">
              <a:buFont typeface="Arial" panose="020B0604020202020204" pitchFamily="34" charset="0"/>
              <a:buChar char="•"/>
            </a:pPr>
            <a:r>
              <a:rPr lang="it-IT" sz="1400" dirty="0">
                <a:solidFill>
                  <a:srgbClr val="000090"/>
                </a:solidFill>
                <a:latin typeface="Avenir Roman" panose="02000503020000020003" pitchFamily="2" charset="0"/>
              </a:rPr>
              <a:t>The </a:t>
            </a:r>
            <a:r>
              <a:rPr lang="it-IT" sz="1400" dirty="0" err="1">
                <a:solidFill>
                  <a:srgbClr val="000090"/>
                </a:solidFill>
                <a:latin typeface="Avenir Roman" panose="02000503020000020003" pitchFamily="2" charset="0"/>
              </a:rPr>
              <a:t>structure</a:t>
            </a:r>
            <a:r>
              <a:rPr lang="it-IT" sz="1400" dirty="0">
                <a:solidFill>
                  <a:srgbClr val="000090"/>
                </a:solidFill>
                <a:latin typeface="Avenir Roman" panose="02000503020000020003" pitchFamily="2" charset="0"/>
              </a:rPr>
              <a:t> </a:t>
            </a:r>
            <a:r>
              <a:rPr lang="it-IT" sz="1400" dirty="0" err="1">
                <a:solidFill>
                  <a:srgbClr val="000090"/>
                </a:solidFill>
                <a:latin typeface="Avenir Roman" panose="02000503020000020003" pitchFamily="2" charset="0"/>
              </a:rPr>
              <a:t>functions</a:t>
            </a:r>
            <a:r>
              <a:rPr lang="it-IT" sz="1400" dirty="0">
                <a:solidFill>
                  <a:srgbClr val="000090"/>
                </a:solidFill>
                <a:latin typeface="Avenir Roman" panose="02000503020000020003" pitchFamily="2" charset="0"/>
              </a:rPr>
              <a:t> </a:t>
            </a:r>
            <a:r>
              <a:rPr lang="it-IT" sz="1400" dirty="0" err="1">
                <a:solidFill>
                  <a:srgbClr val="000090"/>
                </a:solidFill>
                <a:latin typeface="Avenir Roman" panose="02000503020000020003" pitchFamily="2" charset="0"/>
              </a:rPr>
              <a:t>encode</a:t>
            </a:r>
            <a:r>
              <a:rPr lang="it-IT" sz="1400" dirty="0">
                <a:solidFill>
                  <a:srgbClr val="000090"/>
                </a:solidFill>
                <a:latin typeface="Avenir Roman" panose="02000503020000020003" pitchFamily="2" charset="0"/>
              </a:rPr>
              <a:t> </a:t>
            </a:r>
            <a:r>
              <a:rPr lang="en-US" altLang="it-IT" sz="1400" dirty="0">
                <a:solidFill>
                  <a:srgbClr val="000090"/>
                </a:solidFill>
                <a:latin typeface="Avenir Roman" panose="02000503020000020003" pitchFamily="2" charset="0"/>
              </a:rPr>
              <a:t>the</a:t>
            </a:r>
            <a:r>
              <a:rPr lang="en-US" altLang="it-IT" sz="1400" dirty="0">
                <a:solidFill>
                  <a:srgbClr val="3333CC"/>
                </a:solidFill>
                <a:latin typeface="Avenir Roman" panose="02000503020000020003" pitchFamily="2" charset="0"/>
              </a:rPr>
              <a:t> </a:t>
            </a:r>
            <a:r>
              <a:rPr lang="en-US" altLang="it-IT" sz="1400" dirty="0">
                <a:solidFill>
                  <a:srgbClr val="00B050"/>
                </a:solidFill>
                <a:latin typeface="Avenir Roman" panose="02000503020000020003" pitchFamily="2" charset="0"/>
              </a:rPr>
              <a:t>correlations</a:t>
            </a:r>
            <a:r>
              <a:rPr lang="en-US" altLang="it-IT" sz="1400" dirty="0">
                <a:solidFill>
                  <a:srgbClr val="3333CC"/>
                </a:solidFill>
                <a:latin typeface="Avenir Roman" panose="02000503020000020003" pitchFamily="2" charset="0"/>
              </a:rPr>
              <a:t> </a:t>
            </a:r>
            <a:r>
              <a:rPr lang="en-US" altLang="it-IT" sz="1400" dirty="0">
                <a:solidFill>
                  <a:srgbClr val="000090"/>
                </a:solidFill>
                <a:latin typeface="Avenir Roman" panose="02000503020000020003" pitchFamily="2" charset="0"/>
              </a:rPr>
              <a:t>between</a:t>
            </a:r>
            <a:r>
              <a:rPr lang="en-US" altLang="it-IT" sz="1400" dirty="0">
                <a:solidFill>
                  <a:srgbClr val="3333CC"/>
                </a:solidFill>
                <a:latin typeface="Avenir Roman" panose="02000503020000020003" pitchFamily="2" charset="0"/>
              </a:rPr>
              <a:t> </a:t>
            </a:r>
            <a:r>
              <a:rPr lang="en-US" altLang="it-IT" sz="1400" dirty="0">
                <a:solidFill>
                  <a:srgbClr val="00B050"/>
                </a:solidFill>
                <a:latin typeface="Avenir Roman" panose="02000503020000020003" pitchFamily="2" charset="0"/>
              </a:rPr>
              <a:t>transverse momentum </a:t>
            </a:r>
            <a:r>
              <a:rPr lang="en-US" altLang="it-IT" sz="1400" dirty="0">
                <a:solidFill>
                  <a:srgbClr val="000090"/>
                </a:solidFill>
                <a:latin typeface="Avenir Roman" panose="02000503020000020003" pitchFamily="2" charset="0"/>
              </a:rPr>
              <a:t>of quarks (k</a:t>
            </a:r>
            <a:r>
              <a:rPr lang="en-US" altLang="it-IT" sz="1400" baseline="-25000" dirty="0">
                <a:solidFill>
                  <a:srgbClr val="000090"/>
                </a:solidFill>
                <a:latin typeface="Avenir Roman" panose="02000503020000020003" pitchFamily="2" charset="0"/>
                <a:sym typeface="Symbol" pitchFamily="2" charset="2"/>
              </a:rPr>
              <a:t></a:t>
            </a:r>
            <a:r>
              <a:rPr lang="en-US" altLang="it-IT" sz="1400" dirty="0">
                <a:solidFill>
                  <a:srgbClr val="000090"/>
                </a:solidFill>
                <a:latin typeface="Avenir Roman" panose="02000503020000020003" pitchFamily="2" charset="0"/>
              </a:rPr>
              <a:t>) and the </a:t>
            </a:r>
            <a:r>
              <a:rPr lang="en-US" altLang="it-IT" sz="1400" dirty="0">
                <a:solidFill>
                  <a:srgbClr val="00B050"/>
                </a:solidFill>
                <a:latin typeface="Avenir Roman" panose="02000503020000020003" pitchFamily="2" charset="0"/>
              </a:rPr>
              <a:t>spin</a:t>
            </a:r>
            <a:r>
              <a:rPr lang="en-US" altLang="it-IT" sz="1400" dirty="0">
                <a:solidFill>
                  <a:srgbClr val="3333CC"/>
                </a:solidFill>
                <a:latin typeface="Avenir Roman" panose="02000503020000020003" pitchFamily="2" charset="0"/>
              </a:rPr>
              <a:t> </a:t>
            </a:r>
            <a:r>
              <a:rPr lang="en-US" altLang="it-IT" sz="1400" dirty="0">
                <a:solidFill>
                  <a:srgbClr val="000090"/>
                </a:solidFill>
                <a:latin typeface="Avenir Roman" panose="02000503020000020003" pitchFamily="2" charset="0"/>
              </a:rPr>
              <a:t>of the quark/nucleon </a:t>
            </a:r>
          </a:p>
          <a:p>
            <a:pPr marL="285750" indent="-285750">
              <a:buFont typeface="Arial" panose="020B0604020202020204" pitchFamily="34" charset="0"/>
              <a:buChar char="•"/>
            </a:pPr>
            <a:endParaRPr lang="en-US" altLang="it-IT" sz="1400" dirty="0">
              <a:solidFill>
                <a:srgbClr val="000090"/>
              </a:solidFill>
              <a:latin typeface="Avenir Roman" panose="02000503020000020003" pitchFamily="2" charset="0"/>
            </a:endParaRPr>
          </a:p>
          <a:p>
            <a:pPr marL="285750" indent="-285750">
              <a:buFont typeface="Arial" panose="020B0604020202020204" pitchFamily="34" charset="0"/>
              <a:buChar char="•"/>
            </a:pPr>
            <a:r>
              <a:rPr lang="en-US" altLang="it-IT" sz="1400" dirty="0">
                <a:solidFill>
                  <a:srgbClr val="000090"/>
                </a:solidFill>
                <a:latin typeface="Avenir Roman" panose="02000503020000020003" pitchFamily="2" charset="0"/>
              </a:rPr>
              <a:t>Observables are azimuthal dependences of single and double spin asymmetries</a:t>
            </a:r>
          </a:p>
          <a:p>
            <a:endParaRPr lang="it-IT" dirty="0">
              <a:solidFill>
                <a:srgbClr val="000090"/>
              </a:solidFill>
              <a:latin typeface="Avenir Roman" panose="02000503020000020003" pitchFamily="2" charset="0"/>
            </a:endParaRPr>
          </a:p>
        </p:txBody>
      </p:sp>
      <p:sp>
        <p:nvSpPr>
          <p:cNvPr id="11" name="TextBox 10">
            <a:extLst>
              <a:ext uri="{FF2B5EF4-FFF2-40B4-BE49-F238E27FC236}">
                <a16:creationId xmlns:a16="http://schemas.microsoft.com/office/drawing/2014/main" id="{4A3B2271-98C2-0E4E-B4AD-2218871E02FC}"/>
              </a:ext>
            </a:extLst>
          </p:cNvPr>
          <p:cNvSpPr txBox="1"/>
          <p:nvPr/>
        </p:nvSpPr>
        <p:spPr>
          <a:xfrm>
            <a:off x="224036" y="6502728"/>
            <a:ext cx="3054169" cy="276999"/>
          </a:xfrm>
          <a:prstGeom prst="rect">
            <a:avLst/>
          </a:prstGeom>
          <a:noFill/>
        </p:spPr>
        <p:txBody>
          <a:bodyPr wrap="none" rtlCol="0">
            <a:spAutoFit/>
          </a:bodyPr>
          <a:lstStyle/>
          <a:p>
            <a:r>
              <a:rPr lang="it-IT" sz="1200" dirty="0">
                <a:latin typeface="Avenir Roman" panose="02000503020000020003" pitchFamily="2" charset="0"/>
              </a:rPr>
              <a:t>A. Bacchetta et al., JHEP 0702:093, 2007 </a:t>
            </a:r>
          </a:p>
        </p:txBody>
      </p:sp>
    </p:spTree>
    <p:extLst>
      <p:ext uri="{BB962C8B-B14F-4D97-AF65-F5344CB8AC3E}">
        <p14:creationId xmlns:p14="http://schemas.microsoft.com/office/powerpoint/2010/main" val="1376188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How to gain information about TMDs?</a:t>
            </a:r>
            <a:endParaRPr lang="en-US" sz="3800" b="0" dirty="0">
              <a:solidFill>
                <a:srgbClr val="FFFFFF"/>
              </a:solidFill>
              <a:latin typeface="Avenir Book" panose="02000503020000020003" pitchFamily="2" charset="0"/>
              <a:cs typeface="Avenir Black"/>
            </a:endParaRPr>
          </a:p>
        </p:txBody>
      </p:sp>
      <p:sp>
        <p:nvSpPr>
          <p:cNvPr id="2" name="Rectangle 1">
            <a:extLst>
              <a:ext uri="{FF2B5EF4-FFF2-40B4-BE49-F238E27FC236}">
                <a16:creationId xmlns:a16="http://schemas.microsoft.com/office/drawing/2014/main" id="{BF93A824-478A-E643-BE1E-15AAAB269D67}"/>
              </a:ext>
            </a:extLst>
          </p:cNvPr>
          <p:cNvSpPr/>
          <p:nvPr/>
        </p:nvSpPr>
        <p:spPr>
          <a:xfrm>
            <a:off x="166280" y="921994"/>
            <a:ext cx="8811440" cy="5970865"/>
          </a:xfrm>
          <a:prstGeom prst="rect">
            <a:avLst/>
          </a:prstGeom>
        </p:spPr>
        <p:txBody>
          <a:bodyPr wrap="square">
            <a:spAutoFit/>
          </a:bodyPr>
          <a:lstStyle/>
          <a:p>
            <a:pPr marL="457200" indent="-457200">
              <a:buFont typeface="Arial" panose="020B0604020202020204" pitchFamily="34" charset="0"/>
              <a:buChar char="•"/>
            </a:pPr>
            <a:r>
              <a:rPr lang="it-IT" sz="2200" dirty="0" err="1">
                <a:latin typeface="Avenir Roman" panose="02000503020000020003" pitchFamily="2" charset="0"/>
              </a:rPr>
              <a:t>Being</a:t>
            </a:r>
            <a:r>
              <a:rPr lang="it-IT" sz="2200" dirty="0">
                <a:latin typeface="Avenir Roman" panose="02000503020000020003" pitchFamily="2" charset="0"/>
              </a:rPr>
              <a:t> non perturbative in nature, the </a:t>
            </a:r>
            <a:r>
              <a:rPr lang="it-IT" sz="2200" dirty="0" err="1">
                <a:latin typeface="Avenir Roman" panose="02000503020000020003" pitchFamily="2" charset="0"/>
              </a:rPr>
              <a:t>TMDs</a:t>
            </a:r>
            <a:r>
              <a:rPr lang="it-IT" sz="2200" dirty="0">
                <a:latin typeface="Avenir Roman" panose="02000503020000020003" pitchFamily="2" charset="0"/>
              </a:rPr>
              <a:t> are </a:t>
            </a:r>
            <a:r>
              <a:rPr lang="it-IT" sz="2200" dirty="0" err="1">
                <a:latin typeface="Avenir Roman" panose="02000503020000020003" pitchFamily="2" charset="0"/>
              </a:rPr>
              <a:t>very</a:t>
            </a:r>
            <a:r>
              <a:rPr lang="it-IT" sz="2200" dirty="0">
                <a:latin typeface="Avenir Roman" panose="02000503020000020003" pitchFamily="2" charset="0"/>
              </a:rPr>
              <a:t> </a:t>
            </a:r>
            <a:r>
              <a:rPr lang="it-IT" sz="2200" dirty="0" err="1">
                <a:latin typeface="Avenir Roman" panose="02000503020000020003" pitchFamily="2" charset="0"/>
              </a:rPr>
              <a:t>difficult</a:t>
            </a:r>
            <a:r>
              <a:rPr lang="it-IT" sz="2200" dirty="0">
                <a:latin typeface="Avenir Roman" panose="02000503020000020003" pitchFamily="2" charset="0"/>
              </a:rPr>
              <a:t> to be </a:t>
            </a:r>
            <a:r>
              <a:rPr lang="it-IT" sz="2200" dirty="0" err="1">
                <a:latin typeface="Avenir Roman" panose="02000503020000020003" pitchFamily="2" charset="0"/>
              </a:rPr>
              <a:t>calculated</a:t>
            </a:r>
            <a:r>
              <a:rPr lang="it-IT" sz="2200" dirty="0">
                <a:latin typeface="Avenir Roman" panose="02000503020000020003" pitchFamily="2" charset="0"/>
              </a:rPr>
              <a:t> in full QCD. </a:t>
            </a:r>
            <a:r>
              <a:rPr lang="it-IT" sz="2200" dirty="0" err="1">
                <a:latin typeface="Avenir Roman" panose="02000503020000020003" pitchFamily="2" charset="0"/>
              </a:rPr>
              <a:t>Therefore</a:t>
            </a:r>
            <a:r>
              <a:rPr lang="it-IT" sz="2200" dirty="0">
                <a:latin typeface="Avenir Roman" panose="02000503020000020003" pitchFamily="2" charset="0"/>
              </a:rPr>
              <a:t>, </a:t>
            </a:r>
            <a:r>
              <a:rPr lang="it-IT" sz="2200" b="1" i="1" dirty="0" err="1">
                <a:solidFill>
                  <a:srgbClr val="0D36B6"/>
                </a:solidFill>
                <a:latin typeface="Avenir Roman" panose="02000503020000020003" pitchFamily="2" charset="0"/>
              </a:rPr>
              <a:t>they</a:t>
            </a:r>
            <a:r>
              <a:rPr lang="it-IT" sz="2200" b="1" i="1" dirty="0">
                <a:solidFill>
                  <a:srgbClr val="0D36B6"/>
                </a:solidFill>
                <a:latin typeface="Avenir Roman" panose="02000503020000020003" pitchFamily="2" charset="0"/>
              </a:rPr>
              <a:t> </a:t>
            </a:r>
            <a:r>
              <a:rPr lang="it-IT" sz="2200" b="1" i="1" dirty="0" err="1">
                <a:solidFill>
                  <a:srgbClr val="0D36B6"/>
                </a:solidFill>
                <a:latin typeface="Avenir Roman" panose="02000503020000020003" pitchFamily="2" charset="0"/>
              </a:rPr>
              <a:t>have</a:t>
            </a:r>
            <a:r>
              <a:rPr lang="it-IT" sz="2200" b="1" i="1" dirty="0">
                <a:solidFill>
                  <a:srgbClr val="0D36B6"/>
                </a:solidFill>
                <a:latin typeface="Avenir Roman" panose="02000503020000020003" pitchFamily="2" charset="0"/>
              </a:rPr>
              <a:t> </a:t>
            </a:r>
            <a:r>
              <a:rPr lang="it-IT" sz="2200" b="1" i="1" dirty="0" err="1">
                <a:solidFill>
                  <a:srgbClr val="0D36B6"/>
                </a:solidFill>
                <a:latin typeface="Avenir Roman" panose="02000503020000020003" pitchFamily="2" charset="0"/>
              </a:rPr>
              <a:t>been</a:t>
            </a:r>
            <a:r>
              <a:rPr lang="it-IT" sz="2200" b="1" i="1" dirty="0">
                <a:solidFill>
                  <a:srgbClr val="0D36B6"/>
                </a:solidFill>
                <a:latin typeface="Avenir Roman" panose="02000503020000020003" pitchFamily="2" charset="0"/>
              </a:rPr>
              <a:t> </a:t>
            </a:r>
            <a:r>
              <a:rPr lang="it-IT" sz="2200" b="1" i="1" dirty="0" err="1">
                <a:solidFill>
                  <a:srgbClr val="0D36B6"/>
                </a:solidFill>
                <a:latin typeface="Avenir Roman" panose="02000503020000020003" pitchFamily="2" charset="0"/>
              </a:rPr>
              <a:t>studied</a:t>
            </a:r>
            <a:r>
              <a:rPr lang="it-IT" sz="2200" b="1" i="1" dirty="0">
                <a:solidFill>
                  <a:srgbClr val="0D36B6"/>
                </a:solidFill>
                <a:latin typeface="Avenir Roman" panose="02000503020000020003" pitchFamily="2" charset="0"/>
              </a:rPr>
              <a:t> in </a:t>
            </a:r>
            <a:r>
              <a:rPr lang="it-IT" sz="2200" b="1" i="1" dirty="0" err="1">
                <a:solidFill>
                  <a:srgbClr val="0D36B6"/>
                </a:solidFill>
                <a:latin typeface="Avenir Roman" panose="02000503020000020003" pitchFamily="2" charset="0"/>
              </a:rPr>
              <a:t>different</a:t>
            </a:r>
            <a:r>
              <a:rPr lang="it-IT" sz="2200" b="1" i="1" dirty="0">
                <a:solidFill>
                  <a:srgbClr val="0D36B6"/>
                </a:solidFill>
                <a:latin typeface="Avenir Roman" panose="02000503020000020003" pitchFamily="2" charset="0"/>
              </a:rPr>
              <a:t> QCD </a:t>
            </a:r>
            <a:r>
              <a:rPr lang="it-IT" sz="2200" b="1" i="1" dirty="0" err="1">
                <a:solidFill>
                  <a:srgbClr val="0D36B6"/>
                </a:solidFill>
                <a:latin typeface="Avenir Roman" panose="02000503020000020003" pitchFamily="2" charset="0"/>
              </a:rPr>
              <a:t>inspired</a:t>
            </a:r>
            <a:r>
              <a:rPr lang="it-IT" sz="2200" b="1" i="1" dirty="0">
                <a:solidFill>
                  <a:srgbClr val="0D36B6"/>
                </a:solidFill>
                <a:latin typeface="Avenir Roman" panose="02000503020000020003" pitchFamily="2" charset="0"/>
              </a:rPr>
              <a:t> </a:t>
            </a:r>
            <a:r>
              <a:rPr lang="it-IT" sz="2200" b="1" i="1" dirty="0" err="1">
                <a:solidFill>
                  <a:srgbClr val="0D36B6"/>
                </a:solidFill>
                <a:latin typeface="Avenir Roman" panose="02000503020000020003" pitchFamily="2" charset="0"/>
              </a:rPr>
              <a:t>models</a:t>
            </a:r>
            <a:r>
              <a:rPr lang="it-IT" sz="2200" b="1" dirty="0">
                <a:latin typeface="Avenir Roman" panose="02000503020000020003" pitchFamily="2" charset="0"/>
              </a:rPr>
              <a:t>.</a:t>
            </a:r>
          </a:p>
          <a:p>
            <a:pPr marL="457200" indent="-457200">
              <a:buFont typeface="Arial" panose="020B0604020202020204" pitchFamily="34" charset="0"/>
              <a:buChar char="•"/>
            </a:pPr>
            <a:endParaRPr lang="it-IT" sz="1200" b="1" dirty="0">
              <a:latin typeface="Avenir Roman" panose="02000503020000020003" pitchFamily="2" charset="0"/>
            </a:endParaRPr>
          </a:p>
          <a:p>
            <a:pPr marL="457200" indent="-457200">
              <a:buFont typeface="Arial" panose="020B0604020202020204" pitchFamily="34" charset="0"/>
              <a:buChar char="•"/>
            </a:pPr>
            <a:r>
              <a:rPr lang="it-IT" sz="2200" dirty="0">
                <a:latin typeface="Avenir Roman" panose="02000503020000020003" pitchFamily="2" charset="0"/>
              </a:rPr>
              <a:t>A </a:t>
            </a:r>
            <a:r>
              <a:rPr lang="it-IT" sz="2200" dirty="0" err="1">
                <a:latin typeface="Avenir Roman" panose="02000503020000020003" pitchFamily="2" charset="0"/>
              </a:rPr>
              <a:t>variety</a:t>
            </a:r>
            <a:r>
              <a:rPr lang="it-IT" sz="2200" dirty="0">
                <a:latin typeface="Avenir Roman" panose="02000503020000020003" pitchFamily="2" charset="0"/>
              </a:rPr>
              <a:t> </a:t>
            </a:r>
            <a:r>
              <a:rPr lang="it-IT" sz="2200" dirty="0" err="1">
                <a:latin typeface="Avenir Roman" panose="02000503020000020003" pitchFamily="2" charset="0"/>
              </a:rPr>
              <a:t>low-energy</a:t>
            </a:r>
            <a:r>
              <a:rPr lang="it-IT" sz="2200" dirty="0">
                <a:latin typeface="Avenir Roman" panose="02000503020000020003" pitchFamily="2" charset="0"/>
              </a:rPr>
              <a:t> QCD- </a:t>
            </a:r>
            <a:r>
              <a:rPr lang="it-IT" sz="2200" dirty="0" err="1">
                <a:latin typeface="Avenir Roman" panose="02000503020000020003" pitchFamily="2" charset="0"/>
              </a:rPr>
              <a:t>inspired</a:t>
            </a:r>
            <a:r>
              <a:rPr lang="it-IT" sz="2200" dirty="0">
                <a:latin typeface="Avenir Roman" panose="02000503020000020003" pitchFamily="2" charset="0"/>
              </a:rPr>
              <a:t> </a:t>
            </a:r>
            <a:r>
              <a:rPr lang="it-IT" sz="2200" dirty="0" err="1">
                <a:latin typeface="Avenir Roman" panose="02000503020000020003" pitchFamily="2" charset="0"/>
              </a:rPr>
              <a:t>models</a:t>
            </a:r>
            <a:r>
              <a:rPr lang="it-IT" sz="2200" dirty="0">
                <a:latin typeface="Avenir Roman" panose="02000503020000020003" pitchFamily="2" charset="0"/>
              </a:rPr>
              <a:t> </a:t>
            </a:r>
            <a:r>
              <a:rPr lang="it-IT" sz="2200" dirty="0" err="1">
                <a:latin typeface="Avenir Roman" panose="02000503020000020003" pitchFamily="2" charset="0"/>
              </a:rPr>
              <a:t>have</a:t>
            </a:r>
            <a:r>
              <a:rPr lang="it-IT" sz="2200" dirty="0">
                <a:latin typeface="Avenir Roman" panose="02000503020000020003" pitchFamily="2" charset="0"/>
              </a:rPr>
              <a:t> </a:t>
            </a:r>
            <a:r>
              <a:rPr lang="it-IT" sz="2200" dirty="0" err="1">
                <a:latin typeface="Avenir Roman" panose="02000503020000020003" pitchFamily="2" charset="0"/>
              </a:rPr>
              <a:t>been</a:t>
            </a:r>
            <a:r>
              <a:rPr lang="it-IT" sz="2200" dirty="0">
                <a:latin typeface="Avenir Roman" panose="02000503020000020003" pitchFamily="2" charset="0"/>
              </a:rPr>
              <a:t> </a:t>
            </a:r>
            <a:r>
              <a:rPr lang="it-IT" sz="2200" dirty="0" err="1">
                <a:latin typeface="Avenir Roman" panose="02000503020000020003" pitchFamily="2" charset="0"/>
              </a:rPr>
              <a:t>employed</a:t>
            </a:r>
            <a:r>
              <a:rPr lang="it-IT" sz="2200" dirty="0">
                <a:latin typeface="Avenir Roman" panose="02000503020000020003" pitchFamily="2" charset="0"/>
              </a:rPr>
              <a:t> to model the </a:t>
            </a:r>
            <a:r>
              <a:rPr lang="it-IT" sz="2200" dirty="0" err="1">
                <a:latin typeface="Avenir Roman" panose="02000503020000020003" pitchFamily="2" charset="0"/>
              </a:rPr>
              <a:t>TMDs</a:t>
            </a:r>
            <a:endParaRPr lang="it-IT" sz="2200" dirty="0">
              <a:latin typeface="Avenir Roman" panose="02000503020000020003" pitchFamily="2" charset="0"/>
            </a:endParaRPr>
          </a:p>
          <a:p>
            <a:pPr marL="914400" lvl="1" indent="-457200">
              <a:buFont typeface="System Font Regular"/>
              <a:buChar char="-"/>
            </a:pPr>
            <a:r>
              <a:rPr lang="it-IT" sz="2000" i="1" dirty="0">
                <a:solidFill>
                  <a:srgbClr val="0D36B6"/>
                </a:solidFill>
                <a:latin typeface="Avenir Roman" panose="02000503020000020003" pitchFamily="2" charset="0"/>
              </a:rPr>
              <a:t>light-</a:t>
            </a:r>
            <a:r>
              <a:rPr lang="it-IT" sz="2000" i="1" dirty="0" err="1">
                <a:solidFill>
                  <a:srgbClr val="0D36B6"/>
                </a:solidFill>
                <a:latin typeface="Avenir Roman" panose="02000503020000020003" pitchFamily="2" charset="0"/>
              </a:rPr>
              <a:t>cone</a:t>
            </a:r>
            <a:r>
              <a:rPr lang="it-IT" sz="2000" i="1" dirty="0">
                <a:solidFill>
                  <a:srgbClr val="0D36B6"/>
                </a:solidFill>
                <a:latin typeface="Avenir Roman" panose="02000503020000020003" pitchFamily="2" charset="0"/>
              </a:rPr>
              <a:t> </a:t>
            </a:r>
            <a:r>
              <a:rPr lang="it-IT" sz="2000" i="1" dirty="0" err="1">
                <a:solidFill>
                  <a:srgbClr val="0D36B6"/>
                </a:solidFill>
                <a:latin typeface="Avenir Roman" panose="02000503020000020003" pitchFamily="2" charset="0"/>
              </a:rPr>
              <a:t>constituent</a:t>
            </a:r>
            <a:r>
              <a:rPr lang="it-IT" sz="2000" i="1" dirty="0">
                <a:solidFill>
                  <a:srgbClr val="0D36B6"/>
                </a:solidFill>
                <a:latin typeface="Avenir Roman" panose="02000503020000020003" pitchFamily="2" charset="0"/>
              </a:rPr>
              <a:t> quark </a:t>
            </a:r>
            <a:r>
              <a:rPr lang="it-IT" sz="2000" i="1" dirty="0" err="1">
                <a:solidFill>
                  <a:srgbClr val="0D36B6"/>
                </a:solidFill>
                <a:latin typeface="Avenir Roman" panose="02000503020000020003" pitchFamily="2" charset="0"/>
              </a:rPr>
              <a:t>models</a:t>
            </a:r>
            <a:r>
              <a:rPr lang="it-IT" sz="2000" i="1" dirty="0">
                <a:solidFill>
                  <a:srgbClr val="0D36B6"/>
                </a:solidFill>
                <a:latin typeface="Avenir Roman" panose="02000503020000020003" pitchFamily="2" charset="0"/>
              </a:rPr>
              <a:t> </a:t>
            </a:r>
          </a:p>
          <a:p>
            <a:pPr marL="914400" lvl="1" indent="-457200">
              <a:buFont typeface="System Font Regular"/>
              <a:buChar char="-"/>
            </a:pPr>
            <a:r>
              <a:rPr lang="it-IT" sz="2000" i="1" dirty="0">
                <a:solidFill>
                  <a:srgbClr val="0D36B6"/>
                </a:solidFill>
                <a:latin typeface="Avenir Roman" panose="02000503020000020003" pitchFamily="2" charset="0"/>
              </a:rPr>
              <a:t>quark-</a:t>
            </a:r>
            <a:r>
              <a:rPr lang="it-IT" sz="2000" i="1" dirty="0" err="1">
                <a:solidFill>
                  <a:srgbClr val="0D36B6"/>
                </a:solidFill>
                <a:latin typeface="Avenir Roman" panose="02000503020000020003" pitchFamily="2" charset="0"/>
              </a:rPr>
              <a:t>diquark</a:t>
            </a:r>
            <a:r>
              <a:rPr lang="it-IT" sz="2000" i="1" dirty="0">
                <a:solidFill>
                  <a:srgbClr val="0D36B6"/>
                </a:solidFill>
                <a:latin typeface="Avenir Roman" panose="02000503020000020003" pitchFamily="2" charset="0"/>
              </a:rPr>
              <a:t> </a:t>
            </a:r>
            <a:r>
              <a:rPr lang="it-IT" sz="2000" i="1" dirty="0" err="1">
                <a:solidFill>
                  <a:srgbClr val="0D36B6"/>
                </a:solidFill>
                <a:latin typeface="Avenir Roman" panose="02000503020000020003" pitchFamily="2" charset="0"/>
              </a:rPr>
              <a:t>models</a:t>
            </a:r>
            <a:r>
              <a:rPr lang="it-IT" sz="2000" i="1" dirty="0">
                <a:solidFill>
                  <a:srgbClr val="0D36B6"/>
                </a:solidFill>
                <a:latin typeface="Avenir Roman" panose="02000503020000020003" pitchFamily="2" charset="0"/>
              </a:rPr>
              <a:t> </a:t>
            </a:r>
          </a:p>
          <a:p>
            <a:pPr marL="914400" lvl="1" indent="-457200">
              <a:buFont typeface="System Font Regular"/>
              <a:buChar char="-"/>
            </a:pPr>
            <a:r>
              <a:rPr lang="it-IT" sz="2000" i="1" dirty="0" err="1">
                <a:solidFill>
                  <a:srgbClr val="0D36B6"/>
                </a:solidFill>
                <a:latin typeface="Avenir Roman" panose="02000503020000020003" pitchFamily="2" charset="0"/>
              </a:rPr>
              <a:t>bag</a:t>
            </a:r>
            <a:r>
              <a:rPr lang="it-IT" sz="2000" i="1" dirty="0">
                <a:solidFill>
                  <a:srgbClr val="0D36B6"/>
                </a:solidFill>
                <a:latin typeface="Avenir Roman" panose="02000503020000020003" pitchFamily="2" charset="0"/>
              </a:rPr>
              <a:t> model </a:t>
            </a:r>
          </a:p>
          <a:p>
            <a:pPr marL="914400" lvl="1" indent="-457200">
              <a:buFont typeface="System Font Regular"/>
              <a:buChar char="-"/>
            </a:pPr>
            <a:r>
              <a:rPr lang="it-IT" sz="2000" i="1" dirty="0" err="1">
                <a:solidFill>
                  <a:srgbClr val="0D36B6"/>
                </a:solidFill>
                <a:latin typeface="Avenir Roman" panose="02000503020000020003" pitchFamily="2" charset="0"/>
              </a:rPr>
              <a:t>covariant</a:t>
            </a:r>
            <a:r>
              <a:rPr lang="it-IT" sz="2000" i="1" dirty="0">
                <a:solidFill>
                  <a:srgbClr val="0D36B6"/>
                </a:solidFill>
                <a:latin typeface="Avenir Roman" panose="02000503020000020003" pitchFamily="2" charset="0"/>
              </a:rPr>
              <a:t> </a:t>
            </a:r>
            <a:r>
              <a:rPr lang="it-IT" sz="2000" i="1" dirty="0" err="1">
                <a:solidFill>
                  <a:srgbClr val="0D36B6"/>
                </a:solidFill>
                <a:latin typeface="Avenir Roman" panose="02000503020000020003" pitchFamily="2" charset="0"/>
              </a:rPr>
              <a:t>parton</a:t>
            </a:r>
            <a:r>
              <a:rPr lang="it-IT" sz="2000" i="1" dirty="0">
                <a:solidFill>
                  <a:srgbClr val="0D36B6"/>
                </a:solidFill>
                <a:latin typeface="Avenir Roman" panose="02000503020000020003" pitchFamily="2" charset="0"/>
              </a:rPr>
              <a:t> model </a:t>
            </a:r>
          </a:p>
          <a:p>
            <a:pPr marL="914400" lvl="1" indent="-457200">
              <a:buFont typeface="System Font Regular"/>
              <a:buChar char="-"/>
            </a:pPr>
            <a:r>
              <a:rPr lang="it-IT" sz="2000" i="1" dirty="0" err="1">
                <a:solidFill>
                  <a:srgbClr val="0D36B6"/>
                </a:solidFill>
                <a:latin typeface="Avenir Roman" panose="02000503020000020003" pitchFamily="2" charset="0"/>
              </a:rPr>
              <a:t>chiral</a:t>
            </a:r>
            <a:r>
              <a:rPr lang="it-IT" sz="2000" i="1" dirty="0">
                <a:solidFill>
                  <a:srgbClr val="0D36B6"/>
                </a:solidFill>
                <a:latin typeface="Avenir Roman" panose="02000503020000020003" pitchFamily="2" charset="0"/>
              </a:rPr>
              <a:t> quark-</a:t>
            </a:r>
            <a:r>
              <a:rPr lang="it-IT" sz="2000" i="1" dirty="0" err="1">
                <a:solidFill>
                  <a:srgbClr val="0D36B6"/>
                </a:solidFill>
                <a:latin typeface="Avenir Roman" panose="02000503020000020003" pitchFamily="2" charset="0"/>
              </a:rPr>
              <a:t>soliton</a:t>
            </a:r>
            <a:r>
              <a:rPr lang="it-IT" sz="2000" i="1" dirty="0">
                <a:solidFill>
                  <a:srgbClr val="0D36B6"/>
                </a:solidFill>
                <a:latin typeface="Avenir Roman" panose="02000503020000020003" pitchFamily="2" charset="0"/>
              </a:rPr>
              <a:t> model</a:t>
            </a:r>
          </a:p>
          <a:p>
            <a:pPr marL="914400" lvl="1" indent="-457200">
              <a:buFont typeface="System Font Regular"/>
              <a:buChar char="-"/>
            </a:pPr>
            <a:r>
              <a:rPr lang="it-IT" sz="2000" i="1" dirty="0" err="1">
                <a:solidFill>
                  <a:srgbClr val="0D36B6"/>
                </a:solidFill>
                <a:latin typeface="Avenir Roman" panose="02000503020000020003" pitchFamily="2" charset="0"/>
              </a:rPr>
              <a:t>spectator</a:t>
            </a:r>
            <a:r>
              <a:rPr lang="it-IT" sz="2000" i="1" dirty="0">
                <a:solidFill>
                  <a:srgbClr val="0D36B6"/>
                </a:solidFill>
                <a:latin typeface="Avenir Roman" panose="02000503020000020003" pitchFamily="2" charset="0"/>
              </a:rPr>
              <a:t> model </a:t>
            </a:r>
          </a:p>
          <a:p>
            <a:pPr marL="914400" lvl="1" indent="-457200">
              <a:buFont typeface="System Font Regular"/>
              <a:buChar char="-"/>
            </a:pPr>
            <a:r>
              <a:rPr lang="it-IT" sz="2000" i="1" dirty="0">
                <a:solidFill>
                  <a:srgbClr val="0D36B6"/>
                </a:solidFill>
                <a:latin typeface="Avenir Roman" panose="02000503020000020003" pitchFamily="2" charset="0"/>
              </a:rPr>
              <a:t>…….</a:t>
            </a:r>
          </a:p>
          <a:p>
            <a:pPr lvl="1"/>
            <a:r>
              <a:rPr lang="it-IT" sz="2000" dirty="0">
                <a:solidFill>
                  <a:schemeClr val="tx1">
                    <a:lumMod val="75000"/>
                    <a:lumOff val="25000"/>
                  </a:schemeClr>
                </a:solidFill>
                <a:latin typeface="Avenir Roman" panose="02000503020000020003" pitchFamily="2" charset="0"/>
              </a:rPr>
              <a:t>For a </a:t>
            </a:r>
            <a:r>
              <a:rPr lang="it-IT" sz="2000" dirty="0" err="1">
                <a:solidFill>
                  <a:schemeClr val="tx1">
                    <a:lumMod val="75000"/>
                    <a:lumOff val="25000"/>
                  </a:schemeClr>
                </a:solidFill>
                <a:latin typeface="Avenir Roman" panose="02000503020000020003" pitchFamily="2" charset="0"/>
              </a:rPr>
              <a:t>review</a:t>
            </a:r>
            <a:r>
              <a:rPr lang="it-IT" sz="2000" dirty="0">
                <a:solidFill>
                  <a:schemeClr val="tx1">
                    <a:lumMod val="75000"/>
                    <a:lumOff val="25000"/>
                  </a:schemeClr>
                </a:solidFill>
                <a:latin typeface="Avenir Roman" panose="02000503020000020003" pitchFamily="2" charset="0"/>
              </a:rPr>
              <a:t> </a:t>
            </a:r>
            <a:r>
              <a:rPr lang="it-IT" dirty="0">
                <a:solidFill>
                  <a:schemeClr val="tx1">
                    <a:lumMod val="75000"/>
                    <a:lumOff val="25000"/>
                  </a:schemeClr>
                </a:solidFill>
                <a:latin typeface="Avenir Roman" panose="02000503020000020003" pitchFamily="2" charset="0"/>
              </a:rPr>
              <a:t>B. Pasquini,  C. Lorce’  </a:t>
            </a:r>
            <a:r>
              <a:rPr lang="it-IT" dirty="0" err="1">
                <a:solidFill>
                  <a:schemeClr val="tx1">
                    <a:lumMod val="75000"/>
                    <a:lumOff val="25000"/>
                  </a:schemeClr>
                </a:solidFill>
                <a:latin typeface="Avenir Roman" panose="02000503020000020003" pitchFamily="2" charset="0"/>
              </a:rPr>
              <a:t>hep-ph</a:t>
            </a:r>
            <a:r>
              <a:rPr lang="it-IT" dirty="0">
                <a:solidFill>
                  <a:schemeClr val="tx1">
                    <a:lumMod val="75000"/>
                    <a:lumOff val="25000"/>
                  </a:schemeClr>
                </a:solidFill>
                <a:latin typeface="Avenir Roman" panose="02000503020000020003" pitchFamily="2" charset="0"/>
              </a:rPr>
              <a:t> 1203.5006</a:t>
            </a:r>
          </a:p>
          <a:p>
            <a:pPr lvl="1"/>
            <a:endParaRPr lang="it-IT" sz="1200" dirty="0">
              <a:solidFill>
                <a:schemeClr val="tx1">
                  <a:lumMod val="75000"/>
                  <a:lumOff val="25000"/>
                </a:schemeClr>
              </a:solidFill>
              <a:latin typeface="Avenir Roman" panose="02000503020000020003" pitchFamily="2" charset="0"/>
            </a:endParaRPr>
          </a:p>
          <a:p>
            <a:pPr marL="457200" indent="-457200">
              <a:buFont typeface="Arial" panose="020B0604020202020204" pitchFamily="34" charset="0"/>
              <a:buChar char="•"/>
            </a:pPr>
            <a:r>
              <a:rPr lang="it-IT" sz="2200" dirty="0" err="1">
                <a:latin typeface="Avenir Roman" panose="02000503020000020003" pitchFamily="2" charset="0"/>
              </a:rPr>
              <a:t>They</a:t>
            </a:r>
            <a:r>
              <a:rPr lang="it-IT" sz="2200" dirty="0">
                <a:latin typeface="Avenir Roman" panose="02000503020000020003" pitchFamily="2" charset="0"/>
              </a:rPr>
              <a:t> </a:t>
            </a:r>
            <a:r>
              <a:rPr lang="it-IT" sz="2200" dirty="0" err="1">
                <a:latin typeface="Avenir Roman" panose="02000503020000020003" pitchFamily="2" charset="0"/>
              </a:rPr>
              <a:t>all</a:t>
            </a:r>
            <a:r>
              <a:rPr lang="it-IT" sz="2200" dirty="0">
                <a:latin typeface="Avenir Roman" panose="02000503020000020003" pitchFamily="2" charset="0"/>
              </a:rPr>
              <a:t> </a:t>
            </a:r>
            <a:r>
              <a:rPr lang="it-IT" sz="2200" dirty="0" err="1">
                <a:latin typeface="Avenir Roman" panose="02000503020000020003" pitchFamily="2" charset="0"/>
              </a:rPr>
              <a:t>have</a:t>
            </a:r>
            <a:r>
              <a:rPr lang="it-IT" sz="2200" dirty="0">
                <a:latin typeface="Avenir Roman" panose="02000503020000020003" pitchFamily="2" charset="0"/>
              </a:rPr>
              <a:t> in common to </a:t>
            </a:r>
            <a:r>
              <a:rPr lang="it-IT" sz="2200" dirty="0" err="1">
                <a:latin typeface="Avenir Roman" panose="02000503020000020003" pitchFamily="2" charset="0"/>
              </a:rPr>
              <a:t>oversimplify</a:t>
            </a:r>
            <a:r>
              <a:rPr lang="it-IT" sz="2200" dirty="0">
                <a:latin typeface="Avenir Roman" panose="02000503020000020003" pitchFamily="2" charset="0"/>
              </a:rPr>
              <a:t> the </a:t>
            </a:r>
            <a:r>
              <a:rPr lang="it-IT" sz="2200" dirty="0" err="1">
                <a:latin typeface="Avenir Roman" panose="02000503020000020003" pitchFamily="2" charset="0"/>
              </a:rPr>
              <a:t>complexity</a:t>
            </a:r>
            <a:r>
              <a:rPr lang="it-IT" sz="2200" dirty="0">
                <a:latin typeface="Avenir Roman" panose="02000503020000020003" pitchFamily="2" charset="0"/>
              </a:rPr>
              <a:t> of the QCD </a:t>
            </a:r>
            <a:r>
              <a:rPr lang="it-IT" sz="2200" dirty="0" err="1">
                <a:latin typeface="Avenir Roman" panose="02000503020000020003" pitchFamily="2" charset="0"/>
              </a:rPr>
              <a:t>dynamics</a:t>
            </a:r>
            <a:r>
              <a:rPr lang="it-IT" sz="2200" dirty="0">
                <a:latin typeface="Avenir Roman" panose="02000503020000020003" pitchFamily="2" charset="0"/>
              </a:rPr>
              <a:t> in </a:t>
            </a:r>
            <a:r>
              <a:rPr lang="it-IT" sz="2200" dirty="0" err="1">
                <a:latin typeface="Avenir Roman" panose="02000503020000020003" pitchFamily="2" charset="0"/>
              </a:rPr>
              <a:t>hadrons</a:t>
            </a:r>
            <a:r>
              <a:rPr lang="it-IT" sz="2200" dirty="0">
                <a:latin typeface="Avenir Roman" panose="02000503020000020003" pitchFamily="2" charset="0"/>
              </a:rPr>
              <a:t>, </a:t>
            </a:r>
            <a:r>
              <a:rPr lang="it-IT" sz="2200" dirty="0" err="1">
                <a:latin typeface="Avenir Roman" panose="02000503020000020003" pitchFamily="2" charset="0"/>
              </a:rPr>
              <a:t>but</a:t>
            </a:r>
            <a:r>
              <a:rPr lang="it-IT" sz="2200" dirty="0">
                <a:latin typeface="Avenir Roman" panose="02000503020000020003" pitchFamily="2" charset="0"/>
              </a:rPr>
              <a:t> </a:t>
            </a:r>
            <a:r>
              <a:rPr lang="it-IT" sz="2200" dirty="0" err="1">
                <a:latin typeface="Avenir Roman" panose="02000503020000020003" pitchFamily="2" charset="0"/>
              </a:rPr>
              <a:t>studies</a:t>
            </a:r>
            <a:r>
              <a:rPr lang="it-IT" sz="2200" dirty="0">
                <a:latin typeface="Avenir Roman" panose="02000503020000020003" pitchFamily="2" charset="0"/>
              </a:rPr>
              <a:t> in </a:t>
            </a:r>
            <a:r>
              <a:rPr lang="it-IT" sz="2200" dirty="0" err="1">
                <a:latin typeface="Avenir Roman" panose="02000503020000020003" pitchFamily="2" charset="0"/>
              </a:rPr>
              <a:t>different</a:t>
            </a:r>
            <a:r>
              <a:rPr lang="it-IT" sz="2200" dirty="0">
                <a:latin typeface="Avenir Roman" panose="02000503020000020003" pitchFamily="2" charset="0"/>
              </a:rPr>
              <a:t> </a:t>
            </a:r>
            <a:r>
              <a:rPr lang="it-IT" sz="2200" dirty="0" err="1">
                <a:latin typeface="Avenir Roman" panose="02000503020000020003" pitchFamily="2" charset="0"/>
              </a:rPr>
              <a:t>models</a:t>
            </a:r>
            <a:r>
              <a:rPr lang="it-IT" sz="2200" dirty="0">
                <a:latin typeface="Avenir Roman" panose="02000503020000020003" pitchFamily="2" charset="0"/>
              </a:rPr>
              <a:t> </a:t>
            </a:r>
            <a:r>
              <a:rPr lang="it-IT" sz="2200" dirty="0" err="1">
                <a:latin typeface="Avenir Roman" panose="02000503020000020003" pitchFamily="2" charset="0"/>
              </a:rPr>
              <a:t>based</a:t>
            </a:r>
            <a:r>
              <a:rPr lang="it-IT" sz="2200" dirty="0">
                <a:latin typeface="Avenir Roman" panose="02000503020000020003" pitchFamily="2" charset="0"/>
              </a:rPr>
              <a:t> on </a:t>
            </a:r>
            <a:r>
              <a:rPr lang="it-IT" sz="2200" dirty="0" err="1">
                <a:latin typeface="Avenir Roman" panose="02000503020000020003" pitchFamily="2" charset="0"/>
              </a:rPr>
              <a:t>different</a:t>
            </a:r>
            <a:r>
              <a:rPr lang="it-IT" sz="2200" dirty="0">
                <a:latin typeface="Avenir Roman" panose="02000503020000020003" pitchFamily="2" charset="0"/>
              </a:rPr>
              <a:t> </a:t>
            </a:r>
            <a:r>
              <a:rPr lang="it-IT" sz="2200" dirty="0" err="1">
                <a:latin typeface="Avenir Roman" panose="02000503020000020003" pitchFamily="2" charset="0"/>
              </a:rPr>
              <a:t>assumptions</a:t>
            </a:r>
            <a:r>
              <a:rPr lang="it-IT" sz="2200" dirty="0">
                <a:latin typeface="Avenir Roman" panose="02000503020000020003" pitchFamily="2" charset="0"/>
              </a:rPr>
              <a:t>, help to </a:t>
            </a:r>
            <a:r>
              <a:rPr lang="it-IT" sz="2200" dirty="0" err="1">
                <a:latin typeface="Avenir Roman" panose="02000503020000020003" pitchFamily="2" charset="0"/>
              </a:rPr>
              <a:t>unravel</a:t>
            </a:r>
            <a:r>
              <a:rPr lang="it-IT" sz="2200" dirty="0">
                <a:latin typeface="Avenir Roman" panose="02000503020000020003" pitchFamily="2" charset="0"/>
              </a:rPr>
              <a:t> the  non-perturbative </a:t>
            </a:r>
            <a:r>
              <a:rPr lang="it-IT" sz="2200" dirty="0" err="1">
                <a:latin typeface="Avenir Roman" panose="02000503020000020003" pitchFamily="2" charset="0"/>
              </a:rPr>
              <a:t>aspects</a:t>
            </a:r>
            <a:r>
              <a:rPr lang="it-IT" sz="2200" dirty="0">
                <a:latin typeface="Avenir Roman" panose="02000503020000020003" pitchFamily="2" charset="0"/>
              </a:rPr>
              <a:t> of </a:t>
            </a:r>
            <a:r>
              <a:rPr lang="it-IT" sz="2200" dirty="0" err="1">
                <a:latin typeface="Avenir Roman" panose="02000503020000020003" pitchFamily="2" charset="0"/>
              </a:rPr>
              <a:t>TMDs</a:t>
            </a:r>
            <a:r>
              <a:rPr lang="it-IT" sz="2200" dirty="0">
                <a:latin typeface="Avenir Roman" panose="02000503020000020003" pitchFamily="2" charset="0"/>
              </a:rPr>
              <a:t>. </a:t>
            </a:r>
          </a:p>
        </p:txBody>
      </p:sp>
    </p:spTree>
    <p:extLst>
      <p:ext uri="{BB962C8B-B14F-4D97-AF65-F5344CB8AC3E}">
        <p14:creationId xmlns:p14="http://schemas.microsoft.com/office/powerpoint/2010/main" val="267696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b="0" dirty="0">
                <a:solidFill>
                  <a:schemeClr val="accent1"/>
                </a:solidFill>
                <a:latin typeface="Avenir Roman" panose="02000503020000020003" pitchFamily="2" charset="0"/>
                <a:cs typeface="Avenir Black"/>
              </a:rPr>
              <a:t>How to gain information about TMDs?</a:t>
            </a:r>
            <a:endParaRPr lang="en-US" sz="3800" b="0" dirty="0">
              <a:solidFill>
                <a:srgbClr val="FFFFFF"/>
              </a:solidFill>
              <a:latin typeface="Avenir Book" panose="02000503020000020003" pitchFamily="2" charset="0"/>
              <a:cs typeface="Avenir Black"/>
            </a:endParaRPr>
          </a:p>
        </p:txBody>
      </p:sp>
      <p:sp>
        <p:nvSpPr>
          <p:cNvPr id="2" name="Rectangle 1">
            <a:extLst>
              <a:ext uri="{FF2B5EF4-FFF2-40B4-BE49-F238E27FC236}">
                <a16:creationId xmlns:a16="http://schemas.microsoft.com/office/drawing/2014/main" id="{BF93A824-478A-E643-BE1E-15AAAB269D67}"/>
              </a:ext>
            </a:extLst>
          </p:cNvPr>
          <p:cNvSpPr/>
          <p:nvPr/>
        </p:nvSpPr>
        <p:spPr>
          <a:xfrm>
            <a:off x="0" y="903643"/>
            <a:ext cx="8943975" cy="3200876"/>
          </a:xfrm>
          <a:prstGeom prst="rect">
            <a:avLst/>
          </a:prstGeom>
        </p:spPr>
        <p:txBody>
          <a:bodyPr wrap="square">
            <a:spAutoFit/>
          </a:bodyPr>
          <a:lstStyle/>
          <a:p>
            <a:pPr marL="457200" indent="-457200">
              <a:buFont typeface="Arial" panose="020B0604020202020204" pitchFamily="34" charset="0"/>
              <a:buChar char="•"/>
            </a:pPr>
            <a:endParaRPr lang="it-IT" sz="1400" dirty="0">
              <a:latin typeface="Avenir Roman" panose="02000503020000020003" pitchFamily="2" charset="0"/>
            </a:endParaRPr>
          </a:p>
          <a:p>
            <a:pPr marL="457200" indent="-457200">
              <a:buFont typeface="Arial" panose="020B0604020202020204" pitchFamily="34" charset="0"/>
              <a:buChar char="•"/>
            </a:pPr>
            <a:r>
              <a:rPr lang="it-IT" sz="2200" dirty="0" err="1">
                <a:latin typeface="Avenir Roman" panose="02000503020000020003" pitchFamily="2" charset="0"/>
              </a:rPr>
              <a:t>We</a:t>
            </a:r>
            <a:r>
              <a:rPr lang="it-IT" sz="2200" dirty="0">
                <a:latin typeface="Avenir Roman" panose="02000503020000020003" pitchFamily="2" charset="0"/>
              </a:rPr>
              <a:t> can gain some </a:t>
            </a:r>
            <a:r>
              <a:rPr lang="it-IT" sz="2200" dirty="0" err="1">
                <a:latin typeface="Avenir Roman" panose="02000503020000020003" pitchFamily="2" charset="0"/>
              </a:rPr>
              <a:t>insight</a:t>
            </a:r>
            <a:r>
              <a:rPr lang="it-IT" sz="2200" dirty="0">
                <a:latin typeface="Avenir Roman" panose="02000503020000020003" pitchFamily="2" charset="0"/>
              </a:rPr>
              <a:t> for </a:t>
            </a:r>
            <a:r>
              <a:rPr lang="it-IT" sz="2200" dirty="0" err="1">
                <a:latin typeface="Avenir Roman" panose="02000503020000020003" pitchFamily="2" charset="0"/>
              </a:rPr>
              <a:t>these</a:t>
            </a:r>
            <a:r>
              <a:rPr lang="it-IT" sz="2200" dirty="0">
                <a:latin typeface="Avenir Roman" panose="02000503020000020003" pitchFamily="2" charset="0"/>
              </a:rPr>
              <a:t> </a:t>
            </a:r>
            <a:r>
              <a:rPr lang="it-IT" sz="2200" dirty="0" err="1">
                <a:latin typeface="Avenir Roman" panose="02000503020000020003" pitchFamily="2" charset="0"/>
              </a:rPr>
              <a:t>functions</a:t>
            </a:r>
            <a:r>
              <a:rPr lang="it-IT" sz="2200" dirty="0">
                <a:latin typeface="Avenir Roman" panose="02000503020000020003" pitchFamily="2" charset="0"/>
              </a:rPr>
              <a:t> by </a:t>
            </a:r>
            <a:r>
              <a:rPr lang="it-IT" sz="2200" dirty="0" err="1">
                <a:latin typeface="Avenir Roman" panose="02000503020000020003" pitchFamily="2" charset="0"/>
              </a:rPr>
              <a:t>comparison</a:t>
            </a:r>
            <a:r>
              <a:rPr lang="it-IT" sz="2200" dirty="0">
                <a:latin typeface="Avenir Roman" panose="02000503020000020003" pitchFamily="2" charset="0"/>
              </a:rPr>
              <a:t> with the </a:t>
            </a:r>
            <a:r>
              <a:rPr lang="it-IT" sz="2200" dirty="0" err="1">
                <a:latin typeface="Avenir Roman" panose="02000503020000020003" pitchFamily="2" charset="0"/>
              </a:rPr>
              <a:t>experimental</a:t>
            </a:r>
            <a:r>
              <a:rPr lang="it-IT" sz="2200" dirty="0">
                <a:latin typeface="Avenir Roman" panose="02000503020000020003" pitchFamily="2" charset="0"/>
              </a:rPr>
              <a:t> data.</a:t>
            </a:r>
          </a:p>
          <a:p>
            <a:pPr marL="457200" indent="-457200">
              <a:buFont typeface="Arial" panose="020B0604020202020204" pitchFamily="34" charset="0"/>
              <a:buChar char="•"/>
            </a:pPr>
            <a:endParaRPr lang="it-IT" sz="2200" dirty="0">
              <a:latin typeface="Avenir Roman" panose="02000503020000020003" pitchFamily="2" charset="0"/>
            </a:endParaRPr>
          </a:p>
          <a:p>
            <a:pPr marL="457200" indent="-457200">
              <a:buFont typeface="Arial" panose="020B0604020202020204" pitchFamily="34" charset="0"/>
              <a:buChar char="•"/>
            </a:pPr>
            <a:r>
              <a:rPr lang="it-IT" sz="2200" b="1" i="1" dirty="0" err="1">
                <a:solidFill>
                  <a:srgbClr val="0D36B6"/>
                </a:solidFill>
                <a:latin typeface="Avenir Roman" panose="02000503020000020003" pitchFamily="2" charset="0"/>
              </a:rPr>
              <a:t>Phenomenological</a:t>
            </a:r>
            <a:r>
              <a:rPr lang="it-IT" sz="2200" b="1" i="1" dirty="0">
                <a:solidFill>
                  <a:srgbClr val="0D36B6"/>
                </a:solidFill>
                <a:latin typeface="Avenir Roman" panose="02000503020000020003" pitchFamily="2" charset="0"/>
              </a:rPr>
              <a:t> </a:t>
            </a:r>
            <a:r>
              <a:rPr lang="it-IT" sz="2200" b="1" i="1" dirty="0" err="1">
                <a:solidFill>
                  <a:srgbClr val="0D36B6"/>
                </a:solidFill>
                <a:latin typeface="Avenir Roman" panose="02000503020000020003" pitchFamily="2" charset="0"/>
              </a:rPr>
              <a:t>extractions</a:t>
            </a:r>
            <a:r>
              <a:rPr lang="it-IT" sz="2200" b="1" i="1" dirty="0">
                <a:solidFill>
                  <a:srgbClr val="0D36B6"/>
                </a:solidFill>
                <a:latin typeface="Avenir Roman" panose="02000503020000020003" pitchFamily="2" charset="0"/>
              </a:rPr>
              <a:t>:</a:t>
            </a:r>
            <a:r>
              <a:rPr lang="it-IT" sz="2200" b="1" i="1" dirty="0">
                <a:latin typeface="Avenir Roman" panose="02000503020000020003" pitchFamily="2" charset="0"/>
              </a:rPr>
              <a:t> </a:t>
            </a:r>
            <a:r>
              <a:rPr lang="it-IT" sz="2200" dirty="0" err="1">
                <a:latin typeface="Avenir Roman" panose="02000503020000020003" pitchFamily="2" charset="0"/>
              </a:rPr>
              <a:t>TMDs</a:t>
            </a:r>
            <a:r>
              <a:rPr lang="it-IT" sz="2200" dirty="0">
                <a:latin typeface="Avenir Roman" panose="02000503020000020003" pitchFamily="2" charset="0"/>
              </a:rPr>
              <a:t> are </a:t>
            </a:r>
            <a:r>
              <a:rPr lang="it-IT" sz="2200" dirty="0" err="1">
                <a:latin typeface="Avenir Roman" panose="02000503020000020003" pitchFamily="2" charset="0"/>
              </a:rPr>
              <a:t>extracted</a:t>
            </a:r>
            <a:r>
              <a:rPr lang="it-IT" sz="2200" dirty="0">
                <a:latin typeface="Avenir Roman" panose="02000503020000020003" pitchFamily="2" charset="0"/>
              </a:rPr>
              <a:t> from the </a:t>
            </a:r>
            <a:r>
              <a:rPr lang="it-IT" sz="2200" dirty="0" err="1">
                <a:latin typeface="Avenir Roman" panose="02000503020000020003" pitchFamily="2" charset="0"/>
              </a:rPr>
              <a:t>experimental</a:t>
            </a:r>
            <a:r>
              <a:rPr lang="it-IT" sz="2200" dirty="0">
                <a:latin typeface="Avenir Roman" panose="02000503020000020003" pitchFamily="2" charset="0"/>
              </a:rPr>
              <a:t> data of </a:t>
            </a:r>
            <a:r>
              <a:rPr lang="it-IT" sz="2200" dirty="0" err="1">
                <a:latin typeface="Avenir Roman" panose="02000503020000020003" pitchFamily="2" charset="0"/>
              </a:rPr>
              <a:t>SSAs</a:t>
            </a:r>
            <a:r>
              <a:rPr lang="it-IT" sz="2200" dirty="0">
                <a:latin typeface="Avenir Roman" panose="02000503020000020003" pitchFamily="2" charset="0"/>
              </a:rPr>
              <a:t> </a:t>
            </a:r>
            <a:r>
              <a:rPr lang="it-IT" sz="2200" dirty="0" err="1">
                <a:latin typeface="Avenir Roman" panose="02000503020000020003" pitchFamily="2" charset="0"/>
              </a:rPr>
              <a:t>considering</a:t>
            </a:r>
            <a:r>
              <a:rPr lang="it-IT" sz="2200" dirty="0">
                <a:latin typeface="Avenir Roman" panose="02000503020000020003" pitchFamily="2" charset="0"/>
              </a:rPr>
              <a:t> the </a:t>
            </a:r>
            <a:r>
              <a:rPr lang="it-IT" sz="2200" dirty="0" err="1">
                <a:latin typeface="Avenir Roman" panose="02000503020000020003" pitchFamily="2" charset="0"/>
              </a:rPr>
              <a:t>Gaussian</a:t>
            </a:r>
            <a:r>
              <a:rPr lang="it-IT" sz="2200" dirty="0">
                <a:latin typeface="Avenir Roman" panose="02000503020000020003" pitchFamily="2" charset="0"/>
              </a:rPr>
              <a:t> </a:t>
            </a:r>
            <a:r>
              <a:rPr lang="it-IT" sz="2200" dirty="0" err="1">
                <a:latin typeface="Avenir Roman" panose="02000503020000020003" pitchFamily="2" charset="0"/>
              </a:rPr>
              <a:t>ansatz</a:t>
            </a:r>
            <a:r>
              <a:rPr lang="it-IT" sz="2200" dirty="0">
                <a:latin typeface="Avenir Roman" panose="02000503020000020003" pitchFamily="2" charset="0"/>
              </a:rPr>
              <a:t> </a:t>
            </a:r>
            <a:br>
              <a:rPr lang="it-IT" sz="2400" dirty="0">
                <a:latin typeface="Avenir Roman" panose="02000503020000020003" pitchFamily="2" charset="0"/>
              </a:rPr>
            </a:br>
            <a:endParaRPr lang="it-IT" sz="2400" dirty="0">
              <a:latin typeface="Avenir Roman" panose="02000503020000020003" pitchFamily="2" charset="0"/>
            </a:endParaRPr>
          </a:p>
          <a:p>
            <a:pPr marL="452438" indent="-444500"/>
            <a:r>
              <a:rPr lang="en-US" sz="2800" dirty="0">
                <a:latin typeface="Avenir Roman" panose="02000503020000020003" pitchFamily="2" charset="0"/>
              </a:rPr>
              <a:t>➔ </a:t>
            </a:r>
            <a:r>
              <a:rPr lang="en-US" sz="2200" dirty="0">
                <a:latin typeface="Avenir Roman" panose="02000503020000020003" pitchFamily="2" charset="0"/>
              </a:rPr>
              <a:t>A consistent procedure for extraction of TMDs from data with controlled systematic errors is needed. </a:t>
            </a:r>
            <a:endParaRPr lang="it-IT" sz="2200" dirty="0">
              <a:latin typeface="Avenir Roman" panose="02000503020000020003" pitchFamily="2" charset="0"/>
            </a:endParaRPr>
          </a:p>
        </p:txBody>
      </p:sp>
    </p:spTree>
    <p:extLst>
      <p:ext uri="{BB962C8B-B14F-4D97-AF65-F5344CB8AC3E}">
        <p14:creationId xmlns:p14="http://schemas.microsoft.com/office/powerpoint/2010/main" val="919724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7E1C93C-5050-FC42-8F10-D22D4F119D13}" type="slidenum">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itle 1"/>
          <p:cNvSpPr>
            <a:spLocks noGrp="1"/>
          </p:cNvSpPr>
          <p:nvPr>
            <p:ph type="title"/>
          </p:nvPr>
        </p:nvSpPr>
        <p:spPr>
          <a:xfrm>
            <a:off x="0" y="0"/>
            <a:ext cx="9144000" cy="740705"/>
          </a:xfrm>
        </p:spPr>
        <p:txBody>
          <a:bodyPr>
            <a:noAutofit/>
          </a:bodyPr>
          <a:lstStyle/>
          <a:p>
            <a:r>
              <a:rPr lang="en-US" sz="3800" b="0" dirty="0">
                <a:solidFill>
                  <a:schemeClr val="accent1"/>
                </a:solidFill>
                <a:latin typeface="Avenir Roman" panose="02000503020000020003" pitchFamily="2" charset="0"/>
                <a:cs typeface="Avenir Black"/>
              </a:rPr>
              <a:t>Transverse Momentum Dependent PDFs</a:t>
            </a:r>
            <a:endParaRPr lang="en-US" sz="3800" b="0" dirty="0">
              <a:solidFill>
                <a:srgbClr val="FFFFFF"/>
              </a:solidFill>
              <a:latin typeface="Avenir Roman" panose="02000503020000020003" pitchFamily="2" charset="0"/>
              <a:cs typeface="Avenir Black"/>
            </a:endParaRPr>
          </a:p>
        </p:txBody>
      </p:sp>
      <p:sp>
        <p:nvSpPr>
          <p:cNvPr id="2" name="TextBox 1"/>
          <p:cNvSpPr txBox="1"/>
          <p:nvPr/>
        </p:nvSpPr>
        <p:spPr>
          <a:xfrm>
            <a:off x="621535" y="1229408"/>
            <a:ext cx="1846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7" name="Group 26"/>
          <p:cNvGrpSpPr/>
          <p:nvPr/>
        </p:nvGrpSpPr>
        <p:grpSpPr>
          <a:xfrm>
            <a:off x="713868" y="1825700"/>
            <a:ext cx="3173857" cy="1928291"/>
            <a:chOff x="274565" y="3536356"/>
            <a:chExt cx="3173857" cy="1928291"/>
          </a:xfrm>
        </p:grpSpPr>
        <p:sp>
          <p:nvSpPr>
            <p:cNvPr id="20" name="Rectangle 19"/>
            <p:cNvSpPr/>
            <p:nvPr/>
          </p:nvSpPr>
          <p:spPr>
            <a:xfrm>
              <a:off x="448593" y="3564262"/>
              <a:ext cx="2964706" cy="1900385"/>
            </a:xfrm>
            <a:prstGeom prst="rect">
              <a:avLst/>
            </a:prstGeom>
            <a:gradFill flip="none" rotWithShape="1">
              <a:gsLst>
                <a:gs pos="0">
                  <a:schemeClr val="dk1">
                    <a:tint val="100000"/>
                    <a:shade val="100000"/>
                    <a:satMod val="130000"/>
                    <a:alpha val="57000"/>
                  </a:schemeClr>
                </a:gs>
                <a:gs pos="100000">
                  <a:schemeClr val="dk1">
                    <a:tint val="50000"/>
                    <a:shade val="100000"/>
                    <a:satMod val="350000"/>
                    <a:alpha val="57000"/>
                  </a:schemeClr>
                </a:gs>
              </a:gsLst>
              <a:lin ang="16200000" scaled="0"/>
              <a:tileRect/>
            </a:gradFill>
            <a:ln>
              <a:noFill/>
            </a:ln>
          </p:spPr>
          <p:style>
            <a:lnRef idx="1">
              <a:schemeClr val="dk1"/>
            </a:lnRef>
            <a:fillRef idx="3">
              <a:schemeClr val="dk1"/>
            </a:fillRef>
            <a:effectRef idx="2">
              <a:schemeClr val="dk1"/>
            </a:effectRef>
            <a:fontRef idx="minor">
              <a:schemeClr val="lt1"/>
            </a:fontRef>
          </p:style>
          <p:txBody>
            <a:bodyPr lIns="57150" tIns="28575" rIns="57150" bIns="2857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1" name="Picture 4" descr="txp_fig"/>
            <p:cNvPicPr>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505835" y="3957876"/>
              <a:ext cx="2829590" cy="1448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274565" y="3536356"/>
              <a:ext cx="3173857" cy="365485"/>
            </a:xfrm>
            <a:prstGeom prst="rect">
              <a:avLst/>
            </a:prstGeom>
            <a:noFill/>
          </p:spPr>
          <p:txBody>
            <a:bodyPr wrap="square" lIns="57150" tIns="28575" rIns="57150" bIns="28575"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B050"/>
                  </a:solidFill>
                  <a:latin typeface="Monotype Corsiva"/>
                  <a:cs typeface="Monotype Corsiva"/>
                </a:rPr>
                <a:t>f</a:t>
              </a:r>
              <a:r>
                <a:rPr kumimoji="0" lang="en-US" sz="2000" b="1" i="0" u="none" strike="noStrike" kern="1200" cap="none" spc="0" normalizeH="0" baseline="0" noProof="0" dirty="0">
                  <a:ln>
                    <a:noFill/>
                  </a:ln>
                  <a:solidFill>
                    <a:srgbClr val="00B050"/>
                  </a:solidFill>
                  <a:effectLst/>
                  <a:uLnTx/>
                  <a:uFillTx/>
                  <a:latin typeface="Monotype Corsiva"/>
                  <a:ea typeface="+mn-ea"/>
                  <a:cs typeface="Monotype Corsiva"/>
                </a:rPr>
                <a:t> (x, k</a:t>
              </a:r>
              <a:r>
                <a:rPr kumimoji="0" lang="en-US" sz="2000" b="1" i="0" u="none" strike="noStrike" kern="1200" cap="none" spc="0" normalizeH="0" baseline="-25000" noProof="0" dirty="0">
                  <a:ln>
                    <a:noFill/>
                  </a:ln>
                  <a:solidFill>
                    <a:srgbClr val="00B050"/>
                  </a:solidFill>
                  <a:effectLst/>
                  <a:uLnTx/>
                  <a:uFillTx/>
                  <a:latin typeface="Monotype Corsiva"/>
                  <a:ea typeface="+mn-ea"/>
                  <a:cs typeface="Monotype Corsiva"/>
                </a:rPr>
                <a:t>⊥</a:t>
              </a:r>
              <a:r>
                <a:rPr kumimoji="0" lang="en-US" sz="2000" b="1" i="0" u="none" strike="noStrike" kern="1200" cap="none" spc="0" normalizeH="0" baseline="0" noProof="0" dirty="0">
                  <a:ln>
                    <a:noFill/>
                  </a:ln>
                  <a:solidFill>
                    <a:srgbClr val="00B050"/>
                  </a:solidFill>
                  <a:effectLst/>
                  <a:uLnTx/>
                  <a:uFillTx/>
                  <a:latin typeface="Monotype Corsiva"/>
                  <a:ea typeface="+mn-ea"/>
                  <a:cs typeface="Monotype Corsiva"/>
                </a:rPr>
                <a:t>) Leading Twist</a:t>
              </a:r>
            </a:p>
          </p:txBody>
        </p:sp>
      </p:grpSp>
      <p:grpSp>
        <p:nvGrpSpPr>
          <p:cNvPr id="46" name="Group 45"/>
          <p:cNvGrpSpPr/>
          <p:nvPr/>
        </p:nvGrpSpPr>
        <p:grpSpPr>
          <a:xfrm>
            <a:off x="4762965" y="1874123"/>
            <a:ext cx="2965240" cy="1937993"/>
            <a:chOff x="1402706" y="4923632"/>
            <a:chExt cx="2965240" cy="1937993"/>
          </a:xfrm>
        </p:grpSpPr>
        <p:sp>
          <p:nvSpPr>
            <p:cNvPr id="47" name="Rectangle 46"/>
            <p:cNvSpPr/>
            <p:nvPr/>
          </p:nvSpPr>
          <p:spPr>
            <a:xfrm>
              <a:off x="1402706" y="4961240"/>
              <a:ext cx="2964706" cy="1900385"/>
            </a:xfrm>
            <a:prstGeom prst="rect">
              <a:avLst/>
            </a:prstGeom>
            <a:solidFill>
              <a:schemeClr val="bg1">
                <a:lumMod val="85000"/>
              </a:schemeClr>
            </a:solidFill>
            <a:ln>
              <a:solidFill>
                <a:schemeClr val="accent3"/>
              </a:solidFill>
            </a:ln>
          </p:spPr>
          <p:style>
            <a:lnRef idx="0">
              <a:schemeClr val="dk1"/>
            </a:lnRef>
            <a:fillRef idx="3">
              <a:schemeClr val="dk1"/>
            </a:fillRef>
            <a:effectRef idx="3">
              <a:schemeClr val="dk1"/>
            </a:effectRef>
            <a:fontRef idx="minor">
              <a:schemeClr val="lt1"/>
            </a:fontRef>
          </p:style>
          <p:txBody>
            <a:bodyPr lIns="57150" tIns="28575" rIns="57150" bIns="2857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8" name="Group 47"/>
            <p:cNvGrpSpPr/>
            <p:nvPr/>
          </p:nvGrpSpPr>
          <p:grpSpPr>
            <a:xfrm>
              <a:off x="1479214" y="4923632"/>
              <a:ext cx="2888732" cy="1847068"/>
              <a:chOff x="465280" y="4935721"/>
              <a:chExt cx="2888732" cy="1847068"/>
            </a:xfrm>
          </p:grpSpPr>
          <p:pic>
            <p:nvPicPr>
              <p:cNvPr id="49" name="Picture 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65281" y="5333003"/>
                <a:ext cx="2829590" cy="1449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TextBox 49"/>
              <p:cNvSpPr txBox="1"/>
              <p:nvPr/>
            </p:nvSpPr>
            <p:spPr>
              <a:xfrm>
                <a:off x="465280" y="4935721"/>
                <a:ext cx="2888732" cy="365485"/>
              </a:xfrm>
              <a:prstGeom prst="rect">
                <a:avLst/>
              </a:prstGeom>
              <a:noFill/>
            </p:spPr>
            <p:txBody>
              <a:bodyPr wrap="square" lIns="57150" tIns="28575" rIns="57150" bIns="28575" rtlCol="0">
                <a:spAutoFit/>
              </a:bodyPr>
              <a:lstStyle/>
              <a:p>
                <a:pPr lvl="0" algn="ctr">
                  <a:defRPr/>
                </a:pPr>
                <a:r>
                  <a:rPr lang="en-US" sz="2000" b="1" dirty="0">
                    <a:solidFill>
                      <a:srgbClr val="00B050"/>
                    </a:solidFill>
                    <a:latin typeface="Monotype Corsiva"/>
                    <a:cs typeface="Monotype Corsiva"/>
                  </a:rPr>
                  <a:t>f (x, k</a:t>
                </a:r>
                <a:r>
                  <a:rPr lang="en-US" sz="2000" b="1" baseline="-25000" dirty="0">
                    <a:solidFill>
                      <a:srgbClr val="00B050"/>
                    </a:solidFill>
                    <a:latin typeface="Monotype Corsiva"/>
                    <a:cs typeface="Monotype Corsiva"/>
                  </a:rPr>
                  <a:t>⊥</a:t>
                </a:r>
                <a:r>
                  <a:rPr lang="en-US" sz="2000" b="1" dirty="0">
                    <a:solidFill>
                      <a:srgbClr val="00B050"/>
                    </a:solidFill>
                    <a:latin typeface="Monotype Corsiva"/>
                    <a:cs typeface="Monotype Corsiva"/>
                  </a:rPr>
                  <a:t>) Twist-3</a:t>
                </a:r>
                <a:endParaRPr kumimoji="0" lang="en-US" sz="2000" b="1" i="0" u="none" strike="noStrike" kern="1200" cap="none" spc="0" normalizeH="0" baseline="0" noProof="0" dirty="0">
                  <a:ln>
                    <a:noFill/>
                  </a:ln>
                  <a:solidFill>
                    <a:srgbClr val="00B050"/>
                  </a:solidFill>
                  <a:effectLst/>
                  <a:uLnTx/>
                  <a:uFillTx/>
                  <a:latin typeface="Monotype Corsiva"/>
                  <a:ea typeface="+mn-ea"/>
                  <a:cs typeface="Monotype Corsiva"/>
                </a:endParaRPr>
              </a:p>
            </p:txBody>
          </p:sp>
        </p:grpSp>
      </p:grpSp>
      <p:sp>
        <p:nvSpPr>
          <p:cNvPr id="51" name="TextBox 50"/>
          <p:cNvSpPr txBox="1"/>
          <p:nvPr/>
        </p:nvSpPr>
        <p:spPr>
          <a:xfrm>
            <a:off x="2280" y="4267848"/>
            <a:ext cx="9141720" cy="1600438"/>
          </a:xfrm>
          <a:prstGeom prst="rect">
            <a:avLst/>
          </a:prstGeom>
          <a:noFill/>
        </p:spPr>
        <p:txBody>
          <a:bodyPr wrap="square" rtlCol="0">
            <a:spAutoFit/>
          </a:bodyPr>
          <a:lstStyle/>
          <a:p>
            <a:pPr marL="1654175" marR="0" lvl="0" indent="-1598613" algn="l" defTabSz="914400" rtl="0" eaLnBrk="1" fontAlgn="auto" latinLnBrk="0" hangingPunct="1">
              <a:lnSpc>
                <a:spcPct val="100000"/>
              </a:lnSpc>
              <a:spcBef>
                <a:spcPts val="0"/>
              </a:spcBef>
              <a:spcAft>
                <a:spcPts val="0"/>
              </a:spcAft>
              <a:buClrTx/>
              <a:buSzTx/>
              <a:buFontTx/>
              <a:buNone/>
              <a:defRPr/>
            </a:pPr>
            <a:r>
              <a:rPr kumimoji="0" lang="en-US" b="1" u="none" strike="noStrike" kern="1200" cap="none" spc="0" normalizeH="0" baseline="0" noProof="0" dirty="0">
                <a:ln>
                  <a:noFill/>
                </a:ln>
                <a:solidFill>
                  <a:srgbClr val="000090"/>
                </a:solidFill>
                <a:effectLst/>
                <a:uLnTx/>
                <a:uFillTx/>
                <a:latin typeface="Avenir Roman" panose="02000503020000020003" pitchFamily="2" charset="0"/>
                <a:cs typeface="Monotype Corsiva"/>
              </a:rPr>
              <a:t>Leading Twist:	</a:t>
            </a:r>
            <a:r>
              <a:rPr kumimoji="0" lang="en-US" b="1" u="none" strike="noStrike" kern="1200" cap="none" spc="0" normalizeH="0" baseline="0" noProof="0" dirty="0">
                <a:ln>
                  <a:noFill/>
                </a:ln>
                <a:effectLst/>
                <a:uLnTx/>
                <a:uFillTx/>
                <a:latin typeface="Avenir Roman" panose="02000503020000020003" pitchFamily="2" charset="0"/>
                <a:cs typeface="Monotype Corsiva"/>
              </a:rPr>
              <a:t>Probability </a:t>
            </a:r>
            <a:r>
              <a:rPr kumimoji="0" lang="en-US" b="1" u="none" strike="noStrike" kern="1200" cap="none" spc="0" normalizeH="0" baseline="0" noProof="0" dirty="0" err="1">
                <a:ln>
                  <a:noFill/>
                </a:ln>
                <a:effectLst/>
                <a:uLnTx/>
                <a:uFillTx/>
                <a:latin typeface="Avenir Roman" panose="02000503020000020003" pitchFamily="2" charset="0"/>
                <a:cs typeface="Monotype Corsiva"/>
              </a:rPr>
              <a:t>denstities</a:t>
            </a:r>
            <a:endParaRPr kumimoji="0" lang="en-US" b="1" u="none" strike="noStrike" kern="1200" cap="none" spc="0" normalizeH="0" baseline="0" noProof="0" dirty="0">
              <a:ln>
                <a:noFill/>
              </a:ln>
              <a:effectLst/>
              <a:uLnTx/>
              <a:uFillTx/>
              <a:latin typeface="Avenir Roman" panose="02000503020000020003" pitchFamily="2" charset="0"/>
              <a:cs typeface="Monotype Corsi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u="none" strike="noStrike" kern="1200" cap="none" spc="0" normalizeH="0" baseline="0" noProof="0" dirty="0">
              <a:ln>
                <a:noFill/>
              </a:ln>
              <a:solidFill>
                <a:srgbClr val="000090"/>
              </a:solidFill>
              <a:effectLst/>
              <a:uLnTx/>
              <a:uFillTx/>
              <a:latin typeface="Avenir Roman" panose="02000503020000020003" pitchFamily="2" charset="0"/>
              <a:cs typeface="Monotype Corsiva"/>
            </a:endParaRPr>
          </a:p>
          <a:p>
            <a:pPr marL="1511300" lvl="0" indent="-1455738">
              <a:defRPr/>
            </a:pPr>
            <a:r>
              <a:rPr lang="en-US" b="1" dirty="0">
                <a:solidFill>
                  <a:srgbClr val="000090"/>
                </a:solidFill>
                <a:latin typeface="Avenir Roman" panose="02000503020000020003" pitchFamily="2" charset="0"/>
                <a:cs typeface="Monotype Corsiva"/>
              </a:rPr>
              <a:t>Twist-3: 	- </a:t>
            </a:r>
            <a:r>
              <a:rPr lang="en-US" b="1" dirty="0">
                <a:latin typeface="Avenir Roman" panose="02000503020000020003" pitchFamily="2" charset="0"/>
                <a:cs typeface="Monotype Corsiva"/>
              </a:rPr>
              <a:t>Provide </a:t>
            </a:r>
            <a:r>
              <a:rPr lang="en-US" b="1" dirty="0" err="1">
                <a:latin typeface="Avenir Roman" panose="02000503020000020003" pitchFamily="2" charset="0"/>
                <a:cs typeface="Monotype Corsiva"/>
              </a:rPr>
              <a:t>informations</a:t>
            </a:r>
            <a:r>
              <a:rPr lang="en-US" b="1" dirty="0">
                <a:latin typeface="Avenir Roman" panose="02000503020000020003" pitchFamily="2" charset="0"/>
                <a:cs typeface="Monotype Corsiva"/>
              </a:rPr>
              <a:t> on quark-gluon correlations </a:t>
            </a:r>
          </a:p>
          <a:p>
            <a:pPr marL="1739900" lvl="0" indent="-228600">
              <a:buFont typeface="Wingdings" pitchFamily="2" charset="2"/>
              <a:buChar char="è"/>
              <a:defRPr/>
            </a:pPr>
            <a:r>
              <a:rPr lang="en-US" b="1" dirty="0">
                <a:latin typeface="Avenir Roman" panose="02000503020000020003" pitchFamily="2" charset="0"/>
              </a:rPr>
              <a:t> </a:t>
            </a:r>
            <a:r>
              <a:rPr lang="en-US" b="1" dirty="0">
                <a:solidFill>
                  <a:schemeClr val="accent1"/>
                </a:solidFill>
                <a:latin typeface="Avenir Roman" panose="02000503020000020003" pitchFamily="2" charset="0"/>
              </a:rPr>
              <a:t>a key for understanding long-range quark-gluon dynamics</a:t>
            </a:r>
          </a:p>
          <a:p>
            <a:pPr marL="266700" lvl="0" indent="1201738">
              <a:defRPr/>
            </a:pPr>
            <a:r>
              <a:rPr lang="en-US" b="1" dirty="0">
                <a:latin typeface="Avenir Roman" panose="02000503020000020003" pitchFamily="2" charset="0"/>
                <a:cs typeface="Monotype Corsiva"/>
              </a:rPr>
              <a:t>- They </a:t>
            </a:r>
            <a:r>
              <a:rPr lang="it-IT" b="1" dirty="0">
                <a:latin typeface="Avenir Roman" panose="02000503020000020003" pitchFamily="2" charset="0"/>
              </a:rPr>
              <a:t>are </a:t>
            </a:r>
            <a:r>
              <a:rPr lang="it-IT" b="1" dirty="0" err="1">
                <a:latin typeface="Avenir Roman" panose="02000503020000020003" pitchFamily="2" charset="0"/>
              </a:rPr>
              <a:t>not</a:t>
            </a:r>
            <a:r>
              <a:rPr lang="it-IT" b="1" dirty="0">
                <a:latin typeface="Avenir Roman" panose="02000503020000020003" pitchFamily="2" charset="0"/>
              </a:rPr>
              <a:t> small in the </a:t>
            </a:r>
            <a:r>
              <a:rPr lang="it-IT" b="1" dirty="0" err="1">
                <a:latin typeface="Avenir Roman" panose="02000503020000020003" pitchFamily="2" charset="0"/>
              </a:rPr>
              <a:t>kinematics</a:t>
            </a:r>
            <a:r>
              <a:rPr lang="it-IT" b="1" dirty="0">
                <a:latin typeface="Avenir Roman" panose="02000503020000020003" pitchFamily="2" charset="0"/>
              </a:rPr>
              <a:t> of </a:t>
            </a:r>
            <a:r>
              <a:rPr lang="it-IT" b="1" dirty="0" err="1">
                <a:latin typeface="Avenir Roman" panose="02000503020000020003" pitchFamily="2" charset="0"/>
              </a:rPr>
              <a:t>fixed</a:t>
            </a:r>
            <a:r>
              <a:rPr lang="it-IT" b="1" dirty="0">
                <a:latin typeface="Avenir Roman" panose="02000503020000020003" pitchFamily="2" charset="0"/>
              </a:rPr>
              <a:t> target </a:t>
            </a:r>
            <a:r>
              <a:rPr lang="it-IT" b="1" dirty="0" err="1">
                <a:latin typeface="Avenir Roman" panose="02000503020000020003" pitchFamily="2" charset="0"/>
              </a:rPr>
              <a:t>experiments</a:t>
            </a:r>
            <a:endParaRPr lang="it-IT" b="1" dirty="0">
              <a:latin typeface="Avenir Roman" panose="02000503020000020003" pitchFamily="2" charset="0"/>
            </a:endParaRPr>
          </a:p>
          <a:p>
            <a:pPr marL="1825625" lvl="0" indent="-357188">
              <a:buFont typeface="Wingdings" pitchFamily="2" charset="2"/>
              <a:buChar char="è"/>
              <a:defRPr/>
            </a:pPr>
            <a:r>
              <a:rPr lang="en-US" b="1" dirty="0">
                <a:latin typeface="Avenir Roman" panose="02000503020000020003" pitchFamily="2" charset="0"/>
              </a:rPr>
              <a:t> </a:t>
            </a:r>
            <a:r>
              <a:rPr lang="en-US" b="1" dirty="0">
                <a:solidFill>
                  <a:schemeClr val="accent1"/>
                </a:solidFill>
                <a:latin typeface="Avenir Roman" panose="02000503020000020003" pitchFamily="2" charset="0"/>
              </a:rPr>
              <a:t>they should be properly accounted for a reliable TMDs extraction </a:t>
            </a:r>
          </a:p>
        </p:txBody>
      </p:sp>
      <p:sp>
        <p:nvSpPr>
          <p:cNvPr id="52" name="Rectangle 51"/>
          <p:cNvSpPr/>
          <p:nvPr/>
        </p:nvSpPr>
        <p:spPr>
          <a:xfrm>
            <a:off x="1413642" y="5201500"/>
            <a:ext cx="54833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a:t>
            </a:r>
            <a:endParaRPr kumimoji="0" lang="en-US" sz="2600" b="1" i="0" u="none" strike="noStrike" kern="1200" cap="none" spc="0" normalizeH="0" baseline="0" noProof="0" dirty="0">
              <a:ln>
                <a:noFill/>
              </a:ln>
              <a:solidFill>
                <a:srgbClr val="008000"/>
              </a:solidFill>
              <a:effectLst/>
              <a:uLnTx/>
              <a:uFillTx/>
              <a:latin typeface="Monotype Corsiva"/>
              <a:ea typeface="+mn-ea"/>
              <a:cs typeface="Monotype Corsiva"/>
            </a:endParaRPr>
          </a:p>
        </p:txBody>
      </p:sp>
      <p:pic>
        <p:nvPicPr>
          <p:cNvPr id="30" name="Picture 29" descr="latex-image-1.tiff">
            <a:extLst>
              <a:ext uri="{FF2B5EF4-FFF2-40B4-BE49-F238E27FC236}">
                <a16:creationId xmlns:a16="http://schemas.microsoft.com/office/drawing/2014/main" id="{C0A7804F-6052-9C4C-88D2-6A51339FF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34" y="769648"/>
            <a:ext cx="5220835" cy="459760"/>
          </a:xfrm>
          <a:prstGeom prst="rect">
            <a:avLst/>
          </a:prstGeom>
        </p:spPr>
      </p:pic>
      <p:sp>
        <p:nvSpPr>
          <p:cNvPr id="11" name="Bent-Up Arrow 10">
            <a:extLst>
              <a:ext uri="{FF2B5EF4-FFF2-40B4-BE49-F238E27FC236}">
                <a16:creationId xmlns:a16="http://schemas.microsoft.com/office/drawing/2014/main" id="{099DA34D-7221-004A-9EDB-4EBE7FCCA10F}"/>
              </a:ext>
            </a:extLst>
          </p:cNvPr>
          <p:cNvSpPr/>
          <p:nvPr/>
        </p:nvSpPr>
        <p:spPr>
          <a:xfrm rot="5400000">
            <a:off x="1111369" y="1236110"/>
            <a:ext cx="443842" cy="423314"/>
          </a:xfrm>
          <a:prstGeom prst="bentUpArrow">
            <a:avLst>
              <a:gd name="adj1" fmla="val 25000"/>
              <a:gd name="adj2" fmla="val 24061"/>
              <a:gd name="adj3" fmla="val 25000"/>
            </a:avLst>
          </a:prstGeom>
          <a:solidFill>
            <a:srgbClr val="00206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2060"/>
              </a:solidFill>
            </a:endParaRPr>
          </a:p>
        </p:txBody>
      </p:sp>
      <p:sp>
        <p:nvSpPr>
          <p:cNvPr id="33" name="TextBox 32">
            <a:extLst>
              <a:ext uri="{FF2B5EF4-FFF2-40B4-BE49-F238E27FC236}">
                <a16:creationId xmlns:a16="http://schemas.microsoft.com/office/drawing/2014/main" id="{1FE32A3A-0B11-7E48-A0ED-4B0DDD45AC36}"/>
              </a:ext>
            </a:extLst>
          </p:cNvPr>
          <p:cNvSpPr txBox="1"/>
          <p:nvPr/>
        </p:nvSpPr>
        <p:spPr>
          <a:xfrm>
            <a:off x="1544947" y="1385420"/>
            <a:ext cx="6205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90"/>
                </a:solidFill>
                <a:latin typeface="Avenir Roman" panose="02000503020000020003" pitchFamily="2" charset="0"/>
              </a:rPr>
              <a:t>Leading order: 8 Leading Twist TMDs, 16 Twist-3 TMDs</a:t>
            </a:r>
          </a:p>
        </p:txBody>
      </p:sp>
      <p:sp>
        <p:nvSpPr>
          <p:cNvPr id="3" name="Rectangle 2">
            <a:extLst>
              <a:ext uri="{FF2B5EF4-FFF2-40B4-BE49-F238E27FC236}">
                <a16:creationId xmlns:a16="http://schemas.microsoft.com/office/drawing/2014/main" id="{32F75CFD-1FF1-B843-84C5-D7399A7C5567}"/>
              </a:ext>
            </a:extLst>
          </p:cNvPr>
          <p:cNvSpPr/>
          <p:nvPr/>
        </p:nvSpPr>
        <p:spPr>
          <a:xfrm>
            <a:off x="108734" y="5852085"/>
            <a:ext cx="9035266" cy="923330"/>
          </a:xfrm>
          <a:prstGeom prst="rect">
            <a:avLst/>
          </a:prstGeom>
        </p:spPr>
        <p:txBody>
          <a:bodyPr wrap="square">
            <a:spAutoFit/>
          </a:bodyPr>
          <a:lstStyle/>
          <a:p>
            <a:r>
              <a:rPr lang="it-IT" b="1" dirty="0" err="1">
                <a:solidFill>
                  <a:srgbClr val="00B050"/>
                </a:solidFill>
                <a:latin typeface="Avenir Roman" panose="02000503020000020003" pitchFamily="2" charset="0"/>
              </a:rPr>
              <a:t>Each</a:t>
            </a:r>
            <a:r>
              <a:rPr lang="it-IT" b="1" dirty="0">
                <a:solidFill>
                  <a:srgbClr val="00B050"/>
                </a:solidFill>
                <a:latin typeface="Avenir Roman" panose="02000503020000020003" pitchFamily="2" charset="0"/>
              </a:rPr>
              <a:t> of </a:t>
            </a:r>
            <a:r>
              <a:rPr lang="it-IT" b="1" dirty="0" err="1">
                <a:solidFill>
                  <a:srgbClr val="00B050"/>
                </a:solidFill>
                <a:latin typeface="Avenir Roman" panose="02000503020000020003" pitchFamily="2" charset="0"/>
              </a:rPr>
              <a:t>these</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observable</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is</a:t>
            </a:r>
            <a:r>
              <a:rPr lang="it-IT" b="1" dirty="0">
                <a:solidFill>
                  <a:srgbClr val="00B050"/>
                </a:solidFill>
                <a:latin typeface="Avenir Roman" panose="02000503020000020003" pitchFamily="2" charset="0"/>
              </a:rPr>
              <a:t> sensitive to </a:t>
            </a:r>
            <a:r>
              <a:rPr lang="it-IT" b="1" dirty="0" err="1">
                <a:solidFill>
                  <a:srgbClr val="00B050"/>
                </a:solidFill>
                <a:latin typeface="Avenir Roman" panose="02000503020000020003" pitchFamily="2" charset="0"/>
              </a:rPr>
              <a:t>specific</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properties</a:t>
            </a:r>
            <a:r>
              <a:rPr lang="it-IT" b="1" dirty="0">
                <a:solidFill>
                  <a:srgbClr val="00B050"/>
                </a:solidFill>
                <a:latin typeface="Avenir Roman" panose="02000503020000020003" pitchFamily="2" charset="0"/>
              </a:rPr>
              <a:t> of the </a:t>
            </a:r>
            <a:r>
              <a:rPr lang="it-IT" b="1" dirty="0" err="1">
                <a:solidFill>
                  <a:srgbClr val="00B050"/>
                </a:solidFill>
                <a:latin typeface="Avenir Roman" panose="02000503020000020003" pitchFamily="2" charset="0"/>
              </a:rPr>
              <a:t>nucleon</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structure</a:t>
            </a:r>
            <a:r>
              <a:rPr lang="it-IT" b="1" dirty="0">
                <a:solidFill>
                  <a:srgbClr val="00B050"/>
                </a:solidFill>
                <a:latin typeface="Avenir Roman" panose="02000503020000020003" pitchFamily="2" charset="0"/>
              </a:rPr>
              <a:t>, and </a:t>
            </a:r>
            <a:r>
              <a:rPr lang="it-IT" b="1" dirty="0" err="1">
                <a:solidFill>
                  <a:srgbClr val="00B050"/>
                </a:solidFill>
                <a:latin typeface="Avenir Roman" panose="02000503020000020003" pitchFamily="2" charset="0"/>
              </a:rPr>
              <a:t>contributes</a:t>
            </a:r>
            <a:r>
              <a:rPr lang="it-IT" b="1" dirty="0">
                <a:solidFill>
                  <a:srgbClr val="00B050"/>
                </a:solidFill>
                <a:latin typeface="Avenir Roman" panose="02000503020000020003" pitchFamily="2" charset="0"/>
              </a:rPr>
              <a:t> from </a:t>
            </a:r>
            <a:r>
              <a:rPr lang="it-IT" b="1" dirty="0" err="1">
                <a:solidFill>
                  <a:srgbClr val="00B050"/>
                </a:solidFill>
                <a:latin typeface="Avenir Roman" panose="02000503020000020003" pitchFamily="2" charset="0"/>
              </a:rPr>
              <a:t>different</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perspective</a:t>
            </a:r>
            <a:r>
              <a:rPr lang="it-IT" b="1" dirty="0">
                <a:solidFill>
                  <a:srgbClr val="00B050"/>
                </a:solidFill>
                <a:latin typeface="Avenir Roman" panose="02000503020000020003" pitchFamily="2" charset="0"/>
              </a:rPr>
              <a:t> to </a:t>
            </a:r>
            <a:r>
              <a:rPr lang="it-IT" b="1" dirty="0" err="1">
                <a:solidFill>
                  <a:srgbClr val="00B050"/>
                </a:solidFill>
                <a:latin typeface="Avenir Roman" panose="02000503020000020003" pitchFamily="2" charset="0"/>
              </a:rPr>
              <a:t>form</a:t>
            </a:r>
            <a:r>
              <a:rPr lang="it-IT" b="1" dirty="0">
                <a:solidFill>
                  <a:srgbClr val="00B050"/>
                </a:solidFill>
                <a:latin typeface="Avenir Roman" panose="02000503020000020003" pitchFamily="2" charset="0"/>
              </a:rPr>
              <a:t> a global and </a:t>
            </a:r>
            <a:r>
              <a:rPr lang="it-IT" b="1" dirty="0" err="1">
                <a:solidFill>
                  <a:srgbClr val="00B050"/>
                </a:solidFill>
                <a:latin typeface="Avenir Roman" panose="02000503020000020003" pitchFamily="2" charset="0"/>
              </a:rPr>
              <a:t>comprehensive</a:t>
            </a:r>
            <a:r>
              <a:rPr lang="it-IT" b="1" dirty="0">
                <a:solidFill>
                  <a:srgbClr val="00B050"/>
                </a:solidFill>
                <a:latin typeface="Avenir Roman" panose="02000503020000020003" pitchFamily="2" charset="0"/>
              </a:rPr>
              <a:t> </a:t>
            </a:r>
            <a:r>
              <a:rPr lang="it-IT" b="1" dirty="0" err="1">
                <a:solidFill>
                  <a:srgbClr val="00B050"/>
                </a:solidFill>
                <a:latin typeface="Avenir Roman" panose="02000503020000020003" pitchFamily="2" charset="0"/>
              </a:rPr>
              <a:t>view</a:t>
            </a:r>
            <a:r>
              <a:rPr lang="it-IT" b="1" dirty="0">
                <a:solidFill>
                  <a:srgbClr val="00B050"/>
                </a:solidFill>
                <a:latin typeface="Avenir Roman" panose="02000503020000020003" pitchFamily="2" charset="0"/>
              </a:rPr>
              <a:t> </a:t>
            </a:r>
          </a:p>
        </p:txBody>
      </p:sp>
      <p:graphicFrame>
        <p:nvGraphicFramePr>
          <p:cNvPr id="4" name="Table 3">
            <a:extLst>
              <a:ext uri="{FF2B5EF4-FFF2-40B4-BE49-F238E27FC236}">
                <a16:creationId xmlns:a16="http://schemas.microsoft.com/office/drawing/2014/main" id="{508DE67A-5310-5C42-9A4F-A11279FFDCA1}"/>
              </a:ext>
            </a:extLst>
          </p:cNvPr>
          <p:cNvGraphicFramePr>
            <a:graphicFrameLocks noGrp="1"/>
          </p:cNvGraphicFramePr>
          <p:nvPr>
            <p:extLst>
              <p:ext uri="{D42A27DB-BD31-4B8C-83A1-F6EECF244321}">
                <p14:modId xmlns:p14="http://schemas.microsoft.com/office/powerpoint/2010/main" val="1541472657"/>
              </p:ext>
            </p:extLst>
          </p:nvPr>
        </p:nvGraphicFramePr>
        <p:xfrm>
          <a:off x="887897" y="3828039"/>
          <a:ext cx="2886831" cy="365760"/>
        </p:xfrm>
        <a:graphic>
          <a:graphicData uri="http://schemas.openxmlformats.org/drawingml/2006/table">
            <a:tbl>
              <a:tblPr firstRow="1" bandRow="1">
                <a:tableStyleId>{00A15C55-8517-42AA-B614-E9B94910E393}</a:tableStyleId>
              </a:tblPr>
              <a:tblGrid>
                <a:gridCol w="769453">
                  <a:extLst>
                    <a:ext uri="{9D8B030D-6E8A-4147-A177-3AD203B41FA5}">
                      <a16:colId xmlns:a16="http://schemas.microsoft.com/office/drawing/2014/main" val="2723203469"/>
                    </a:ext>
                  </a:extLst>
                </a:gridCol>
                <a:gridCol w="1155101">
                  <a:extLst>
                    <a:ext uri="{9D8B030D-6E8A-4147-A177-3AD203B41FA5}">
                      <a16:colId xmlns:a16="http://schemas.microsoft.com/office/drawing/2014/main" val="3172494950"/>
                    </a:ext>
                  </a:extLst>
                </a:gridCol>
                <a:gridCol w="962277">
                  <a:extLst>
                    <a:ext uri="{9D8B030D-6E8A-4147-A177-3AD203B41FA5}">
                      <a16:colId xmlns:a16="http://schemas.microsoft.com/office/drawing/2014/main" val="3754327060"/>
                    </a:ext>
                  </a:extLst>
                </a:gridCol>
              </a:tblGrid>
              <a:tr h="300594">
                <a:tc>
                  <a:txBody>
                    <a:bodyPr/>
                    <a:lstStyle/>
                    <a:p>
                      <a:endParaRPr lang="it-IT" dirty="0"/>
                    </a:p>
                  </a:txBody>
                  <a:tcPr/>
                </a:tc>
                <a:tc>
                  <a:txBody>
                    <a:bodyPr/>
                    <a:lstStyle/>
                    <a:p>
                      <a:pPr algn="ctr"/>
                      <a:r>
                        <a:rPr lang="it-IT" dirty="0">
                          <a:solidFill>
                            <a:schemeClr val="tx1"/>
                          </a:solidFill>
                        </a:rPr>
                        <a:t>D</a:t>
                      </a:r>
                      <a:r>
                        <a:rPr lang="it-IT" baseline="-25000" dirty="0">
                          <a:solidFill>
                            <a:schemeClr val="tx1"/>
                          </a:solidFill>
                        </a:rPr>
                        <a:t>1</a:t>
                      </a:r>
                    </a:p>
                  </a:txBody>
                  <a:tcPr/>
                </a:tc>
                <a:tc>
                  <a:txBody>
                    <a:bodyPr/>
                    <a:lstStyle/>
                    <a:p>
                      <a:pPr algn="ctr"/>
                      <a:r>
                        <a:rPr lang="it-IT" dirty="0">
                          <a:solidFill>
                            <a:srgbClr val="FF0000"/>
                          </a:solidFill>
                        </a:rPr>
                        <a:t>H</a:t>
                      </a:r>
                      <a:r>
                        <a:rPr lang="it-IT" baseline="-25000" dirty="0">
                          <a:solidFill>
                            <a:srgbClr val="FF0000"/>
                          </a:solidFill>
                        </a:rPr>
                        <a:t>1</a:t>
                      </a:r>
                      <a:r>
                        <a:rPr lang="it-IT" baseline="30000" dirty="0">
                          <a:solidFill>
                            <a:srgbClr val="FF0000"/>
                          </a:solidFill>
                        </a:rPr>
                        <a:t>⊥</a:t>
                      </a:r>
                    </a:p>
                  </a:txBody>
                  <a:tcPr/>
                </a:tc>
                <a:extLst>
                  <a:ext uri="{0D108BD9-81ED-4DB2-BD59-A6C34878D82A}">
                    <a16:rowId xmlns:a16="http://schemas.microsoft.com/office/drawing/2014/main" val="3962139824"/>
                  </a:ext>
                </a:extLst>
              </a:tr>
            </a:tbl>
          </a:graphicData>
        </a:graphic>
      </p:graphicFrame>
      <p:sp>
        <p:nvSpPr>
          <p:cNvPr id="6" name="Rectangle 5">
            <a:extLst>
              <a:ext uri="{FF2B5EF4-FFF2-40B4-BE49-F238E27FC236}">
                <a16:creationId xmlns:a16="http://schemas.microsoft.com/office/drawing/2014/main" id="{A9E9CBF1-F102-D043-8631-0AEC394FCFA7}"/>
              </a:ext>
            </a:extLst>
          </p:cNvPr>
          <p:cNvSpPr/>
          <p:nvPr/>
        </p:nvSpPr>
        <p:spPr>
          <a:xfrm>
            <a:off x="806201" y="3836159"/>
            <a:ext cx="966931" cy="369332"/>
          </a:xfrm>
          <a:prstGeom prst="rect">
            <a:avLst/>
          </a:prstGeom>
        </p:spPr>
        <p:txBody>
          <a:bodyPr wrap="none">
            <a:spAutoFit/>
          </a:bodyPr>
          <a:lstStyle/>
          <a:p>
            <a:r>
              <a:rPr lang="en-US" dirty="0">
                <a:solidFill>
                  <a:srgbClr val="1C3CFF"/>
                </a:solidFill>
                <a:latin typeface="Monotype Corsiva"/>
                <a:cs typeface="Monotype Corsiva"/>
              </a:rPr>
              <a:t>D (z, p</a:t>
            </a:r>
            <a:r>
              <a:rPr lang="en-US" baseline="-25000" dirty="0">
                <a:solidFill>
                  <a:srgbClr val="1C3CFF"/>
                </a:solidFill>
                <a:latin typeface="Monotype Corsiva"/>
                <a:cs typeface="Monotype Corsiva"/>
              </a:rPr>
              <a:t>⊥</a:t>
            </a:r>
            <a:r>
              <a:rPr lang="en-US" dirty="0">
                <a:solidFill>
                  <a:srgbClr val="1C3CFF"/>
                </a:solidFill>
                <a:latin typeface="Monotype Corsiva"/>
                <a:cs typeface="Monotype Corsiva"/>
              </a:rPr>
              <a:t>) </a:t>
            </a:r>
            <a:endParaRPr lang="it-IT" dirty="0">
              <a:solidFill>
                <a:srgbClr val="1C3CFF"/>
              </a:solidFill>
            </a:endParaRPr>
          </a:p>
        </p:txBody>
      </p:sp>
    </p:spTree>
    <p:extLst>
      <p:ext uri="{BB962C8B-B14F-4D97-AF65-F5344CB8AC3E}">
        <p14:creationId xmlns:p14="http://schemas.microsoft.com/office/powerpoint/2010/main" val="290700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18" name="Title 1"/>
          <p:cNvSpPr>
            <a:spLocks noGrp="1"/>
          </p:cNvSpPr>
          <p:nvPr>
            <p:ph type="title"/>
          </p:nvPr>
        </p:nvSpPr>
        <p:spPr>
          <a:xfrm>
            <a:off x="0" y="28889"/>
            <a:ext cx="9144000" cy="740705"/>
          </a:xfrm>
        </p:spPr>
        <p:txBody>
          <a:bodyPr>
            <a:noAutofit/>
          </a:bodyPr>
          <a:lstStyle/>
          <a:p>
            <a:r>
              <a:rPr lang="en-US" sz="3800" dirty="0">
                <a:solidFill>
                  <a:schemeClr val="accent1"/>
                </a:solidFill>
                <a:latin typeface="Avenir Roman" panose="02000503020000020003" pitchFamily="2" charset="0"/>
              </a:rPr>
              <a:t>Everything is mixed up</a:t>
            </a:r>
          </a:p>
        </p:txBody>
      </p:sp>
      <p:pic>
        <p:nvPicPr>
          <p:cNvPr id="3" name="Picture 2">
            <a:extLst>
              <a:ext uri="{FF2B5EF4-FFF2-40B4-BE49-F238E27FC236}">
                <a16:creationId xmlns:a16="http://schemas.microsoft.com/office/drawing/2014/main" id="{F176E1F4-913C-4D47-8259-A89F81F68DBD}"/>
              </a:ext>
            </a:extLst>
          </p:cNvPr>
          <p:cNvPicPr>
            <a:picLocks noChangeAspect="1"/>
          </p:cNvPicPr>
          <p:nvPr/>
        </p:nvPicPr>
        <p:blipFill>
          <a:blip r:embed="rId2"/>
          <a:stretch>
            <a:fillRect/>
          </a:stretch>
        </p:blipFill>
        <p:spPr>
          <a:xfrm>
            <a:off x="111661" y="1383948"/>
            <a:ext cx="8920677" cy="4469033"/>
          </a:xfrm>
          <a:prstGeom prst="rect">
            <a:avLst/>
          </a:prstGeom>
        </p:spPr>
      </p:pic>
    </p:spTree>
    <p:extLst>
      <p:ext uri="{BB962C8B-B14F-4D97-AF65-F5344CB8AC3E}">
        <p14:creationId xmlns:p14="http://schemas.microsoft.com/office/powerpoint/2010/main" val="1577479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9E9"/>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6" name="Slide Number Placeholder 4">
            <a:extLst>
              <a:ext uri="{FF2B5EF4-FFF2-40B4-BE49-F238E27FC236}">
                <a16:creationId xmlns:a16="http://schemas.microsoft.com/office/drawing/2014/main" id="{0D00C040-8B67-7C4F-B7F1-0AAA5E293080}"/>
              </a:ext>
            </a:extLst>
          </p:cNvPr>
          <p:cNvSpPr txBox="1">
            <a:spLocks/>
          </p:cNvSpPr>
          <p:nvPr/>
        </p:nvSpPr>
        <p:spPr>
          <a:xfrm>
            <a:off x="4226807" y="6467336"/>
            <a:ext cx="536158" cy="303364"/>
          </a:xfrm>
          <a:prstGeom prst="rect">
            <a:avLst/>
          </a:prstGeom>
        </p:spPr>
        <p:txBody>
          <a:bodyPr vert="horz" lIns="91440" tIns="45720" rIns="91440" bIns="45720" rtlCol="0" anchor="ctr"/>
          <a:lstStyle>
            <a:defPPr>
              <a:defRPr lang="en-US"/>
            </a:defPPr>
            <a:lvl1pPr marL="0" algn="ctr" defTabSz="914400" rtl="0" eaLnBrk="1" latinLnBrk="0" hangingPunct="1">
              <a:defRPr sz="18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pPr/>
              <a:t>9</a:t>
            </a:fld>
            <a:endParaRPr lang="en-US" dirty="0"/>
          </a:p>
        </p:txBody>
      </p:sp>
      <p:pic>
        <p:nvPicPr>
          <p:cNvPr id="9" name="Picture 41">
            <a:extLst>
              <a:ext uri="{FF2B5EF4-FFF2-40B4-BE49-F238E27FC236}">
                <a16:creationId xmlns:a16="http://schemas.microsoft.com/office/drawing/2014/main" id="{D049DD50-0926-4B46-AD6F-9C0ED12E39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029" y="1251983"/>
            <a:ext cx="8061699" cy="2012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49">
            <a:extLst>
              <a:ext uri="{FF2B5EF4-FFF2-40B4-BE49-F238E27FC236}">
                <a16:creationId xmlns:a16="http://schemas.microsoft.com/office/drawing/2014/main" id="{D3D1AE44-1C73-3043-9CD5-70C714DB60EE}"/>
              </a:ext>
            </a:extLst>
          </p:cNvPr>
          <p:cNvSpPr txBox="1">
            <a:spLocks noChangeArrowheads="1"/>
          </p:cNvSpPr>
          <p:nvPr/>
        </p:nvSpPr>
        <p:spPr bwMode="auto">
          <a:xfrm>
            <a:off x="8322660" y="2267521"/>
            <a:ext cx="5219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FFFF"/>
                </a:solidFill>
              </a:rPr>
              <a:t>HT</a:t>
            </a:r>
          </a:p>
        </p:txBody>
      </p:sp>
      <p:grpSp>
        <p:nvGrpSpPr>
          <p:cNvPr id="11" name="Group 10">
            <a:extLst>
              <a:ext uri="{FF2B5EF4-FFF2-40B4-BE49-F238E27FC236}">
                <a16:creationId xmlns:a16="http://schemas.microsoft.com/office/drawing/2014/main" id="{9D65D26E-A616-8E4F-9CA8-B378885ACFFA}"/>
              </a:ext>
            </a:extLst>
          </p:cNvPr>
          <p:cNvGrpSpPr/>
          <p:nvPr/>
        </p:nvGrpSpPr>
        <p:grpSpPr>
          <a:xfrm>
            <a:off x="195169" y="1294196"/>
            <a:ext cx="8901206" cy="5173140"/>
            <a:chOff x="195169" y="1232204"/>
            <a:chExt cx="8901206" cy="5173140"/>
          </a:xfrm>
        </p:grpSpPr>
        <p:grpSp>
          <p:nvGrpSpPr>
            <p:cNvPr id="12" name="Group 11">
              <a:extLst>
                <a:ext uri="{FF2B5EF4-FFF2-40B4-BE49-F238E27FC236}">
                  <a16:creationId xmlns:a16="http://schemas.microsoft.com/office/drawing/2014/main" id="{2428EE59-4B96-F74C-9131-FB1D348B82D4}"/>
                </a:ext>
              </a:extLst>
            </p:cNvPr>
            <p:cNvGrpSpPr/>
            <p:nvPr/>
          </p:nvGrpSpPr>
          <p:grpSpPr>
            <a:xfrm>
              <a:off x="3951008" y="1232204"/>
              <a:ext cx="1389529" cy="612631"/>
              <a:chOff x="3951008" y="1232204"/>
              <a:chExt cx="1389529" cy="612631"/>
            </a:xfrm>
          </p:grpSpPr>
          <p:sp>
            <p:nvSpPr>
              <p:cNvPr id="17" name="Oval Callout 16">
                <a:extLst>
                  <a:ext uri="{FF2B5EF4-FFF2-40B4-BE49-F238E27FC236}">
                    <a16:creationId xmlns:a16="http://schemas.microsoft.com/office/drawing/2014/main" id="{1219FE6F-7A97-5B4F-A317-63A340CF9786}"/>
                  </a:ext>
                </a:extLst>
              </p:cNvPr>
              <p:cNvSpPr/>
              <p:nvPr/>
            </p:nvSpPr>
            <p:spPr bwMode="auto">
              <a:xfrm>
                <a:off x="3951008" y="1232204"/>
                <a:ext cx="1389529" cy="612631"/>
              </a:xfrm>
              <a:prstGeom prst="wedgeEllipseCallout">
                <a:avLst>
                  <a:gd name="adj1" fmla="val -23611"/>
                  <a:gd name="adj2" fmla="val 81157"/>
                </a:avLst>
              </a:prstGeom>
              <a:solidFill>
                <a:srgbClr val="000090"/>
              </a:solidFill>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defTabSz="457200">
                  <a:defRPr/>
                </a:pPr>
                <a:endParaRPr lang="en-US">
                  <a:solidFill>
                    <a:prstClr val="white"/>
                  </a:solidFill>
                  <a:latin typeface="Calibri"/>
                </a:endParaRPr>
              </a:p>
            </p:txBody>
          </p:sp>
          <p:pic>
            <p:nvPicPr>
              <p:cNvPr id="19" name="Picture 18" descr="latex-image-1.pdf">
                <a:extLst>
                  <a:ext uri="{FF2B5EF4-FFF2-40B4-BE49-F238E27FC236}">
                    <a16:creationId xmlns:a16="http://schemas.microsoft.com/office/drawing/2014/main" id="{4406A2E4-E043-F64A-8AF8-BC67B8523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132" y="1415127"/>
                <a:ext cx="1151399" cy="328971"/>
              </a:xfrm>
              <a:prstGeom prst="rect">
                <a:avLst/>
              </a:prstGeom>
            </p:spPr>
          </p:pic>
        </p:grpSp>
        <p:grpSp>
          <p:nvGrpSpPr>
            <p:cNvPr id="13" name="Group 12">
              <a:extLst>
                <a:ext uri="{FF2B5EF4-FFF2-40B4-BE49-F238E27FC236}">
                  <a16:creationId xmlns:a16="http://schemas.microsoft.com/office/drawing/2014/main" id="{7DAE9E9B-92E0-8D40-9374-F700D29E7964}"/>
                </a:ext>
              </a:extLst>
            </p:cNvPr>
            <p:cNvGrpSpPr/>
            <p:nvPr/>
          </p:nvGrpSpPr>
          <p:grpSpPr>
            <a:xfrm>
              <a:off x="1938618" y="3080920"/>
              <a:ext cx="1371787" cy="612631"/>
              <a:chOff x="1938618" y="3080920"/>
              <a:chExt cx="1371787" cy="612631"/>
            </a:xfrm>
          </p:grpSpPr>
          <p:sp>
            <p:nvSpPr>
              <p:cNvPr id="15" name="Oval Callout 14">
                <a:extLst>
                  <a:ext uri="{FF2B5EF4-FFF2-40B4-BE49-F238E27FC236}">
                    <a16:creationId xmlns:a16="http://schemas.microsoft.com/office/drawing/2014/main" id="{E1F5E870-4D22-5D49-9549-3A1F22EC85E2}"/>
                  </a:ext>
                </a:extLst>
              </p:cNvPr>
              <p:cNvSpPr/>
              <p:nvPr/>
            </p:nvSpPr>
            <p:spPr bwMode="auto">
              <a:xfrm>
                <a:off x="1938618" y="3080920"/>
                <a:ext cx="1371787" cy="612631"/>
              </a:xfrm>
              <a:prstGeom prst="wedgeEllipseCallout">
                <a:avLst>
                  <a:gd name="adj1" fmla="val 29166"/>
                  <a:gd name="adj2" fmla="val -66023"/>
                </a:avLst>
              </a:prstGeom>
              <a:solidFill>
                <a:srgbClr val="000090"/>
              </a:solidFill>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defTabSz="457200">
                  <a:defRPr/>
                </a:pPr>
                <a:endParaRPr lang="en-US">
                  <a:solidFill>
                    <a:prstClr val="white"/>
                  </a:solidFill>
                  <a:latin typeface="Calibri"/>
                </a:endParaRPr>
              </a:p>
            </p:txBody>
          </p:sp>
          <p:pic>
            <p:nvPicPr>
              <p:cNvPr id="16" name="Picture 15" descr="latex-image-1.pdf">
                <a:extLst>
                  <a:ext uri="{FF2B5EF4-FFF2-40B4-BE49-F238E27FC236}">
                    <a16:creationId xmlns:a16="http://schemas.microsoft.com/office/drawing/2014/main" id="{9AEB6A58-D1D4-434F-A962-F02C943E4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66" y="3154676"/>
                <a:ext cx="1322679" cy="420040"/>
              </a:xfrm>
              <a:prstGeom prst="rect">
                <a:avLst/>
              </a:prstGeom>
            </p:spPr>
          </p:pic>
        </p:grpSp>
        <p:sp>
          <p:nvSpPr>
            <p:cNvPr id="14" name="Rectangle 1">
              <a:extLst>
                <a:ext uri="{FF2B5EF4-FFF2-40B4-BE49-F238E27FC236}">
                  <a16:creationId xmlns:a16="http://schemas.microsoft.com/office/drawing/2014/main" id="{E8C7154D-3484-E24D-9D39-2C5B25D74648}"/>
                </a:ext>
              </a:extLst>
            </p:cNvPr>
            <p:cNvSpPr>
              <a:spLocks noChangeArrowheads="1"/>
            </p:cNvSpPr>
            <p:nvPr/>
          </p:nvSpPr>
          <p:spPr bwMode="auto">
            <a:xfrm>
              <a:off x="195169" y="4239366"/>
              <a:ext cx="8901206" cy="2165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7150" tIns="28575" rIns="57150" bIns="28575">
              <a:spAutoFit/>
            </a:bodyPr>
            <a:lstStyle/>
            <a:p>
              <a:pPr marL="357188" indent="-357188">
                <a:buFont typeface="Arial"/>
                <a:buChar char="•"/>
                <a:defRPr/>
              </a:pPr>
              <a:r>
                <a:rPr lang="en-US" sz="1900" b="1" dirty="0">
                  <a:solidFill>
                    <a:schemeClr val="accent1"/>
                  </a:solidFill>
                  <a:latin typeface="Avenir Roman" panose="02000503020000020003" pitchFamily="2" charset="0"/>
                  <a:cs typeface="Avenir Book"/>
                </a:rPr>
                <a:t>F</a:t>
              </a:r>
              <a:r>
                <a:rPr lang="en-US" sz="1900" b="1" baseline="-25000" dirty="0">
                  <a:solidFill>
                    <a:schemeClr val="accent1"/>
                  </a:solidFill>
                  <a:latin typeface="Avenir Roman" panose="02000503020000020003" pitchFamily="2" charset="0"/>
                  <a:cs typeface="Avenir Book"/>
                </a:rPr>
                <a:t>UU</a:t>
              </a:r>
              <a:r>
                <a:rPr lang="en-US" sz="1900" b="1" dirty="0">
                  <a:solidFill>
                    <a:schemeClr val="accent1"/>
                  </a:solidFill>
                  <a:latin typeface="Avenir Roman" panose="02000503020000020003" pitchFamily="2" charset="0"/>
                  <a:cs typeface="Avenir Book"/>
                </a:rPr>
                <a:t>:</a:t>
              </a:r>
              <a:r>
                <a:rPr lang="en-US" sz="1900" b="1" dirty="0">
                  <a:solidFill>
                    <a:schemeClr val="accent1"/>
                  </a:solidFill>
                  <a:latin typeface="Avenir Book"/>
                  <a:cs typeface="Avenir Book"/>
                </a:rPr>
                <a:t> </a:t>
              </a:r>
              <a:r>
                <a:rPr lang="en-US" sz="1900" dirty="0" err="1">
                  <a:solidFill>
                    <a:srgbClr val="0D36B6"/>
                  </a:solidFill>
                  <a:latin typeface="Avenir Book"/>
                  <a:cs typeface="Avenir Book"/>
                </a:rPr>
                <a:t>φ</a:t>
              </a:r>
              <a:r>
                <a:rPr lang="en-US" sz="1900" baseline="-25000" dirty="0" err="1">
                  <a:solidFill>
                    <a:srgbClr val="0D36B6"/>
                  </a:solidFill>
                  <a:latin typeface="Avenir Book"/>
                  <a:cs typeface="Avenir Book"/>
                </a:rPr>
                <a:t>h</a:t>
              </a:r>
              <a:r>
                <a:rPr lang="en-US" sz="1900" dirty="0">
                  <a:solidFill>
                    <a:srgbClr val="0D36B6"/>
                  </a:solidFill>
                  <a:latin typeface="Avenir Book"/>
                  <a:cs typeface="Avenir Book"/>
                </a:rPr>
                <a:t>- </a:t>
              </a:r>
              <a:r>
                <a:rPr lang="en-US" sz="1900" dirty="0">
                  <a:solidFill>
                    <a:srgbClr val="000090"/>
                  </a:solidFill>
                  <a:latin typeface="Avenir Roman" panose="02000503020000020003" pitchFamily="2" charset="0"/>
                  <a:cs typeface="Avenir Book"/>
                </a:rPr>
                <a:t>integrated cross section.  Transverse momentum dependence of the </a:t>
              </a:r>
              <a:r>
                <a:rPr lang="en-US" sz="1900" b="1" i="1" dirty="0">
                  <a:solidFill>
                    <a:srgbClr val="000090"/>
                  </a:solidFill>
                  <a:latin typeface="Avenir Roman" panose="02000503020000020003" pitchFamily="2" charset="0"/>
                  <a:ea typeface="Avenir Book" charset="0"/>
                  <a:cs typeface="Avenir Book" charset="0"/>
                </a:rPr>
                <a:t>Multiplicities </a:t>
              </a:r>
              <a:r>
                <a:rPr lang="en-US" sz="1900" dirty="0">
                  <a:solidFill>
                    <a:srgbClr val="000090"/>
                  </a:solidFill>
                  <a:latin typeface="Avenir Roman" panose="02000503020000020003" pitchFamily="2" charset="0"/>
                  <a:ea typeface="Avenir Book" charset="0"/>
                  <a:cs typeface="Avenir Book" charset="0"/>
                </a:rPr>
                <a:t>p</a:t>
              </a:r>
              <a:r>
                <a:rPr lang="en-US" sz="1900" dirty="0">
                  <a:solidFill>
                    <a:srgbClr val="000090"/>
                  </a:solidFill>
                  <a:latin typeface="Avenir Roman" panose="02000503020000020003" pitchFamily="2" charset="0"/>
                  <a:cs typeface="Avenir Book"/>
                </a:rPr>
                <a:t>rovides leverage in the quest to unfold, from the transverse hadron momentum </a:t>
              </a:r>
              <a:r>
                <a:rPr lang="en-US" sz="1900" dirty="0" err="1">
                  <a:solidFill>
                    <a:srgbClr val="000090"/>
                  </a:solidFill>
                  <a:latin typeface="Avenir Roman" panose="02000503020000020003" pitchFamily="2" charset="0"/>
                  <a:cs typeface="Avenir Book"/>
                </a:rPr>
                <a:t>P</a:t>
              </a:r>
              <a:r>
                <a:rPr lang="en-US" sz="1900" baseline="-25000" dirty="0" err="1">
                  <a:solidFill>
                    <a:srgbClr val="000090"/>
                  </a:solidFill>
                  <a:latin typeface="Avenir Roman" panose="02000503020000020003" pitchFamily="2" charset="0"/>
                  <a:cs typeface="Avenir Book"/>
                </a:rPr>
                <a:t>h</a:t>
              </a:r>
              <a:r>
                <a:rPr lang="en-US" sz="1900" baseline="-25000" dirty="0" err="1">
                  <a:solidFill>
                    <a:srgbClr val="000090"/>
                  </a:solidFill>
                  <a:latin typeface="Avenir Roman" panose="02000503020000020003" pitchFamily="2" charset="0"/>
                  <a:sym typeface="Symbol"/>
                </a:rPr>
                <a:t>T</a:t>
              </a:r>
              <a:r>
                <a:rPr lang="it-IT" sz="1900" baseline="-25000" dirty="0">
                  <a:solidFill>
                    <a:srgbClr val="000090"/>
                  </a:solidFill>
                  <a:latin typeface="Avenir Roman" panose="02000503020000020003" pitchFamily="2" charset="0"/>
                </a:rPr>
                <a:t> </a:t>
              </a:r>
              <a:r>
                <a:rPr lang="en-US" sz="1900" dirty="0">
                  <a:solidFill>
                    <a:srgbClr val="000090"/>
                  </a:solidFill>
                  <a:latin typeface="Avenir Roman" panose="02000503020000020003" pitchFamily="2" charset="0"/>
                  <a:cs typeface="Avenir Book"/>
                </a:rPr>
                <a:t> , the intrinsic quark </a:t>
              </a:r>
              <a:r>
                <a:rPr lang="en-US" sz="1900" dirty="0" err="1">
                  <a:solidFill>
                    <a:srgbClr val="000090"/>
                  </a:solidFill>
                  <a:latin typeface="Avenir Roman" panose="02000503020000020003" pitchFamily="2" charset="0"/>
                  <a:cs typeface="Avenir Book"/>
                </a:rPr>
                <a:t>k</a:t>
              </a:r>
              <a:r>
                <a:rPr lang="en-US" sz="1900" baseline="-25000" dirty="0" err="1">
                  <a:solidFill>
                    <a:srgbClr val="000090"/>
                  </a:solidFill>
                  <a:latin typeface="Avenir Roman" panose="02000503020000020003" pitchFamily="2" charset="0"/>
                  <a:cs typeface="Avenir Book"/>
                </a:rPr>
                <a:t>T</a:t>
              </a:r>
              <a:r>
                <a:rPr lang="en-US" sz="1900" dirty="0">
                  <a:solidFill>
                    <a:srgbClr val="000090"/>
                  </a:solidFill>
                  <a:latin typeface="Avenir Roman" panose="02000503020000020003" pitchFamily="2" charset="0"/>
                  <a:cs typeface="Avenir Book"/>
                </a:rPr>
                <a:t> and fragmentation </a:t>
              </a:r>
              <a:r>
                <a:rPr lang="en-US" sz="1900" dirty="0" err="1">
                  <a:solidFill>
                    <a:srgbClr val="000090"/>
                  </a:solidFill>
                  <a:latin typeface="Avenir Roman" panose="02000503020000020003" pitchFamily="2" charset="0"/>
                  <a:cs typeface="Avenir Book"/>
                </a:rPr>
                <a:t>p</a:t>
              </a:r>
              <a:r>
                <a:rPr lang="en-US" sz="1900" baseline="-25000" dirty="0" err="1">
                  <a:solidFill>
                    <a:srgbClr val="000090"/>
                  </a:solidFill>
                  <a:latin typeface="Avenir Roman" panose="02000503020000020003" pitchFamily="2" charset="0"/>
                  <a:cs typeface="Avenir Book"/>
                </a:rPr>
                <a:t>T</a:t>
              </a:r>
              <a:endParaRPr lang="en-US" sz="1900" baseline="-25000" dirty="0">
                <a:solidFill>
                  <a:srgbClr val="000090"/>
                </a:solidFill>
                <a:latin typeface="Avenir Roman" panose="02000503020000020003" pitchFamily="2" charset="0"/>
                <a:cs typeface="Avenir Book"/>
              </a:endParaRPr>
            </a:p>
            <a:p>
              <a:pPr marL="357188" indent="-357188">
                <a:buFont typeface="Arial"/>
                <a:buChar char="•"/>
                <a:defRPr/>
              </a:pPr>
              <a:endParaRPr lang="en-US" sz="1000" baseline="-25000" dirty="0">
                <a:solidFill>
                  <a:srgbClr val="000090"/>
                </a:solidFill>
                <a:latin typeface="Avenir Book"/>
                <a:cs typeface="Avenir Book"/>
              </a:endParaRPr>
            </a:p>
            <a:p>
              <a:pPr marL="357188" indent="-357188">
                <a:buFont typeface="Arial"/>
                <a:buChar char="•"/>
                <a:defRPr/>
              </a:pPr>
              <a:r>
                <a:rPr lang="en-US" sz="1900" b="1" dirty="0">
                  <a:solidFill>
                    <a:schemeClr val="accent1"/>
                  </a:solidFill>
                  <a:latin typeface="Avenir Book" charset="0"/>
                  <a:cs typeface="Avenir Book" charset="0"/>
                </a:rPr>
                <a:t>F</a:t>
              </a:r>
              <a:r>
                <a:rPr lang="en-US" sz="1900" b="1" baseline="-25000" dirty="0">
                  <a:solidFill>
                    <a:schemeClr val="accent1"/>
                  </a:solidFill>
                  <a:latin typeface="Avenir Book" charset="0"/>
                  <a:cs typeface="Avenir Book" charset="0"/>
                </a:rPr>
                <a:t>UU</a:t>
              </a:r>
              <a:r>
                <a:rPr lang="en-US" sz="1900" b="1" dirty="0">
                  <a:solidFill>
                    <a:schemeClr val="accent1"/>
                  </a:solidFill>
                  <a:latin typeface="Avenir Book" charset="0"/>
                  <a:cs typeface="Avenir Book" charset="0"/>
                </a:rPr>
                <a:t> cos2</a:t>
              </a:r>
              <a:r>
                <a:rPr lang="en-US" sz="1900" b="1" dirty="0">
                  <a:solidFill>
                    <a:schemeClr val="accent1"/>
                  </a:solidFill>
                  <a:latin typeface="Symbol" charset="2"/>
                  <a:ea typeface="Symbol" charset="2"/>
                  <a:cs typeface="Symbol" charset="2"/>
                </a:rPr>
                <a:t>f</a:t>
              </a:r>
              <a:r>
                <a:rPr lang="en-US" sz="1900" b="1" baseline="-25000" dirty="0">
                  <a:solidFill>
                    <a:schemeClr val="accent1"/>
                  </a:solidFill>
                  <a:latin typeface="Avenir Book" charset="0"/>
                  <a:cs typeface="Avenir Book" charset="0"/>
                </a:rPr>
                <a:t>h</a:t>
              </a:r>
              <a:r>
                <a:rPr lang="en-US" sz="1900" b="1" dirty="0">
                  <a:solidFill>
                    <a:schemeClr val="accent1"/>
                  </a:solidFill>
                  <a:latin typeface="Avenir Book" charset="0"/>
                  <a:cs typeface="Avenir Book" charset="0"/>
                </a:rPr>
                <a:t>: </a:t>
              </a:r>
              <a:r>
                <a:rPr lang="en-US" sz="1900" dirty="0">
                  <a:solidFill>
                    <a:srgbClr val="000090"/>
                  </a:solidFill>
                  <a:latin typeface="Avenir Roman" panose="02000503020000020003" pitchFamily="2" charset="0"/>
                  <a:cs typeface="Avenir Book" charset="0"/>
                </a:rPr>
                <a:t>h</a:t>
              </a:r>
              <a:r>
                <a:rPr lang="en-US" sz="1900" baseline="-25000" dirty="0">
                  <a:solidFill>
                    <a:srgbClr val="000090"/>
                  </a:solidFill>
                  <a:latin typeface="Avenir Roman" panose="02000503020000020003" pitchFamily="2" charset="0"/>
                  <a:cs typeface="Avenir Book" charset="0"/>
                </a:rPr>
                <a:t>1</a:t>
              </a:r>
              <a:r>
                <a:rPr lang="en-US" sz="1900" baseline="30000" dirty="0">
                  <a:latin typeface="Avenir Roman" panose="02000503020000020003" pitchFamily="2" charset="0"/>
                  <a:sym typeface="Symbol"/>
                </a:rPr>
                <a:t></a:t>
              </a:r>
              <a:r>
                <a:rPr lang="it-IT" sz="1900" dirty="0">
                  <a:latin typeface="Avenir Roman" panose="02000503020000020003" pitchFamily="2" charset="0"/>
                </a:rPr>
                <a:t> </a:t>
              </a:r>
              <a:r>
                <a:rPr lang="en-US" sz="1900" dirty="0">
                  <a:solidFill>
                    <a:srgbClr val="000090"/>
                  </a:solidFill>
                  <a:latin typeface="Avenir Roman" panose="02000503020000020003" pitchFamily="2" charset="0"/>
                  <a:cs typeface="Avenir Book" charset="0"/>
                </a:rPr>
                <a:t> describes correlation between the transverse momentum and transverse spin of quarks; H</a:t>
              </a:r>
              <a:r>
                <a:rPr lang="en-US" sz="1900" baseline="-25000" dirty="0">
                  <a:solidFill>
                    <a:srgbClr val="000090"/>
                  </a:solidFill>
                  <a:latin typeface="Avenir Roman" panose="02000503020000020003" pitchFamily="2" charset="0"/>
                  <a:cs typeface="Avenir Book" charset="0"/>
                </a:rPr>
                <a:t>1</a:t>
              </a:r>
              <a:r>
                <a:rPr lang="en-US" sz="1900" baseline="30000" dirty="0">
                  <a:latin typeface="Avenir Roman" panose="02000503020000020003" pitchFamily="2" charset="0"/>
                  <a:sym typeface="Symbol"/>
                </a:rPr>
                <a:t></a:t>
              </a:r>
              <a:r>
                <a:rPr lang="it-IT" sz="1900" dirty="0">
                  <a:latin typeface="Avenir Roman" panose="02000503020000020003" pitchFamily="2" charset="0"/>
                </a:rPr>
                <a:t> </a:t>
              </a:r>
              <a:r>
                <a:rPr lang="en-US" sz="1900" dirty="0">
                  <a:solidFill>
                    <a:srgbClr val="000090"/>
                  </a:solidFill>
                  <a:latin typeface="Avenir Roman" panose="02000503020000020003" pitchFamily="2" charset="0"/>
                  <a:cs typeface="Avenir Book" charset="0"/>
                </a:rPr>
                <a:t>describe fragmentation of transversely polarized quarks into an </a:t>
              </a:r>
              <a:r>
                <a:rPr lang="en-US" sz="1900" dirty="0" err="1">
                  <a:solidFill>
                    <a:srgbClr val="000090"/>
                  </a:solidFill>
                  <a:latin typeface="Avenir Roman" panose="02000503020000020003" pitchFamily="2" charset="0"/>
                  <a:cs typeface="Avenir Book" charset="0"/>
                </a:rPr>
                <a:t>unpolarized</a:t>
              </a:r>
              <a:r>
                <a:rPr lang="en-US" sz="1900" dirty="0">
                  <a:solidFill>
                    <a:srgbClr val="000090"/>
                  </a:solidFill>
                  <a:latin typeface="Avenir Roman" panose="02000503020000020003" pitchFamily="2" charset="0"/>
                  <a:cs typeface="Avenir Book" charset="0"/>
                </a:rPr>
                <a:t> hadron</a:t>
              </a:r>
            </a:p>
            <a:p>
              <a:pPr marL="357188" indent="-357188">
                <a:buFont typeface="Arial"/>
                <a:buChar char="•"/>
                <a:defRPr/>
              </a:pPr>
              <a:endParaRPr lang="en-US" sz="2000" baseline="-25000" dirty="0">
                <a:solidFill>
                  <a:srgbClr val="000090"/>
                </a:solidFill>
                <a:latin typeface="Avenir Book"/>
                <a:cs typeface="Avenir Book"/>
              </a:endParaRPr>
            </a:p>
          </p:txBody>
        </p:sp>
      </p:grpSp>
      <p:grpSp>
        <p:nvGrpSpPr>
          <p:cNvPr id="20" name="Group 19">
            <a:extLst>
              <a:ext uri="{FF2B5EF4-FFF2-40B4-BE49-F238E27FC236}">
                <a16:creationId xmlns:a16="http://schemas.microsoft.com/office/drawing/2014/main" id="{9D149F1B-A479-3B4F-BB33-E7F52F1B5861}"/>
              </a:ext>
            </a:extLst>
          </p:cNvPr>
          <p:cNvGrpSpPr/>
          <p:nvPr/>
        </p:nvGrpSpPr>
        <p:grpSpPr>
          <a:xfrm>
            <a:off x="5249023" y="1387281"/>
            <a:ext cx="3730680" cy="2384497"/>
            <a:chOff x="5249023" y="1325289"/>
            <a:chExt cx="3730680" cy="2384497"/>
          </a:xfrm>
        </p:grpSpPr>
        <p:sp>
          <p:nvSpPr>
            <p:cNvPr id="21" name="Oval Callout 20">
              <a:extLst>
                <a:ext uri="{FF2B5EF4-FFF2-40B4-BE49-F238E27FC236}">
                  <a16:creationId xmlns:a16="http://schemas.microsoft.com/office/drawing/2014/main" id="{18112372-8946-B74F-BA3E-8A15BA083807}"/>
                </a:ext>
              </a:extLst>
            </p:cNvPr>
            <p:cNvSpPr/>
            <p:nvPr/>
          </p:nvSpPr>
          <p:spPr bwMode="auto">
            <a:xfrm>
              <a:off x="7989850" y="2392818"/>
              <a:ext cx="989853" cy="461097"/>
            </a:xfrm>
            <a:prstGeom prst="wedgeEllipseCallout">
              <a:avLst>
                <a:gd name="adj1" fmla="val -28288"/>
                <a:gd name="adj2" fmla="val -64438"/>
              </a:avLst>
            </a:prstGeom>
            <a:solidFill>
              <a:srgbClr val="008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defRPr/>
              </a:pPr>
              <a:r>
                <a:rPr lang="en-US" sz="2000" b="1" dirty="0">
                  <a:solidFill>
                    <a:srgbClr val="FFFFFF"/>
                  </a:solidFill>
                  <a:latin typeface="Arial" charset="0"/>
                  <a:ea typeface="ＭＳ Ｐゴシック" charset="0"/>
                  <a:cs typeface="ＭＳ Ｐゴシック" charset="0"/>
                </a:rPr>
                <a:t>HT</a:t>
              </a:r>
            </a:p>
          </p:txBody>
        </p:sp>
        <p:grpSp>
          <p:nvGrpSpPr>
            <p:cNvPr id="22" name="Group 21">
              <a:extLst>
                <a:ext uri="{FF2B5EF4-FFF2-40B4-BE49-F238E27FC236}">
                  <a16:creationId xmlns:a16="http://schemas.microsoft.com/office/drawing/2014/main" id="{DDD58D2C-DEC9-B842-AB32-27FBE5654BD2}"/>
                </a:ext>
              </a:extLst>
            </p:cNvPr>
            <p:cNvGrpSpPr/>
            <p:nvPr/>
          </p:nvGrpSpPr>
          <p:grpSpPr>
            <a:xfrm>
              <a:off x="5336802" y="1325289"/>
              <a:ext cx="1066426" cy="536864"/>
              <a:chOff x="5336802" y="1325289"/>
              <a:chExt cx="1066426" cy="536864"/>
            </a:xfrm>
          </p:grpSpPr>
          <p:sp>
            <p:nvSpPr>
              <p:cNvPr id="27" name="Oval Callout 26">
                <a:extLst>
                  <a:ext uri="{FF2B5EF4-FFF2-40B4-BE49-F238E27FC236}">
                    <a16:creationId xmlns:a16="http://schemas.microsoft.com/office/drawing/2014/main" id="{849081C8-007E-B04B-A31F-F2D6054CDA20}"/>
                  </a:ext>
                </a:extLst>
              </p:cNvPr>
              <p:cNvSpPr/>
              <p:nvPr/>
            </p:nvSpPr>
            <p:spPr bwMode="auto">
              <a:xfrm>
                <a:off x="5336802" y="1325289"/>
                <a:ext cx="1066426" cy="536864"/>
              </a:xfrm>
              <a:prstGeom prst="wedgeEllipseCallout">
                <a:avLst>
                  <a:gd name="adj1" fmla="val -23611"/>
                  <a:gd name="adj2" fmla="val 81157"/>
                </a:avLst>
              </a:prstGeom>
              <a:solidFill>
                <a:srgbClr val="008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defTabSz="457200">
                  <a:defRPr/>
                </a:pPr>
                <a:endParaRPr lang="en-US">
                  <a:solidFill>
                    <a:prstClr val="white"/>
                  </a:solidFill>
                  <a:latin typeface="Calibri"/>
                </a:endParaRPr>
              </a:p>
            </p:txBody>
          </p:sp>
          <p:sp>
            <p:nvSpPr>
              <p:cNvPr id="28" name="TextBox 50">
                <a:extLst>
                  <a:ext uri="{FF2B5EF4-FFF2-40B4-BE49-F238E27FC236}">
                    <a16:creationId xmlns:a16="http://schemas.microsoft.com/office/drawing/2014/main" id="{F6DDB0E4-DC7F-BB40-B059-5C42E70C3C66}"/>
                  </a:ext>
                </a:extLst>
              </p:cNvPr>
              <p:cNvSpPr txBox="1">
                <a:spLocks noChangeArrowheads="1"/>
              </p:cNvSpPr>
              <p:nvPr/>
            </p:nvSpPr>
            <p:spPr bwMode="auto">
              <a:xfrm>
                <a:off x="5608545" y="1416210"/>
                <a:ext cx="5219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rgbClr val="FFFFFF"/>
                    </a:solidFill>
                  </a:rPr>
                  <a:t>HT</a:t>
                </a:r>
              </a:p>
            </p:txBody>
          </p:sp>
        </p:grpSp>
        <p:grpSp>
          <p:nvGrpSpPr>
            <p:cNvPr id="23" name="Group 22">
              <a:extLst>
                <a:ext uri="{FF2B5EF4-FFF2-40B4-BE49-F238E27FC236}">
                  <a16:creationId xmlns:a16="http://schemas.microsoft.com/office/drawing/2014/main" id="{DD48995B-3F7F-1B4A-B2C1-848CA23FB487}"/>
                </a:ext>
              </a:extLst>
            </p:cNvPr>
            <p:cNvGrpSpPr/>
            <p:nvPr/>
          </p:nvGrpSpPr>
          <p:grpSpPr>
            <a:xfrm>
              <a:off x="5249023" y="3097155"/>
              <a:ext cx="1371786" cy="612631"/>
              <a:chOff x="5249023" y="3097155"/>
              <a:chExt cx="1371786" cy="612631"/>
            </a:xfrm>
          </p:grpSpPr>
          <p:sp>
            <p:nvSpPr>
              <p:cNvPr id="25" name="Oval Callout 24">
                <a:extLst>
                  <a:ext uri="{FF2B5EF4-FFF2-40B4-BE49-F238E27FC236}">
                    <a16:creationId xmlns:a16="http://schemas.microsoft.com/office/drawing/2014/main" id="{E239FE7E-E482-B047-8F56-D4670DE27E12}"/>
                  </a:ext>
                </a:extLst>
              </p:cNvPr>
              <p:cNvSpPr/>
              <p:nvPr/>
            </p:nvSpPr>
            <p:spPr bwMode="auto">
              <a:xfrm>
                <a:off x="5249023" y="3097155"/>
                <a:ext cx="1371786" cy="612631"/>
              </a:xfrm>
              <a:prstGeom prst="wedgeEllipseCallout">
                <a:avLst>
                  <a:gd name="adj1" fmla="val 29166"/>
                  <a:gd name="adj2" fmla="val -66023"/>
                </a:avLst>
              </a:prstGeom>
              <a:solidFill>
                <a:srgbClr val="008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lIns="91440" tIns="45720" rIns="91440" bIns="45720" anchor="ctr"/>
              <a:lstStyle/>
              <a:p>
                <a:pPr algn="ctr" defTabSz="457200">
                  <a:defRPr/>
                </a:pPr>
                <a:endParaRPr lang="en-US">
                  <a:solidFill>
                    <a:prstClr val="white"/>
                  </a:solidFill>
                  <a:latin typeface="Calibri"/>
                </a:endParaRPr>
              </a:p>
            </p:txBody>
          </p:sp>
          <p:sp>
            <p:nvSpPr>
              <p:cNvPr id="26" name="TextBox 51">
                <a:extLst>
                  <a:ext uri="{FF2B5EF4-FFF2-40B4-BE49-F238E27FC236}">
                    <a16:creationId xmlns:a16="http://schemas.microsoft.com/office/drawing/2014/main" id="{94A7471C-AFE3-4F42-989C-431BB447C4BC}"/>
                  </a:ext>
                </a:extLst>
              </p:cNvPr>
              <p:cNvSpPr txBox="1">
                <a:spLocks noChangeArrowheads="1"/>
              </p:cNvSpPr>
              <p:nvPr/>
            </p:nvSpPr>
            <p:spPr bwMode="auto">
              <a:xfrm>
                <a:off x="5619750" y="3215136"/>
                <a:ext cx="5219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b="1" dirty="0">
                    <a:solidFill>
                      <a:schemeClr val="bg1"/>
                    </a:solidFill>
                  </a:rPr>
                  <a:t>HT</a:t>
                </a:r>
              </a:p>
            </p:txBody>
          </p:sp>
        </p:grpSp>
      </p:grpSp>
      <p:sp>
        <p:nvSpPr>
          <p:cNvPr id="34" name="Title 1">
            <a:extLst>
              <a:ext uri="{FF2B5EF4-FFF2-40B4-BE49-F238E27FC236}">
                <a16:creationId xmlns:a16="http://schemas.microsoft.com/office/drawing/2014/main" id="{E29A077A-324C-C844-98EA-7E51E9DD23F8}"/>
              </a:ext>
            </a:extLst>
          </p:cNvPr>
          <p:cNvSpPr txBox="1">
            <a:spLocks/>
          </p:cNvSpPr>
          <p:nvPr/>
        </p:nvSpPr>
        <p:spPr>
          <a:xfrm>
            <a:off x="0" y="11285"/>
            <a:ext cx="9144000" cy="7407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3800" b="0" dirty="0">
                <a:solidFill>
                  <a:schemeClr val="accent1"/>
                </a:solidFill>
                <a:latin typeface="Avenir Roman" panose="02000503020000020003" pitchFamily="2" charset="0"/>
                <a:cs typeface="Avenir Black"/>
              </a:rPr>
              <a:t>Unpolarized SIDIS</a:t>
            </a:r>
            <a:endParaRPr lang="en-US" sz="3800" b="0" dirty="0">
              <a:solidFill>
                <a:srgbClr val="FFFFFF"/>
              </a:solidFill>
              <a:latin typeface="Avenir Book" panose="02000503020000020003" pitchFamily="2" charset="0"/>
              <a:cs typeface="Avenir Black"/>
            </a:endParaRPr>
          </a:p>
        </p:txBody>
      </p:sp>
    </p:spTree>
    <p:extLst>
      <p:ext uri="{BB962C8B-B14F-4D97-AF65-F5344CB8AC3E}">
        <p14:creationId xmlns:p14="http://schemas.microsoft.com/office/powerpoint/2010/main" val="38922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red} h_{1}^\perp}$ \\&#10;\hline&#10; {L} &amp; &amp;${\color{green} \bf g_1}$ &amp;    ${\color{red} h_{1L}^\perp}$ \\&#10;\hline&#10; {T} &amp; ${\color{blue} f_{1T}^\perp} $ &amp;  ${\color{green} g_{1T}}$ &amp;  ${\color{red} \bf h_1}$  ${\color{red}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138"/>
  <p:tag name="PICTUREFILESIZE" val="25273"/>
</p:tagLst>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1_ROSSI_YEREVAN">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25966</TotalTime>
  <Words>2846</Words>
  <Application>Microsoft Macintosh PowerPoint</Application>
  <PresentationFormat>On-screen Show (4:3)</PresentationFormat>
  <Paragraphs>400</Paragraphs>
  <Slides>38</Slides>
  <Notes>14</Notes>
  <HiddenSlides>0</HiddenSlides>
  <MMClips>0</MMClips>
  <ScaleCrop>false</ScaleCrop>
  <HeadingPairs>
    <vt:vector size="8" baseType="variant">
      <vt:variant>
        <vt:lpstr>Fonts Used</vt:lpstr>
      </vt:variant>
      <vt:variant>
        <vt:i4>22</vt:i4>
      </vt:variant>
      <vt:variant>
        <vt:lpstr>Theme</vt:lpstr>
      </vt:variant>
      <vt:variant>
        <vt:i4>2</vt:i4>
      </vt:variant>
      <vt:variant>
        <vt:lpstr>Embedded OLE Servers</vt:lpstr>
      </vt:variant>
      <vt:variant>
        <vt:i4>2</vt:i4>
      </vt:variant>
      <vt:variant>
        <vt:lpstr>Slide Titles</vt:lpstr>
      </vt:variant>
      <vt:variant>
        <vt:i4>38</vt:i4>
      </vt:variant>
    </vt:vector>
  </HeadingPairs>
  <TitlesOfParts>
    <vt:vector size="64" baseType="lpstr">
      <vt:lpstr>ＭＳ ゴシック</vt:lpstr>
      <vt:lpstr>ＭＳ Ｐゴシック</vt:lpstr>
      <vt:lpstr>PingFangSC-Regular</vt:lpstr>
      <vt:lpstr>游ゴシック</vt:lpstr>
      <vt:lpstr>.PingFangSC-Regular</vt:lpstr>
      <vt:lpstr>Arial</vt:lpstr>
      <vt:lpstr>Arial Black</vt:lpstr>
      <vt:lpstr>Avenir Black</vt:lpstr>
      <vt:lpstr>Avenir Book</vt:lpstr>
      <vt:lpstr>Avenir Heavy</vt:lpstr>
      <vt:lpstr>Avenir Roman</vt:lpstr>
      <vt:lpstr>Calibri</vt:lpstr>
      <vt:lpstr>Chalkboard SE</vt:lpstr>
      <vt:lpstr>Courier New</vt:lpstr>
      <vt:lpstr>Helvetica</vt:lpstr>
      <vt:lpstr>Monotype Corsiva</vt:lpstr>
      <vt:lpstr>Symbol</vt:lpstr>
      <vt:lpstr>System Font Regular</vt:lpstr>
      <vt:lpstr>Tahoma</vt:lpstr>
      <vt:lpstr>Times</vt:lpstr>
      <vt:lpstr>Times New Roman</vt:lpstr>
      <vt:lpstr>Wingdings</vt:lpstr>
      <vt:lpstr>Office Theme</vt:lpstr>
      <vt:lpstr>1_ROSSI_YEREVAN</vt:lpstr>
      <vt:lpstr>Equazione</vt:lpstr>
      <vt:lpstr>Equation</vt:lpstr>
      <vt:lpstr>PowerPoint Presentation</vt:lpstr>
      <vt:lpstr>Introduction</vt:lpstr>
      <vt:lpstr>Unified View of the Nucleon Structure</vt:lpstr>
      <vt:lpstr>Transverse Momentum Dependent PDFs</vt:lpstr>
      <vt:lpstr>How to gain information about TMDs?</vt:lpstr>
      <vt:lpstr>How to gain information about TMDs?</vt:lpstr>
      <vt:lpstr>Transverse Momentum Dependent PDFs</vt:lpstr>
      <vt:lpstr>Everything is mixed up</vt:lpstr>
      <vt:lpstr>PowerPoint Presentation</vt:lpstr>
      <vt:lpstr>Leading Twist cos2f</vt:lpstr>
      <vt:lpstr>Small is big</vt:lpstr>
      <vt:lpstr>Unpolarized SIDIS from CLAS @ 6 GeV</vt:lpstr>
      <vt:lpstr>Which model fits the stage best?  </vt:lpstr>
      <vt:lpstr>Higher Twist: FLU sinf </vt:lpstr>
      <vt:lpstr>Diquark Spectator Model for e(x)</vt:lpstr>
      <vt:lpstr>The warm-gear         TMD</vt:lpstr>
      <vt:lpstr>The Critical Extraction Process</vt:lpstr>
      <vt:lpstr>Transversity and Collins Extraction</vt:lpstr>
      <vt:lpstr>kT extraction</vt:lpstr>
      <vt:lpstr>Challenges with Transverse Momentum in SIDIS</vt:lpstr>
      <vt:lpstr>Does it matter if p comes from correlated pairs?</vt:lpstr>
      <vt:lpstr>Take-away message</vt:lpstr>
      <vt:lpstr>Major Capabilities with JLab @ 12 GeV</vt:lpstr>
      <vt:lpstr>Approved Program</vt:lpstr>
      <vt:lpstr>SIDIS 12 GeV Program in Hall B</vt:lpstr>
      <vt:lpstr>p Beam Spin Asymmetry - ALU</vt:lpstr>
      <vt:lpstr>Boer-Mulders Asymmetries with CLAS12</vt:lpstr>
      <vt:lpstr>Longitudinally Polarized Target with CLAS12</vt:lpstr>
      <vt:lpstr>Hall C: SHMS + HMS (+ NPS) </vt:lpstr>
      <vt:lpstr>Quasi-Online Results – Pions </vt:lpstr>
      <vt:lpstr>The neutron Sivers Asymmetry with SBS</vt:lpstr>
      <vt:lpstr>SoLID impact on Tensor Charge</vt:lpstr>
      <vt:lpstr>L production in Deep Inelastic Scattering</vt:lpstr>
      <vt:lpstr>L Polarization in CLAS</vt:lpstr>
      <vt:lpstr>Projected Results</vt:lpstr>
      <vt:lpstr>ExtractionVAlidation framework (EVA)</vt:lpstr>
      <vt:lpstr>Virginia Center for Nuclear Femtography</vt:lpstr>
      <vt:lpstr>Summary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Early science results from JLab at 12 GeV and the road to nuclear femtography with EIC </dc:title>
  <dc:creator>Patrizia Rossi</dc:creator>
  <cp:lastModifiedBy>Patrizia Rossi</cp:lastModifiedBy>
  <cp:revision>797</cp:revision>
  <cp:lastPrinted>2019-09-21T12:25:50Z</cp:lastPrinted>
  <dcterms:created xsi:type="dcterms:W3CDTF">2019-07-21T14:59:33Z</dcterms:created>
  <dcterms:modified xsi:type="dcterms:W3CDTF">2019-09-24T09:58:37Z</dcterms:modified>
</cp:coreProperties>
</file>