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41" r:id="rId2"/>
    <p:sldId id="257" r:id="rId3"/>
    <p:sldId id="258" r:id="rId4"/>
    <p:sldId id="261" r:id="rId5"/>
    <p:sldId id="337" r:id="rId6"/>
    <p:sldId id="262" r:id="rId7"/>
    <p:sldId id="315" r:id="rId8"/>
    <p:sldId id="279" r:id="rId9"/>
    <p:sldId id="367" r:id="rId10"/>
    <p:sldId id="307" r:id="rId11"/>
    <p:sldId id="352" r:id="rId12"/>
    <p:sldId id="353" r:id="rId13"/>
    <p:sldId id="354" r:id="rId14"/>
    <p:sldId id="349" r:id="rId15"/>
    <p:sldId id="346" r:id="rId16"/>
    <p:sldId id="347" r:id="rId17"/>
    <p:sldId id="356" r:id="rId18"/>
    <p:sldId id="357" r:id="rId19"/>
    <p:sldId id="358" r:id="rId20"/>
    <p:sldId id="359" r:id="rId21"/>
    <p:sldId id="360" r:id="rId22"/>
    <p:sldId id="361" r:id="rId23"/>
    <p:sldId id="362" r:id="rId24"/>
    <p:sldId id="363" r:id="rId25"/>
    <p:sldId id="365" r:id="rId26"/>
    <p:sldId id="364" r:id="rId27"/>
    <p:sldId id="286" r:id="rId28"/>
    <p:sldId id="355" r:id="rId29"/>
    <p:sldId id="287" r:id="rId30"/>
    <p:sldId id="332" r:id="rId31"/>
    <p:sldId id="342" r:id="rId32"/>
    <p:sldId id="343" r:id="rId33"/>
    <p:sldId id="344" r:id="rId34"/>
    <p:sldId id="351" r:id="rId35"/>
    <p:sldId id="335" r:id="rId36"/>
    <p:sldId id="345" r:id="rId37"/>
    <p:sldId id="295" r:id="rId38"/>
    <p:sldId id="366" r:id="rId39"/>
    <p:sldId id="296" r:id="rId40"/>
    <p:sldId id="350" r:id="rId41"/>
    <p:sldId id="324" r:id="rId42"/>
    <p:sldId id="325" r:id="rId43"/>
    <p:sldId id="326" r:id="rId44"/>
    <p:sldId id="331" r:id="rId45"/>
    <p:sldId id="329" r:id="rId46"/>
    <p:sldId id="330" r:id="rId47"/>
    <p:sldId id="323" r:id="rId48"/>
    <p:sldId id="368"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FF"/>
    <a:srgbClr val="663300"/>
    <a:srgbClr val="3366FF"/>
    <a:srgbClr val="006600"/>
    <a:srgbClr val="4F81BD"/>
    <a:srgbClr val="0066FF"/>
    <a:srgbClr val="9966FF"/>
    <a:srgbClr val="9999FF"/>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8" autoAdjust="0"/>
    <p:restoredTop sz="86372" autoAdjust="0"/>
  </p:normalViewPr>
  <p:slideViewPr>
    <p:cSldViewPr>
      <p:cViewPr varScale="1">
        <p:scale>
          <a:sx n="71" d="100"/>
          <a:sy n="71" d="100"/>
        </p:scale>
        <p:origin x="-1074" y="-90"/>
      </p:cViewPr>
      <p:guideLst>
        <p:guide orient="horz" pos="2160"/>
        <p:guide pos="2880"/>
      </p:guideLst>
    </p:cSldViewPr>
  </p:slideViewPr>
  <p:outlineViewPr>
    <p:cViewPr>
      <p:scale>
        <a:sx n="33" d="100"/>
        <a:sy n="33" d="100"/>
      </p:scale>
      <p:origin x="234" y="34891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F2665-6570-435D-950F-DF644C2B95F6}" type="datetimeFigureOut">
              <a:rPr lang="zh-CN" altLang="en-US" smtClean="0"/>
              <a:pPr/>
              <a:t>2019/9/22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CD8115-047A-494A-A372-A1E0D4C75E8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ACD8115-047A-494A-A372-A1E0D4C75E8B}"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2019/9/22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3.png"/><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7.pn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628800"/>
            <a:ext cx="7772400" cy="1728192"/>
          </a:xfrm>
          <a:ln>
            <a:noFill/>
          </a:ln>
        </p:spPr>
        <p:txBody>
          <a:bodyPr>
            <a:noAutofit/>
          </a:bodyPr>
          <a:lstStyle/>
          <a:p>
            <a:r>
              <a:rPr lang="en-US" altLang="zh-CN" sz="3600" b="1" dirty="0" smtClean="0"/>
              <a:t>Spectrum and structure of positive and negative parity baryons</a:t>
            </a:r>
            <a:endParaRPr lang="zh-CN" altLang="en-US" sz="3600" b="1" dirty="0"/>
          </a:p>
        </p:txBody>
      </p:sp>
      <p:sp>
        <p:nvSpPr>
          <p:cNvPr id="3" name="副标题 2"/>
          <p:cNvSpPr>
            <a:spLocks noGrp="1"/>
          </p:cNvSpPr>
          <p:nvPr>
            <p:ph type="subTitle" idx="1"/>
          </p:nvPr>
        </p:nvSpPr>
        <p:spPr>
          <a:xfrm>
            <a:off x="323528" y="3573016"/>
            <a:ext cx="8424936" cy="1080120"/>
          </a:xfrm>
        </p:spPr>
        <p:txBody>
          <a:bodyPr>
            <a:normAutofit/>
          </a:bodyPr>
          <a:lstStyle/>
          <a:p>
            <a:r>
              <a:rPr lang="en-US" altLang="zh-CN" sz="2400" b="1" dirty="0" smtClean="0">
                <a:solidFill>
                  <a:schemeClr val="tx1"/>
                </a:solidFill>
                <a:latin typeface="+mj-lt"/>
                <a:ea typeface="Mathematica6" pitchFamily="2" charset="0"/>
                <a:cs typeface="Verdana" pitchFamily="34" charset="0"/>
              </a:rPr>
              <a:t>Chen </a:t>
            </a:r>
            <a:r>
              <a:rPr lang="en-US" altLang="zh-CN" sz="2400" b="1" dirty="0" err="1" smtClean="0">
                <a:solidFill>
                  <a:schemeClr val="tx1"/>
                </a:solidFill>
                <a:latin typeface="+mj-lt"/>
                <a:ea typeface="Mathematica6" pitchFamily="2" charset="0"/>
                <a:cs typeface="Verdana" pitchFamily="34" charset="0"/>
              </a:rPr>
              <a:t>Chen</a:t>
            </a:r>
            <a:endParaRPr lang="en-US" altLang="zh-CN" sz="2400" b="1" dirty="0" smtClean="0">
              <a:solidFill>
                <a:schemeClr val="tx1"/>
              </a:solidFill>
              <a:latin typeface="+mj-lt"/>
              <a:ea typeface="Mathematica6" pitchFamily="2" charset="0"/>
              <a:cs typeface="Verdana" pitchFamily="34" charset="0"/>
            </a:endParaRPr>
          </a:p>
          <a:p>
            <a:r>
              <a:rPr lang="en-US" altLang="zh-CN" sz="2400" dirty="0" smtClean="0">
                <a:solidFill>
                  <a:schemeClr val="tx1"/>
                </a:solidFill>
                <a:latin typeface="+mj-lt"/>
              </a:rPr>
              <a:t>University of Giessen</a:t>
            </a:r>
          </a:p>
        </p:txBody>
      </p:sp>
      <p:sp>
        <p:nvSpPr>
          <p:cNvPr id="11" name="Title 1"/>
          <p:cNvSpPr txBox="1">
            <a:spLocks/>
          </p:cNvSpPr>
          <p:nvPr/>
        </p:nvSpPr>
        <p:spPr>
          <a:xfrm>
            <a:off x="0" y="0"/>
            <a:ext cx="9144000" cy="1196752"/>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pic>
        <p:nvPicPr>
          <p:cNvPr id="6146" name="Picture 2" descr="C:\Users\seracron\Desktop\image.jpg"/>
          <p:cNvPicPr>
            <a:picLocks noChangeAspect="1" noChangeArrowheads="1"/>
          </p:cNvPicPr>
          <p:nvPr/>
        </p:nvPicPr>
        <p:blipFill>
          <a:blip r:embed="rId3" cstate="print"/>
          <a:srcRect/>
          <a:stretch>
            <a:fillRect/>
          </a:stretch>
        </p:blipFill>
        <p:spPr bwMode="auto">
          <a:xfrm>
            <a:off x="0" y="0"/>
            <a:ext cx="2267744" cy="1124744"/>
          </a:xfrm>
          <a:prstGeom prst="rect">
            <a:avLst/>
          </a:prstGeom>
          <a:noFill/>
        </p:spPr>
      </p:pic>
      <p:sp>
        <p:nvSpPr>
          <p:cNvPr id="15"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副标题 2"/>
          <p:cNvSpPr txBox="1">
            <a:spLocks/>
          </p:cNvSpPr>
          <p:nvPr/>
        </p:nvSpPr>
        <p:spPr>
          <a:xfrm>
            <a:off x="467544" y="4653136"/>
            <a:ext cx="8208912" cy="1872208"/>
          </a:xfrm>
          <a:prstGeom prst="rect">
            <a:avLst/>
          </a:prstGeom>
        </p:spPr>
        <p:txBody>
          <a:bodyPr vert="horz" lIns="91440" tIns="45720" rIns="91440" bIns="45720" rtlCol="0">
            <a:normAutofit/>
          </a:bodyPr>
          <a:lstStyle/>
          <a:p>
            <a:pPr lvl="0">
              <a:spcBef>
                <a:spcPct val="20000"/>
              </a:spcBef>
            </a:pPr>
            <a:endParaRPr kumimoji="0" lang="en-US" altLang="zh-CN" sz="16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entury" pitchFamily="18" charset="0"/>
              <a:ea typeface="Verdana" pitchFamily="34" charset="0"/>
              <a:cs typeface="Verdana" pitchFamily="34" charset="0"/>
            </a:endParaRPr>
          </a:p>
          <a:p>
            <a:pPr lvl="0" algn="ctr">
              <a:spcBef>
                <a:spcPct val="20000"/>
              </a:spcBef>
            </a:pPr>
            <a:r>
              <a:rPr lang="en-US" altLang="zh-CN" sz="1600" dirty="0" err="1" smtClean="0">
                <a:effectLst>
                  <a:outerShdw blurRad="38100" dist="38100" dir="2700000" algn="tl">
                    <a:srgbClr val="000000">
                      <a:alpha val="43137"/>
                    </a:srgbClr>
                  </a:outerShdw>
                </a:effectLst>
                <a:latin typeface="Century" pitchFamily="18" charset="0"/>
              </a:rPr>
              <a:t>Diquark</a:t>
            </a:r>
            <a:r>
              <a:rPr lang="en-US" altLang="zh-CN" sz="1600" dirty="0" smtClean="0">
                <a:effectLst>
                  <a:outerShdw blurRad="38100" dist="38100" dir="2700000" algn="tl">
                    <a:srgbClr val="000000">
                      <a:alpha val="43137"/>
                    </a:srgbClr>
                  </a:outerShdw>
                </a:effectLst>
                <a:latin typeface="Century" pitchFamily="18" charset="0"/>
              </a:rPr>
              <a:t> Correlations in </a:t>
            </a:r>
            <a:r>
              <a:rPr lang="en-US" altLang="zh-CN" sz="1600" dirty="0" err="1" smtClean="0">
                <a:effectLst>
                  <a:outerShdw blurRad="38100" dist="38100" dir="2700000" algn="tl">
                    <a:srgbClr val="000000">
                      <a:alpha val="43137"/>
                    </a:srgbClr>
                  </a:outerShdw>
                </a:effectLst>
                <a:latin typeface="Century" pitchFamily="18" charset="0"/>
              </a:rPr>
              <a:t>Hadron</a:t>
            </a:r>
            <a:r>
              <a:rPr lang="en-US" altLang="zh-CN" sz="1600" dirty="0" smtClean="0">
                <a:effectLst>
                  <a:outerShdw blurRad="38100" dist="38100" dir="2700000" algn="tl">
                    <a:srgbClr val="000000">
                      <a:alpha val="43137"/>
                    </a:srgbClr>
                  </a:outerShdw>
                </a:effectLst>
                <a:latin typeface="Century" pitchFamily="18" charset="0"/>
              </a:rPr>
              <a:t> Physics: </a:t>
            </a:r>
          </a:p>
          <a:p>
            <a:pPr lvl="0" algn="ctr">
              <a:spcBef>
                <a:spcPct val="20000"/>
              </a:spcBef>
            </a:pPr>
            <a:r>
              <a:rPr lang="en-US" altLang="zh-CN" sz="1600" dirty="0" smtClean="0">
                <a:effectLst>
                  <a:outerShdw blurRad="38100" dist="38100" dir="2700000" algn="tl">
                    <a:srgbClr val="000000">
                      <a:alpha val="43137"/>
                    </a:srgbClr>
                  </a:outerShdw>
                </a:effectLst>
                <a:latin typeface="Century" pitchFamily="18" charset="0"/>
              </a:rPr>
              <a:t>Origin, Impact and Evidence</a:t>
            </a:r>
          </a:p>
          <a:p>
            <a:pPr lvl="0" algn="ctr">
              <a:spcBef>
                <a:spcPct val="20000"/>
              </a:spcBef>
            </a:pPr>
            <a:r>
              <a:rPr lang="en-US" altLang="zh-CN" sz="1600" dirty="0" smtClean="0">
                <a:effectLst>
                  <a:outerShdw blurRad="38100" dist="38100" dir="2700000" algn="tl">
                    <a:srgbClr val="000000">
                      <a:alpha val="43137"/>
                    </a:srgbClr>
                  </a:outerShdw>
                </a:effectLst>
                <a:latin typeface="Century" pitchFamily="18" charset="0"/>
              </a:rPr>
              <a:t>23-27 September 2019</a:t>
            </a:r>
          </a:p>
          <a:p>
            <a:pPr lvl="0" algn="ctr">
              <a:spcBef>
                <a:spcPct val="20000"/>
              </a:spcBef>
            </a:pPr>
            <a:r>
              <a:rPr lang="en-US" altLang="zh-CN" sz="1600" b="1" dirty="0" smtClean="0">
                <a:solidFill>
                  <a:srgbClr val="3366FF"/>
                </a:solidFill>
                <a:effectLst>
                  <a:outerShdw blurRad="38100" dist="38100" dir="2700000" algn="tl">
                    <a:srgbClr val="000000">
                      <a:alpha val="43137"/>
                    </a:srgbClr>
                  </a:outerShdw>
                </a:effectLst>
                <a:latin typeface="Century" pitchFamily="18" charset="0"/>
              </a:rPr>
              <a:t>ECT*</a:t>
            </a:r>
          </a:p>
        </p:txBody>
      </p:sp>
    </p:spTree>
  </p:cSld>
  <p:clrMapOvr>
    <a:masterClrMapping/>
  </p:clrMapOvr>
  <p:transition advTm="140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91264" cy="5040560"/>
          </a:xfrm>
        </p:spPr>
        <p:txBody>
          <a:bodyPr>
            <a:normAutofit/>
          </a:bodyPr>
          <a:lstStyle/>
          <a:p>
            <a:pPr marL="514350" indent="-514350">
              <a:buFont typeface="Wingdings" pitchFamily="2" charset="2"/>
              <a:buChar char="u"/>
            </a:pPr>
            <a:r>
              <a:rPr lang="en-US" altLang="zh-CN" b="1" dirty="0" smtClean="0">
                <a:solidFill>
                  <a:srgbClr val="002060"/>
                </a:solidFill>
              </a:rPr>
              <a:t>The dressed-quark propagator</a:t>
            </a:r>
          </a:p>
          <a:p>
            <a:pPr marL="514350" indent="-514350">
              <a:buFont typeface="Wingdings" pitchFamily="2" charset="2"/>
              <a:buChar char="u"/>
            </a:pPr>
            <a:r>
              <a:rPr lang="en-US" altLang="zh-CN" b="1" dirty="0" err="1" smtClean="0">
                <a:solidFill>
                  <a:srgbClr val="002060"/>
                </a:solidFill>
              </a:rPr>
              <a:t>Diquark</a:t>
            </a:r>
            <a:r>
              <a:rPr lang="en-US" altLang="zh-CN" b="1" dirty="0" smtClean="0">
                <a:solidFill>
                  <a:srgbClr val="002060"/>
                </a:solidFill>
              </a:rPr>
              <a:t> amplitudes</a:t>
            </a:r>
          </a:p>
          <a:p>
            <a:pPr marL="514350" indent="-514350">
              <a:buFont typeface="Wingdings" pitchFamily="2" charset="2"/>
              <a:buChar char="u"/>
            </a:pPr>
            <a:r>
              <a:rPr lang="en-US" altLang="zh-CN" b="1" dirty="0" err="1" smtClean="0">
                <a:solidFill>
                  <a:srgbClr val="002060"/>
                </a:solidFill>
              </a:rPr>
              <a:t>Diquark</a:t>
            </a:r>
            <a:r>
              <a:rPr lang="en-US" altLang="zh-CN" b="1" dirty="0" smtClean="0">
                <a:solidFill>
                  <a:srgbClr val="002060"/>
                </a:solidFill>
              </a:rPr>
              <a:t> propagators </a:t>
            </a:r>
          </a:p>
          <a:p>
            <a:pPr marL="514350" indent="-514350">
              <a:buFont typeface="Wingdings" pitchFamily="2" charset="2"/>
              <a:buChar char="u"/>
            </a:pPr>
            <a:r>
              <a:rPr lang="en-US" altLang="zh-CN" b="1" dirty="0" err="1" smtClean="0">
                <a:solidFill>
                  <a:srgbClr val="C00000"/>
                </a:solidFill>
              </a:rPr>
              <a:t>Faddeev</a:t>
            </a:r>
            <a:r>
              <a:rPr lang="en-US" altLang="zh-CN" b="1" dirty="0" smtClean="0">
                <a:solidFill>
                  <a:srgbClr val="C00000"/>
                </a:solidFill>
              </a:rPr>
              <a:t> amplitudes</a:t>
            </a:r>
          </a:p>
          <a:p>
            <a:pPr>
              <a:buFont typeface="Wingdings" pitchFamily="2" charset="2"/>
              <a:buChar char="Ø"/>
            </a:pPr>
            <a:endParaRPr lang="en-US" b="1" dirty="0" smtClean="0">
              <a:solidFill>
                <a:srgbClr val="002060"/>
              </a:solidFill>
            </a:endParaRPr>
          </a:p>
          <a:p>
            <a:endParaRPr lang="en-US" b="1" dirty="0"/>
          </a:p>
        </p:txBody>
      </p:sp>
      <p:pic>
        <p:nvPicPr>
          <p:cNvPr id="7" name="Picture 6" descr="FaddeevEq.jpg"/>
          <p:cNvPicPr>
            <a:picLocks noChangeAspect="1"/>
          </p:cNvPicPr>
          <p:nvPr/>
        </p:nvPicPr>
        <p:blipFill>
          <a:blip r:embed="rId3" cstate="print"/>
          <a:stretch>
            <a:fillRect/>
          </a:stretch>
        </p:blipFill>
        <p:spPr>
          <a:xfrm>
            <a:off x="1331640" y="4077072"/>
            <a:ext cx="6480720" cy="2115616"/>
          </a:xfrm>
          <a:prstGeom prst="rect">
            <a:avLst/>
          </a:prstGeom>
        </p:spPr>
      </p:pic>
      <p:sp>
        <p:nvSpPr>
          <p:cNvPr id="8" name="Title 1"/>
          <p:cNvSpPr txBox="1">
            <a:spLocks/>
          </p:cNvSpPr>
          <p:nvPr/>
        </p:nvSpPr>
        <p:spPr>
          <a:xfrm>
            <a:off x="395536" y="0"/>
            <a:ext cx="8352928" cy="1196752"/>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4400" b="1" dirty="0" smtClean="0">
                <a:solidFill>
                  <a:srgbClr val="FF0000"/>
                </a:solidFill>
              </a:rPr>
              <a:t>Q</a:t>
            </a:r>
            <a:r>
              <a:rPr lang="en-US" altLang="zh-CN" sz="4400" b="1" dirty="0" smtClean="0">
                <a:solidFill>
                  <a:srgbClr val="0070C0"/>
                </a:solidFill>
              </a:rPr>
              <a:t>C</a:t>
            </a:r>
            <a:r>
              <a:rPr lang="en-US" altLang="zh-CN" sz="4400" b="1" dirty="0" smtClean="0">
                <a:solidFill>
                  <a:srgbClr val="00CC00"/>
                </a:solidFill>
              </a:rPr>
              <a:t>D</a:t>
            </a:r>
            <a:r>
              <a:rPr lang="en-US" altLang="zh-CN" sz="4400" b="1" dirty="0" smtClean="0">
                <a:solidFill>
                  <a:srgbClr val="C00000"/>
                </a:solidFill>
              </a:rPr>
              <a:t>-kindred model</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91264" cy="5285259"/>
          </a:xfrm>
        </p:spPr>
        <p:txBody>
          <a:bodyPr>
            <a:normAutofit/>
          </a:bodyPr>
          <a:lstStyle/>
          <a:p>
            <a:pPr>
              <a:buFont typeface="Wingdings" pitchFamily="2" charset="2"/>
              <a:buChar char="Ø"/>
            </a:pPr>
            <a:r>
              <a:rPr lang="en-US" altLang="zh-CN" sz="1800" b="1" dirty="0" err="1" smtClean="0">
                <a:solidFill>
                  <a:srgbClr val="FF0000"/>
                </a:solidFill>
              </a:rPr>
              <a:t>Diquark</a:t>
            </a:r>
            <a:r>
              <a:rPr lang="en-US" altLang="zh-CN" sz="1800" b="1" dirty="0" smtClean="0">
                <a:solidFill>
                  <a:srgbClr val="FF0000"/>
                </a:solidFill>
              </a:rPr>
              <a:t> masses (in </a:t>
            </a:r>
            <a:r>
              <a:rPr lang="en-US" altLang="zh-CN" sz="1800" b="1" dirty="0" err="1" smtClean="0">
                <a:solidFill>
                  <a:srgbClr val="FF0000"/>
                </a:solidFill>
              </a:rPr>
              <a:t>GeV</a:t>
            </a:r>
            <a:r>
              <a:rPr lang="en-US" altLang="zh-CN" sz="1800" b="1" dirty="0" smtClean="0">
                <a:solidFill>
                  <a:srgbClr val="FF0000"/>
                </a:solidFill>
              </a:rPr>
              <a:t>):</a:t>
            </a:r>
          </a:p>
          <a:p>
            <a:pPr>
              <a:buFont typeface="Wingdings" pitchFamily="2" charset="2"/>
              <a:buChar char="Ø"/>
            </a:pPr>
            <a:endParaRPr lang="en-US" altLang="zh-CN" sz="1800" b="1" dirty="0" smtClean="0">
              <a:solidFill>
                <a:srgbClr val="FF0000"/>
              </a:solidFill>
            </a:endParaRPr>
          </a:p>
          <a:p>
            <a:pPr>
              <a:buFont typeface="Wingdings" pitchFamily="2" charset="2"/>
              <a:buChar char="Ø"/>
            </a:pPr>
            <a:r>
              <a:rPr lang="en-US" altLang="zh-CN" sz="1800" b="1" dirty="0" smtClean="0">
                <a:solidFill>
                  <a:srgbClr val="002060"/>
                </a:solidFill>
              </a:rPr>
              <a:t>The first two values (</a:t>
            </a:r>
            <a:r>
              <a:rPr lang="en-US" altLang="zh-CN" sz="1800" b="1" dirty="0" smtClean="0">
                <a:solidFill>
                  <a:srgbClr val="FF0000"/>
                </a:solidFill>
              </a:rPr>
              <a:t>positive-parity</a:t>
            </a:r>
            <a:r>
              <a:rPr lang="en-US" altLang="zh-CN" sz="1800" b="1" dirty="0" smtClean="0">
                <a:solidFill>
                  <a:srgbClr val="002060"/>
                </a:solidFill>
              </a:rPr>
              <a:t>) provide for a good description of numerous dynamical properties of the nucleon, Δ-baryon and Roper resonance.</a:t>
            </a:r>
          </a:p>
          <a:p>
            <a:pPr>
              <a:buFont typeface="Wingdings" pitchFamily="2" charset="2"/>
              <a:buChar char="Ø"/>
            </a:pPr>
            <a:r>
              <a:rPr lang="en-US" altLang="zh-CN" sz="1800" b="1" dirty="0" smtClean="0">
                <a:solidFill>
                  <a:srgbClr val="002060"/>
                </a:solidFill>
              </a:rPr>
              <a:t>Masses of the </a:t>
            </a:r>
            <a:r>
              <a:rPr lang="en-US" altLang="zh-CN" sz="1800" b="1" dirty="0" smtClean="0">
                <a:solidFill>
                  <a:srgbClr val="FF0000"/>
                </a:solidFill>
              </a:rPr>
              <a:t>odd-parity</a:t>
            </a:r>
            <a:r>
              <a:rPr lang="en-US" altLang="zh-CN" sz="1800" b="1" dirty="0" smtClean="0">
                <a:solidFill>
                  <a:srgbClr val="002060"/>
                </a:solidFill>
              </a:rPr>
              <a:t> correlations are based on those computed from a contact interaction.</a:t>
            </a: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22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1028" name="Picture 4"/>
          <p:cNvPicPr>
            <a:picLocks noChangeAspect="1" noChangeArrowheads="1"/>
          </p:cNvPicPr>
          <p:nvPr/>
        </p:nvPicPr>
        <p:blipFill>
          <a:blip r:embed="rId4" cstate="print"/>
          <a:srcRect/>
          <a:stretch>
            <a:fillRect/>
          </a:stretch>
        </p:blipFill>
        <p:spPr bwMode="auto">
          <a:xfrm>
            <a:off x="827584" y="1124744"/>
            <a:ext cx="4824536" cy="288032"/>
          </a:xfrm>
          <a:prstGeom prst="rect">
            <a:avLst/>
          </a:prstGeom>
          <a:noFill/>
          <a:ln w="9525">
            <a:noFill/>
            <a:miter lim="800000"/>
            <a:headEnd/>
            <a:tailEnd/>
          </a:ln>
        </p:spPr>
      </p:pic>
      <p:pic>
        <p:nvPicPr>
          <p:cNvPr id="3074" name="Picture 2" descr="C:\Users\seracron\Desktop\PHY\IFT\lu.jpg"/>
          <p:cNvPicPr>
            <a:picLocks noChangeAspect="1" noChangeArrowheads="1"/>
          </p:cNvPicPr>
          <p:nvPr/>
        </p:nvPicPr>
        <p:blipFill>
          <a:blip r:embed="rId5" cstate="print"/>
          <a:srcRect/>
          <a:stretch>
            <a:fillRect/>
          </a:stretch>
        </p:blipFill>
        <p:spPr bwMode="auto">
          <a:xfrm>
            <a:off x="179512" y="2852936"/>
            <a:ext cx="8784976" cy="3168352"/>
          </a:xfrm>
          <a:prstGeom prst="rect">
            <a:avLst/>
          </a:prstGeom>
          <a:noFill/>
        </p:spPr>
      </p:pic>
      <p:sp>
        <p:nvSpPr>
          <p:cNvPr id="8" name="Title 1"/>
          <p:cNvSpPr txBox="1">
            <a:spLocks/>
          </p:cNvSpPr>
          <p:nvPr/>
        </p:nvSpPr>
        <p:spPr>
          <a:xfrm>
            <a:off x="395536" y="0"/>
            <a:ext cx="8352928" cy="620688"/>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sp>
        <p:nvSpPr>
          <p:cNvPr id="10"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blinds(horizontal)">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91264" cy="5285259"/>
          </a:xfrm>
        </p:spPr>
        <p:txBody>
          <a:bodyPr>
            <a:normAutofit/>
          </a:bodyPr>
          <a:lstStyle/>
          <a:p>
            <a:pPr>
              <a:buFont typeface="Wingdings" pitchFamily="2" charset="2"/>
              <a:buChar char="Ø"/>
            </a:pPr>
            <a:r>
              <a:rPr lang="en-US" altLang="zh-CN" sz="1800" b="1" dirty="0" err="1" smtClean="0">
                <a:solidFill>
                  <a:srgbClr val="FF0000"/>
                </a:solidFill>
              </a:rPr>
              <a:t>Diquark</a:t>
            </a:r>
            <a:r>
              <a:rPr lang="en-US" altLang="zh-CN" sz="1800" b="1" dirty="0" smtClean="0">
                <a:solidFill>
                  <a:srgbClr val="FF0000"/>
                </a:solidFill>
              </a:rPr>
              <a:t> masses (in </a:t>
            </a:r>
            <a:r>
              <a:rPr lang="en-US" altLang="zh-CN" sz="1800" b="1" dirty="0" err="1" smtClean="0">
                <a:solidFill>
                  <a:srgbClr val="FF0000"/>
                </a:solidFill>
              </a:rPr>
              <a:t>GeV</a:t>
            </a:r>
            <a:r>
              <a:rPr lang="en-US" altLang="zh-CN" sz="1800" b="1" dirty="0" smtClean="0">
                <a:solidFill>
                  <a:srgbClr val="FF0000"/>
                </a:solidFill>
              </a:rPr>
              <a:t>):</a:t>
            </a:r>
          </a:p>
          <a:p>
            <a:pPr>
              <a:buFont typeface="Wingdings" pitchFamily="2" charset="2"/>
              <a:buChar char="Ø"/>
            </a:pPr>
            <a:endParaRPr lang="en-US" altLang="zh-CN" sz="1800" b="1" dirty="0" smtClean="0">
              <a:solidFill>
                <a:srgbClr val="FF0000"/>
              </a:solidFill>
            </a:endParaRPr>
          </a:p>
          <a:p>
            <a:pPr>
              <a:buFont typeface="Wingdings" pitchFamily="2" charset="2"/>
              <a:buChar char="Ø"/>
            </a:pPr>
            <a:r>
              <a:rPr lang="en-US" altLang="zh-CN" sz="1800" b="1" dirty="0" smtClean="0">
                <a:solidFill>
                  <a:srgbClr val="002060"/>
                </a:solidFill>
              </a:rPr>
              <a:t>The first two values (</a:t>
            </a:r>
            <a:r>
              <a:rPr lang="en-US" altLang="zh-CN" sz="1800" b="1" dirty="0" smtClean="0">
                <a:solidFill>
                  <a:srgbClr val="FF0000"/>
                </a:solidFill>
              </a:rPr>
              <a:t>positive-parity</a:t>
            </a:r>
            <a:r>
              <a:rPr lang="en-US" altLang="zh-CN" sz="1800" b="1" dirty="0" smtClean="0">
                <a:solidFill>
                  <a:srgbClr val="002060"/>
                </a:solidFill>
              </a:rPr>
              <a:t>) provide for a good description of numerous dynamical properties of the nucleon, Δ-baryon and Roper resonance.</a:t>
            </a:r>
          </a:p>
          <a:p>
            <a:pPr>
              <a:buFont typeface="Wingdings" pitchFamily="2" charset="2"/>
              <a:buChar char="Ø"/>
            </a:pPr>
            <a:r>
              <a:rPr lang="en-US" altLang="zh-CN" sz="1800" b="1" dirty="0" smtClean="0">
                <a:solidFill>
                  <a:srgbClr val="002060"/>
                </a:solidFill>
              </a:rPr>
              <a:t>Masses of the </a:t>
            </a:r>
            <a:r>
              <a:rPr lang="en-US" altLang="zh-CN" sz="1800" b="1" dirty="0" smtClean="0">
                <a:solidFill>
                  <a:srgbClr val="FF0000"/>
                </a:solidFill>
              </a:rPr>
              <a:t>odd-parity</a:t>
            </a:r>
            <a:r>
              <a:rPr lang="en-US" altLang="zh-CN" sz="1800" b="1" dirty="0" smtClean="0">
                <a:solidFill>
                  <a:srgbClr val="002060"/>
                </a:solidFill>
              </a:rPr>
              <a:t> correlations are based on those computed from a contact interaction.</a:t>
            </a:r>
          </a:p>
          <a:p>
            <a:pPr>
              <a:buFont typeface="Wingdings" pitchFamily="2" charset="2"/>
              <a:buChar char="Ø"/>
            </a:pPr>
            <a:r>
              <a:rPr lang="en-US" altLang="zh-CN" sz="1800" b="1" dirty="0" smtClean="0">
                <a:solidFill>
                  <a:srgbClr val="002060"/>
                </a:solidFill>
              </a:rPr>
              <a:t>Such values are typical; and in truncations of the two-body scattering problem that are most widely used (</a:t>
            </a:r>
            <a:r>
              <a:rPr lang="en-US" altLang="zh-CN" sz="1800" b="1" dirty="0" smtClean="0">
                <a:solidFill>
                  <a:srgbClr val="C00000"/>
                </a:solidFill>
              </a:rPr>
              <a:t>RL</a:t>
            </a:r>
            <a:r>
              <a:rPr lang="en-US" altLang="zh-CN" sz="1800" b="1" dirty="0" smtClean="0">
                <a:solidFill>
                  <a:srgbClr val="002060"/>
                </a:solidFill>
              </a:rPr>
              <a:t>), </a:t>
            </a:r>
            <a:r>
              <a:rPr lang="en-US" altLang="zh-CN" sz="1800" b="1" dirty="0" err="1" smtClean="0">
                <a:solidFill>
                  <a:srgbClr val="002060"/>
                </a:solidFill>
              </a:rPr>
              <a:t>isoscalar</a:t>
            </a:r>
            <a:r>
              <a:rPr lang="en-US" altLang="zh-CN" sz="1800" b="1" dirty="0" smtClean="0">
                <a:solidFill>
                  <a:srgbClr val="002060"/>
                </a:solidFill>
              </a:rPr>
              <a:t>-vector and </a:t>
            </a:r>
            <a:r>
              <a:rPr lang="en-US" altLang="zh-CN" sz="1800" b="1" dirty="0" err="1" smtClean="0">
                <a:solidFill>
                  <a:srgbClr val="002060"/>
                </a:solidFill>
              </a:rPr>
              <a:t>isovector</a:t>
            </a:r>
            <a:r>
              <a:rPr lang="en-US" altLang="zh-CN" sz="1800" b="1" dirty="0" smtClean="0">
                <a:solidFill>
                  <a:srgbClr val="002060"/>
                </a:solidFill>
              </a:rPr>
              <a:t>-vector correlations are degenerate.</a:t>
            </a:r>
          </a:p>
          <a:p>
            <a:pPr>
              <a:buFont typeface="Wingdings" pitchFamily="2" charset="2"/>
              <a:buChar char="Ø"/>
            </a:pPr>
            <a:r>
              <a:rPr lang="en-US" altLang="zh-CN" sz="1800" b="1" dirty="0" smtClean="0">
                <a:solidFill>
                  <a:srgbClr val="002060"/>
                </a:solidFill>
              </a:rPr>
              <a:t>Normalization condition </a:t>
            </a:r>
            <a:r>
              <a:rPr lang="en-US" altLang="zh-CN" sz="1800" dirty="0" smtClean="0">
                <a:solidFill>
                  <a:srgbClr val="C00000"/>
                </a:solidFill>
                <a:sym typeface="Wingdings" pitchFamily="2" charset="2"/>
              </a:rPr>
              <a:t> </a:t>
            </a:r>
            <a:r>
              <a:rPr lang="en-US" altLang="zh-CN" sz="1800" b="1" dirty="0" smtClean="0">
                <a:solidFill>
                  <a:srgbClr val="FF0000"/>
                </a:solidFill>
                <a:sym typeface="Wingdings" pitchFamily="2" charset="2"/>
              </a:rPr>
              <a:t>couplings:</a:t>
            </a:r>
          </a:p>
          <a:p>
            <a:pPr>
              <a:buFont typeface="Wingdings" pitchFamily="2" charset="2"/>
              <a:buChar char="Ø"/>
            </a:pPr>
            <a:endParaRPr lang="en-US" altLang="zh-CN" sz="1800" b="1" dirty="0" smtClean="0">
              <a:solidFill>
                <a:srgbClr val="FF0000"/>
              </a:solidFill>
              <a:sym typeface="Wingdings" pitchFamily="2" charset="2"/>
            </a:endParaRPr>
          </a:p>
          <a:p>
            <a:pPr>
              <a:buFont typeface="Wingdings" pitchFamily="2" charset="2"/>
              <a:buChar char="Ø"/>
            </a:pPr>
            <a:endParaRPr lang="en-US" altLang="zh-CN" sz="1800" b="1" dirty="0" smtClean="0">
              <a:solidFill>
                <a:srgbClr val="FF0000"/>
              </a:solidFill>
              <a:sym typeface="Wingdings" pitchFamily="2" charset="2"/>
            </a:endParaRPr>
          </a:p>
          <a:p>
            <a:pPr>
              <a:buFont typeface="Wingdings" pitchFamily="2" charset="2"/>
              <a:buChar char="Ø"/>
            </a:pPr>
            <a:endParaRPr lang="en-US" altLang="zh-CN" sz="1800" b="1" dirty="0" smtClean="0">
              <a:solidFill>
                <a:srgbClr val="FF0000"/>
              </a:solidFill>
              <a:sym typeface="Wingdings" pitchFamily="2" charset="2"/>
            </a:endParaRPr>
          </a:p>
          <a:p>
            <a:pPr>
              <a:buFont typeface="Wingdings" pitchFamily="2" charset="2"/>
              <a:buChar char="Ø"/>
            </a:pPr>
            <a:endParaRPr lang="en-US" altLang="zh-CN" sz="1800" b="1" dirty="0" smtClean="0">
              <a:solidFill>
                <a:srgbClr val="FF0000"/>
              </a:solidFill>
              <a:sym typeface="Wingdings" pitchFamily="2" charset="2"/>
            </a:endParaRPr>
          </a:p>
          <a:p>
            <a:pPr>
              <a:buFont typeface="Wingdings" pitchFamily="2" charset="2"/>
              <a:buChar char="Ø"/>
            </a:pPr>
            <a:r>
              <a:rPr lang="en-US" altLang="zh-CN" sz="1800" b="1" dirty="0" err="1" smtClean="0">
                <a:solidFill>
                  <a:srgbClr val="002060"/>
                </a:solidFill>
                <a:sym typeface="Wingdings" pitchFamily="2" charset="2"/>
              </a:rPr>
              <a:t>Faddeev</a:t>
            </a:r>
            <a:r>
              <a:rPr lang="en-US" altLang="zh-CN" sz="1800" b="1" dirty="0" smtClean="0">
                <a:solidFill>
                  <a:srgbClr val="002060"/>
                </a:solidFill>
                <a:sym typeface="Wingdings" pitchFamily="2" charset="2"/>
              </a:rPr>
              <a:t> kernels: </a:t>
            </a:r>
            <a:r>
              <a:rPr lang="en-US" altLang="zh-CN" sz="1800" b="1" dirty="0" smtClean="0">
                <a:solidFill>
                  <a:srgbClr val="FF0000"/>
                </a:solidFill>
                <a:sym typeface="Wingdings" pitchFamily="2" charset="2"/>
              </a:rPr>
              <a:t>22 × 22 </a:t>
            </a:r>
            <a:r>
              <a:rPr lang="en-US" altLang="zh-CN" sz="1800" b="1" dirty="0" smtClean="0">
                <a:solidFill>
                  <a:srgbClr val="002060"/>
                </a:solidFill>
                <a:sym typeface="Wingdings" pitchFamily="2" charset="2"/>
              </a:rPr>
              <a:t>matrices are reduced to </a:t>
            </a:r>
            <a:r>
              <a:rPr lang="en-US" altLang="zh-CN" sz="1800" b="1" dirty="0" smtClean="0">
                <a:solidFill>
                  <a:srgbClr val="FF0000"/>
                </a:solidFill>
                <a:sym typeface="Wingdings" pitchFamily="2" charset="2"/>
              </a:rPr>
              <a:t>16 × 16 !</a:t>
            </a:r>
            <a:endParaRPr lang="en-US" altLang="zh-CN" sz="1800" b="1" dirty="0" smtClean="0">
              <a:solidFill>
                <a:srgbClr val="FF000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22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1028" name="Picture 4"/>
          <p:cNvPicPr>
            <a:picLocks noChangeAspect="1" noChangeArrowheads="1"/>
          </p:cNvPicPr>
          <p:nvPr/>
        </p:nvPicPr>
        <p:blipFill>
          <a:blip r:embed="rId4" cstate="print"/>
          <a:srcRect/>
          <a:stretch>
            <a:fillRect/>
          </a:stretch>
        </p:blipFill>
        <p:spPr bwMode="auto">
          <a:xfrm>
            <a:off x="827584" y="1124744"/>
            <a:ext cx="4824536" cy="28803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2267744" y="4005064"/>
            <a:ext cx="4176464" cy="720080"/>
          </a:xfrm>
          <a:prstGeom prst="rect">
            <a:avLst/>
          </a:prstGeom>
          <a:noFill/>
          <a:ln w="9525">
            <a:noFill/>
            <a:miter lim="800000"/>
            <a:headEnd/>
            <a:tailEnd/>
          </a:ln>
        </p:spPr>
      </p:pic>
      <p:sp>
        <p:nvSpPr>
          <p:cNvPr id="11" name="乘号 10"/>
          <p:cNvSpPr/>
          <p:nvPr/>
        </p:nvSpPr>
        <p:spPr>
          <a:xfrm>
            <a:off x="5508104" y="4149080"/>
            <a:ext cx="914400" cy="914400"/>
          </a:xfrm>
          <a:prstGeom prst="mathMultiply">
            <a:avLst/>
          </a:prstGeom>
          <a:solidFill>
            <a:srgbClr val="FF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12" name="Title 1"/>
          <p:cNvSpPr txBox="1">
            <a:spLocks/>
          </p:cNvSpPr>
          <p:nvPr/>
        </p:nvSpPr>
        <p:spPr>
          <a:xfrm>
            <a:off x="395536" y="0"/>
            <a:ext cx="8352928" cy="620688"/>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linds(horizontal)">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91264" cy="5328592"/>
          </a:xfrm>
        </p:spPr>
        <p:txBody>
          <a:bodyPr>
            <a:normAutofit/>
          </a:bodyPr>
          <a:lstStyle/>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None/>
            </a:pPr>
            <a:endParaRPr lang="en-US" altLang="zh-CN" sz="1800" b="1" dirty="0" smtClean="0">
              <a:solidFill>
                <a:srgbClr val="FF0000"/>
              </a:solidFill>
            </a:endParaRPr>
          </a:p>
          <a:p>
            <a:pPr>
              <a:buFont typeface="Wingdings" pitchFamily="2" charset="2"/>
              <a:buChar char="Ø"/>
            </a:pPr>
            <a:r>
              <a:rPr lang="en-US" altLang="zh-CN" sz="1800" b="1" dirty="0" smtClean="0">
                <a:solidFill>
                  <a:srgbClr val="002060"/>
                </a:solidFill>
              </a:rPr>
              <a:t>There is an absence of </a:t>
            </a:r>
            <a:r>
              <a:rPr lang="en-US" altLang="zh-CN" sz="1800" b="1" u="sng" dirty="0" smtClean="0">
                <a:solidFill>
                  <a:srgbClr val="FF0000"/>
                </a:solidFill>
              </a:rPr>
              <a:t>spin-orbit repulsion </a:t>
            </a:r>
            <a:r>
              <a:rPr lang="en-US" altLang="zh-CN" sz="1800" b="1" dirty="0" smtClean="0">
                <a:solidFill>
                  <a:srgbClr val="002060"/>
                </a:solidFill>
              </a:rPr>
              <a:t>owing to an oversimplification of the gluon-quark vertex when formulating the </a:t>
            </a:r>
            <a:r>
              <a:rPr lang="en-US" altLang="zh-CN" sz="1800" b="1" dirty="0" smtClean="0">
                <a:solidFill>
                  <a:srgbClr val="C00000"/>
                </a:solidFill>
              </a:rPr>
              <a:t>RL</a:t>
            </a:r>
            <a:r>
              <a:rPr lang="en-US" altLang="zh-CN" sz="1800" b="1" dirty="0" smtClean="0">
                <a:solidFill>
                  <a:srgbClr val="002060"/>
                </a:solidFill>
              </a:rPr>
              <a:t> bound-state equations. We therefore employ a simple artifice in order to implement the missing interactions.</a:t>
            </a:r>
          </a:p>
          <a:p>
            <a:pPr>
              <a:buFont typeface="Wingdings" pitchFamily="2" charset="2"/>
              <a:buChar char="Ø"/>
            </a:pPr>
            <a:endParaRPr lang="en-US" altLang="zh-CN" sz="1800" b="1" dirty="0" smtClean="0">
              <a:solidFill>
                <a:srgbClr val="002060"/>
              </a:solidFill>
            </a:endParaRPr>
          </a:p>
          <a:p>
            <a:pPr lvl="1">
              <a:buFont typeface="Wingdings" pitchFamily="2" charset="2"/>
              <a:buChar char="ü"/>
            </a:pPr>
            <a:r>
              <a:rPr lang="en-US" altLang="zh-CN" sz="1600" b="1" dirty="0" smtClean="0"/>
              <a:t>We introduce a single parameter into the </a:t>
            </a:r>
            <a:r>
              <a:rPr lang="en-US" altLang="zh-CN" sz="1600" b="1" dirty="0" err="1" smtClean="0"/>
              <a:t>Faddeev</a:t>
            </a:r>
            <a:r>
              <a:rPr lang="en-US" altLang="zh-CN" sz="1600" b="1" dirty="0" smtClean="0"/>
              <a:t> equation for </a:t>
            </a:r>
            <a:r>
              <a:rPr lang="en-US" altLang="zh-CN" sz="1600" b="1" dirty="0" smtClean="0">
                <a:solidFill>
                  <a:srgbClr val="C00000"/>
                </a:solidFill>
              </a:rPr>
              <a:t>J^P=1/2^{+-}</a:t>
            </a:r>
            <a:r>
              <a:rPr lang="en-US" altLang="zh-CN" sz="1600" b="1" i="1" dirty="0" smtClean="0"/>
              <a:t> </a:t>
            </a:r>
            <a:r>
              <a:rPr lang="en-US" altLang="zh-CN" sz="1600" b="1" dirty="0" smtClean="0"/>
              <a:t>baryons: </a:t>
            </a:r>
            <a:r>
              <a:rPr lang="en-US" altLang="zh-CN" sz="1600" b="1" dirty="0" err="1" smtClean="0">
                <a:solidFill>
                  <a:srgbClr val="C00000"/>
                </a:solidFill>
              </a:rPr>
              <a:t>gDB</a:t>
            </a:r>
            <a:r>
              <a:rPr lang="en-US" altLang="zh-CN" sz="1600" b="1" dirty="0" smtClean="0"/>
              <a:t>, a linear multiplicative factor attached to each opposite-parity </a:t>
            </a:r>
            <a:r>
              <a:rPr lang="en-US" altLang="zh-CN" sz="1600" b="1" dirty="0" smtClean="0">
                <a:solidFill>
                  <a:srgbClr val="C00000"/>
                </a:solidFill>
              </a:rPr>
              <a:t>(-P) </a:t>
            </a:r>
            <a:r>
              <a:rPr lang="en-US" altLang="zh-CN" sz="1600" b="1" dirty="0" err="1" smtClean="0"/>
              <a:t>diquark</a:t>
            </a:r>
            <a:r>
              <a:rPr lang="en-US" altLang="zh-CN" sz="1600" b="1" dirty="0" smtClean="0"/>
              <a:t> amplitude in the baryon’s </a:t>
            </a:r>
            <a:r>
              <a:rPr lang="en-US" altLang="zh-CN" sz="1600" b="1" dirty="0" err="1" smtClean="0"/>
              <a:t>Faddeev</a:t>
            </a:r>
            <a:r>
              <a:rPr lang="en-US" altLang="zh-CN" sz="1600" b="1" dirty="0" smtClean="0"/>
              <a:t> equation kernel.</a:t>
            </a:r>
          </a:p>
          <a:p>
            <a:pPr lvl="1">
              <a:buFont typeface="Wingdings" pitchFamily="2" charset="2"/>
              <a:buChar char="ü"/>
            </a:pPr>
            <a:r>
              <a:rPr lang="en-US" altLang="zh-CN" sz="1600" b="1" dirty="0" err="1" smtClean="0">
                <a:solidFill>
                  <a:srgbClr val="C00000"/>
                </a:solidFill>
              </a:rPr>
              <a:t>gDB</a:t>
            </a:r>
            <a:r>
              <a:rPr lang="en-US" altLang="zh-CN" sz="1600" b="1" dirty="0" smtClean="0"/>
              <a:t> is the single </a:t>
            </a:r>
            <a:r>
              <a:rPr lang="en-US" altLang="zh-CN" sz="1600" b="1" dirty="0" smtClean="0">
                <a:solidFill>
                  <a:srgbClr val="FF0000"/>
                </a:solidFill>
              </a:rPr>
              <a:t>free</a:t>
            </a:r>
            <a:r>
              <a:rPr lang="en-US" altLang="zh-CN" sz="1600" b="1" dirty="0" smtClean="0"/>
              <a:t> parameter in our study.</a:t>
            </a:r>
          </a:p>
          <a:p>
            <a:pPr lvl="2">
              <a:buNone/>
            </a:pPr>
            <a:endParaRPr lang="en-US" altLang="zh-CN" sz="1400" b="1" dirty="0" smtClean="0">
              <a:solidFill>
                <a:srgbClr val="FF0000"/>
              </a:solidFill>
            </a:endParaRPr>
          </a:p>
          <a:p>
            <a:pPr lvl="2">
              <a:buNone/>
            </a:pPr>
            <a:endParaRPr lang="en-US" altLang="zh-CN" sz="10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6" name="Picture 6" descr="FaddeevEq.jpg"/>
          <p:cNvPicPr>
            <a:picLocks noChangeAspect="1"/>
          </p:cNvPicPr>
          <p:nvPr/>
        </p:nvPicPr>
        <p:blipFill>
          <a:blip r:embed="rId3" cstate="print"/>
          <a:stretch>
            <a:fillRect/>
          </a:stretch>
        </p:blipFill>
        <p:spPr>
          <a:xfrm>
            <a:off x="1835696" y="1052736"/>
            <a:ext cx="5688632" cy="2016224"/>
          </a:xfrm>
          <a:prstGeom prst="rect">
            <a:avLst/>
          </a:prstGeom>
        </p:spPr>
      </p:pic>
      <p:sp>
        <p:nvSpPr>
          <p:cNvPr id="7"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10" name="Title 1"/>
          <p:cNvSpPr txBox="1">
            <a:spLocks/>
          </p:cNvSpPr>
          <p:nvPr/>
        </p:nvSpPr>
        <p:spPr>
          <a:xfrm>
            <a:off x="395536" y="0"/>
            <a:ext cx="8352928" cy="620688"/>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blinds(horizontal)">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91264" cy="5688632"/>
          </a:xfrm>
        </p:spPr>
        <p:txBody>
          <a:bodyPr>
            <a:normAutofit/>
          </a:bodyPr>
          <a:lstStyle/>
          <a:p>
            <a:pPr>
              <a:buFont typeface="Wingdings" pitchFamily="2" charset="2"/>
              <a:buChar char="p"/>
            </a:pPr>
            <a:r>
              <a:rPr lang="en-US" altLang="zh-CN" sz="1800" b="1" dirty="0" smtClean="0"/>
              <a:t>Solution to the </a:t>
            </a:r>
            <a:r>
              <a:rPr lang="en-US" altLang="zh-CN" sz="1800" b="1" dirty="0" smtClean="0">
                <a:solidFill>
                  <a:srgbClr val="FF0000"/>
                </a:solidFill>
              </a:rPr>
              <a:t>50</a:t>
            </a:r>
            <a:r>
              <a:rPr lang="en-US" altLang="zh-CN" sz="1800" b="1" dirty="0" smtClean="0"/>
              <a:t> year puzzle -- Roper resonance: </a:t>
            </a:r>
            <a:r>
              <a:rPr lang="en-US" altLang="zh-CN" sz="1800" b="1" dirty="0" smtClean="0">
                <a:solidFill>
                  <a:srgbClr val="002060"/>
                </a:solidFill>
              </a:rPr>
              <a:t>Discovered in 1963, the Roper resonance appears to be an exact copy of the proton except that its mass is </a:t>
            </a:r>
            <a:r>
              <a:rPr lang="en-US" altLang="zh-CN" sz="1800" b="1" i="1" dirty="0" smtClean="0">
                <a:solidFill>
                  <a:srgbClr val="C00000"/>
                </a:solidFill>
              </a:rPr>
              <a:t>50%</a:t>
            </a:r>
            <a:r>
              <a:rPr lang="en-US" altLang="zh-CN" sz="1800" b="1" dirty="0" smtClean="0">
                <a:solidFill>
                  <a:srgbClr val="C00000"/>
                </a:solidFill>
              </a:rPr>
              <a:t> </a:t>
            </a:r>
            <a:r>
              <a:rPr lang="en-US" altLang="zh-CN" sz="1800" b="1" dirty="0" smtClean="0">
                <a:solidFill>
                  <a:srgbClr val="002060"/>
                </a:solidFill>
              </a:rPr>
              <a:t>greater and it is unstable…</a:t>
            </a:r>
          </a:p>
          <a:p>
            <a:pPr>
              <a:buNone/>
            </a:pPr>
            <a:r>
              <a:rPr lang="en-US" altLang="zh-CN" sz="1800" dirty="0" smtClean="0"/>
              <a:t/>
            </a:r>
            <a:br>
              <a:rPr lang="en-US" altLang="zh-CN" sz="1800" dirty="0" smtClean="0"/>
            </a:br>
            <a:endParaRPr lang="en-US" altLang="zh-CN" sz="1800" b="1" dirty="0" smtClean="0">
              <a:solidFill>
                <a:srgbClr val="FF0000"/>
              </a:solidFill>
            </a:endParaRPr>
          </a:p>
          <a:p>
            <a:pPr lvl="2">
              <a:buNone/>
            </a:pPr>
            <a:endParaRPr lang="en-US" altLang="zh-CN" sz="1400" b="1" dirty="0" smtClean="0">
              <a:solidFill>
                <a:srgbClr val="FF0000"/>
              </a:solidFill>
            </a:endParaRPr>
          </a:p>
          <a:p>
            <a:pPr lvl="2">
              <a:buNone/>
            </a:pPr>
            <a:endParaRPr lang="en-US" altLang="zh-CN" sz="10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sp>
        <p:nvSpPr>
          <p:cNvPr id="5" name="Title 1"/>
          <p:cNvSpPr txBox="1">
            <a:spLocks/>
          </p:cNvSpPr>
          <p:nvPr/>
        </p:nvSpPr>
        <p:spPr>
          <a:xfrm>
            <a:off x="395536" y="0"/>
            <a:ext cx="8352928" cy="620688"/>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91264" cy="5688632"/>
          </a:xfrm>
        </p:spPr>
        <p:txBody>
          <a:bodyPr>
            <a:normAutofit/>
          </a:bodyPr>
          <a:lstStyle/>
          <a:p>
            <a:pPr>
              <a:buFont typeface="Wingdings" pitchFamily="2" charset="2"/>
              <a:buChar char="p"/>
            </a:pPr>
            <a:r>
              <a:rPr lang="en-US" altLang="zh-CN" sz="1800" b="1" dirty="0" smtClean="0"/>
              <a:t>Solution to the </a:t>
            </a:r>
            <a:r>
              <a:rPr lang="en-US" altLang="zh-CN" sz="1800" b="1" dirty="0" smtClean="0">
                <a:solidFill>
                  <a:srgbClr val="FF0000"/>
                </a:solidFill>
              </a:rPr>
              <a:t>50</a:t>
            </a:r>
            <a:r>
              <a:rPr lang="en-US" altLang="zh-CN" sz="1800" b="1" dirty="0" smtClean="0"/>
              <a:t> year puzzle -- Roper resonance: </a:t>
            </a:r>
            <a:r>
              <a:rPr lang="en-US" altLang="zh-CN" sz="1800" b="1" dirty="0" smtClean="0">
                <a:solidFill>
                  <a:srgbClr val="002060"/>
                </a:solidFill>
              </a:rPr>
              <a:t>Discovered in 1963, the Roper resonance appears to be an exact copy of the proton except that its mass is </a:t>
            </a:r>
            <a:r>
              <a:rPr lang="en-US" altLang="zh-CN" sz="1800" b="1" i="1" dirty="0" smtClean="0">
                <a:solidFill>
                  <a:srgbClr val="C00000"/>
                </a:solidFill>
              </a:rPr>
              <a:t>50%</a:t>
            </a:r>
            <a:r>
              <a:rPr lang="en-US" altLang="zh-CN" sz="1800" b="1" dirty="0" smtClean="0">
                <a:solidFill>
                  <a:srgbClr val="C00000"/>
                </a:solidFill>
              </a:rPr>
              <a:t> </a:t>
            </a:r>
            <a:r>
              <a:rPr lang="en-US" altLang="zh-CN" sz="1800" b="1" dirty="0" smtClean="0">
                <a:solidFill>
                  <a:srgbClr val="002060"/>
                </a:solidFill>
              </a:rPr>
              <a:t>greater and it is unstable…</a:t>
            </a:r>
          </a:p>
          <a:p>
            <a:pPr>
              <a:buNone/>
            </a:pPr>
            <a:r>
              <a:rPr lang="en-US" altLang="zh-CN" sz="1800" dirty="0" smtClean="0"/>
              <a:t/>
            </a:r>
            <a:br>
              <a:rPr lang="en-US" altLang="zh-CN" sz="1800" dirty="0" smtClean="0"/>
            </a:br>
            <a:endParaRPr lang="en-US" altLang="zh-CN" sz="1800" b="1" dirty="0" smtClean="0">
              <a:solidFill>
                <a:srgbClr val="FF0000"/>
              </a:solidFill>
            </a:endParaRPr>
          </a:p>
          <a:p>
            <a:pPr lvl="2">
              <a:buNone/>
            </a:pPr>
            <a:endParaRPr lang="en-US" altLang="zh-CN" sz="1400" b="1" dirty="0" smtClean="0">
              <a:solidFill>
                <a:srgbClr val="FF0000"/>
              </a:solidFill>
            </a:endParaRPr>
          </a:p>
          <a:p>
            <a:pPr lvl="2">
              <a:buNone/>
            </a:pPr>
            <a:endParaRPr lang="en-US" altLang="zh-CN" sz="10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sp>
        <p:nvSpPr>
          <p:cNvPr id="5" name="Title 1"/>
          <p:cNvSpPr txBox="1">
            <a:spLocks/>
          </p:cNvSpPr>
          <p:nvPr/>
        </p:nvSpPr>
        <p:spPr>
          <a:xfrm>
            <a:off x="395536" y="0"/>
            <a:ext cx="8352928" cy="620688"/>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pic>
        <p:nvPicPr>
          <p:cNvPr id="2" name="Picture 3"/>
          <p:cNvPicPr>
            <a:picLocks noChangeAspect="1" noChangeArrowheads="1"/>
          </p:cNvPicPr>
          <p:nvPr/>
        </p:nvPicPr>
        <p:blipFill>
          <a:blip r:embed="rId3" cstate="print"/>
          <a:srcRect/>
          <a:stretch>
            <a:fillRect/>
          </a:stretch>
        </p:blipFill>
        <p:spPr bwMode="auto">
          <a:xfrm>
            <a:off x="467544" y="1628800"/>
            <a:ext cx="8237537" cy="50482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91264" cy="5688632"/>
          </a:xfrm>
        </p:spPr>
        <p:txBody>
          <a:bodyPr>
            <a:normAutofit/>
          </a:bodyPr>
          <a:lstStyle/>
          <a:p>
            <a:pPr>
              <a:buFont typeface="Wingdings" pitchFamily="2" charset="2"/>
              <a:buChar char="p"/>
            </a:pPr>
            <a:r>
              <a:rPr lang="en-US" altLang="zh-CN" sz="1800" b="1" dirty="0" smtClean="0"/>
              <a:t>Solution to the </a:t>
            </a:r>
            <a:r>
              <a:rPr lang="en-US" altLang="zh-CN" sz="1800" b="1" dirty="0" smtClean="0">
                <a:solidFill>
                  <a:srgbClr val="FF0000"/>
                </a:solidFill>
              </a:rPr>
              <a:t>50</a:t>
            </a:r>
            <a:r>
              <a:rPr lang="en-US" altLang="zh-CN" sz="1800" b="1" dirty="0" smtClean="0"/>
              <a:t> year puzzle -- Roper resonance: </a:t>
            </a:r>
            <a:r>
              <a:rPr lang="en-US" altLang="zh-CN" sz="1800" b="1" dirty="0" smtClean="0">
                <a:solidFill>
                  <a:srgbClr val="002060"/>
                </a:solidFill>
              </a:rPr>
              <a:t>Discovered in 1963, the Roper resonance appears to be an exact copy of the proton except that its mass is </a:t>
            </a:r>
            <a:r>
              <a:rPr lang="en-US" altLang="zh-CN" sz="1800" b="1" i="1" dirty="0" smtClean="0">
                <a:solidFill>
                  <a:srgbClr val="C00000"/>
                </a:solidFill>
              </a:rPr>
              <a:t>50%</a:t>
            </a:r>
            <a:r>
              <a:rPr lang="en-US" altLang="zh-CN" sz="1800" b="1" dirty="0" smtClean="0">
                <a:solidFill>
                  <a:srgbClr val="C00000"/>
                </a:solidFill>
              </a:rPr>
              <a:t> </a:t>
            </a:r>
            <a:r>
              <a:rPr lang="en-US" altLang="zh-CN" sz="1800" b="1" dirty="0" smtClean="0">
                <a:solidFill>
                  <a:srgbClr val="002060"/>
                </a:solidFill>
              </a:rPr>
              <a:t>greater and it is unstable…</a:t>
            </a:r>
          </a:p>
          <a:p>
            <a:pPr>
              <a:buNone/>
            </a:pPr>
            <a:r>
              <a:rPr lang="en-US" altLang="zh-CN" sz="1800" dirty="0" smtClean="0"/>
              <a:t/>
            </a:r>
            <a:br>
              <a:rPr lang="en-US" altLang="zh-CN" sz="1800" dirty="0" smtClean="0"/>
            </a:br>
            <a:endParaRPr lang="en-US" altLang="zh-CN" sz="1800" b="1" dirty="0" smtClean="0">
              <a:solidFill>
                <a:srgbClr val="FF0000"/>
              </a:solidFill>
            </a:endParaRPr>
          </a:p>
          <a:p>
            <a:pPr lvl="2">
              <a:buNone/>
            </a:pPr>
            <a:endParaRPr lang="en-US" altLang="zh-CN" sz="1400" b="1" dirty="0" smtClean="0">
              <a:solidFill>
                <a:srgbClr val="FF0000"/>
              </a:solidFill>
            </a:endParaRPr>
          </a:p>
          <a:p>
            <a:pPr lvl="2">
              <a:buNone/>
            </a:pPr>
            <a:endParaRPr lang="en-US" altLang="zh-CN" sz="10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sp>
        <p:nvSpPr>
          <p:cNvPr id="5" name="Title 1"/>
          <p:cNvSpPr txBox="1">
            <a:spLocks/>
          </p:cNvSpPr>
          <p:nvPr/>
        </p:nvSpPr>
        <p:spPr>
          <a:xfrm>
            <a:off x="395536" y="0"/>
            <a:ext cx="8352928" cy="620688"/>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pic>
        <p:nvPicPr>
          <p:cNvPr id="2" name="Picture 3"/>
          <p:cNvPicPr>
            <a:picLocks noChangeAspect="1" noChangeArrowheads="1"/>
          </p:cNvPicPr>
          <p:nvPr/>
        </p:nvPicPr>
        <p:blipFill>
          <a:blip r:embed="rId3" cstate="print"/>
          <a:srcRect/>
          <a:stretch>
            <a:fillRect/>
          </a:stretch>
        </p:blipFill>
        <p:spPr bwMode="auto">
          <a:xfrm>
            <a:off x="467544" y="1628800"/>
            <a:ext cx="8237537" cy="504825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51520" y="4005064"/>
            <a:ext cx="3924300" cy="2571750"/>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4860032" y="3933056"/>
            <a:ext cx="3895725" cy="26479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0" y="1988840"/>
            <a:ext cx="9144000" cy="4104456"/>
          </a:xfrm>
          <a:prstGeom prst="rect">
            <a:avLst/>
          </a:prstGeom>
          <a:noFill/>
          <a:ln w="9525">
            <a:noFill/>
            <a:miter lim="800000"/>
            <a:headEnd/>
            <a:tailEnd/>
          </a:ln>
        </p:spPr>
      </p:pic>
      <p:sp>
        <p:nvSpPr>
          <p:cNvPr id="5" name="Title 1"/>
          <p:cNvSpPr txBox="1">
            <a:spLocks/>
          </p:cNvSpPr>
          <p:nvPr/>
        </p:nvSpPr>
        <p:spPr>
          <a:xfrm>
            <a:off x="395536" y="332656"/>
            <a:ext cx="8352928" cy="1224136"/>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algn="ctr">
              <a:spcBef>
                <a:spcPct val="0"/>
              </a:spcBef>
            </a:pPr>
            <a:r>
              <a:rPr lang="en-US" altLang="zh-CN" sz="4000" b="1" dirty="0" smtClean="0">
                <a:solidFill>
                  <a:srgbClr val="C00000"/>
                </a:solidFill>
              </a:rPr>
              <a:t>Part 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291264" cy="4176464"/>
          </a:xfrm>
        </p:spPr>
        <p:txBody>
          <a:bodyPr>
            <a:normAutofit/>
          </a:bodyPr>
          <a:lstStyle/>
          <a:p>
            <a:pPr marL="514350" indent="-514350">
              <a:buFont typeface="Wingdings" pitchFamily="2" charset="2"/>
              <a:buChar char="u"/>
            </a:pPr>
            <a:r>
              <a:rPr lang="en-US" altLang="zh-CN" dirty="0" smtClean="0">
                <a:solidFill>
                  <a:srgbClr val="002060"/>
                </a:solidFill>
              </a:rPr>
              <a:t>The four lightest baryon </a:t>
            </a:r>
            <a:r>
              <a:rPr lang="en-US" altLang="zh-CN" dirty="0" smtClean="0">
                <a:solidFill>
                  <a:srgbClr val="C00000"/>
                </a:solidFill>
              </a:rPr>
              <a:t>(I=1/2, J^P=1/2^{+-})</a:t>
            </a:r>
            <a:r>
              <a:rPr lang="en-US" altLang="zh-CN" i="1" dirty="0" smtClean="0">
                <a:solidFill>
                  <a:srgbClr val="C00000"/>
                </a:solidFill>
              </a:rPr>
              <a:t> </a:t>
            </a:r>
            <a:r>
              <a:rPr lang="en-US" altLang="zh-CN" dirty="0" err="1" smtClean="0">
                <a:solidFill>
                  <a:srgbClr val="002060"/>
                </a:solidFill>
              </a:rPr>
              <a:t>isospin</a:t>
            </a:r>
            <a:r>
              <a:rPr lang="en-US" altLang="zh-CN" dirty="0" smtClean="0">
                <a:solidFill>
                  <a:srgbClr val="002060"/>
                </a:solidFill>
              </a:rPr>
              <a:t> doublets: </a:t>
            </a:r>
            <a:r>
              <a:rPr lang="en-US" altLang="zh-CN" dirty="0" smtClean="0">
                <a:solidFill>
                  <a:srgbClr val="C00000"/>
                </a:solidFill>
              </a:rPr>
              <a:t>nucleon, roper, N(1535), N(1650)</a:t>
            </a:r>
            <a:endParaRPr lang="en-US" altLang="zh-CN" b="1" dirty="0" smtClean="0">
              <a:solidFill>
                <a:srgbClr val="C00000"/>
              </a:solidFill>
            </a:endParaRPr>
          </a:p>
          <a:p>
            <a:pPr marL="514350" indent="-514350">
              <a:buFont typeface="Wingdings" pitchFamily="2" charset="2"/>
              <a:buChar char="u"/>
            </a:pPr>
            <a:r>
              <a:rPr lang="en-US" altLang="zh-CN" b="1" dirty="0" smtClean="0">
                <a:solidFill>
                  <a:srgbClr val="002060"/>
                </a:solidFill>
              </a:rPr>
              <a:t>Masses </a:t>
            </a:r>
          </a:p>
          <a:p>
            <a:pPr marL="514350" indent="-514350">
              <a:buFont typeface="Wingdings" pitchFamily="2" charset="2"/>
              <a:buChar char="u"/>
            </a:pPr>
            <a:r>
              <a:rPr lang="en-US" altLang="zh-CN" b="1" dirty="0" smtClean="0">
                <a:solidFill>
                  <a:srgbClr val="002060"/>
                </a:solidFill>
              </a:rPr>
              <a:t>Rest-frame orbital angular momentum</a:t>
            </a:r>
          </a:p>
          <a:p>
            <a:pPr marL="514350" indent="-514350">
              <a:buFont typeface="Wingdings" pitchFamily="2" charset="2"/>
              <a:buChar char="u"/>
            </a:pPr>
            <a:r>
              <a:rPr lang="en-US" altLang="zh-CN" b="1" dirty="0" err="1" smtClean="0">
                <a:solidFill>
                  <a:srgbClr val="002060"/>
                </a:solidFill>
              </a:rPr>
              <a:t>Diquark</a:t>
            </a:r>
            <a:r>
              <a:rPr lang="en-US" altLang="zh-CN" b="1" dirty="0" smtClean="0">
                <a:solidFill>
                  <a:srgbClr val="002060"/>
                </a:solidFill>
              </a:rPr>
              <a:t> content</a:t>
            </a:r>
          </a:p>
          <a:p>
            <a:pPr marL="514350" indent="-514350">
              <a:buFont typeface="Wingdings" pitchFamily="2" charset="2"/>
              <a:buChar char="u"/>
            </a:pPr>
            <a:r>
              <a:rPr lang="en-US" altLang="zh-CN" b="1" dirty="0" err="1" smtClean="0">
                <a:solidFill>
                  <a:srgbClr val="002060"/>
                </a:solidFill>
              </a:rPr>
              <a:t>Pointwise</a:t>
            </a:r>
            <a:r>
              <a:rPr lang="en-US" altLang="zh-CN" b="1" dirty="0" smtClean="0">
                <a:solidFill>
                  <a:srgbClr val="002060"/>
                </a:solidFill>
              </a:rPr>
              <a:t> structure</a:t>
            </a:r>
          </a:p>
          <a:p>
            <a:pPr>
              <a:buFont typeface="Wingdings" pitchFamily="2" charset="2"/>
              <a:buChar char="Ø"/>
            </a:pPr>
            <a:endParaRPr lang="en-US" b="1" dirty="0" smtClean="0">
              <a:solidFill>
                <a:srgbClr val="002060"/>
              </a:solidFill>
            </a:endParaRPr>
          </a:p>
          <a:p>
            <a:endParaRPr lang="en-US" b="1" dirty="0"/>
          </a:p>
        </p:txBody>
      </p:sp>
      <p:sp>
        <p:nvSpPr>
          <p:cNvPr id="5"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Title 1"/>
          <p:cNvSpPr txBox="1">
            <a:spLocks/>
          </p:cNvSpPr>
          <p:nvPr/>
        </p:nvSpPr>
        <p:spPr>
          <a:xfrm>
            <a:off x="395536" y="332656"/>
            <a:ext cx="8352928" cy="1224136"/>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algn="ctr">
              <a:spcBef>
                <a:spcPct val="0"/>
              </a:spcBef>
            </a:pPr>
            <a:r>
              <a:rPr lang="en-US" altLang="zh-CN" sz="4000" b="1" dirty="0" smtClean="0">
                <a:solidFill>
                  <a:srgbClr val="C00000"/>
                </a:solidFill>
              </a:rPr>
              <a:t>Part A</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91264" cy="5661248"/>
          </a:xfrm>
        </p:spPr>
        <p:txBody>
          <a:bodyPr>
            <a:normAutofit/>
          </a:bodyPr>
          <a:lstStyle/>
          <a:p>
            <a:pPr>
              <a:buFont typeface="Wingdings" pitchFamily="2" charset="2"/>
              <a:buChar char="Ø"/>
            </a:pPr>
            <a:r>
              <a:rPr lang="en-US" altLang="zh-CN" sz="1800" dirty="0" smtClean="0">
                <a:solidFill>
                  <a:srgbClr val="002060"/>
                </a:solidFill>
              </a:rPr>
              <a:t>We choose </a:t>
            </a:r>
            <a:r>
              <a:rPr lang="en-US" altLang="zh-CN" sz="1800" dirty="0" err="1" smtClean="0">
                <a:solidFill>
                  <a:srgbClr val="C00000"/>
                </a:solidFill>
              </a:rPr>
              <a:t>gDB</a:t>
            </a:r>
            <a:r>
              <a:rPr lang="en-US" altLang="zh-CN" sz="1800" dirty="0" smtClean="0">
                <a:solidFill>
                  <a:srgbClr val="C00000"/>
                </a:solidFill>
              </a:rPr>
              <a:t>=0.43</a:t>
            </a:r>
            <a:r>
              <a:rPr lang="en-US" altLang="zh-CN" sz="1800" dirty="0" smtClean="0">
                <a:solidFill>
                  <a:srgbClr val="002060"/>
                </a:solidFill>
              </a:rPr>
              <a:t> so as to produce a mass splitting of </a:t>
            </a:r>
            <a:r>
              <a:rPr lang="en-US" altLang="zh-CN" sz="1800" dirty="0" smtClean="0">
                <a:solidFill>
                  <a:srgbClr val="C00000"/>
                </a:solidFill>
              </a:rPr>
              <a:t>0.1 </a:t>
            </a:r>
            <a:r>
              <a:rPr lang="en-US" altLang="zh-CN" sz="1800" dirty="0" err="1" smtClean="0">
                <a:solidFill>
                  <a:srgbClr val="C00000"/>
                </a:solidFill>
              </a:rPr>
              <a:t>GeV</a:t>
            </a:r>
            <a:r>
              <a:rPr lang="en-US" altLang="zh-CN" sz="1800" dirty="0" smtClean="0">
                <a:solidFill>
                  <a:srgbClr val="C00000"/>
                </a:solidFill>
              </a:rPr>
              <a:t> (</a:t>
            </a:r>
            <a:r>
              <a:rPr lang="en-US" altLang="zh-CN" sz="1800" dirty="0" smtClean="0">
                <a:solidFill>
                  <a:srgbClr val="002060"/>
                </a:solidFill>
              </a:rPr>
              <a:t>the empirical value</a:t>
            </a:r>
            <a:r>
              <a:rPr lang="en-US" altLang="zh-CN" sz="1800" dirty="0" smtClean="0">
                <a:solidFill>
                  <a:srgbClr val="C00000"/>
                </a:solidFill>
              </a:rPr>
              <a:t>) </a:t>
            </a:r>
            <a:r>
              <a:rPr lang="en-US" altLang="zh-CN" sz="1800" dirty="0" smtClean="0">
                <a:solidFill>
                  <a:srgbClr val="002060"/>
                </a:solidFill>
              </a:rPr>
              <a:t>between the lowest-mass </a:t>
            </a:r>
            <a:r>
              <a:rPr lang="en-US" altLang="zh-CN" sz="1800" dirty="0" smtClean="0">
                <a:solidFill>
                  <a:srgbClr val="C00000"/>
                </a:solidFill>
              </a:rPr>
              <a:t>P=- </a:t>
            </a:r>
            <a:r>
              <a:rPr lang="en-US" altLang="zh-CN" sz="1800" dirty="0" smtClean="0">
                <a:solidFill>
                  <a:srgbClr val="002060"/>
                </a:solidFill>
              </a:rPr>
              <a:t>state </a:t>
            </a:r>
            <a:r>
              <a:rPr lang="en-US" altLang="zh-CN" sz="1800" dirty="0" smtClean="0">
                <a:solidFill>
                  <a:srgbClr val="FF0000"/>
                </a:solidFill>
              </a:rPr>
              <a:t>(N(1535)) </a:t>
            </a:r>
            <a:r>
              <a:rPr lang="en-US" altLang="zh-CN" sz="1800" dirty="0" smtClean="0">
                <a:solidFill>
                  <a:srgbClr val="002060"/>
                </a:solidFill>
              </a:rPr>
              <a:t>and the first excited </a:t>
            </a:r>
            <a:r>
              <a:rPr lang="en-US" altLang="zh-CN" sz="1800" dirty="0" smtClean="0">
                <a:solidFill>
                  <a:srgbClr val="C00000"/>
                </a:solidFill>
              </a:rPr>
              <a:t>P=+</a:t>
            </a:r>
            <a:r>
              <a:rPr lang="en-US" altLang="zh-CN" sz="1800" dirty="0" smtClean="0">
                <a:solidFill>
                  <a:srgbClr val="002060"/>
                </a:solidFill>
              </a:rPr>
              <a:t> state </a:t>
            </a:r>
            <a:r>
              <a:rPr lang="en-US" altLang="zh-CN" sz="1800" dirty="0" smtClean="0">
                <a:solidFill>
                  <a:srgbClr val="FF0000"/>
                </a:solidFill>
              </a:rPr>
              <a:t>(Roper)</a:t>
            </a:r>
            <a:r>
              <a:rPr lang="en-US" altLang="zh-CN" sz="1800" dirty="0" smtClean="0">
                <a:solidFill>
                  <a:srgbClr val="002060"/>
                </a:solidFill>
              </a:rPr>
              <a:t>.</a:t>
            </a:r>
          </a:p>
          <a:p>
            <a:pPr>
              <a:buFont typeface="Wingdings" pitchFamily="2" charset="2"/>
              <a:buChar char="Ø"/>
            </a:pPr>
            <a:r>
              <a:rPr lang="en-US" altLang="zh-CN" sz="1800" dirty="0" smtClean="0">
                <a:solidFill>
                  <a:srgbClr val="002060"/>
                </a:solidFill>
              </a:rPr>
              <a:t>Our computed values for the masses of the four lightest </a:t>
            </a:r>
            <a:r>
              <a:rPr lang="en-US" altLang="zh-CN" sz="1800" dirty="0" smtClean="0">
                <a:solidFill>
                  <a:srgbClr val="C00000"/>
                </a:solidFill>
              </a:rPr>
              <a:t>1/2^{+-} </a:t>
            </a:r>
            <a:r>
              <a:rPr lang="en-US" altLang="zh-CN" sz="1800" dirty="0" smtClean="0">
                <a:solidFill>
                  <a:srgbClr val="002060"/>
                </a:solidFill>
              </a:rPr>
              <a:t>baryon doublets are listed here, in </a:t>
            </a:r>
            <a:r>
              <a:rPr lang="en-US" altLang="zh-CN" sz="1800" dirty="0" err="1" smtClean="0">
                <a:solidFill>
                  <a:srgbClr val="C00000"/>
                </a:solidFill>
              </a:rPr>
              <a:t>GeV</a:t>
            </a:r>
            <a:r>
              <a:rPr lang="en-US" altLang="zh-CN" sz="1800" dirty="0" smtClean="0">
                <a:solidFill>
                  <a:srgbClr val="002060"/>
                </a:solidFill>
              </a:rPr>
              <a:t>:</a:t>
            </a: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dirty="0" smtClean="0">
              <a:solidFill>
                <a:srgbClr val="002060"/>
              </a:solidFill>
            </a:endParaRPr>
          </a:p>
          <a:p>
            <a:pPr>
              <a:buFont typeface="Wingdings" pitchFamily="2" charset="2"/>
              <a:buChar char="Ø"/>
            </a:pPr>
            <a:r>
              <a:rPr lang="en-US" altLang="zh-CN" sz="1800" dirty="0" err="1" smtClean="0">
                <a:solidFill>
                  <a:srgbClr val="002060"/>
                </a:solidFill>
              </a:rPr>
              <a:t>Pseudoscalar</a:t>
            </a:r>
            <a:r>
              <a:rPr lang="en-US" altLang="zh-CN" sz="1800" dirty="0" smtClean="0">
                <a:solidFill>
                  <a:srgbClr val="002060"/>
                </a:solidFill>
              </a:rPr>
              <a:t> and vector </a:t>
            </a:r>
            <a:r>
              <a:rPr lang="en-US" altLang="zh-CN" sz="1800" dirty="0" err="1" smtClean="0">
                <a:solidFill>
                  <a:srgbClr val="002060"/>
                </a:solidFill>
              </a:rPr>
              <a:t>diquarks</a:t>
            </a:r>
            <a:r>
              <a:rPr lang="en-US" altLang="zh-CN" sz="1800" dirty="0" smtClean="0">
                <a:solidFill>
                  <a:srgbClr val="002060"/>
                </a:solidFill>
              </a:rPr>
              <a:t> have no impact on the mass of the two positive-parity baryons, whereas scalar and </a:t>
            </a:r>
            <a:r>
              <a:rPr lang="en-US" altLang="zh-CN" sz="1800" dirty="0" err="1" smtClean="0">
                <a:solidFill>
                  <a:srgbClr val="002060"/>
                </a:solidFill>
              </a:rPr>
              <a:t>pseudovector</a:t>
            </a:r>
            <a:r>
              <a:rPr lang="en-US" altLang="zh-CN" sz="1800" dirty="0" smtClean="0">
                <a:solidFill>
                  <a:srgbClr val="002060"/>
                </a:solidFill>
              </a:rPr>
              <a:t> </a:t>
            </a:r>
            <a:r>
              <a:rPr lang="en-US" altLang="zh-CN" sz="1800" dirty="0" err="1" smtClean="0">
                <a:solidFill>
                  <a:srgbClr val="002060"/>
                </a:solidFill>
              </a:rPr>
              <a:t>diquarks</a:t>
            </a:r>
            <a:r>
              <a:rPr lang="en-US" altLang="zh-CN" sz="1800" dirty="0" smtClean="0">
                <a:solidFill>
                  <a:srgbClr val="002060"/>
                </a:solidFill>
              </a:rPr>
              <a:t> are important to the negative parity systems.</a:t>
            </a:r>
          </a:p>
          <a:p>
            <a:pPr>
              <a:buNone/>
            </a:pPr>
            <a:endParaRPr lang="en-US" altLang="zh-CN" sz="1800" dirty="0" smtClean="0">
              <a:solidFill>
                <a:srgbClr val="002060"/>
              </a:solidFill>
            </a:endParaRP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4" name="Picture 3"/>
          <p:cNvPicPr>
            <a:picLocks noChangeAspect="1" noChangeArrowheads="1"/>
          </p:cNvPicPr>
          <p:nvPr/>
        </p:nvPicPr>
        <p:blipFill>
          <a:blip r:embed="rId3" cstate="print"/>
          <a:srcRect/>
          <a:stretch>
            <a:fillRect/>
          </a:stretch>
        </p:blipFill>
        <p:spPr bwMode="auto">
          <a:xfrm>
            <a:off x="1115616" y="2924944"/>
            <a:ext cx="3848100" cy="1009650"/>
          </a:xfrm>
          <a:prstGeom prst="rect">
            <a:avLst/>
          </a:prstGeom>
          <a:noFill/>
          <a:ln w="9525">
            <a:noFill/>
            <a:miter lim="800000"/>
            <a:headEnd/>
            <a:tailEnd/>
          </a:ln>
        </p:spPr>
      </p:pic>
      <p:sp>
        <p:nvSpPr>
          <p:cNvPr id="6" name="Title 1"/>
          <p:cNvSpPr txBox="1">
            <a:spLocks/>
          </p:cNvSpPr>
          <p:nvPr/>
        </p:nvSpPr>
        <p:spPr>
          <a:xfrm>
            <a:off x="395536" y="0"/>
            <a:ext cx="8352928" cy="980728"/>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sz="3200" b="1" noProof="0" dirty="0" smtClean="0"/>
              <a:t>Masses</a:t>
            </a:r>
            <a:endParaRPr kumimoji="0" lang="en-US" sz="32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458200" cy="4277147"/>
          </a:xfrm>
        </p:spPr>
        <p:txBody>
          <a:bodyPr>
            <a:normAutofit/>
          </a:bodyPr>
          <a:lstStyle/>
          <a:p>
            <a:pPr>
              <a:buFont typeface="Wingdings" pitchFamily="2" charset="2"/>
              <a:buChar char="Ø"/>
            </a:pPr>
            <a:r>
              <a:rPr lang="en-US" altLang="zh-CN" sz="2400" b="1" dirty="0" smtClean="0">
                <a:solidFill>
                  <a:srgbClr val="002060"/>
                </a:solidFill>
              </a:rPr>
              <a:t>Hadrons, as bound states, are dominated by non-</a:t>
            </a:r>
            <a:r>
              <a:rPr lang="en-US" altLang="zh-CN" sz="2400" b="1" dirty="0" err="1" smtClean="0">
                <a:solidFill>
                  <a:srgbClr val="002060"/>
                </a:solidFill>
              </a:rPr>
              <a:t>perturbative</a:t>
            </a:r>
            <a:r>
              <a:rPr lang="en-US" altLang="zh-CN" sz="2400" b="1" dirty="0" smtClean="0">
                <a:solidFill>
                  <a:srgbClr val="002060"/>
                </a:solidFill>
              </a:rPr>
              <a:t> </a:t>
            </a: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t> </a:t>
            </a:r>
            <a:r>
              <a:rPr lang="en-US" altLang="zh-CN" sz="2400" b="1" dirty="0" smtClean="0">
                <a:solidFill>
                  <a:srgbClr val="002060"/>
                </a:solidFill>
              </a:rPr>
              <a:t>dynamics – </a:t>
            </a:r>
            <a:r>
              <a:rPr lang="en-US" altLang="zh-CN" sz="2400" i="1" u="sng" dirty="0" smtClean="0">
                <a:solidFill>
                  <a:srgbClr val="002060"/>
                </a:solidFill>
              </a:rPr>
              <a:t>Two emergent phenomena </a:t>
            </a:r>
            <a:endParaRPr lang="en-US" altLang="zh-CN" sz="2200" i="1" u="sng" dirty="0" smtClean="0">
              <a:solidFill>
                <a:srgbClr val="002060"/>
              </a:solidFill>
            </a:endParaRPr>
          </a:p>
          <a:p>
            <a:pPr lvl="1">
              <a:buFont typeface="Wingdings" pitchFamily="2" charset="2"/>
              <a:buChar char="Ø"/>
            </a:pPr>
            <a:r>
              <a:rPr lang="en-US" altLang="zh-CN" sz="2200" b="1" dirty="0" smtClean="0">
                <a:solidFill>
                  <a:srgbClr val="0000FF"/>
                </a:solidFill>
              </a:rPr>
              <a:t>Confinement</a:t>
            </a:r>
            <a:r>
              <a:rPr lang="en-US" altLang="zh-CN" sz="2200" dirty="0" smtClean="0"/>
              <a:t>: Colored particles have never been seen isolated</a:t>
            </a:r>
          </a:p>
          <a:p>
            <a:pPr lvl="1">
              <a:buFont typeface="Wingdings" pitchFamily="2" charset="2"/>
              <a:buChar char="Ø"/>
            </a:pPr>
            <a:r>
              <a:rPr lang="en-US" altLang="zh-CN" sz="2200" dirty="0" smtClean="0"/>
              <a:t>Explain how quarks and gluons bind together</a:t>
            </a:r>
            <a:endParaRPr lang="en-US" altLang="zh-CN" sz="2200" b="1" dirty="0" smtClean="0">
              <a:solidFill>
                <a:srgbClr val="0000FF"/>
              </a:solidFill>
            </a:endParaRPr>
          </a:p>
          <a:p>
            <a:pPr lvl="1">
              <a:buFont typeface="Wingdings" pitchFamily="2" charset="2"/>
              <a:buChar char="Ø"/>
            </a:pPr>
            <a:r>
              <a:rPr lang="en-US" altLang="zh-CN" sz="2200" b="1" dirty="0" smtClean="0">
                <a:solidFill>
                  <a:srgbClr val="0000FF"/>
                </a:solidFill>
              </a:rPr>
              <a:t>DCSB</a:t>
            </a:r>
            <a:r>
              <a:rPr lang="en-US" altLang="zh-CN" sz="2200" dirty="0" smtClean="0"/>
              <a:t>: Hadrons do not follow the </a:t>
            </a:r>
            <a:r>
              <a:rPr lang="en-US" altLang="zh-CN" sz="2200" dirty="0" err="1" smtClean="0"/>
              <a:t>chiral</a:t>
            </a:r>
            <a:r>
              <a:rPr lang="en-US" altLang="zh-CN" sz="2200" dirty="0" smtClean="0"/>
              <a:t> symmetry pattern</a:t>
            </a:r>
          </a:p>
          <a:p>
            <a:pPr lvl="1">
              <a:buFont typeface="Wingdings" pitchFamily="2" charset="2"/>
              <a:buChar char="Ø"/>
            </a:pPr>
            <a:r>
              <a:rPr lang="en-US" altLang="zh-CN" sz="2200" dirty="0" smtClean="0"/>
              <a:t>Explain the most important mass generating mechanism for visible matter in the Universe</a:t>
            </a:r>
          </a:p>
          <a:p>
            <a:pPr lvl="1">
              <a:buFont typeface="Wingdings" pitchFamily="2" charset="2"/>
              <a:buChar char="Ø"/>
            </a:pPr>
            <a:r>
              <a:rPr lang="en-US" altLang="zh-CN" sz="2200" dirty="0" smtClean="0"/>
              <a:t>Neither of these phenomena is apparent in </a:t>
            </a:r>
            <a:r>
              <a:rPr lang="en-US" altLang="zh-CN" sz="2200" b="1" dirty="0" smtClean="0">
                <a:solidFill>
                  <a:srgbClr val="FF0000"/>
                </a:solidFill>
              </a:rPr>
              <a:t>Q</a:t>
            </a:r>
            <a:r>
              <a:rPr lang="en-US" altLang="zh-CN" sz="2200" b="1" dirty="0" smtClean="0">
                <a:solidFill>
                  <a:srgbClr val="0070C0"/>
                </a:solidFill>
              </a:rPr>
              <a:t>C</a:t>
            </a:r>
            <a:r>
              <a:rPr lang="en-US" altLang="zh-CN" sz="2200" b="1" dirty="0" smtClean="0">
                <a:solidFill>
                  <a:srgbClr val="00CC00"/>
                </a:solidFill>
              </a:rPr>
              <a:t>D</a:t>
            </a:r>
            <a:r>
              <a:rPr lang="en-US" altLang="zh-CN" sz="2000" b="1" dirty="0" smtClean="0"/>
              <a:t> </a:t>
            </a:r>
            <a:r>
              <a:rPr lang="en-US" altLang="zh-CN" sz="2200" dirty="0" smtClean="0"/>
              <a:t>'s </a:t>
            </a:r>
            <a:r>
              <a:rPr lang="en-US" altLang="zh-CN" sz="2200" dirty="0" err="1" smtClean="0"/>
              <a:t>Lagrangian</a:t>
            </a:r>
            <a:r>
              <a:rPr lang="en-US" altLang="zh-CN" sz="2200" dirty="0" smtClean="0"/>
              <a:t>, HOWEVER, They play a dominant role in determining the characteristics of </a:t>
            </a:r>
            <a:r>
              <a:rPr lang="en-US" altLang="zh-CN" sz="2200" u="sng" dirty="0" smtClean="0"/>
              <a:t>real-world </a:t>
            </a:r>
            <a:r>
              <a:rPr lang="en-US" altLang="zh-CN" sz="2200" b="1" u="sng" dirty="0" smtClean="0">
                <a:solidFill>
                  <a:srgbClr val="FF0000"/>
                </a:solidFill>
              </a:rPr>
              <a:t>Q</a:t>
            </a:r>
            <a:r>
              <a:rPr lang="en-US" altLang="zh-CN" sz="2200" b="1" u="sng" dirty="0" smtClean="0">
                <a:solidFill>
                  <a:srgbClr val="0070C0"/>
                </a:solidFill>
              </a:rPr>
              <a:t>C</a:t>
            </a:r>
            <a:r>
              <a:rPr lang="en-US" altLang="zh-CN" sz="2200" b="1" u="sng" dirty="0" smtClean="0">
                <a:solidFill>
                  <a:srgbClr val="00CC00"/>
                </a:solidFill>
              </a:rPr>
              <a:t>D</a:t>
            </a:r>
            <a:r>
              <a:rPr lang="en-US" altLang="zh-CN" sz="2200" dirty="0" smtClean="0"/>
              <a:t>!</a:t>
            </a:r>
          </a:p>
          <a:p>
            <a:pPr lvl="1">
              <a:buFont typeface="Wingdings" pitchFamily="2" charset="2"/>
              <a:buChar char="Ø"/>
            </a:pPr>
            <a:endParaRPr lang="en-US" altLang="zh-CN" sz="2200" dirty="0" smtClean="0"/>
          </a:p>
          <a:p>
            <a:pPr>
              <a:buFont typeface="Wingdings" pitchFamily="2" charset="2"/>
              <a:buChar char="Ø"/>
            </a:pPr>
            <a:endParaRPr lang="en-US" altLang="zh-CN" sz="24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sp>
        <p:nvSpPr>
          <p:cNvPr id="10"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Title 1"/>
          <p:cNvSpPr txBox="1">
            <a:spLocks/>
          </p:cNvSpPr>
          <p:nvPr/>
        </p:nvSpPr>
        <p:spPr>
          <a:xfrm>
            <a:off x="467544" y="0"/>
            <a:ext cx="8229600" cy="1368152"/>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mj-lt"/>
                <a:ea typeface="+mj-ea"/>
                <a:cs typeface="+mj-cs"/>
              </a:rPr>
              <a:t>Non-Perturbative </a:t>
            </a:r>
            <a:r>
              <a:rPr kumimoji="0" lang="en-US" altLang="zh-CN" sz="3600" b="1" i="0" u="none" strike="noStrike" kern="1200" cap="none" spc="0" normalizeH="0" baseline="0" noProof="0" smtClean="0">
                <a:ln>
                  <a:noFill/>
                </a:ln>
                <a:solidFill>
                  <a:srgbClr val="FF0000"/>
                </a:solidFill>
                <a:effectLst/>
                <a:uLnTx/>
                <a:uFillTx/>
                <a:latin typeface="+mj-lt"/>
                <a:ea typeface="+mj-ea"/>
                <a:cs typeface="+mj-cs"/>
              </a:rPr>
              <a:t>Q</a:t>
            </a:r>
            <a:r>
              <a:rPr kumimoji="0" lang="en-US" altLang="zh-CN" sz="3600" b="1" i="0" u="none" strike="noStrike" kern="1200" cap="none" spc="0" normalizeH="0" baseline="0" noProof="0" smtClean="0">
                <a:ln>
                  <a:noFill/>
                </a:ln>
                <a:solidFill>
                  <a:srgbClr val="0070C0"/>
                </a:solidFill>
                <a:effectLst/>
                <a:uLnTx/>
                <a:uFillTx/>
                <a:latin typeface="+mj-lt"/>
                <a:ea typeface="+mj-ea"/>
                <a:cs typeface="+mj-cs"/>
              </a:rPr>
              <a:t>C</a:t>
            </a:r>
            <a:r>
              <a:rPr kumimoji="0" lang="en-US" altLang="zh-CN" sz="3600" b="1" i="0" u="none" strike="noStrike" kern="1200" cap="none" spc="0" normalizeH="0" baseline="0" noProof="0" smtClean="0">
                <a:ln>
                  <a:noFill/>
                </a:ln>
                <a:solidFill>
                  <a:srgbClr val="00CC00"/>
                </a:solidFill>
                <a:effectLst/>
                <a:uLnTx/>
                <a:uFillTx/>
                <a:latin typeface="+mj-lt"/>
                <a:ea typeface="+mj-ea"/>
                <a:cs typeface="+mj-cs"/>
              </a:rPr>
              <a:t>D</a:t>
            </a:r>
            <a:r>
              <a:rPr kumimoji="0" lang="en-US" sz="3600" b="1" i="0" u="none" strike="noStrike" kern="1200" cap="none" spc="0" normalizeH="0" baseline="0" noProof="0" smtClean="0">
                <a:ln>
                  <a:noFill/>
                </a:ln>
                <a:solidFill>
                  <a:srgbClr val="C00000"/>
                </a:solidFill>
                <a:effectLst/>
                <a:uLnTx/>
                <a:uFillTx/>
                <a:latin typeface="+mj-lt"/>
                <a:ea typeface="+mj-ea"/>
                <a:cs typeface="+mj-cs"/>
              </a:rPr>
              <a:t>:</a:t>
            </a: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advTm="1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91264" cy="5661248"/>
          </a:xfrm>
        </p:spPr>
        <p:txBody>
          <a:bodyPr>
            <a:normAutofit/>
          </a:bodyPr>
          <a:lstStyle/>
          <a:p>
            <a:pPr>
              <a:buFont typeface="Wingdings" pitchFamily="2" charset="2"/>
              <a:buChar char="Ø"/>
            </a:pPr>
            <a:r>
              <a:rPr lang="en-US" altLang="zh-CN" sz="1600" dirty="0" smtClean="0">
                <a:solidFill>
                  <a:srgbClr val="002060"/>
                </a:solidFill>
              </a:rPr>
              <a:t>The quark-</a:t>
            </a:r>
            <a:r>
              <a:rPr lang="en-US" altLang="zh-CN" sz="1600" dirty="0" err="1" smtClean="0">
                <a:solidFill>
                  <a:srgbClr val="002060"/>
                </a:solidFill>
              </a:rPr>
              <a:t>diquark</a:t>
            </a:r>
            <a:r>
              <a:rPr lang="en-US" altLang="zh-CN" sz="1600" dirty="0" smtClean="0">
                <a:solidFill>
                  <a:srgbClr val="002060"/>
                </a:solidFill>
              </a:rPr>
              <a:t> kernel omits all those resonant contributions which may be associated with </a:t>
            </a:r>
            <a:r>
              <a:rPr lang="en-US" altLang="zh-CN" sz="1600" dirty="0" smtClean="0">
                <a:solidFill>
                  <a:srgbClr val="FF0000"/>
                </a:solidFill>
              </a:rPr>
              <a:t>meson-baryon final-state interactions </a:t>
            </a:r>
            <a:r>
              <a:rPr lang="en-US" altLang="zh-CN" sz="1600" dirty="0" smtClean="0">
                <a:solidFill>
                  <a:srgbClr val="002060"/>
                </a:solidFill>
              </a:rPr>
              <a:t>that are </a:t>
            </a:r>
            <a:r>
              <a:rPr lang="en-US" altLang="zh-CN" sz="1600" dirty="0" err="1" smtClean="0">
                <a:solidFill>
                  <a:srgbClr val="002060"/>
                </a:solidFill>
              </a:rPr>
              <a:t>resummed</a:t>
            </a:r>
            <a:r>
              <a:rPr lang="en-US" altLang="zh-CN" sz="1600" dirty="0" smtClean="0">
                <a:solidFill>
                  <a:srgbClr val="002060"/>
                </a:solidFill>
              </a:rPr>
              <a:t> in dynamical coupled channels models in order to transform a </a:t>
            </a:r>
            <a:r>
              <a:rPr lang="en-US" altLang="zh-CN" sz="1600" dirty="0" smtClean="0">
                <a:solidFill>
                  <a:srgbClr val="FF0000"/>
                </a:solidFill>
              </a:rPr>
              <a:t>bare</a:t>
            </a:r>
            <a:r>
              <a:rPr lang="en-US" altLang="zh-CN" sz="1600" dirty="0" smtClean="0">
                <a:solidFill>
                  <a:srgbClr val="002060"/>
                </a:solidFill>
              </a:rPr>
              <a:t> baryon into the </a:t>
            </a:r>
            <a:r>
              <a:rPr lang="en-US" altLang="zh-CN" sz="1600" dirty="0" smtClean="0">
                <a:solidFill>
                  <a:srgbClr val="FF0000"/>
                </a:solidFill>
              </a:rPr>
              <a:t>observed</a:t>
            </a:r>
            <a:r>
              <a:rPr lang="en-US" altLang="zh-CN" sz="1600" dirty="0" smtClean="0">
                <a:solidFill>
                  <a:srgbClr val="002060"/>
                </a:solidFill>
              </a:rPr>
              <a:t> state.</a:t>
            </a:r>
          </a:p>
          <a:p>
            <a:pPr>
              <a:buFont typeface="Wingdings" pitchFamily="2" charset="2"/>
              <a:buChar char="Ø"/>
            </a:pPr>
            <a:r>
              <a:rPr lang="en-US" altLang="zh-CN" sz="1600" dirty="0" smtClean="0">
                <a:solidFill>
                  <a:srgbClr val="002060"/>
                </a:solidFill>
              </a:rPr>
              <a:t>The </a:t>
            </a:r>
            <a:r>
              <a:rPr lang="en-US" altLang="zh-CN" sz="1600" dirty="0" err="1" smtClean="0">
                <a:solidFill>
                  <a:srgbClr val="002060"/>
                </a:solidFill>
              </a:rPr>
              <a:t>Faddeev</a:t>
            </a:r>
            <a:r>
              <a:rPr lang="en-US" altLang="zh-CN" sz="1600" dirty="0" smtClean="0">
                <a:solidFill>
                  <a:srgbClr val="002060"/>
                </a:solidFill>
              </a:rPr>
              <a:t> equations analyzed to produce the results should therefore be understood as producing </a:t>
            </a:r>
            <a:r>
              <a:rPr lang="en-US" altLang="zh-CN" sz="1600" dirty="0" smtClean="0">
                <a:solidFill>
                  <a:srgbClr val="FF0000"/>
                </a:solidFill>
              </a:rPr>
              <a:t>the dressed-quark core </a:t>
            </a:r>
            <a:r>
              <a:rPr lang="en-US" altLang="zh-CN" sz="1600" dirty="0" smtClean="0">
                <a:solidFill>
                  <a:srgbClr val="002060"/>
                </a:solidFill>
              </a:rPr>
              <a:t>of the bound state, </a:t>
            </a:r>
            <a:r>
              <a:rPr lang="en-US" altLang="zh-CN" sz="1600" dirty="0" smtClean="0">
                <a:solidFill>
                  <a:srgbClr val="FF0000"/>
                </a:solidFill>
              </a:rPr>
              <a:t>not</a:t>
            </a:r>
            <a:r>
              <a:rPr lang="en-US" altLang="zh-CN" sz="1600" dirty="0" smtClean="0">
                <a:solidFill>
                  <a:srgbClr val="002060"/>
                </a:solidFill>
              </a:rPr>
              <a:t> the completely dressed and hence observable object.</a:t>
            </a:r>
          </a:p>
          <a:p>
            <a:pPr>
              <a:buFont typeface="Wingdings" pitchFamily="2" charset="2"/>
              <a:buChar char="Ø"/>
            </a:pPr>
            <a:r>
              <a:rPr lang="en-US" altLang="zh-CN" sz="1600" dirty="0" smtClean="0">
                <a:solidFill>
                  <a:srgbClr val="002060"/>
                </a:solidFill>
              </a:rPr>
              <a:t>In consequence, a comparison between the empirical values of the resonance pole positions and the computed masses is not pertinent. Instead, one should compare the masses of the quark core with values determined for the meson-undressed </a:t>
            </a:r>
            <a:r>
              <a:rPr lang="en-US" altLang="zh-CN" sz="1600" dirty="0" smtClean="0">
                <a:solidFill>
                  <a:srgbClr val="FF0000"/>
                </a:solidFill>
              </a:rPr>
              <a:t>bare</a:t>
            </a:r>
            <a:r>
              <a:rPr lang="en-US" altLang="zh-CN" sz="1600" dirty="0" smtClean="0">
                <a:solidFill>
                  <a:srgbClr val="002060"/>
                </a:solidFill>
              </a:rPr>
              <a:t> excitations, e.g.,</a:t>
            </a:r>
          </a:p>
          <a:p>
            <a:pPr>
              <a:buFont typeface="Wingdings" pitchFamily="2" charset="2"/>
              <a:buChar char="Ø"/>
            </a:pPr>
            <a:endParaRPr lang="en-US" altLang="zh-CN" sz="1600" dirty="0" smtClean="0">
              <a:solidFill>
                <a:srgbClr val="002060"/>
              </a:solidFill>
            </a:endParaRPr>
          </a:p>
          <a:p>
            <a:pPr>
              <a:buFont typeface="Wingdings" pitchFamily="2" charset="2"/>
              <a:buChar char="Ø"/>
            </a:pPr>
            <a:endParaRPr lang="en-US" altLang="zh-CN" sz="1600" dirty="0" smtClean="0">
              <a:solidFill>
                <a:srgbClr val="002060"/>
              </a:solidFill>
            </a:endParaRPr>
          </a:p>
          <a:p>
            <a:pPr>
              <a:buFont typeface="Wingdings" pitchFamily="2" charset="2"/>
              <a:buChar char="Ø"/>
            </a:pPr>
            <a:endParaRPr lang="en-US" altLang="zh-CN" sz="1600" dirty="0" smtClean="0">
              <a:solidFill>
                <a:srgbClr val="002060"/>
              </a:solidFill>
            </a:endParaRPr>
          </a:p>
          <a:p>
            <a:pPr>
              <a:buFont typeface="Wingdings" pitchFamily="2" charset="2"/>
              <a:buChar char="Ø"/>
            </a:pPr>
            <a:endParaRPr lang="en-US" altLang="zh-CN" sz="1600" dirty="0" smtClean="0">
              <a:solidFill>
                <a:srgbClr val="002060"/>
              </a:solidFill>
            </a:endParaRPr>
          </a:p>
          <a:p>
            <a:pPr>
              <a:buNone/>
            </a:pPr>
            <a:r>
              <a:rPr lang="en-US" altLang="zh-CN" sz="1600" dirty="0" smtClean="0">
                <a:solidFill>
                  <a:srgbClr val="002060"/>
                </a:solidFill>
              </a:rPr>
              <a:t>       where </a:t>
            </a:r>
            <a:r>
              <a:rPr lang="en-US" altLang="zh-CN" sz="1600" dirty="0" smtClean="0">
                <a:solidFill>
                  <a:srgbClr val="C00000"/>
                </a:solidFill>
              </a:rPr>
              <a:t>M^0_B</a:t>
            </a:r>
            <a:r>
              <a:rPr lang="en-US" altLang="zh-CN" sz="1600" dirty="0" smtClean="0">
                <a:solidFill>
                  <a:srgbClr val="002060"/>
                </a:solidFill>
              </a:rPr>
              <a:t> is the relevant </a:t>
            </a:r>
            <a:r>
              <a:rPr lang="en-US" altLang="zh-CN" sz="1600" dirty="0" smtClean="0">
                <a:solidFill>
                  <a:srgbClr val="FF0000"/>
                </a:solidFill>
              </a:rPr>
              <a:t>bare</a:t>
            </a:r>
            <a:r>
              <a:rPr lang="en-US" altLang="zh-CN" sz="1600" dirty="0" smtClean="0">
                <a:solidFill>
                  <a:srgbClr val="002060"/>
                </a:solidFill>
              </a:rPr>
              <a:t> mass inferred in the associated dynamical coupled-channels analysis.</a:t>
            </a:r>
          </a:p>
          <a:p>
            <a:pPr>
              <a:buFont typeface="Wingdings" pitchFamily="2" charset="2"/>
              <a:buChar char="Ø"/>
            </a:pPr>
            <a:r>
              <a:rPr lang="en-US" altLang="zh-CN" sz="1600" dirty="0" smtClean="0">
                <a:solidFill>
                  <a:srgbClr val="002060"/>
                </a:solidFill>
              </a:rPr>
              <a:t>The </a:t>
            </a:r>
            <a:r>
              <a:rPr lang="en-US" altLang="zh-CN" sz="1600" dirty="0" smtClean="0">
                <a:solidFill>
                  <a:srgbClr val="FF0000"/>
                </a:solidFill>
              </a:rPr>
              <a:t>relative difference </a:t>
            </a:r>
            <a:r>
              <a:rPr lang="en-US" altLang="zh-CN" sz="1600" dirty="0" smtClean="0">
                <a:solidFill>
                  <a:srgbClr val="002060"/>
                </a:solidFill>
              </a:rPr>
              <a:t>is just </a:t>
            </a:r>
            <a:r>
              <a:rPr lang="en-US" altLang="zh-CN" sz="1600" dirty="0" smtClean="0">
                <a:solidFill>
                  <a:srgbClr val="FF0000"/>
                </a:solidFill>
              </a:rPr>
              <a:t>1.7%</a:t>
            </a:r>
            <a:r>
              <a:rPr lang="en-US" altLang="zh-CN" sz="1600" dirty="0" smtClean="0">
                <a:solidFill>
                  <a:srgbClr val="002060"/>
                </a:solidFill>
              </a:rPr>
              <a:t>. We consider this to be a success of our calculation.</a:t>
            </a: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4099" name="Picture 3"/>
          <p:cNvPicPr>
            <a:picLocks noChangeAspect="1" noChangeArrowheads="1"/>
          </p:cNvPicPr>
          <p:nvPr/>
        </p:nvPicPr>
        <p:blipFill>
          <a:blip r:embed="rId3" cstate="print"/>
          <a:srcRect/>
          <a:stretch>
            <a:fillRect/>
          </a:stretch>
        </p:blipFill>
        <p:spPr bwMode="auto">
          <a:xfrm>
            <a:off x="827584" y="3573016"/>
            <a:ext cx="4392488" cy="1152128"/>
          </a:xfrm>
          <a:prstGeom prst="rect">
            <a:avLst/>
          </a:prstGeom>
          <a:noFill/>
          <a:ln w="9525">
            <a:noFill/>
            <a:miter lim="800000"/>
            <a:headEnd/>
            <a:tailEnd/>
          </a:ln>
        </p:spPr>
      </p:pic>
      <p:sp>
        <p:nvSpPr>
          <p:cNvPr id="6" name="Title 1"/>
          <p:cNvSpPr txBox="1">
            <a:spLocks/>
          </p:cNvSpPr>
          <p:nvPr/>
        </p:nvSpPr>
        <p:spPr>
          <a:xfrm>
            <a:off x="395536" y="0"/>
            <a:ext cx="8352928" cy="980728"/>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sz="3200" b="1" noProof="0" dirty="0" smtClean="0"/>
              <a:t>Masses</a:t>
            </a:r>
            <a:endParaRPr kumimoji="0" lang="en-US" sz="32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blinds(horizontal)">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08" y="1196752"/>
            <a:ext cx="4320480" cy="5661248"/>
          </a:xfrm>
        </p:spPr>
        <p:txBody>
          <a:bodyPr>
            <a:normAutofit/>
          </a:bodyPr>
          <a:lstStyle/>
          <a:p>
            <a:pPr>
              <a:buFont typeface="Wingdings" pitchFamily="2" charset="2"/>
              <a:buChar char="Ø"/>
            </a:pPr>
            <a:r>
              <a:rPr lang="en-US" altLang="zh-CN" sz="1800" dirty="0" smtClean="0">
                <a:solidFill>
                  <a:srgbClr val="002060"/>
                </a:solidFill>
              </a:rPr>
              <a:t>(a) Computed from the wave functions directly. </a:t>
            </a:r>
          </a:p>
          <a:p>
            <a:pPr>
              <a:buNone/>
            </a:pPr>
            <a:r>
              <a:rPr lang="en-US" altLang="zh-CN" sz="1800" dirty="0" smtClean="0">
                <a:solidFill>
                  <a:srgbClr val="002060"/>
                </a:solidFill>
              </a:rPr>
              <a:t>       (b) Computed from the relative contributions to the masses.</a:t>
            </a:r>
          </a:p>
          <a:p>
            <a:pPr>
              <a:buFont typeface="Wingdings" pitchFamily="2" charset="2"/>
              <a:buChar char="Ø"/>
            </a:pPr>
            <a:r>
              <a:rPr lang="en-US" altLang="zh-CN" sz="1800" dirty="0" smtClean="0">
                <a:solidFill>
                  <a:srgbClr val="002060"/>
                </a:solidFill>
              </a:rPr>
              <a:t>(b) delivers the same qualitative picture  as that presented in (a). Therefore, there is </a:t>
            </a:r>
            <a:r>
              <a:rPr lang="en-US" altLang="zh-CN" sz="1800" b="1" dirty="0" smtClean="0">
                <a:solidFill>
                  <a:srgbClr val="FF0000"/>
                </a:solidFill>
              </a:rPr>
              <a:t>little</a:t>
            </a:r>
            <a:r>
              <a:rPr lang="en-US" altLang="zh-CN" sz="1800" dirty="0" smtClean="0">
                <a:solidFill>
                  <a:srgbClr val="002060"/>
                </a:solidFill>
              </a:rPr>
              <a:t> mixing between partial waves in the computation of a baryon’s mass.</a:t>
            </a:r>
          </a:p>
          <a:p>
            <a:pPr>
              <a:buFont typeface="Wingdings" pitchFamily="2" charset="2"/>
              <a:buChar char="Ø"/>
            </a:pPr>
            <a:r>
              <a:rPr lang="en-US" altLang="zh-CN" sz="1800" dirty="0" smtClean="0">
                <a:solidFill>
                  <a:srgbClr val="002060"/>
                </a:solidFill>
              </a:rPr>
              <a:t>The nucleon and Roper are primarily </a:t>
            </a:r>
            <a:r>
              <a:rPr lang="en-US" altLang="zh-CN" sz="1800" b="1" dirty="0" smtClean="0">
                <a:solidFill>
                  <a:srgbClr val="C00000"/>
                </a:solidFill>
              </a:rPr>
              <a:t>S-wave</a:t>
            </a:r>
            <a:r>
              <a:rPr lang="en-US" altLang="zh-CN" sz="1800" dirty="0" smtClean="0">
                <a:solidFill>
                  <a:srgbClr val="002060"/>
                </a:solidFill>
              </a:rPr>
              <a:t> in nature. On the other hand, the</a:t>
            </a:r>
            <a:r>
              <a:rPr lang="en-US" altLang="zh-CN" sz="1800" dirty="0" smtClean="0">
                <a:solidFill>
                  <a:srgbClr val="C00000"/>
                </a:solidFill>
              </a:rPr>
              <a:t> N(1535)1/2^-</a:t>
            </a:r>
            <a:r>
              <a:rPr lang="en-US" altLang="zh-CN" sz="1800" dirty="0" smtClean="0">
                <a:solidFill>
                  <a:srgbClr val="002060"/>
                </a:solidFill>
              </a:rPr>
              <a:t>,</a:t>
            </a:r>
            <a:r>
              <a:rPr lang="en-US" altLang="zh-CN" sz="1800" dirty="0" smtClean="0">
                <a:solidFill>
                  <a:srgbClr val="C00000"/>
                </a:solidFill>
              </a:rPr>
              <a:t>N(1650)1/2^- </a:t>
            </a:r>
            <a:r>
              <a:rPr lang="en-US" altLang="zh-CN" sz="1800" dirty="0" smtClean="0">
                <a:solidFill>
                  <a:srgbClr val="002060"/>
                </a:solidFill>
              </a:rPr>
              <a:t>are essentially </a:t>
            </a:r>
            <a:r>
              <a:rPr lang="en-US" altLang="zh-CN" sz="1800" b="1" dirty="0" smtClean="0">
                <a:solidFill>
                  <a:srgbClr val="C00000"/>
                </a:solidFill>
              </a:rPr>
              <a:t>P-wave </a:t>
            </a:r>
            <a:r>
              <a:rPr lang="en-US" altLang="zh-CN" sz="1800" dirty="0" smtClean="0">
                <a:solidFill>
                  <a:srgbClr val="002060"/>
                </a:solidFill>
              </a:rPr>
              <a:t>in character.</a:t>
            </a:r>
          </a:p>
          <a:p>
            <a:pPr>
              <a:buFont typeface="Wingdings" pitchFamily="2" charset="2"/>
              <a:buChar char="Ø"/>
            </a:pPr>
            <a:r>
              <a:rPr lang="en-US" altLang="zh-CN" sz="1800" dirty="0" smtClean="0">
                <a:solidFill>
                  <a:srgbClr val="002060"/>
                </a:solidFill>
              </a:rPr>
              <a:t>These observations provide support in quantum field theory for the constituent-quark model classifications of these systems.</a:t>
            </a: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2050" name="Picture 2" descr="C:\Users\seracron\Desktop\PHY\IFT\图片1.png"/>
          <p:cNvPicPr>
            <a:picLocks noChangeAspect="1" noChangeArrowheads="1"/>
          </p:cNvPicPr>
          <p:nvPr/>
        </p:nvPicPr>
        <p:blipFill>
          <a:blip r:embed="rId3" cstate="print"/>
          <a:srcRect/>
          <a:stretch>
            <a:fillRect/>
          </a:stretch>
        </p:blipFill>
        <p:spPr bwMode="auto">
          <a:xfrm>
            <a:off x="323528" y="980729"/>
            <a:ext cx="4104456" cy="5544616"/>
          </a:xfrm>
          <a:prstGeom prst="rect">
            <a:avLst/>
          </a:prstGeom>
          <a:noFill/>
        </p:spPr>
      </p:pic>
      <p:sp>
        <p:nvSpPr>
          <p:cNvPr id="7"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algn="ctr">
              <a:spcBef>
                <a:spcPct val="0"/>
              </a:spcBef>
            </a:pPr>
            <a:r>
              <a:rPr lang="en-US" altLang="zh-CN" sz="2400" b="1" dirty="0" smtClean="0"/>
              <a:t>Rest-frame orbital angular momentum</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08" y="1196752"/>
            <a:ext cx="4320480" cy="5661248"/>
          </a:xfrm>
        </p:spPr>
        <p:txBody>
          <a:bodyPr>
            <a:normAutofit/>
          </a:bodyPr>
          <a:lstStyle/>
          <a:p>
            <a:pPr>
              <a:buFont typeface="Wingdings" pitchFamily="2" charset="2"/>
              <a:buChar char="Ø"/>
            </a:pPr>
            <a:r>
              <a:rPr lang="en-US" altLang="zh-CN" sz="1800" dirty="0" smtClean="0">
                <a:solidFill>
                  <a:srgbClr val="002060"/>
                </a:solidFill>
              </a:rPr>
              <a:t>(a) Computed from the amplitudes directly. </a:t>
            </a:r>
          </a:p>
          <a:p>
            <a:pPr>
              <a:buNone/>
            </a:pPr>
            <a:r>
              <a:rPr lang="en-US" altLang="zh-CN" sz="1800" dirty="0" smtClean="0">
                <a:solidFill>
                  <a:srgbClr val="002060"/>
                </a:solidFill>
              </a:rPr>
              <a:t>       (b) Computed from the relative contributions to the masses.</a:t>
            </a:r>
          </a:p>
          <a:p>
            <a:pPr>
              <a:buFont typeface="Wingdings" pitchFamily="2" charset="2"/>
              <a:buChar char="Ø"/>
            </a:pPr>
            <a:r>
              <a:rPr lang="en-US" altLang="zh-CN" sz="1800" dirty="0" smtClean="0">
                <a:solidFill>
                  <a:srgbClr val="002060"/>
                </a:solidFill>
              </a:rPr>
              <a:t>From (a): The amplitudes associated with these negative-parity states contain roughly </a:t>
            </a:r>
            <a:r>
              <a:rPr lang="en-US" altLang="zh-CN" sz="1800" b="1" i="1" dirty="0" smtClean="0">
                <a:solidFill>
                  <a:srgbClr val="FF0000"/>
                </a:solidFill>
              </a:rPr>
              <a:t>equal fractions </a:t>
            </a:r>
            <a:r>
              <a:rPr lang="en-US" altLang="zh-CN" sz="1800" dirty="0" smtClean="0">
                <a:solidFill>
                  <a:srgbClr val="002060"/>
                </a:solidFill>
              </a:rPr>
              <a:t>of even and odd parity </a:t>
            </a:r>
            <a:r>
              <a:rPr lang="en-US" altLang="zh-CN" sz="1800" dirty="0" err="1" smtClean="0">
                <a:solidFill>
                  <a:srgbClr val="002060"/>
                </a:solidFill>
              </a:rPr>
              <a:t>diquarks</a:t>
            </a:r>
            <a:r>
              <a:rPr lang="en-US" altLang="zh-CN" sz="1800" dirty="0" smtClean="0">
                <a:solidFill>
                  <a:srgbClr val="002060"/>
                </a:solidFill>
              </a:rPr>
              <a:t>. Positive-parity states: negative-parity </a:t>
            </a:r>
            <a:r>
              <a:rPr lang="en-US" altLang="zh-CN" sz="1800" dirty="0" err="1" smtClean="0">
                <a:solidFill>
                  <a:srgbClr val="002060"/>
                </a:solidFill>
              </a:rPr>
              <a:t>diquarks</a:t>
            </a:r>
            <a:r>
              <a:rPr lang="en-US" altLang="zh-CN" sz="1800" dirty="0" smtClean="0">
                <a:solidFill>
                  <a:srgbClr val="002060"/>
                </a:solidFill>
              </a:rPr>
              <a:t> are almost ZERO.</a:t>
            </a:r>
          </a:p>
          <a:p>
            <a:pPr>
              <a:buFont typeface="Wingdings" pitchFamily="2" charset="2"/>
              <a:buChar char="Ø"/>
            </a:pPr>
            <a:r>
              <a:rPr lang="en-US" altLang="zh-CN" sz="1800" dirty="0" smtClean="0">
                <a:solidFill>
                  <a:srgbClr val="002060"/>
                </a:solidFill>
              </a:rPr>
              <a:t>From (b): In each, there is a single dominant </a:t>
            </a:r>
            <a:r>
              <a:rPr lang="en-US" altLang="zh-CN" sz="1800" dirty="0" err="1" smtClean="0">
                <a:solidFill>
                  <a:srgbClr val="002060"/>
                </a:solidFill>
              </a:rPr>
              <a:t>diquark</a:t>
            </a:r>
            <a:r>
              <a:rPr lang="en-US" altLang="zh-CN" sz="1800" dirty="0" smtClean="0">
                <a:solidFill>
                  <a:srgbClr val="002060"/>
                </a:solidFill>
              </a:rPr>
              <a:t> component. There are </a:t>
            </a:r>
            <a:r>
              <a:rPr lang="en-US" altLang="zh-CN" sz="1800" b="1" dirty="0" smtClean="0">
                <a:solidFill>
                  <a:srgbClr val="FF0000"/>
                </a:solidFill>
              </a:rPr>
              <a:t>significant interferences</a:t>
            </a:r>
            <a:r>
              <a:rPr lang="en-US" altLang="zh-CN" sz="1800" dirty="0" smtClean="0">
                <a:solidFill>
                  <a:srgbClr val="002060"/>
                </a:solidFill>
              </a:rPr>
              <a:t> between different </a:t>
            </a:r>
            <a:r>
              <a:rPr lang="en-US" altLang="zh-CN" sz="1800" dirty="0" err="1" smtClean="0">
                <a:solidFill>
                  <a:srgbClr val="002060"/>
                </a:solidFill>
              </a:rPr>
              <a:t>diquarks</a:t>
            </a:r>
            <a:r>
              <a:rPr lang="en-US" altLang="zh-CN" sz="1800" dirty="0" smtClean="0">
                <a:solidFill>
                  <a:srgbClr val="002060"/>
                </a:solidFill>
              </a:rPr>
              <a:t>.</a:t>
            </a: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3074" name="Picture 2" descr="C:\Users\seracron\Desktop\PHY\IFT\图片2.png"/>
          <p:cNvPicPr>
            <a:picLocks noChangeAspect="1" noChangeArrowheads="1"/>
          </p:cNvPicPr>
          <p:nvPr/>
        </p:nvPicPr>
        <p:blipFill>
          <a:blip r:embed="rId3" cstate="print"/>
          <a:srcRect/>
          <a:stretch>
            <a:fillRect/>
          </a:stretch>
        </p:blipFill>
        <p:spPr bwMode="auto">
          <a:xfrm>
            <a:off x="395536" y="980728"/>
            <a:ext cx="4032448" cy="5529139"/>
          </a:xfrm>
          <a:prstGeom prst="rect">
            <a:avLst/>
          </a:prstGeom>
          <a:noFill/>
        </p:spPr>
      </p:pic>
      <p:sp>
        <p:nvSpPr>
          <p:cNvPr id="7"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err="1" smtClean="0"/>
              <a:t>Diquark</a:t>
            </a:r>
            <a:r>
              <a:rPr lang="en-US" altLang="zh-CN" sz="2400" b="1" dirty="0" smtClean="0"/>
              <a:t> content </a:t>
            </a:r>
            <a:endParaRPr kumimoji="0" lang="en-US" sz="24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91264" cy="5805264"/>
          </a:xfrm>
        </p:spPr>
        <p:txBody>
          <a:bodyPr>
            <a:normAutofit/>
          </a:bodyPr>
          <a:lstStyle/>
          <a:p>
            <a:pPr>
              <a:buFont typeface="Wingdings" pitchFamily="2" charset="2"/>
              <a:buChar char="Ø"/>
            </a:pPr>
            <a:r>
              <a:rPr lang="en-US" altLang="zh-CN" sz="1800" dirty="0" smtClean="0">
                <a:solidFill>
                  <a:srgbClr val="002060"/>
                </a:solidFill>
              </a:rPr>
              <a:t>We consider the </a:t>
            </a:r>
            <a:r>
              <a:rPr lang="en-US" altLang="zh-CN" sz="1800" dirty="0" err="1" smtClean="0">
                <a:solidFill>
                  <a:srgbClr val="002060"/>
                </a:solidFill>
              </a:rPr>
              <a:t>zeroth</a:t>
            </a:r>
            <a:r>
              <a:rPr lang="en-US" altLang="zh-CN" sz="1800" dirty="0" smtClean="0">
                <a:solidFill>
                  <a:srgbClr val="002060"/>
                </a:solidFill>
              </a:rPr>
              <a:t> </a:t>
            </a:r>
            <a:r>
              <a:rPr lang="en-US" altLang="zh-CN" sz="1800" dirty="0" err="1" smtClean="0">
                <a:solidFill>
                  <a:srgbClr val="002060"/>
                </a:solidFill>
              </a:rPr>
              <a:t>Chebyshev</a:t>
            </a:r>
            <a:r>
              <a:rPr lang="en-US" altLang="zh-CN" sz="1800" dirty="0" smtClean="0">
                <a:solidFill>
                  <a:srgbClr val="002060"/>
                </a:solidFill>
              </a:rPr>
              <a:t> moment of all </a:t>
            </a:r>
            <a:r>
              <a:rPr lang="en-US" altLang="zh-CN" sz="1800" dirty="0" smtClean="0">
                <a:solidFill>
                  <a:srgbClr val="C00000"/>
                </a:solidFill>
              </a:rPr>
              <a:t>S-</a:t>
            </a:r>
            <a:r>
              <a:rPr lang="en-US" altLang="zh-CN" sz="1800" dirty="0" smtClean="0">
                <a:solidFill>
                  <a:srgbClr val="002060"/>
                </a:solidFill>
              </a:rPr>
              <a:t> and </a:t>
            </a:r>
            <a:r>
              <a:rPr lang="en-US" altLang="zh-CN" sz="1800" dirty="0" smtClean="0">
                <a:solidFill>
                  <a:srgbClr val="C00000"/>
                </a:solidFill>
              </a:rPr>
              <a:t>P-wave</a:t>
            </a:r>
            <a:r>
              <a:rPr lang="en-US" altLang="zh-CN" sz="1800" dirty="0" smtClean="0">
                <a:solidFill>
                  <a:srgbClr val="002060"/>
                </a:solidFill>
              </a:rPr>
              <a:t> components in a given baryon’s </a:t>
            </a:r>
            <a:r>
              <a:rPr lang="en-US" altLang="zh-CN" sz="1800" dirty="0" err="1" smtClean="0">
                <a:solidFill>
                  <a:srgbClr val="002060"/>
                </a:solidFill>
              </a:rPr>
              <a:t>Faddeev</a:t>
            </a:r>
            <a:r>
              <a:rPr lang="en-US" altLang="zh-CN" sz="1800" dirty="0" smtClean="0">
                <a:solidFill>
                  <a:srgbClr val="002060"/>
                </a:solidFill>
              </a:rPr>
              <a:t> wave function.</a:t>
            </a:r>
          </a:p>
          <a:p>
            <a:pPr>
              <a:buFont typeface="Wingdings" pitchFamily="2" charset="2"/>
              <a:buChar char="Ø"/>
            </a:pPr>
            <a:r>
              <a:rPr lang="en-US" altLang="zh-CN" sz="1800" dirty="0" smtClean="0">
                <a:solidFill>
                  <a:srgbClr val="002060"/>
                </a:solidFill>
              </a:rPr>
              <a:t>Nucleon’s first positive-parity excitation: all </a:t>
            </a:r>
            <a:r>
              <a:rPr lang="en-US" altLang="zh-CN" sz="1800" dirty="0" smtClean="0">
                <a:solidFill>
                  <a:srgbClr val="C00000"/>
                </a:solidFill>
              </a:rPr>
              <a:t>S-wave</a:t>
            </a:r>
            <a:r>
              <a:rPr lang="en-US" altLang="zh-CN" sz="1800" dirty="0" smtClean="0">
                <a:solidFill>
                  <a:srgbClr val="002060"/>
                </a:solidFill>
              </a:rPr>
              <a:t> components exhibit a single zero; and four of the </a:t>
            </a:r>
            <a:r>
              <a:rPr lang="en-US" altLang="zh-CN" sz="1800" dirty="0" smtClean="0">
                <a:solidFill>
                  <a:srgbClr val="C00000"/>
                </a:solidFill>
              </a:rPr>
              <a:t>P-wave</a:t>
            </a:r>
            <a:r>
              <a:rPr lang="en-US" altLang="zh-CN" sz="1800" dirty="0" smtClean="0">
                <a:solidFill>
                  <a:srgbClr val="002060"/>
                </a:solidFill>
              </a:rPr>
              <a:t> projections also possess a zero. This pattern of behavior for the first excited state indicates that it may be interpreted as a radial</a:t>
            </a:r>
          </a:p>
          <a:p>
            <a:pPr>
              <a:buNone/>
            </a:pPr>
            <a:r>
              <a:rPr lang="en-US" altLang="zh-CN" sz="1800" dirty="0" smtClean="0">
                <a:solidFill>
                  <a:srgbClr val="002060"/>
                </a:solidFill>
              </a:rPr>
              <a:t>       excitation.</a:t>
            </a: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1027" name="Picture 3"/>
          <p:cNvPicPr>
            <a:picLocks noChangeAspect="1" noChangeArrowheads="1"/>
          </p:cNvPicPr>
          <p:nvPr/>
        </p:nvPicPr>
        <p:blipFill>
          <a:blip r:embed="rId3" cstate="print"/>
          <a:srcRect/>
          <a:stretch>
            <a:fillRect/>
          </a:stretch>
        </p:blipFill>
        <p:spPr bwMode="auto">
          <a:xfrm>
            <a:off x="539552" y="2852936"/>
            <a:ext cx="8027987" cy="4005064"/>
          </a:xfrm>
          <a:prstGeom prst="rect">
            <a:avLst/>
          </a:prstGeom>
          <a:noFill/>
          <a:ln w="9525">
            <a:noFill/>
            <a:miter lim="800000"/>
            <a:headEnd/>
            <a:tailEnd/>
          </a:ln>
        </p:spPr>
      </p:pic>
      <p:sp>
        <p:nvSpPr>
          <p:cNvPr id="6"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err="1" smtClean="0"/>
              <a:t>Pointwise</a:t>
            </a:r>
            <a:r>
              <a:rPr lang="en-US" altLang="zh-CN" sz="2400" b="1" dirty="0" smtClean="0"/>
              <a:t> structure</a:t>
            </a:r>
            <a:endParaRPr lang="en-US" altLang="zh-CN" sz="24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91264" cy="5949280"/>
          </a:xfrm>
        </p:spPr>
        <p:txBody>
          <a:bodyPr>
            <a:normAutofit/>
          </a:bodyPr>
          <a:lstStyle/>
          <a:p>
            <a:pPr>
              <a:buFont typeface="Wingdings" pitchFamily="2" charset="2"/>
              <a:buChar char="Ø"/>
            </a:pPr>
            <a:r>
              <a:rPr lang="en-US" altLang="zh-CN" sz="1600" dirty="0" smtClean="0">
                <a:solidFill>
                  <a:srgbClr val="002060"/>
                </a:solidFill>
              </a:rPr>
              <a:t>For </a:t>
            </a:r>
            <a:r>
              <a:rPr lang="en-US" altLang="zh-CN" sz="1600" dirty="0" smtClean="0">
                <a:solidFill>
                  <a:srgbClr val="C00000"/>
                </a:solidFill>
              </a:rPr>
              <a:t>N(1535)1/2^-</a:t>
            </a:r>
            <a:r>
              <a:rPr lang="en-US" altLang="zh-CN" sz="1600" dirty="0" smtClean="0">
                <a:solidFill>
                  <a:srgbClr val="002060"/>
                </a:solidFill>
              </a:rPr>
              <a:t>,</a:t>
            </a:r>
            <a:r>
              <a:rPr lang="en-US" altLang="zh-CN" sz="1600" dirty="0" smtClean="0">
                <a:solidFill>
                  <a:srgbClr val="C00000"/>
                </a:solidFill>
              </a:rPr>
              <a:t>N(1650)1/2^-</a:t>
            </a:r>
            <a:r>
              <a:rPr lang="en-US" altLang="zh-CN" sz="1600" dirty="0" smtClean="0">
                <a:solidFill>
                  <a:srgbClr val="002060"/>
                </a:solidFill>
              </a:rPr>
              <a:t> : the </a:t>
            </a:r>
            <a:r>
              <a:rPr lang="en-US" altLang="zh-CN" sz="1600" dirty="0" smtClean="0">
                <a:solidFill>
                  <a:srgbClr val="FF0000"/>
                </a:solidFill>
              </a:rPr>
              <a:t>contrast</a:t>
            </a:r>
            <a:r>
              <a:rPr lang="en-US" altLang="zh-CN" sz="1600" dirty="0" smtClean="0">
                <a:solidFill>
                  <a:srgbClr val="002060"/>
                </a:solidFill>
              </a:rPr>
              <a:t> with the positive-parity states is </a:t>
            </a:r>
            <a:r>
              <a:rPr lang="en-US" altLang="zh-CN" sz="1600" dirty="0" smtClean="0">
                <a:solidFill>
                  <a:srgbClr val="FF0000"/>
                </a:solidFill>
              </a:rPr>
              <a:t>STARK</a:t>
            </a:r>
            <a:r>
              <a:rPr lang="en-US" altLang="zh-CN" sz="1600" dirty="0" smtClean="0">
                <a:solidFill>
                  <a:srgbClr val="002060"/>
                </a:solidFill>
              </a:rPr>
              <a:t>.</a:t>
            </a:r>
          </a:p>
          <a:p>
            <a:pPr>
              <a:buNone/>
            </a:pPr>
            <a:r>
              <a:rPr lang="en-US" altLang="zh-CN" sz="1600" dirty="0" smtClean="0">
                <a:solidFill>
                  <a:srgbClr val="002060"/>
                </a:solidFill>
              </a:rPr>
              <a:t>        In particular, there is no simple pattern of zeros, with all panels containing at least one function that possesses a zero.</a:t>
            </a:r>
          </a:p>
          <a:p>
            <a:pPr>
              <a:buFont typeface="Wingdings" pitchFamily="2" charset="2"/>
              <a:buChar char="Ø"/>
            </a:pPr>
            <a:r>
              <a:rPr lang="en-US" altLang="zh-CN" sz="1600" dirty="0" smtClean="0">
                <a:solidFill>
                  <a:srgbClr val="002060"/>
                </a:solidFill>
              </a:rPr>
              <a:t>In their rest frames, these systems are predominantly </a:t>
            </a:r>
            <a:r>
              <a:rPr lang="en-US" altLang="zh-CN" sz="1600" dirty="0" smtClean="0">
                <a:solidFill>
                  <a:srgbClr val="C00000"/>
                </a:solidFill>
              </a:rPr>
              <a:t>P-wave </a:t>
            </a:r>
            <a:r>
              <a:rPr lang="en-US" altLang="zh-CN" sz="1600" dirty="0" smtClean="0">
                <a:solidFill>
                  <a:srgbClr val="002060"/>
                </a:solidFill>
              </a:rPr>
              <a:t>in nature, but possess material </a:t>
            </a:r>
            <a:r>
              <a:rPr lang="en-US" altLang="zh-CN" sz="1600" dirty="0" smtClean="0">
                <a:solidFill>
                  <a:srgbClr val="C00000"/>
                </a:solidFill>
              </a:rPr>
              <a:t>S-wave</a:t>
            </a:r>
            <a:r>
              <a:rPr lang="en-US" altLang="zh-CN" sz="1600" dirty="0" smtClean="0">
                <a:solidFill>
                  <a:srgbClr val="002060"/>
                </a:solidFill>
              </a:rPr>
              <a:t> components; and the first excited state in this negative parity channel—</a:t>
            </a:r>
            <a:r>
              <a:rPr lang="en-US" altLang="zh-CN" sz="1600" i="1" dirty="0" smtClean="0">
                <a:solidFill>
                  <a:srgbClr val="C00000"/>
                </a:solidFill>
              </a:rPr>
              <a:t>N(1650)1/2^−</a:t>
            </a:r>
            <a:r>
              <a:rPr lang="en-US" altLang="zh-CN" sz="1600" dirty="0" smtClean="0">
                <a:solidFill>
                  <a:srgbClr val="002060"/>
                </a:solidFill>
              </a:rPr>
              <a:t>—has </a:t>
            </a:r>
            <a:r>
              <a:rPr lang="en-US" altLang="zh-CN" sz="1600" dirty="0" smtClean="0">
                <a:solidFill>
                  <a:srgbClr val="FF0000"/>
                </a:solidFill>
              </a:rPr>
              <a:t>little</a:t>
            </a:r>
            <a:r>
              <a:rPr lang="en-US" altLang="zh-CN" sz="1600" dirty="0" smtClean="0">
                <a:solidFill>
                  <a:srgbClr val="002060"/>
                </a:solidFill>
              </a:rPr>
              <a:t> of the appearance of a radial excitation, since most of the functions depicted in the right panels of the figure do not possess a zero.</a:t>
            </a: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2052" name="Picture 4"/>
          <p:cNvPicPr>
            <a:picLocks noChangeAspect="1" noChangeArrowheads="1"/>
          </p:cNvPicPr>
          <p:nvPr/>
        </p:nvPicPr>
        <p:blipFill>
          <a:blip r:embed="rId3" cstate="print"/>
          <a:srcRect/>
          <a:stretch>
            <a:fillRect/>
          </a:stretch>
        </p:blipFill>
        <p:spPr bwMode="auto">
          <a:xfrm>
            <a:off x="539552" y="2852936"/>
            <a:ext cx="8027987" cy="4005064"/>
          </a:xfrm>
          <a:prstGeom prst="rect">
            <a:avLst/>
          </a:prstGeom>
          <a:noFill/>
          <a:ln w="9525">
            <a:noFill/>
            <a:miter lim="800000"/>
            <a:headEnd/>
            <a:tailEnd/>
          </a:ln>
        </p:spPr>
      </p:pic>
      <p:sp>
        <p:nvSpPr>
          <p:cNvPr id="6"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err="1" smtClean="0"/>
              <a:t>Pointwise</a:t>
            </a:r>
            <a:r>
              <a:rPr lang="en-US" altLang="zh-CN" sz="2400" b="1" dirty="0" smtClean="0"/>
              <a:t> structure</a:t>
            </a:r>
            <a:endParaRPr lang="en-US" altLang="zh-CN" sz="24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91264" cy="5949280"/>
          </a:xfrm>
        </p:spPr>
        <p:txBody>
          <a:bodyPr>
            <a:normAutofit/>
          </a:bodyPr>
          <a:lstStyle/>
          <a:p>
            <a:pPr lvl="1">
              <a:buNone/>
            </a:pPr>
            <a:endParaRPr lang="en-US" altLang="zh-CN" sz="1400" b="1" dirty="0" smtClean="0">
              <a:solidFill>
                <a:srgbClr val="FF0000"/>
              </a:solidFill>
            </a:endParaRPr>
          </a:p>
          <a:p>
            <a:pPr algn="just">
              <a:buFont typeface="Wingdings" pitchFamily="2" charset="2"/>
              <a:buChar char="Ø"/>
            </a:pPr>
            <a:r>
              <a:rPr lang="en-US" altLang="zh-CN" sz="1800" dirty="0" smtClean="0">
                <a:solidFill>
                  <a:srgbClr val="002060"/>
                </a:solidFill>
              </a:rPr>
              <a:t>By including all kinds of </a:t>
            </a:r>
            <a:r>
              <a:rPr lang="en-US" altLang="zh-CN" sz="1800" dirty="0" err="1" smtClean="0">
                <a:solidFill>
                  <a:srgbClr val="002060"/>
                </a:solidFill>
              </a:rPr>
              <a:t>diquarks</a:t>
            </a:r>
            <a:r>
              <a:rPr lang="en-US" altLang="zh-CN" sz="1800" dirty="0" smtClean="0">
                <a:solidFill>
                  <a:srgbClr val="002060"/>
                </a:solidFill>
              </a:rPr>
              <a:t>, we performed a comparative study of the four lightest baryon </a:t>
            </a:r>
            <a:r>
              <a:rPr lang="en-US" altLang="zh-CN" sz="1800" dirty="0" smtClean="0">
                <a:solidFill>
                  <a:srgbClr val="C00000"/>
                </a:solidFill>
              </a:rPr>
              <a:t>(I=1/2, J^P=1/2^{+-})</a:t>
            </a:r>
            <a:r>
              <a:rPr lang="en-US" altLang="zh-CN" sz="1800" i="1" dirty="0" smtClean="0">
                <a:solidFill>
                  <a:srgbClr val="C00000"/>
                </a:solidFill>
              </a:rPr>
              <a:t> </a:t>
            </a:r>
            <a:r>
              <a:rPr lang="en-US" altLang="zh-CN" sz="1800" dirty="0" err="1" smtClean="0">
                <a:solidFill>
                  <a:srgbClr val="002060"/>
                </a:solidFill>
              </a:rPr>
              <a:t>isospin</a:t>
            </a:r>
            <a:r>
              <a:rPr lang="en-US" altLang="zh-CN" sz="1800" dirty="0" smtClean="0">
                <a:solidFill>
                  <a:srgbClr val="002060"/>
                </a:solidFill>
              </a:rPr>
              <a:t> doublets in order to both elucidate their structural similarities and differences.</a:t>
            </a:r>
          </a:p>
          <a:p>
            <a:pPr algn="just">
              <a:buFont typeface="Wingdings" pitchFamily="2" charset="2"/>
              <a:buChar char="Ø"/>
            </a:pPr>
            <a:r>
              <a:rPr lang="en-US" altLang="zh-CN" sz="1800" dirty="0" smtClean="0">
                <a:solidFill>
                  <a:srgbClr val="002060"/>
                </a:solidFill>
              </a:rPr>
              <a:t>The two lightest </a:t>
            </a:r>
            <a:r>
              <a:rPr lang="en-US" altLang="zh-CN" sz="1800" dirty="0" smtClean="0">
                <a:solidFill>
                  <a:srgbClr val="C00000"/>
                </a:solidFill>
              </a:rPr>
              <a:t>(I=1/2, J^P=1/2^+) </a:t>
            </a:r>
            <a:r>
              <a:rPr lang="en-US" altLang="zh-CN" sz="1800" dirty="0" smtClean="0">
                <a:solidFill>
                  <a:srgbClr val="002060"/>
                </a:solidFill>
              </a:rPr>
              <a:t>doublets are dominated by scalar and </a:t>
            </a:r>
            <a:r>
              <a:rPr lang="en-US" altLang="zh-CN" sz="1800" dirty="0" err="1" smtClean="0">
                <a:solidFill>
                  <a:srgbClr val="002060"/>
                </a:solidFill>
              </a:rPr>
              <a:t>pseudovector</a:t>
            </a:r>
            <a:r>
              <a:rPr lang="en-US" altLang="zh-CN" sz="1800" dirty="0" smtClean="0">
                <a:solidFill>
                  <a:srgbClr val="002060"/>
                </a:solidFill>
              </a:rPr>
              <a:t> </a:t>
            </a:r>
            <a:r>
              <a:rPr lang="en-US" altLang="zh-CN" sz="1800" dirty="0" err="1" smtClean="0">
                <a:solidFill>
                  <a:srgbClr val="002060"/>
                </a:solidFill>
              </a:rPr>
              <a:t>diquarks</a:t>
            </a:r>
            <a:r>
              <a:rPr lang="en-US" altLang="zh-CN" sz="1800" dirty="0" smtClean="0">
                <a:solidFill>
                  <a:srgbClr val="002060"/>
                </a:solidFill>
              </a:rPr>
              <a:t>; the associated rest-frame </a:t>
            </a:r>
            <a:r>
              <a:rPr lang="en-US" altLang="zh-CN" sz="1800" dirty="0" err="1" smtClean="0">
                <a:solidFill>
                  <a:srgbClr val="002060"/>
                </a:solidFill>
              </a:rPr>
              <a:t>Faddeev</a:t>
            </a:r>
            <a:r>
              <a:rPr lang="en-US" altLang="zh-CN" sz="1800" dirty="0" smtClean="0">
                <a:solidFill>
                  <a:srgbClr val="002060"/>
                </a:solidFill>
              </a:rPr>
              <a:t> wave functions are primarily </a:t>
            </a:r>
            <a:r>
              <a:rPr lang="en-US" altLang="zh-CN" sz="1800" dirty="0" smtClean="0">
                <a:solidFill>
                  <a:srgbClr val="C00000"/>
                </a:solidFill>
              </a:rPr>
              <a:t>S-wave</a:t>
            </a:r>
            <a:r>
              <a:rPr lang="en-US" altLang="zh-CN" sz="1800" dirty="0" smtClean="0">
                <a:solidFill>
                  <a:srgbClr val="002060"/>
                </a:solidFill>
              </a:rPr>
              <a:t> in nature; and the first excited state in this </a:t>
            </a:r>
            <a:r>
              <a:rPr lang="en-US" altLang="zh-CN" sz="1800" dirty="0" smtClean="0">
                <a:solidFill>
                  <a:srgbClr val="C00000"/>
                </a:solidFill>
              </a:rPr>
              <a:t>1/2^+ </a:t>
            </a:r>
            <a:r>
              <a:rPr lang="en-US" altLang="zh-CN" sz="1800" dirty="0" smtClean="0">
                <a:solidFill>
                  <a:srgbClr val="002060"/>
                </a:solidFill>
              </a:rPr>
              <a:t>channel has very much the appearance of a radial excitation of the ground state.</a:t>
            </a:r>
          </a:p>
          <a:p>
            <a:pPr algn="just">
              <a:buFont typeface="Wingdings" pitchFamily="2" charset="2"/>
              <a:buChar char="Ø"/>
            </a:pPr>
            <a:r>
              <a:rPr lang="en-US" altLang="zh-CN" sz="1800" dirty="0" smtClean="0">
                <a:solidFill>
                  <a:srgbClr val="002060"/>
                </a:solidFill>
              </a:rPr>
              <a:t>In the two lightest </a:t>
            </a:r>
            <a:r>
              <a:rPr lang="en-US" altLang="zh-CN" sz="1800" dirty="0" smtClean="0">
                <a:solidFill>
                  <a:srgbClr val="C00000"/>
                </a:solidFill>
              </a:rPr>
              <a:t>(I=1/2, J^P=1/2^-) </a:t>
            </a:r>
            <a:r>
              <a:rPr lang="en-US" altLang="zh-CN" sz="1800" dirty="0" smtClean="0">
                <a:solidFill>
                  <a:srgbClr val="002060"/>
                </a:solidFill>
              </a:rPr>
              <a:t>systems, </a:t>
            </a:r>
            <a:r>
              <a:rPr lang="en-US" altLang="zh-CN" sz="1800" b="1" dirty="0" smtClean="0">
                <a:solidFill>
                  <a:srgbClr val="FF0000"/>
                </a:solidFill>
              </a:rPr>
              <a:t>TOO</a:t>
            </a:r>
            <a:r>
              <a:rPr lang="en-US" altLang="zh-CN" sz="1800" dirty="0" smtClean="0">
                <a:solidFill>
                  <a:srgbClr val="002060"/>
                </a:solidFill>
              </a:rPr>
              <a:t>, scalar and </a:t>
            </a:r>
            <a:r>
              <a:rPr lang="en-US" altLang="zh-CN" sz="1800" dirty="0" err="1" smtClean="0">
                <a:solidFill>
                  <a:srgbClr val="002060"/>
                </a:solidFill>
              </a:rPr>
              <a:t>pseudovector</a:t>
            </a:r>
            <a:r>
              <a:rPr lang="en-US" altLang="zh-CN" sz="1800" dirty="0" smtClean="0">
                <a:solidFill>
                  <a:srgbClr val="002060"/>
                </a:solidFill>
              </a:rPr>
              <a:t> </a:t>
            </a:r>
            <a:r>
              <a:rPr lang="en-US" altLang="zh-CN" sz="1800" dirty="0" err="1" smtClean="0">
                <a:solidFill>
                  <a:srgbClr val="002060"/>
                </a:solidFill>
              </a:rPr>
              <a:t>diquarks</a:t>
            </a:r>
            <a:r>
              <a:rPr lang="en-US" altLang="zh-CN" sz="1800" dirty="0" smtClean="0">
                <a:solidFill>
                  <a:srgbClr val="002060"/>
                </a:solidFill>
              </a:rPr>
              <a:t> play a material role. In their rest frames, the </a:t>
            </a:r>
            <a:r>
              <a:rPr lang="en-US" altLang="zh-CN" sz="1800" dirty="0" err="1" smtClean="0">
                <a:solidFill>
                  <a:srgbClr val="002060"/>
                </a:solidFill>
              </a:rPr>
              <a:t>Faddeev</a:t>
            </a:r>
            <a:r>
              <a:rPr lang="en-US" altLang="zh-CN" sz="1800" dirty="0" smtClean="0">
                <a:solidFill>
                  <a:srgbClr val="002060"/>
                </a:solidFill>
              </a:rPr>
              <a:t> amplitudes describing the dressed-quark cores of these negative-parity states contain roughly equal fractions of even and odd parity </a:t>
            </a:r>
            <a:r>
              <a:rPr lang="en-US" altLang="zh-CN" sz="1800" dirty="0" err="1" smtClean="0">
                <a:solidFill>
                  <a:srgbClr val="002060"/>
                </a:solidFill>
              </a:rPr>
              <a:t>diquarks</a:t>
            </a:r>
            <a:r>
              <a:rPr lang="en-US" altLang="zh-CN" sz="1800" dirty="0" smtClean="0">
                <a:solidFill>
                  <a:srgbClr val="002060"/>
                </a:solidFill>
              </a:rPr>
              <a:t>; the associated wave functions of these negative-parity systems are predominantly </a:t>
            </a:r>
            <a:r>
              <a:rPr lang="en-US" altLang="zh-CN" sz="1800" dirty="0" smtClean="0">
                <a:solidFill>
                  <a:srgbClr val="C00000"/>
                </a:solidFill>
              </a:rPr>
              <a:t>P-wave</a:t>
            </a:r>
            <a:r>
              <a:rPr lang="en-US" altLang="zh-CN" sz="1800" dirty="0" smtClean="0">
                <a:solidFill>
                  <a:srgbClr val="002060"/>
                </a:solidFill>
              </a:rPr>
              <a:t> in nature, but possess measurable </a:t>
            </a:r>
            <a:r>
              <a:rPr lang="en-US" altLang="zh-CN" sz="1800" dirty="0" smtClean="0">
                <a:solidFill>
                  <a:srgbClr val="C00000"/>
                </a:solidFill>
              </a:rPr>
              <a:t>S-wave</a:t>
            </a:r>
            <a:r>
              <a:rPr lang="en-US" altLang="zh-CN" sz="1800" dirty="0" smtClean="0">
                <a:solidFill>
                  <a:srgbClr val="002060"/>
                </a:solidFill>
              </a:rPr>
              <a:t> components; and, the first excited state in this negative parity channel has little of the appearance of a radial excitation.</a:t>
            </a:r>
          </a:p>
          <a:p>
            <a:pPr algn="just">
              <a:buFont typeface="Wingdings" pitchFamily="2" charset="2"/>
              <a:buChar char="Ø"/>
            </a:pPr>
            <a:r>
              <a:rPr lang="en-US" altLang="zh-CN" sz="1800" dirty="0" smtClean="0">
                <a:solidFill>
                  <a:srgbClr val="002060"/>
                </a:solidFill>
              </a:rPr>
              <a:t>NEXT: </a:t>
            </a:r>
            <a:r>
              <a:rPr lang="en-US" altLang="zh-CN" sz="1800" dirty="0" smtClean="0">
                <a:solidFill>
                  <a:srgbClr val="C00000"/>
                </a:solidFill>
              </a:rPr>
              <a:t>N(1720)3/2^+</a:t>
            </a:r>
            <a:r>
              <a:rPr lang="en-US" altLang="zh-CN" sz="1800" dirty="0" smtClean="0">
                <a:solidFill>
                  <a:srgbClr val="002060"/>
                </a:solidFill>
              </a:rPr>
              <a:t>, </a:t>
            </a:r>
            <a:r>
              <a:rPr lang="en-US" altLang="zh-CN" sz="1800" dirty="0" smtClean="0">
                <a:solidFill>
                  <a:srgbClr val="C00000"/>
                </a:solidFill>
              </a:rPr>
              <a:t>N(1520)3/2^-</a:t>
            </a:r>
            <a:r>
              <a:rPr lang="en-US" altLang="zh-CN" sz="1800" dirty="0" smtClean="0">
                <a:solidFill>
                  <a:srgbClr val="002060"/>
                </a:solidFill>
              </a:rPr>
              <a:t>,  form factors, PDAs, PDFs, …</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sp>
        <p:nvSpPr>
          <p:cNvPr id="7" name="Title 1"/>
          <p:cNvSpPr txBox="1">
            <a:spLocks/>
          </p:cNvSpPr>
          <p:nvPr/>
        </p:nvSpPr>
        <p:spPr>
          <a:xfrm>
            <a:off x="395536" y="0"/>
            <a:ext cx="8352928" cy="90872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3200" b="1" dirty="0" smtClean="0">
                <a:solidFill>
                  <a:srgbClr val="C00000"/>
                </a:solidFill>
              </a:rPr>
              <a:t>Part A - Summary </a:t>
            </a:r>
            <a:r>
              <a:rPr lang="en-US" altLang="zh-CN" sz="3200" b="1" dirty="0" smtClean="0">
                <a:solidFill>
                  <a:srgbClr val="002060"/>
                </a:solidFill>
              </a:rPr>
              <a:t>&amp;</a:t>
            </a:r>
            <a:r>
              <a:rPr lang="en-US" altLang="zh-CN" sz="3200" b="1" dirty="0" smtClean="0">
                <a:solidFill>
                  <a:srgbClr val="C00000"/>
                </a:solidFill>
              </a:rPr>
              <a:t> Outlook</a:t>
            </a:r>
            <a:endParaRPr lang="en-US" altLang="zh-CN" sz="3200" b="1" dirty="0"/>
          </a:p>
        </p:txBody>
      </p:sp>
      <p:sp>
        <p:nvSpPr>
          <p:cNvPr id="8"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5536" y="332656"/>
            <a:ext cx="8352928" cy="1224136"/>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4000" b="1" dirty="0" smtClean="0">
                <a:solidFill>
                  <a:srgbClr val="C00000"/>
                </a:solidFill>
              </a:rPr>
              <a:t>Part B</a:t>
            </a:r>
            <a:endParaRPr kumimoji="0" lang="en-US" sz="4000" b="1" i="0" u="none" strike="noStrike" kern="1200" cap="none" spc="0" normalizeH="0" baseline="0" noProof="0" dirty="0">
              <a:ln>
                <a:noFill/>
              </a:ln>
              <a:solidFill>
                <a:srgbClr val="C00000"/>
              </a:solidFill>
              <a:effectLst/>
              <a:uLnTx/>
              <a:uFillTx/>
              <a:latin typeface="+mj-lt"/>
              <a:ea typeface="+mj-ea"/>
              <a:cs typeface="+mj-cs"/>
            </a:endParaRPr>
          </a:p>
        </p:txBody>
      </p:sp>
      <p:pic>
        <p:nvPicPr>
          <p:cNvPr id="1026" name="Picture 2" descr="C:\Users\seracron\Desktop\cc.jpg"/>
          <p:cNvPicPr>
            <a:picLocks noChangeAspect="1" noChangeArrowheads="1"/>
          </p:cNvPicPr>
          <p:nvPr/>
        </p:nvPicPr>
        <p:blipFill>
          <a:blip r:embed="rId3" cstate="print"/>
          <a:srcRect/>
          <a:stretch>
            <a:fillRect/>
          </a:stretch>
        </p:blipFill>
        <p:spPr bwMode="auto">
          <a:xfrm>
            <a:off x="0" y="1988840"/>
            <a:ext cx="9143999" cy="3731294"/>
          </a:xfrm>
          <a:prstGeom prst="rect">
            <a:avLst/>
          </a:prstGeom>
          <a:noFill/>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291264" cy="4176464"/>
          </a:xfrm>
        </p:spPr>
        <p:txBody>
          <a:bodyPr>
            <a:normAutofit/>
          </a:bodyPr>
          <a:lstStyle/>
          <a:p>
            <a:pPr marL="514350" indent="-514350">
              <a:buFont typeface="Wingdings" pitchFamily="2" charset="2"/>
              <a:buChar char="u"/>
            </a:pPr>
            <a:r>
              <a:rPr lang="en-US" altLang="zh-CN" dirty="0" smtClean="0">
                <a:solidFill>
                  <a:srgbClr val="002060"/>
                </a:solidFill>
              </a:rPr>
              <a:t>Spectrum and structure of </a:t>
            </a:r>
            <a:r>
              <a:rPr lang="en-US" altLang="zh-CN" i="1" dirty="0" smtClean="0">
                <a:solidFill>
                  <a:srgbClr val="C00000"/>
                </a:solidFill>
              </a:rPr>
              <a:t>octet &amp; </a:t>
            </a:r>
            <a:r>
              <a:rPr lang="en-US" altLang="zh-CN" i="1" dirty="0" err="1" smtClean="0">
                <a:solidFill>
                  <a:srgbClr val="C00000"/>
                </a:solidFill>
              </a:rPr>
              <a:t>decuplet</a:t>
            </a:r>
            <a:r>
              <a:rPr lang="en-US" altLang="zh-CN" i="1" dirty="0" smtClean="0">
                <a:solidFill>
                  <a:srgbClr val="C00000"/>
                </a:solidFill>
              </a:rPr>
              <a:t> </a:t>
            </a:r>
            <a:r>
              <a:rPr lang="en-US" altLang="zh-CN" dirty="0" smtClean="0">
                <a:solidFill>
                  <a:srgbClr val="C00000"/>
                </a:solidFill>
              </a:rPr>
              <a:t>baryons</a:t>
            </a:r>
            <a:r>
              <a:rPr lang="en-US" altLang="zh-CN" dirty="0" smtClean="0">
                <a:solidFill>
                  <a:srgbClr val="002060"/>
                </a:solidFill>
              </a:rPr>
              <a:t> and their positive-parity excitations</a:t>
            </a:r>
            <a:endParaRPr lang="en-US" altLang="zh-CN" b="1" dirty="0" smtClean="0">
              <a:solidFill>
                <a:srgbClr val="C00000"/>
              </a:solidFill>
            </a:endParaRPr>
          </a:p>
          <a:p>
            <a:pPr marL="514350" indent="-514350">
              <a:buFont typeface="Wingdings" pitchFamily="2" charset="2"/>
              <a:buChar char="u"/>
            </a:pPr>
            <a:r>
              <a:rPr lang="en-US" altLang="zh-CN" b="1" dirty="0" smtClean="0">
                <a:solidFill>
                  <a:srgbClr val="002060"/>
                </a:solidFill>
              </a:rPr>
              <a:t>Masses </a:t>
            </a:r>
          </a:p>
          <a:p>
            <a:pPr marL="514350" indent="-514350">
              <a:buFont typeface="Wingdings" pitchFamily="2" charset="2"/>
              <a:buChar char="u"/>
            </a:pPr>
            <a:r>
              <a:rPr lang="en-US" altLang="zh-CN" b="1" dirty="0" smtClean="0">
                <a:solidFill>
                  <a:srgbClr val="002060"/>
                </a:solidFill>
              </a:rPr>
              <a:t>Rest-frame orbital angular momentum</a:t>
            </a:r>
          </a:p>
          <a:p>
            <a:pPr marL="514350" indent="-514350">
              <a:buFont typeface="Wingdings" pitchFamily="2" charset="2"/>
              <a:buChar char="u"/>
            </a:pPr>
            <a:r>
              <a:rPr lang="en-US" altLang="zh-CN" b="1" dirty="0" err="1" smtClean="0">
                <a:solidFill>
                  <a:srgbClr val="002060"/>
                </a:solidFill>
              </a:rPr>
              <a:t>Diquark</a:t>
            </a:r>
            <a:r>
              <a:rPr lang="en-US" altLang="zh-CN" b="1" dirty="0" smtClean="0">
                <a:solidFill>
                  <a:srgbClr val="002060"/>
                </a:solidFill>
              </a:rPr>
              <a:t> content</a:t>
            </a:r>
          </a:p>
          <a:p>
            <a:pPr marL="514350" indent="-514350">
              <a:buFont typeface="Wingdings" pitchFamily="2" charset="2"/>
              <a:buChar char="u"/>
            </a:pPr>
            <a:r>
              <a:rPr lang="en-US" altLang="zh-CN" b="1" dirty="0" err="1" smtClean="0">
                <a:solidFill>
                  <a:srgbClr val="002060"/>
                </a:solidFill>
              </a:rPr>
              <a:t>Pointwise</a:t>
            </a:r>
            <a:r>
              <a:rPr lang="en-US" altLang="zh-CN" b="1" dirty="0" smtClean="0">
                <a:solidFill>
                  <a:srgbClr val="002060"/>
                </a:solidFill>
              </a:rPr>
              <a:t> structure</a:t>
            </a:r>
          </a:p>
          <a:p>
            <a:pPr>
              <a:buFont typeface="Wingdings" pitchFamily="2" charset="2"/>
              <a:buChar char="Ø"/>
            </a:pPr>
            <a:endParaRPr lang="en-US" b="1" dirty="0" smtClean="0">
              <a:solidFill>
                <a:srgbClr val="002060"/>
              </a:solidFill>
            </a:endParaRPr>
          </a:p>
          <a:p>
            <a:endParaRPr lang="en-US" b="1" dirty="0"/>
          </a:p>
        </p:txBody>
      </p:sp>
      <p:sp>
        <p:nvSpPr>
          <p:cNvPr id="5"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Title 1"/>
          <p:cNvSpPr txBox="1">
            <a:spLocks/>
          </p:cNvSpPr>
          <p:nvPr/>
        </p:nvSpPr>
        <p:spPr>
          <a:xfrm>
            <a:off x="395536" y="332656"/>
            <a:ext cx="8352928" cy="1224136"/>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4000" b="1" dirty="0" smtClean="0">
                <a:solidFill>
                  <a:srgbClr val="C00000"/>
                </a:solidFill>
              </a:rPr>
              <a:t>Part B</a:t>
            </a:r>
            <a:endParaRPr lang="en-US" altLang="zh-CN" sz="4000" b="1" dirty="0">
              <a:solidFill>
                <a:srgbClr val="C00000"/>
              </a:solidFill>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3968" y="908720"/>
            <a:ext cx="4536504" cy="5573291"/>
          </a:xfrm>
        </p:spPr>
        <p:txBody>
          <a:bodyPr>
            <a:normAutofit/>
          </a:bodyPr>
          <a:lstStyle/>
          <a:p>
            <a:pPr>
              <a:buFont typeface="Wingdings" pitchFamily="2" charset="2"/>
              <a:buChar char="Ø"/>
            </a:pPr>
            <a:r>
              <a:rPr lang="en-US" altLang="zh-CN" sz="1800" b="1" dirty="0" err="1" smtClean="0">
                <a:solidFill>
                  <a:srgbClr val="002060"/>
                </a:solidFill>
              </a:rPr>
              <a:t>Diquark</a:t>
            </a:r>
            <a:r>
              <a:rPr lang="en-US" altLang="zh-CN" sz="1800" b="1" dirty="0" smtClean="0">
                <a:solidFill>
                  <a:srgbClr val="002060"/>
                </a:solidFill>
              </a:rPr>
              <a:t> masses (in </a:t>
            </a:r>
            <a:r>
              <a:rPr lang="en-US" altLang="zh-CN" sz="1800" b="1" dirty="0" err="1" smtClean="0">
                <a:solidFill>
                  <a:srgbClr val="002060"/>
                </a:solidFill>
              </a:rPr>
              <a:t>GeV</a:t>
            </a:r>
            <a:r>
              <a:rPr lang="en-US" altLang="zh-CN" sz="1800" b="1" dirty="0" smtClean="0">
                <a:solidFill>
                  <a:srgbClr val="002060"/>
                </a:solidFill>
              </a:rPr>
              <a:t>):</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r>
              <a:rPr lang="en-US" altLang="zh-CN" sz="1800" b="1" dirty="0" smtClean="0">
                <a:solidFill>
                  <a:srgbClr val="002060"/>
                </a:solidFill>
              </a:rPr>
              <a:t>The values of </a:t>
            </a:r>
            <a:r>
              <a:rPr lang="en-US" altLang="zh-CN" sz="1800" b="1" dirty="0" smtClean="0">
                <a:solidFill>
                  <a:srgbClr val="C00000"/>
                </a:solidFill>
              </a:rPr>
              <a:t>m_[</a:t>
            </a:r>
            <a:r>
              <a:rPr lang="en-US" altLang="zh-CN" sz="1800" b="1" dirty="0" err="1" smtClean="0">
                <a:solidFill>
                  <a:srgbClr val="C00000"/>
                </a:solidFill>
              </a:rPr>
              <a:t>ud</a:t>
            </a:r>
            <a:r>
              <a:rPr lang="en-US" altLang="zh-CN" sz="1800" b="1" dirty="0" smtClean="0">
                <a:solidFill>
                  <a:srgbClr val="C00000"/>
                </a:solidFill>
              </a:rPr>
              <a:t>] </a:t>
            </a:r>
            <a:r>
              <a:rPr lang="en-US" altLang="zh-CN" sz="1800" b="1" dirty="0" smtClean="0">
                <a:solidFill>
                  <a:srgbClr val="002060"/>
                </a:solidFill>
              </a:rPr>
              <a:t>&amp; </a:t>
            </a:r>
            <a:r>
              <a:rPr lang="en-US" altLang="zh-CN" sz="1800" b="1" dirty="0" smtClean="0">
                <a:solidFill>
                  <a:srgbClr val="C00000"/>
                </a:solidFill>
              </a:rPr>
              <a:t>m_{</a:t>
            </a:r>
            <a:r>
              <a:rPr lang="en-US" altLang="zh-CN" sz="1800" b="1" dirty="0" err="1" smtClean="0">
                <a:solidFill>
                  <a:srgbClr val="C00000"/>
                </a:solidFill>
              </a:rPr>
              <a:t>uu</a:t>
            </a:r>
            <a:r>
              <a:rPr lang="en-US" altLang="zh-CN" sz="1800" b="1" dirty="0" smtClean="0">
                <a:solidFill>
                  <a:srgbClr val="C00000"/>
                </a:solidFill>
              </a:rPr>
              <a:t>/</a:t>
            </a:r>
            <a:r>
              <a:rPr lang="en-US" altLang="zh-CN" sz="1800" b="1" dirty="0" err="1" smtClean="0">
                <a:solidFill>
                  <a:srgbClr val="C00000"/>
                </a:solidFill>
              </a:rPr>
              <a:t>ud</a:t>
            </a:r>
            <a:r>
              <a:rPr lang="en-US" altLang="zh-CN" sz="1800" b="1" dirty="0" smtClean="0">
                <a:solidFill>
                  <a:srgbClr val="C00000"/>
                </a:solidFill>
              </a:rPr>
              <a:t>/</a:t>
            </a:r>
            <a:r>
              <a:rPr lang="en-US" altLang="zh-CN" sz="1800" b="1" dirty="0" err="1" smtClean="0">
                <a:solidFill>
                  <a:srgbClr val="C00000"/>
                </a:solidFill>
              </a:rPr>
              <a:t>dd</a:t>
            </a:r>
            <a:r>
              <a:rPr lang="en-US" altLang="zh-CN" sz="1800" b="1" dirty="0" smtClean="0">
                <a:solidFill>
                  <a:srgbClr val="C00000"/>
                </a:solidFill>
              </a:rPr>
              <a:t>} </a:t>
            </a:r>
            <a:r>
              <a:rPr lang="en-US" altLang="zh-CN" sz="1800" b="1" dirty="0" smtClean="0">
                <a:solidFill>
                  <a:srgbClr val="002060"/>
                </a:solidFill>
              </a:rPr>
              <a:t>provide for a good description of numerous dynamical properties of the nucleon, Δ-baryon and Roper resonance.</a:t>
            </a:r>
          </a:p>
          <a:p>
            <a:pPr>
              <a:buFont typeface="Wingdings" pitchFamily="2" charset="2"/>
              <a:buChar char="Ø"/>
            </a:pPr>
            <a:endParaRPr lang="en-US" altLang="zh-CN" sz="1800" b="1" dirty="0" smtClean="0">
              <a:solidFill>
                <a:srgbClr val="002060"/>
              </a:solidFill>
            </a:endParaRPr>
          </a:p>
          <a:p>
            <a:pPr>
              <a:buFont typeface="Wingdings" pitchFamily="2" charset="2"/>
              <a:buChar char="Ø"/>
            </a:pPr>
            <a:r>
              <a:rPr lang="en-US" altLang="zh-CN" sz="1800" b="1" dirty="0" smtClean="0">
                <a:solidFill>
                  <a:srgbClr val="002060"/>
                </a:solidFill>
              </a:rPr>
              <a:t>Other masses are derived </a:t>
            </a:r>
            <a:r>
              <a:rPr lang="en-US" altLang="zh-CN" sz="1800" b="1" dirty="0" err="1" smtClean="0">
                <a:solidFill>
                  <a:srgbClr val="002060"/>
                </a:solidFill>
              </a:rPr>
              <a:t>therefrom</a:t>
            </a:r>
            <a:r>
              <a:rPr lang="en-US" altLang="zh-CN" sz="1800" b="1" dirty="0" smtClean="0">
                <a:solidFill>
                  <a:srgbClr val="002060"/>
                </a:solidFill>
              </a:rPr>
              <a:t> via an equal-spacing rule: </a:t>
            </a:r>
            <a:r>
              <a:rPr lang="en-US" altLang="zh-CN" sz="1800" b="1" i="1" dirty="0" smtClean="0">
                <a:solidFill>
                  <a:srgbClr val="002060"/>
                </a:solidFill>
              </a:rPr>
              <a:t>viz</a:t>
            </a:r>
            <a:r>
              <a:rPr lang="en-US" altLang="zh-CN" sz="1800" b="1" dirty="0" smtClean="0">
                <a:solidFill>
                  <a:srgbClr val="002060"/>
                </a:solidFill>
              </a:rPr>
              <a:t>. replacing by a </a:t>
            </a:r>
            <a:r>
              <a:rPr lang="en-US" altLang="zh-CN" sz="1800" b="1" i="1" dirty="0" smtClean="0">
                <a:solidFill>
                  <a:srgbClr val="C00000"/>
                </a:solidFill>
              </a:rPr>
              <a:t>s-quark</a:t>
            </a:r>
            <a:r>
              <a:rPr lang="en-US" altLang="zh-CN" sz="1800" b="1" dirty="0" smtClean="0">
                <a:solidFill>
                  <a:srgbClr val="002060"/>
                </a:solidFill>
              </a:rPr>
              <a:t> bring an extra </a:t>
            </a:r>
            <a:r>
              <a:rPr lang="en-US" altLang="zh-CN" sz="1800" b="1" dirty="0" smtClean="0">
                <a:solidFill>
                  <a:srgbClr val="C00000"/>
                </a:solidFill>
              </a:rPr>
              <a:t>0.15 </a:t>
            </a:r>
            <a:r>
              <a:rPr lang="en-US" altLang="zh-CN" sz="1800" b="1" dirty="0" err="1" smtClean="0">
                <a:solidFill>
                  <a:srgbClr val="C00000"/>
                </a:solidFill>
              </a:rPr>
              <a:t>GeV</a:t>
            </a:r>
            <a:r>
              <a:rPr lang="en-US" altLang="zh-CN" sz="1800" b="1" dirty="0" smtClean="0">
                <a:solidFill>
                  <a:srgbClr val="C00000"/>
                </a:solidFill>
              </a:rPr>
              <a:t> </a:t>
            </a:r>
            <a:r>
              <a:rPr lang="en-US" altLang="zh-CN" sz="1800" b="1" dirty="0" smtClean="0">
                <a:solidFill>
                  <a:srgbClr val="002060"/>
                </a:solidFill>
              </a:rPr>
              <a:t>(~ </a:t>
            </a:r>
            <a:r>
              <a:rPr lang="en-US" altLang="zh-CN" sz="1800" b="1" i="1" dirty="0" smtClean="0">
                <a:solidFill>
                  <a:srgbClr val="C00000"/>
                </a:solidFill>
              </a:rPr>
              <a:t>Ms - Mu</a:t>
            </a:r>
            <a:r>
              <a:rPr lang="en-US" altLang="zh-CN" sz="1800" b="1" dirty="0" smtClean="0">
                <a:solidFill>
                  <a:srgbClr val="002060"/>
                </a:solidFill>
              </a:rPr>
              <a:t>).</a:t>
            </a: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22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sp>
        <p:nvSpPr>
          <p:cNvPr id="7" name="Title 1"/>
          <p:cNvSpPr txBox="1">
            <a:spLocks/>
          </p:cNvSpPr>
          <p:nvPr/>
        </p:nvSpPr>
        <p:spPr>
          <a:xfrm>
            <a:off x="395536" y="0"/>
            <a:ext cx="8352928" cy="620688"/>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pic>
        <p:nvPicPr>
          <p:cNvPr id="1027" name="Picture 3"/>
          <p:cNvPicPr>
            <a:picLocks noChangeAspect="1" noChangeArrowheads="1"/>
          </p:cNvPicPr>
          <p:nvPr/>
        </p:nvPicPr>
        <p:blipFill>
          <a:blip r:embed="rId4" cstate="print"/>
          <a:srcRect/>
          <a:stretch>
            <a:fillRect/>
          </a:stretch>
        </p:blipFill>
        <p:spPr bwMode="auto">
          <a:xfrm>
            <a:off x="179512" y="1124744"/>
            <a:ext cx="3819525" cy="3467100"/>
          </a:xfrm>
          <a:prstGeom prst="rect">
            <a:avLst/>
          </a:prstGeom>
          <a:noFill/>
          <a:ln w="9525">
            <a:noFill/>
            <a:miter lim="800000"/>
            <a:headEnd/>
            <a:tailEnd/>
          </a:ln>
        </p:spPr>
      </p:pic>
      <p:pic>
        <p:nvPicPr>
          <p:cNvPr id="4" name="Picture 4"/>
          <p:cNvPicPr>
            <a:picLocks noChangeAspect="1" noChangeArrowheads="1"/>
          </p:cNvPicPr>
          <p:nvPr/>
        </p:nvPicPr>
        <p:blipFill>
          <a:blip r:embed="rId5" cstate="print"/>
          <a:srcRect/>
          <a:stretch>
            <a:fillRect/>
          </a:stretch>
        </p:blipFill>
        <p:spPr bwMode="auto">
          <a:xfrm>
            <a:off x="467544" y="4725144"/>
            <a:ext cx="2533650" cy="1876425"/>
          </a:xfrm>
          <a:prstGeom prst="rect">
            <a:avLst/>
          </a:prstGeom>
          <a:noFill/>
          <a:ln w="9525">
            <a:noFill/>
            <a:miter lim="800000"/>
            <a:headEnd/>
            <a:tailEnd/>
          </a:ln>
        </p:spPr>
      </p:pic>
      <p:sp>
        <p:nvSpPr>
          <p:cNvPr id="14" name="Content Placeholder 2"/>
          <p:cNvSpPr txBox="1">
            <a:spLocks/>
          </p:cNvSpPr>
          <p:nvPr/>
        </p:nvSpPr>
        <p:spPr>
          <a:xfrm>
            <a:off x="251520" y="692697"/>
            <a:ext cx="3960440"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altLang="zh-CN" sz="1800" b="1" i="0" u="none" strike="noStrike" kern="1200" cap="none" spc="0" normalizeH="0" baseline="0" noProof="0" dirty="0" smtClean="0">
                <a:ln>
                  <a:noFill/>
                </a:ln>
                <a:effectLst/>
                <a:uLnTx/>
                <a:uFillTx/>
                <a:latin typeface="+mn-lt"/>
                <a:ea typeface="+mn-ea"/>
                <a:cs typeface="+mn-cs"/>
              </a:rPr>
              <a:t>Spin-flavor</a:t>
            </a:r>
            <a:r>
              <a:rPr kumimoji="0" lang="en-US" altLang="zh-CN" sz="1800" b="1" i="0" u="none" strike="noStrike" kern="1200" cap="none" spc="0" normalizeH="0" noProof="0" dirty="0" smtClean="0">
                <a:ln>
                  <a:noFill/>
                </a:ln>
                <a:effectLst/>
                <a:uLnTx/>
                <a:uFillTx/>
                <a:latin typeface="+mn-lt"/>
                <a:ea typeface="+mn-ea"/>
                <a:cs typeface="+mn-cs"/>
              </a:rPr>
              <a:t> structure:</a:t>
            </a:r>
            <a:endParaRPr kumimoji="0" lang="en-US" altLang="zh-CN" sz="1800" b="1"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altLang="zh-CN" sz="1800" b="1"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altLang="zh-CN" sz="1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altLang="zh-CN" sz="22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32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1031" name="Picture 7"/>
          <p:cNvPicPr>
            <a:picLocks noChangeAspect="1" noChangeArrowheads="1"/>
          </p:cNvPicPr>
          <p:nvPr/>
        </p:nvPicPr>
        <p:blipFill>
          <a:blip r:embed="rId6" cstate="print"/>
          <a:srcRect/>
          <a:stretch>
            <a:fillRect/>
          </a:stretch>
        </p:blipFill>
        <p:spPr bwMode="auto">
          <a:xfrm>
            <a:off x="4644008" y="1412776"/>
            <a:ext cx="3744416" cy="2016224"/>
          </a:xfrm>
          <a:prstGeom prst="rect">
            <a:avLst/>
          </a:prstGeom>
          <a:noFill/>
          <a:ln w="9525">
            <a:noFill/>
            <a:miter lim="800000"/>
            <a:headEnd/>
            <a:tailEnd/>
          </a:ln>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31"/>
                                        </p:tgtEl>
                                        <p:attrNameLst>
                                          <p:attrName>style.visibility</p:attrName>
                                        </p:attrNameLst>
                                      </p:cBhvr>
                                      <p:to>
                                        <p:strVal val="visible"/>
                                      </p:to>
                                    </p:set>
                                    <p:animEffect transition="in" filter="blinds(horizontal)">
                                      <p:cBhvr>
                                        <p:cTn id="25" dur="500"/>
                                        <p:tgtEl>
                                          <p:spTgt spid="103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0928"/>
            <a:ext cx="8291264" cy="4077072"/>
          </a:xfrm>
        </p:spPr>
        <p:txBody>
          <a:bodyPr>
            <a:normAutofit/>
          </a:bodyPr>
          <a:lstStyle/>
          <a:p>
            <a:pPr>
              <a:buFont typeface="Wingdings" pitchFamily="2" charset="2"/>
              <a:buChar char="Ø"/>
            </a:pPr>
            <a:r>
              <a:rPr lang="en-US" altLang="zh-CN" sz="1800" dirty="0" smtClean="0">
                <a:solidFill>
                  <a:srgbClr val="C00000"/>
                </a:solidFill>
              </a:rPr>
              <a:t>Ʃ-</a:t>
            </a:r>
            <a:r>
              <a:rPr lang="el-GR" altLang="zh-CN" sz="1800" dirty="0" smtClean="0">
                <a:solidFill>
                  <a:srgbClr val="C00000"/>
                </a:solidFill>
              </a:rPr>
              <a:t>Λ</a:t>
            </a:r>
            <a:r>
              <a:rPr lang="en-US" altLang="zh-CN" sz="1800" dirty="0" smtClean="0">
                <a:solidFill>
                  <a:srgbClr val="C00000"/>
                </a:solidFill>
              </a:rPr>
              <a:t> </a:t>
            </a:r>
            <a:r>
              <a:rPr lang="en-US" altLang="zh-CN" sz="1800" dirty="0" smtClean="0">
                <a:solidFill>
                  <a:srgbClr val="002060"/>
                </a:solidFill>
              </a:rPr>
              <a:t>mass splitting</a:t>
            </a:r>
          </a:p>
          <a:p>
            <a:pPr>
              <a:buFont typeface="Wingdings" pitchFamily="2" charset="2"/>
              <a:buChar char="Ø"/>
            </a:pPr>
            <a:r>
              <a:rPr lang="en-US" altLang="zh-CN" sz="1800" dirty="0" smtClean="0">
                <a:solidFill>
                  <a:srgbClr val="002060"/>
                </a:solidFill>
              </a:rPr>
              <a:t>While the </a:t>
            </a:r>
            <a:r>
              <a:rPr lang="en-US" altLang="zh-CN" sz="1800" dirty="0" smtClean="0">
                <a:solidFill>
                  <a:srgbClr val="C00000"/>
                </a:solidFill>
              </a:rPr>
              <a:t>Ʃ </a:t>
            </a:r>
            <a:r>
              <a:rPr lang="en-US" altLang="zh-CN" sz="1800" dirty="0" smtClean="0">
                <a:solidFill>
                  <a:srgbClr val="002060"/>
                </a:solidFill>
              </a:rPr>
              <a:t>and</a:t>
            </a:r>
            <a:r>
              <a:rPr lang="en-US" altLang="zh-CN" sz="1800" dirty="0" smtClean="0">
                <a:solidFill>
                  <a:srgbClr val="C00000"/>
                </a:solidFill>
              </a:rPr>
              <a:t> </a:t>
            </a:r>
            <a:r>
              <a:rPr lang="el-GR" altLang="zh-CN" sz="1800" dirty="0" smtClean="0">
                <a:solidFill>
                  <a:srgbClr val="C00000"/>
                </a:solidFill>
              </a:rPr>
              <a:t>Λ</a:t>
            </a:r>
            <a:r>
              <a:rPr lang="en-US" altLang="zh-CN" sz="1800" dirty="0" smtClean="0">
                <a:solidFill>
                  <a:srgbClr val="C00000"/>
                </a:solidFill>
              </a:rPr>
              <a:t> </a:t>
            </a:r>
            <a:r>
              <a:rPr lang="en-US" altLang="zh-CN" sz="1800" dirty="0" smtClean="0">
                <a:solidFill>
                  <a:srgbClr val="002060"/>
                </a:solidFill>
              </a:rPr>
              <a:t>are associated with the same combination of valence-quarks, their </a:t>
            </a:r>
            <a:r>
              <a:rPr lang="en-US" altLang="zh-CN" sz="1800" dirty="0" smtClean="0">
                <a:solidFill>
                  <a:srgbClr val="C00000"/>
                </a:solidFill>
              </a:rPr>
              <a:t>spin-flavor wave functions </a:t>
            </a:r>
            <a:r>
              <a:rPr lang="en-US" altLang="zh-CN" sz="1800" dirty="0" smtClean="0">
                <a:solidFill>
                  <a:srgbClr val="002060"/>
                </a:solidFill>
              </a:rPr>
              <a:t>are different: the </a:t>
            </a:r>
            <a:r>
              <a:rPr lang="el-GR" altLang="zh-CN" sz="1800" dirty="0" smtClean="0">
                <a:solidFill>
                  <a:srgbClr val="C00000"/>
                </a:solidFill>
              </a:rPr>
              <a:t>Λ</a:t>
            </a:r>
            <a:r>
              <a:rPr lang="en-US" altLang="zh-CN" sz="1800" dirty="0" smtClean="0">
                <a:solidFill>
                  <a:srgbClr val="C00000"/>
                </a:solidFill>
              </a:rPr>
              <a:t> </a:t>
            </a:r>
            <a:r>
              <a:rPr lang="en-US" altLang="zh-CN" sz="1800" dirty="0" smtClean="0">
                <a:solidFill>
                  <a:srgbClr val="002060"/>
                </a:solidFill>
              </a:rPr>
              <a:t>contains more of the (lighter) </a:t>
            </a:r>
            <a:r>
              <a:rPr lang="en-US" altLang="zh-CN" sz="1800" dirty="0" smtClean="0">
                <a:solidFill>
                  <a:srgbClr val="C00000"/>
                </a:solidFill>
              </a:rPr>
              <a:t>scalar</a:t>
            </a:r>
            <a:r>
              <a:rPr lang="en-US" altLang="zh-CN" sz="1800" dirty="0" smtClean="0">
                <a:solidFill>
                  <a:srgbClr val="002060"/>
                </a:solidFill>
              </a:rPr>
              <a:t> </a:t>
            </a:r>
            <a:r>
              <a:rPr lang="en-US" altLang="zh-CN" sz="1800" dirty="0" err="1" smtClean="0">
                <a:solidFill>
                  <a:srgbClr val="002060"/>
                </a:solidFill>
              </a:rPr>
              <a:t>diquark</a:t>
            </a:r>
            <a:r>
              <a:rPr lang="en-US" altLang="zh-CN" sz="1800" dirty="0" smtClean="0">
                <a:solidFill>
                  <a:srgbClr val="002060"/>
                </a:solidFill>
              </a:rPr>
              <a:t> correlations than the </a:t>
            </a:r>
            <a:r>
              <a:rPr lang="en-US" altLang="zh-CN" sz="1800" dirty="0" smtClean="0">
                <a:solidFill>
                  <a:srgbClr val="C00000"/>
                </a:solidFill>
              </a:rPr>
              <a:t>Ʃ</a:t>
            </a:r>
            <a:endParaRPr lang="en-US" altLang="zh-CN" sz="1800" dirty="0" smtClean="0">
              <a:solidFill>
                <a:srgbClr val="00206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179512" y="1124744"/>
            <a:ext cx="8784976" cy="1343025"/>
          </a:xfrm>
          <a:prstGeom prst="rect">
            <a:avLst/>
          </a:prstGeom>
          <a:noFill/>
          <a:ln w="9525">
            <a:noFill/>
            <a:miter lim="800000"/>
            <a:headEnd/>
            <a:tailEnd/>
          </a:ln>
        </p:spPr>
      </p:pic>
      <p:sp>
        <p:nvSpPr>
          <p:cNvPr id="6" name="矩形 5"/>
          <p:cNvSpPr/>
          <p:nvPr/>
        </p:nvSpPr>
        <p:spPr>
          <a:xfrm>
            <a:off x="2915816" y="1124744"/>
            <a:ext cx="1656184"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9" name="Picture 5"/>
          <p:cNvPicPr>
            <a:picLocks noChangeAspect="1" noChangeArrowheads="1"/>
          </p:cNvPicPr>
          <p:nvPr/>
        </p:nvPicPr>
        <p:blipFill>
          <a:blip r:embed="rId4" cstate="print"/>
          <a:srcRect/>
          <a:stretch>
            <a:fillRect/>
          </a:stretch>
        </p:blipFill>
        <p:spPr bwMode="auto">
          <a:xfrm>
            <a:off x="395536" y="4581128"/>
            <a:ext cx="3168352" cy="130720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139952" y="4581128"/>
            <a:ext cx="4536504" cy="1368152"/>
          </a:xfrm>
          <a:prstGeom prst="rect">
            <a:avLst/>
          </a:prstGeom>
          <a:noFill/>
          <a:ln w="9525">
            <a:noFill/>
            <a:miter lim="800000"/>
            <a:headEnd/>
            <a:tailEnd/>
          </a:ln>
        </p:spPr>
      </p:pic>
      <p:sp>
        <p:nvSpPr>
          <p:cNvPr id="8"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sz="2400" b="1" noProof="0" dirty="0" smtClean="0"/>
              <a:t>Masses</a:t>
            </a:r>
            <a:endParaRPr kumimoji="0" lang="en-US" sz="24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linds(horizontal)">
                                      <p:cBhvr>
                                        <p:cTn id="22" dur="500"/>
                                        <p:tgtEl>
                                          <p:spTgt spid="1029"/>
                                        </p:tgtEl>
                                      </p:cBhvr>
                                    </p:animEffect>
                                  </p:childTnLst>
                                </p:cTn>
                              </p:par>
                              <p:par>
                                <p:cTn id="23" presetID="3" presetClass="entr" presetSubtype="1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blinds(horizontal)">
                                      <p:cBhvr>
                                        <p:cTn id="2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28800"/>
            <a:ext cx="8915400" cy="4752528"/>
          </a:xfrm>
        </p:spPr>
        <p:txBody>
          <a:bodyPr>
            <a:normAutofit/>
          </a:bodyPr>
          <a:lstStyle/>
          <a:p>
            <a:pPr>
              <a:buFont typeface="Wingdings" pitchFamily="2" charset="2"/>
              <a:buChar char="Ø"/>
            </a:pPr>
            <a:r>
              <a:rPr lang="en-US" altLang="zh-CN" sz="2000" b="1" dirty="0" smtClean="0">
                <a:solidFill>
                  <a:srgbClr val="002060"/>
                </a:solidFill>
              </a:rPr>
              <a:t>From a quantum field theoretical point of view</a:t>
            </a:r>
            <a:r>
              <a:rPr lang="en-US" altLang="zh-CN" sz="2000" dirty="0" smtClean="0"/>
              <a:t>, these emergent phenomena could be associated with dramatic, dynamically driven changes in the analytic structure of </a:t>
            </a:r>
            <a:r>
              <a:rPr lang="en-US" altLang="zh-CN" sz="2000" b="1" dirty="0" smtClean="0">
                <a:solidFill>
                  <a:srgbClr val="FF0000"/>
                </a:solidFill>
              </a:rPr>
              <a:t>Q</a:t>
            </a:r>
            <a:r>
              <a:rPr lang="en-US" altLang="zh-CN" sz="2000" b="1" dirty="0" smtClean="0">
                <a:solidFill>
                  <a:srgbClr val="0070C0"/>
                </a:solidFill>
              </a:rPr>
              <a:t>C</a:t>
            </a:r>
            <a:r>
              <a:rPr lang="en-US" altLang="zh-CN" sz="2000" b="1" dirty="0" smtClean="0">
                <a:solidFill>
                  <a:srgbClr val="00CC00"/>
                </a:solidFill>
              </a:rPr>
              <a:t>D</a:t>
            </a:r>
            <a:r>
              <a:rPr lang="en-US" altLang="zh-CN" sz="2000" b="1" dirty="0" smtClean="0"/>
              <a:t> </a:t>
            </a:r>
            <a:r>
              <a:rPr lang="en-US" altLang="zh-CN" sz="2000" dirty="0" smtClean="0"/>
              <a:t>'s Schwinger functions (propagators and vertices). The Schwinger functions are solutions of the quantum equations of motion (</a:t>
            </a:r>
            <a:r>
              <a:rPr lang="en-US" altLang="zh-CN" sz="2000" b="1" dirty="0" smtClean="0">
                <a:solidFill>
                  <a:srgbClr val="FF0000"/>
                </a:solidFill>
              </a:rPr>
              <a:t>Dyson-Schwinger equations</a:t>
            </a:r>
            <a:r>
              <a:rPr lang="en-US" altLang="zh-CN" sz="2000" dirty="0" smtClean="0"/>
              <a:t>).</a:t>
            </a:r>
            <a:endParaRPr lang="de-DE" altLang="zh-CN" sz="2000" b="1" dirty="0" smtClean="0">
              <a:solidFill>
                <a:srgbClr val="002060"/>
              </a:solidFill>
            </a:endParaRPr>
          </a:p>
          <a:p>
            <a:pPr>
              <a:buFont typeface="Wingdings" pitchFamily="2" charset="2"/>
              <a:buChar char="Ø"/>
            </a:pPr>
            <a:r>
              <a:rPr lang="de-DE" altLang="zh-CN" sz="2000" b="1" dirty="0" smtClean="0">
                <a:solidFill>
                  <a:srgbClr val="002060"/>
                </a:solidFill>
              </a:rPr>
              <a:t>Dressed-quark propagator:</a:t>
            </a: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lvl="1">
              <a:buFont typeface="Wingdings" pitchFamily="2" charset="2"/>
              <a:buChar char="Ø"/>
            </a:pPr>
            <a:r>
              <a:rPr lang="en-US" altLang="zh-CN" sz="1800" dirty="0" smtClean="0"/>
              <a:t>Mass generated from the interaction </a:t>
            </a:r>
          </a:p>
          <a:p>
            <a:pPr lvl="1">
              <a:buNone/>
            </a:pPr>
            <a:r>
              <a:rPr lang="en-US" altLang="zh-CN" sz="1800" dirty="0" smtClean="0"/>
              <a:t>      of quarks with the gluon.</a:t>
            </a:r>
          </a:p>
          <a:p>
            <a:pPr lvl="1">
              <a:buFont typeface="Wingdings" pitchFamily="2" charset="2"/>
              <a:buChar char="Ø"/>
            </a:pPr>
            <a:r>
              <a:rPr lang="de-DE" altLang="zh-CN" sz="1800" dirty="0" smtClean="0"/>
              <a:t>Light quarks acquire a </a:t>
            </a:r>
            <a:r>
              <a:rPr lang="de-DE" altLang="zh-CN" sz="1800" b="1" dirty="0" smtClean="0">
                <a:solidFill>
                  <a:srgbClr val="FF0000"/>
                </a:solidFill>
              </a:rPr>
              <a:t>HUGE</a:t>
            </a:r>
            <a:r>
              <a:rPr lang="de-DE" altLang="zh-CN" sz="1800" dirty="0" smtClean="0"/>
              <a:t> constituent mass.</a:t>
            </a:r>
          </a:p>
          <a:p>
            <a:pPr lvl="1">
              <a:buFont typeface="Wingdings" pitchFamily="2" charset="2"/>
              <a:buChar char="Ø"/>
            </a:pPr>
            <a:r>
              <a:rPr lang="en-US" altLang="zh-CN" sz="1800" dirty="0" smtClean="0"/>
              <a:t>Responsible of the 98% of the mass of the </a:t>
            </a:r>
          </a:p>
          <a:p>
            <a:pPr lvl="1">
              <a:buNone/>
            </a:pPr>
            <a:r>
              <a:rPr lang="en-US" altLang="zh-CN" sz="1800" dirty="0" smtClean="0"/>
              <a:t>      proton and the large splitting between </a:t>
            </a:r>
          </a:p>
          <a:p>
            <a:pPr lvl="1">
              <a:buNone/>
            </a:pPr>
            <a:r>
              <a:rPr lang="en-US" altLang="zh-CN" sz="1800" dirty="0" smtClean="0"/>
              <a:t>      parity partners.</a:t>
            </a:r>
            <a:endParaRPr lang="de-DE" altLang="zh-CN" sz="1800" dirty="0" smtClean="0"/>
          </a:p>
          <a:p>
            <a:pPr lvl="1">
              <a:buFont typeface="Wingdings" pitchFamily="2" charset="2"/>
              <a:buChar char="Ø"/>
            </a:pPr>
            <a:endParaRPr lang="de-DE" altLang="zh-CN" sz="16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None/>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000" b="1" dirty="0" smtClean="0">
              <a:solidFill>
                <a:srgbClr val="002060"/>
              </a:solidFill>
            </a:endParaRPr>
          </a:p>
          <a:p>
            <a:pPr>
              <a:buFont typeface="Wingdings" pitchFamily="2" charset="2"/>
              <a:buChar char="Ø"/>
            </a:pPr>
            <a:endParaRPr lang="de-DE" altLang="zh-CN" sz="2400" b="1" dirty="0" smtClean="0">
              <a:solidFill>
                <a:srgbClr val="002060"/>
              </a:solidFill>
            </a:endParaRPr>
          </a:p>
          <a:p>
            <a:pPr>
              <a:buFont typeface="Wingdings" pitchFamily="2" charset="2"/>
              <a:buChar char="Ø"/>
            </a:pPr>
            <a:endParaRPr lang="de-DE" altLang="zh-CN" sz="2400" b="1" dirty="0" smtClean="0">
              <a:solidFill>
                <a:srgbClr val="002060"/>
              </a:solidFill>
            </a:endParaRPr>
          </a:p>
          <a:p>
            <a:pPr>
              <a:buFont typeface="Wingdings" pitchFamily="2" charset="2"/>
              <a:buChar char="Ø"/>
            </a:pPr>
            <a:endParaRPr lang="de-DE" altLang="zh-CN" sz="2400" b="1" dirty="0" smtClean="0">
              <a:solidFill>
                <a:srgbClr val="002060"/>
              </a:solidFill>
            </a:endParaRPr>
          </a:p>
          <a:p>
            <a:pPr>
              <a:buFont typeface="Wingdings" pitchFamily="2" charset="2"/>
              <a:buChar char="Ø"/>
            </a:pPr>
            <a:endParaRPr lang="de-DE" altLang="zh-CN" sz="2400" b="1" dirty="0" smtClean="0">
              <a:solidFill>
                <a:srgbClr val="002060"/>
              </a:solidFill>
            </a:endParaRPr>
          </a:p>
          <a:p>
            <a:pPr>
              <a:buFont typeface="Wingdings" pitchFamily="2" charset="2"/>
              <a:buChar char="Ø"/>
            </a:pPr>
            <a:endParaRPr lang="de-DE" altLang="zh-CN" sz="2400" b="1" dirty="0" smtClean="0">
              <a:solidFill>
                <a:srgbClr val="002060"/>
              </a:solidFill>
            </a:endParaRPr>
          </a:p>
          <a:p>
            <a:pPr>
              <a:buFont typeface="Wingdings" pitchFamily="2" charset="2"/>
              <a:buChar char="Ø"/>
            </a:pPr>
            <a:endParaRPr lang="en-US" altLang="zh-CN" sz="24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1029" name="Picture 5"/>
          <p:cNvPicPr>
            <a:picLocks noChangeAspect="1" noChangeArrowheads="1"/>
          </p:cNvPicPr>
          <p:nvPr/>
        </p:nvPicPr>
        <p:blipFill>
          <a:blip r:embed="rId3" cstate="print"/>
          <a:srcRect/>
          <a:stretch>
            <a:fillRect/>
          </a:stretch>
        </p:blipFill>
        <p:spPr bwMode="auto">
          <a:xfrm>
            <a:off x="5292080" y="3068960"/>
            <a:ext cx="3851920" cy="3338186"/>
          </a:xfrm>
          <a:prstGeom prst="rect">
            <a:avLst/>
          </a:prstGeom>
          <a:noFill/>
          <a:ln w="9525">
            <a:noFill/>
            <a:miter lim="800000"/>
            <a:headEnd/>
            <a:tailEnd/>
          </a:ln>
        </p:spPr>
      </p:pic>
      <p:pic>
        <p:nvPicPr>
          <p:cNvPr id="1026" name="Picture 2" descr="C:\Users\seracron\Desktop\qwe.jpg"/>
          <p:cNvPicPr>
            <a:picLocks noChangeAspect="1" noChangeArrowheads="1"/>
          </p:cNvPicPr>
          <p:nvPr/>
        </p:nvPicPr>
        <p:blipFill>
          <a:blip r:embed="rId4" cstate="print"/>
          <a:srcRect/>
          <a:stretch>
            <a:fillRect/>
          </a:stretch>
        </p:blipFill>
        <p:spPr bwMode="auto">
          <a:xfrm>
            <a:off x="611560" y="3573016"/>
            <a:ext cx="4536504" cy="576064"/>
          </a:xfrm>
          <a:prstGeom prst="rect">
            <a:avLst/>
          </a:prstGeom>
          <a:noFill/>
        </p:spPr>
      </p:pic>
      <p:sp>
        <p:nvSpPr>
          <p:cNvPr id="8" name="Title 1"/>
          <p:cNvSpPr txBox="1">
            <a:spLocks/>
          </p:cNvSpPr>
          <p:nvPr/>
        </p:nvSpPr>
        <p:spPr>
          <a:xfrm>
            <a:off x="467544" y="0"/>
            <a:ext cx="8229600" cy="1368152"/>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smtClean="0">
                <a:ln>
                  <a:noFill/>
                </a:ln>
                <a:solidFill>
                  <a:srgbClr val="C00000"/>
                </a:solidFill>
                <a:effectLst/>
                <a:uLnTx/>
                <a:uFillTx/>
                <a:latin typeface="+mj-lt"/>
                <a:ea typeface="+mj-ea"/>
                <a:cs typeface="+mj-cs"/>
              </a:rPr>
              <a:t>Non-Perturbative </a:t>
            </a:r>
            <a:r>
              <a:rPr kumimoji="0" lang="en-US" altLang="zh-CN" sz="3600" b="1" i="0" u="none" strike="noStrike" kern="1200" cap="none" spc="0" normalizeH="0" baseline="0" noProof="0" smtClean="0">
                <a:ln>
                  <a:noFill/>
                </a:ln>
                <a:solidFill>
                  <a:srgbClr val="FF0000"/>
                </a:solidFill>
                <a:effectLst/>
                <a:uLnTx/>
                <a:uFillTx/>
                <a:latin typeface="+mj-lt"/>
                <a:ea typeface="+mj-ea"/>
                <a:cs typeface="+mj-cs"/>
              </a:rPr>
              <a:t>Q</a:t>
            </a:r>
            <a:r>
              <a:rPr kumimoji="0" lang="en-US" altLang="zh-CN" sz="3600" b="1" i="0" u="none" strike="noStrike" kern="1200" cap="none" spc="0" normalizeH="0" baseline="0" noProof="0" smtClean="0">
                <a:ln>
                  <a:noFill/>
                </a:ln>
                <a:solidFill>
                  <a:srgbClr val="0070C0"/>
                </a:solidFill>
                <a:effectLst/>
                <a:uLnTx/>
                <a:uFillTx/>
                <a:latin typeface="+mj-lt"/>
                <a:ea typeface="+mj-ea"/>
                <a:cs typeface="+mj-cs"/>
              </a:rPr>
              <a:t>C</a:t>
            </a:r>
            <a:r>
              <a:rPr kumimoji="0" lang="en-US" altLang="zh-CN" sz="3600" b="1" i="0" u="none" strike="noStrike" kern="1200" cap="none" spc="0" normalizeH="0" baseline="0" noProof="0" smtClean="0">
                <a:ln>
                  <a:noFill/>
                </a:ln>
                <a:solidFill>
                  <a:srgbClr val="00CC00"/>
                </a:solidFill>
                <a:effectLst/>
                <a:uLnTx/>
                <a:uFillTx/>
                <a:latin typeface="+mj-lt"/>
                <a:ea typeface="+mj-ea"/>
                <a:cs typeface="+mj-cs"/>
              </a:rPr>
              <a:t>D</a:t>
            </a:r>
            <a:r>
              <a:rPr kumimoji="0" lang="en-US" sz="3600" b="1" i="0" u="none" strike="noStrike" kern="1200" cap="none" spc="0" normalizeH="0" baseline="0" noProof="0" smtClean="0">
                <a:ln>
                  <a:noFill/>
                </a:ln>
                <a:solidFill>
                  <a:srgbClr val="C00000"/>
                </a:solidFill>
                <a:effectLst/>
                <a:uLnTx/>
                <a:uFillTx/>
                <a:latin typeface="+mj-lt"/>
                <a:ea typeface="+mj-ea"/>
                <a:cs typeface="+mj-cs"/>
              </a:rPr>
              <a:t>:</a:t>
            </a: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10"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advTm="15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0-#ppt_w/2"/>
                                          </p:val>
                                        </p:tav>
                                        <p:tav tm="100000">
                                          <p:val>
                                            <p:strVal val="#ppt_x"/>
                                          </p:val>
                                        </p:tav>
                                      </p:tavLst>
                                    </p:anim>
                                    <p:anim calcmode="lin" valueType="num">
                                      <p:cBhvr additive="base">
                                        <p:cTn id="1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029"/>
                                        </p:tgtEl>
                                        <p:attrNameLst>
                                          <p:attrName>style.visibility</p:attrName>
                                        </p:attrNameLst>
                                      </p:cBhvr>
                                      <p:to>
                                        <p:strVal val="visible"/>
                                      </p:to>
                                    </p:set>
                                    <p:animEffect transition="in" filter="box(in)">
                                      <p:cBhvr>
                                        <p:cTn id="4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6096" y="1124744"/>
            <a:ext cx="3312368" cy="5400600"/>
          </a:xfrm>
        </p:spPr>
        <p:txBody>
          <a:bodyPr>
            <a:normAutofit/>
          </a:bodyPr>
          <a:lstStyle/>
          <a:p>
            <a:pPr>
              <a:buFont typeface="Wingdings" pitchFamily="2" charset="2"/>
              <a:buChar char="Ø"/>
            </a:pPr>
            <a:r>
              <a:rPr lang="en-US" altLang="zh-CN" sz="1600" dirty="0" smtClean="0">
                <a:solidFill>
                  <a:srgbClr val="002060"/>
                </a:solidFill>
              </a:rPr>
              <a:t>The computed masses are uniformly </a:t>
            </a:r>
            <a:r>
              <a:rPr lang="en-US" altLang="zh-CN" sz="1600" dirty="0" smtClean="0">
                <a:solidFill>
                  <a:srgbClr val="FF0000"/>
                </a:solidFill>
              </a:rPr>
              <a:t>larger</a:t>
            </a:r>
            <a:r>
              <a:rPr lang="en-US" altLang="zh-CN" sz="1600" dirty="0" smtClean="0">
                <a:solidFill>
                  <a:srgbClr val="002060"/>
                </a:solidFill>
              </a:rPr>
              <a:t> than the corresponding empirical values.</a:t>
            </a:r>
          </a:p>
          <a:p>
            <a:pPr>
              <a:buFont typeface="Wingdings" pitchFamily="2" charset="2"/>
              <a:buChar char="Ø"/>
            </a:pPr>
            <a:endParaRPr lang="en-US" altLang="zh-CN" sz="1600" dirty="0" smtClean="0">
              <a:solidFill>
                <a:srgbClr val="002060"/>
              </a:solidFill>
            </a:endParaRPr>
          </a:p>
          <a:p>
            <a:pPr>
              <a:buFont typeface="Wingdings" pitchFamily="2" charset="2"/>
              <a:buChar char="Ø"/>
            </a:pPr>
            <a:r>
              <a:rPr lang="en-US" altLang="zh-CN" sz="1600" dirty="0" smtClean="0">
                <a:solidFill>
                  <a:srgbClr val="002060"/>
                </a:solidFill>
              </a:rPr>
              <a:t>The quark-</a:t>
            </a:r>
            <a:r>
              <a:rPr lang="en-US" altLang="zh-CN" sz="1600" dirty="0" err="1" smtClean="0">
                <a:solidFill>
                  <a:srgbClr val="002060"/>
                </a:solidFill>
              </a:rPr>
              <a:t>diquark</a:t>
            </a:r>
            <a:r>
              <a:rPr lang="en-US" altLang="zh-CN" sz="1600" dirty="0" smtClean="0">
                <a:solidFill>
                  <a:srgbClr val="002060"/>
                </a:solidFill>
              </a:rPr>
              <a:t> kernel omits all those resonant contributions associated with </a:t>
            </a:r>
            <a:r>
              <a:rPr lang="en-US" altLang="zh-CN" sz="1600" dirty="0" smtClean="0">
                <a:solidFill>
                  <a:srgbClr val="C00000"/>
                </a:solidFill>
              </a:rPr>
              <a:t>meson-baryon final-state interactions</a:t>
            </a:r>
            <a:r>
              <a:rPr lang="en-US" altLang="zh-CN" sz="1600" dirty="0" smtClean="0">
                <a:solidFill>
                  <a:srgbClr val="002060"/>
                </a:solidFill>
              </a:rPr>
              <a:t>, which typically generate a measurable </a:t>
            </a:r>
            <a:r>
              <a:rPr lang="en-US" altLang="zh-CN" sz="1600" dirty="0" smtClean="0">
                <a:solidFill>
                  <a:srgbClr val="FF0000"/>
                </a:solidFill>
              </a:rPr>
              <a:t>reduction.</a:t>
            </a:r>
            <a:endParaRPr lang="en-US" altLang="zh-CN" sz="1600" dirty="0" smtClean="0">
              <a:solidFill>
                <a:srgbClr val="002060"/>
              </a:solidFill>
            </a:endParaRPr>
          </a:p>
          <a:p>
            <a:pPr>
              <a:buFont typeface="Wingdings" pitchFamily="2" charset="2"/>
              <a:buChar char="Ø"/>
            </a:pPr>
            <a:endParaRPr lang="en-US" altLang="zh-CN" sz="1600" dirty="0" smtClean="0">
              <a:solidFill>
                <a:srgbClr val="002060"/>
              </a:solidFill>
            </a:endParaRPr>
          </a:p>
          <a:p>
            <a:pPr>
              <a:buFont typeface="Wingdings" pitchFamily="2" charset="2"/>
              <a:buChar char="Ø"/>
            </a:pPr>
            <a:r>
              <a:rPr lang="en-US" altLang="zh-CN" sz="1600" dirty="0" smtClean="0">
                <a:solidFill>
                  <a:srgbClr val="002060"/>
                </a:solidFill>
              </a:rPr>
              <a:t>The </a:t>
            </a:r>
            <a:r>
              <a:rPr lang="en-US" altLang="zh-CN" sz="1600" dirty="0" err="1" smtClean="0">
                <a:solidFill>
                  <a:srgbClr val="002060"/>
                </a:solidFill>
              </a:rPr>
              <a:t>Faddeev</a:t>
            </a:r>
            <a:r>
              <a:rPr lang="en-US" altLang="zh-CN" sz="1600" dirty="0" smtClean="0">
                <a:solidFill>
                  <a:srgbClr val="002060"/>
                </a:solidFill>
              </a:rPr>
              <a:t> equations analyzed to produce the results should be understood as producing </a:t>
            </a:r>
            <a:r>
              <a:rPr lang="en-US" altLang="zh-CN" sz="1600" dirty="0" smtClean="0">
                <a:solidFill>
                  <a:srgbClr val="C00000"/>
                </a:solidFill>
              </a:rPr>
              <a:t>the dressed-quark core</a:t>
            </a:r>
            <a:r>
              <a:rPr lang="en-US" altLang="zh-CN" sz="1600" dirty="0" smtClean="0">
                <a:solidFill>
                  <a:srgbClr val="FF0000"/>
                </a:solidFill>
              </a:rPr>
              <a:t> </a:t>
            </a:r>
            <a:r>
              <a:rPr lang="en-US" altLang="zh-CN" sz="1600" dirty="0" smtClean="0">
                <a:solidFill>
                  <a:srgbClr val="002060"/>
                </a:solidFill>
              </a:rPr>
              <a:t>of the bound state, </a:t>
            </a:r>
            <a:r>
              <a:rPr lang="en-US" altLang="zh-CN" sz="1600" dirty="0" smtClean="0">
                <a:solidFill>
                  <a:srgbClr val="FF0000"/>
                </a:solidFill>
              </a:rPr>
              <a:t>NOT </a:t>
            </a:r>
            <a:r>
              <a:rPr lang="en-US" altLang="zh-CN" sz="1600" dirty="0" smtClean="0">
                <a:solidFill>
                  <a:srgbClr val="002060"/>
                </a:solidFill>
              </a:rPr>
              <a:t>the completely dressed and hence </a:t>
            </a:r>
            <a:r>
              <a:rPr lang="en-US" altLang="zh-CN" sz="1600" dirty="0" smtClean="0">
                <a:solidFill>
                  <a:srgbClr val="C00000"/>
                </a:solidFill>
              </a:rPr>
              <a:t>observable</a:t>
            </a:r>
            <a:r>
              <a:rPr lang="en-US" altLang="zh-CN" sz="1600" dirty="0" smtClean="0">
                <a:solidFill>
                  <a:srgbClr val="002060"/>
                </a:solidFill>
              </a:rPr>
              <a:t> object.</a:t>
            </a:r>
          </a:p>
          <a:p>
            <a:pPr>
              <a:buFont typeface="Wingdings" pitchFamily="2" charset="2"/>
              <a:buChar char="Ø"/>
            </a:pPr>
            <a:endParaRPr lang="en-US" altLang="zh-CN" sz="1600" dirty="0" smtClean="0">
              <a:solidFill>
                <a:srgbClr val="00206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2051" name="Picture 3"/>
          <p:cNvPicPr>
            <a:picLocks noChangeAspect="1" noChangeArrowheads="1"/>
          </p:cNvPicPr>
          <p:nvPr/>
        </p:nvPicPr>
        <p:blipFill>
          <a:blip r:embed="rId3" cstate="print"/>
          <a:srcRect/>
          <a:stretch>
            <a:fillRect/>
          </a:stretch>
        </p:blipFill>
        <p:spPr bwMode="auto">
          <a:xfrm>
            <a:off x="467544" y="1052736"/>
            <a:ext cx="4752528" cy="5544616"/>
          </a:xfrm>
          <a:prstGeom prst="rect">
            <a:avLst/>
          </a:prstGeom>
          <a:noFill/>
          <a:ln w="9525">
            <a:noFill/>
            <a:miter lim="800000"/>
            <a:headEnd/>
            <a:tailEnd/>
          </a:ln>
        </p:spPr>
      </p:pic>
      <p:sp>
        <p:nvSpPr>
          <p:cNvPr id="8"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sz="2400" b="1" noProof="0" dirty="0" smtClean="0"/>
              <a:t>Masses</a:t>
            </a:r>
            <a:endParaRPr kumimoji="0" lang="en-US" sz="24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941168"/>
            <a:ext cx="8784976" cy="1916832"/>
          </a:xfrm>
        </p:spPr>
        <p:txBody>
          <a:bodyPr>
            <a:normAutofit/>
          </a:bodyPr>
          <a:lstStyle/>
          <a:p>
            <a:pPr>
              <a:buFont typeface="Wingdings" pitchFamily="2" charset="2"/>
              <a:buChar char="Ø"/>
            </a:pPr>
            <a:r>
              <a:rPr lang="en-US" altLang="zh-CN" sz="1800" dirty="0" smtClean="0">
                <a:solidFill>
                  <a:srgbClr val="C00000"/>
                </a:solidFill>
              </a:rPr>
              <a:t>Upper</a:t>
            </a:r>
            <a:r>
              <a:rPr lang="en-US" altLang="zh-CN" sz="1800" dirty="0" smtClean="0">
                <a:solidFill>
                  <a:srgbClr val="002060"/>
                </a:solidFill>
              </a:rPr>
              <a:t>: Computed from the amplitudes directly. </a:t>
            </a:r>
          </a:p>
          <a:p>
            <a:pPr>
              <a:buNone/>
            </a:pPr>
            <a:r>
              <a:rPr lang="en-US" altLang="zh-CN" sz="1800" dirty="0" smtClean="0">
                <a:solidFill>
                  <a:srgbClr val="C00000"/>
                </a:solidFill>
              </a:rPr>
              <a:t>       Lower</a:t>
            </a:r>
            <a:r>
              <a:rPr lang="en-US" altLang="zh-CN" sz="1800" dirty="0" smtClean="0">
                <a:solidFill>
                  <a:srgbClr val="002060"/>
                </a:solidFill>
              </a:rPr>
              <a:t>: Computed from the relative contributions to the masses.</a:t>
            </a:r>
          </a:p>
          <a:p>
            <a:pPr>
              <a:buFont typeface="Wingdings" pitchFamily="2" charset="2"/>
              <a:buChar char="Ø"/>
            </a:pPr>
            <a:r>
              <a:rPr lang="en-US" altLang="zh-CN" sz="1800" dirty="0" smtClean="0">
                <a:solidFill>
                  <a:srgbClr val="C00000"/>
                </a:solidFill>
              </a:rPr>
              <a:t>Lower</a:t>
            </a:r>
            <a:r>
              <a:rPr lang="en-US" altLang="zh-CN" sz="1800" dirty="0" smtClean="0">
                <a:solidFill>
                  <a:srgbClr val="002060"/>
                </a:solidFill>
              </a:rPr>
              <a:t> : In each, there is a single dominant </a:t>
            </a:r>
            <a:r>
              <a:rPr lang="en-US" altLang="zh-CN" sz="1800" dirty="0" err="1" smtClean="0">
                <a:solidFill>
                  <a:srgbClr val="002060"/>
                </a:solidFill>
              </a:rPr>
              <a:t>diquark</a:t>
            </a:r>
            <a:r>
              <a:rPr lang="en-US" altLang="zh-CN" sz="1800" dirty="0" smtClean="0">
                <a:solidFill>
                  <a:srgbClr val="002060"/>
                </a:solidFill>
              </a:rPr>
              <a:t> component: scalar </a:t>
            </a:r>
            <a:r>
              <a:rPr lang="en-US" altLang="zh-CN" sz="1800" dirty="0" err="1" smtClean="0">
                <a:solidFill>
                  <a:srgbClr val="002060"/>
                </a:solidFill>
              </a:rPr>
              <a:t>diquark</a:t>
            </a:r>
            <a:endParaRPr lang="en-US" altLang="zh-CN" sz="1800" dirty="0" smtClean="0">
              <a:solidFill>
                <a:srgbClr val="002060"/>
              </a:solidFill>
            </a:endParaRPr>
          </a:p>
          <a:p>
            <a:pPr>
              <a:buFont typeface="Wingdings" pitchFamily="2" charset="2"/>
              <a:buChar char="Ø"/>
            </a:pPr>
            <a:r>
              <a:rPr lang="en-US" altLang="zh-CN" sz="1800" dirty="0" smtClean="0">
                <a:solidFill>
                  <a:srgbClr val="C00000"/>
                </a:solidFill>
              </a:rPr>
              <a:t>Difference</a:t>
            </a:r>
            <a:r>
              <a:rPr lang="en-US" altLang="zh-CN" sz="1800" dirty="0" smtClean="0">
                <a:solidFill>
                  <a:srgbClr val="002060"/>
                </a:solidFill>
              </a:rPr>
              <a:t> -&gt; the lack of interference between </a:t>
            </a:r>
            <a:r>
              <a:rPr lang="en-US" altLang="zh-CN" sz="1800" dirty="0" err="1" smtClean="0">
                <a:solidFill>
                  <a:srgbClr val="002060"/>
                </a:solidFill>
              </a:rPr>
              <a:t>diquark</a:t>
            </a:r>
            <a:r>
              <a:rPr lang="en-US" altLang="zh-CN" sz="1800" dirty="0" smtClean="0">
                <a:solidFill>
                  <a:srgbClr val="002060"/>
                </a:solidFill>
              </a:rPr>
              <a:t> components</a:t>
            </a: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4" name="Picture 2"/>
          <p:cNvPicPr>
            <a:picLocks noChangeAspect="1" noChangeArrowheads="1"/>
          </p:cNvPicPr>
          <p:nvPr/>
        </p:nvPicPr>
        <p:blipFill>
          <a:blip r:embed="rId3" cstate="print"/>
          <a:srcRect/>
          <a:stretch>
            <a:fillRect/>
          </a:stretch>
        </p:blipFill>
        <p:spPr bwMode="auto">
          <a:xfrm>
            <a:off x="467545" y="548680"/>
            <a:ext cx="8208911" cy="4320479"/>
          </a:xfrm>
          <a:prstGeom prst="rect">
            <a:avLst/>
          </a:prstGeom>
          <a:noFill/>
          <a:ln w="9525">
            <a:noFill/>
            <a:miter lim="800000"/>
            <a:headEnd/>
            <a:tailEnd/>
          </a:ln>
        </p:spPr>
      </p:pic>
      <p:sp>
        <p:nvSpPr>
          <p:cNvPr id="5"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err="1" smtClean="0"/>
              <a:t>Diquark</a:t>
            </a:r>
            <a:r>
              <a:rPr lang="en-US" altLang="zh-CN" sz="2400" b="1" dirty="0" smtClean="0"/>
              <a:t> content (</a:t>
            </a:r>
            <a:r>
              <a:rPr lang="en-US" altLang="zh-CN" sz="2400" b="1" dirty="0" smtClean="0">
                <a:solidFill>
                  <a:srgbClr val="C00000"/>
                </a:solidFill>
              </a:rPr>
              <a:t>Octet</a:t>
            </a:r>
            <a:r>
              <a:rPr lang="en-US" altLang="zh-CN" sz="2400" b="1" dirty="0" smtClean="0"/>
              <a:t>)</a:t>
            </a:r>
            <a:endParaRPr kumimoji="0" lang="en-US" sz="2400" b="1" i="0" u="none" strike="noStrike" kern="1200" cap="none" spc="0" normalizeH="0" baseline="0" noProof="0" dirty="0">
              <a:ln>
                <a:noFill/>
              </a:ln>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301208"/>
            <a:ext cx="8784976" cy="1556792"/>
          </a:xfrm>
        </p:spPr>
        <p:txBody>
          <a:bodyPr>
            <a:normAutofit/>
          </a:bodyPr>
          <a:lstStyle/>
          <a:p>
            <a:pPr>
              <a:buFont typeface="Wingdings" pitchFamily="2" charset="2"/>
              <a:buChar char="Ø"/>
            </a:pPr>
            <a:r>
              <a:rPr lang="en-US" altLang="zh-CN" sz="1600" dirty="0" smtClean="0">
                <a:solidFill>
                  <a:srgbClr val="C00000"/>
                </a:solidFill>
              </a:rPr>
              <a:t>Upper</a:t>
            </a:r>
            <a:r>
              <a:rPr lang="en-US" altLang="zh-CN" sz="1600" dirty="0" smtClean="0">
                <a:solidFill>
                  <a:srgbClr val="002060"/>
                </a:solidFill>
              </a:rPr>
              <a:t>: Computed from the wave functions directly. </a:t>
            </a:r>
          </a:p>
          <a:p>
            <a:pPr>
              <a:buNone/>
            </a:pPr>
            <a:r>
              <a:rPr lang="en-US" altLang="zh-CN" sz="1600" dirty="0" smtClean="0">
                <a:solidFill>
                  <a:srgbClr val="002060"/>
                </a:solidFill>
              </a:rPr>
              <a:t>        </a:t>
            </a:r>
            <a:r>
              <a:rPr lang="en-US" altLang="zh-CN" sz="1600" dirty="0" smtClean="0">
                <a:solidFill>
                  <a:srgbClr val="C00000"/>
                </a:solidFill>
              </a:rPr>
              <a:t>Lower</a:t>
            </a:r>
            <a:r>
              <a:rPr lang="en-US" altLang="zh-CN" sz="1600" dirty="0" smtClean="0">
                <a:solidFill>
                  <a:srgbClr val="002060"/>
                </a:solidFill>
              </a:rPr>
              <a:t>: Computed from the relative contributions to the masses.</a:t>
            </a:r>
          </a:p>
          <a:p>
            <a:pPr>
              <a:buFont typeface="Wingdings" pitchFamily="2" charset="2"/>
              <a:buChar char="Ø"/>
            </a:pPr>
            <a:r>
              <a:rPr lang="en-US" altLang="zh-CN" sz="1600" dirty="0" smtClean="0">
                <a:solidFill>
                  <a:srgbClr val="C00000"/>
                </a:solidFill>
              </a:rPr>
              <a:t>Both</a:t>
            </a:r>
            <a:r>
              <a:rPr lang="en-US" altLang="zh-CN" sz="1600" dirty="0" smtClean="0">
                <a:solidFill>
                  <a:srgbClr val="002060"/>
                </a:solidFill>
              </a:rPr>
              <a:t> measures deliver the same </a:t>
            </a:r>
            <a:r>
              <a:rPr lang="en-US" altLang="zh-CN" sz="1600" dirty="0" smtClean="0">
                <a:solidFill>
                  <a:srgbClr val="C00000"/>
                </a:solidFill>
              </a:rPr>
              <a:t>qualitative</a:t>
            </a:r>
            <a:r>
              <a:rPr lang="en-US" altLang="zh-CN" sz="1600" dirty="0" smtClean="0">
                <a:solidFill>
                  <a:srgbClr val="002060"/>
                </a:solidFill>
              </a:rPr>
              <a:t> picture of each baryon's internal structure. So there is </a:t>
            </a:r>
            <a:r>
              <a:rPr lang="en-US" altLang="zh-CN" sz="1600" dirty="0" smtClean="0">
                <a:solidFill>
                  <a:srgbClr val="C00000"/>
                </a:solidFill>
              </a:rPr>
              <a:t>little</a:t>
            </a:r>
            <a:r>
              <a:rPr lang="en-US" altLang="zh-CN" sz="1600" dirty="0" smtClean="0">
                <a:solidFill>
                  <a:srgbClr val="002060"/>
                </a:solidFill>
              </a:rPr>
              <a:t> mixing between partial waves in the computation of a baryon's mass.</a:t>
            </a:r>
            <a:endParaRPr lang="en-US" altLang="zh-CN" sz="1800" b="1" dirty="0" smtClean="0">
              <a:solidFill>
                <a:srgbClr val="00206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2050" name="Picture 2"/>
          <p:cNvPicPr>
            <a:picLocks noChangeAspect="1" noChangeArrowheads="1"/>
          </p:cNvPicPr>
          <p:nvPr/>
        </p:nvPicPr>
        <p:blipFill>
          <a:blip r:embed="rId3" cstate="print"/>
          <a:srcRect/>
          <a:stretch>
            <a:fillRect/>
          </a:stretch>
        </p:blipFill>
        <p:spPr bwMode="auto">
          <a:xfrm>
            <a:off x="323528" y="620688"/>
            <a:ext cx="8640960" cy="4680520"/>
          </a:xfrm>
          <a:prstGeom prst="rect">
            <a:avLst/>
          </a:prstGeom>
          <a:noFill/>
          <a:ln w="9525">
            <a:noFill/>
            <a:miter lim="800000"/>
            <a:headEnd/>
            <a:tailEnd/>
          </a:ln>
        </p:spPr>
      </p:pic>
      <p:sp>
        <p:nvSpPr>
          <p:cNvPr id="6"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algn="ctr">
              <a:spcBef>
                <a:spcPct val="0"/>
              </a:spcBef>
            </a:pPr>
            <a:r>
              <a:rPr lang="en-US" altLang="zh-CN" sz="2400" b="1" dirty="0" smtClean="0"/>
              <a:t>Rest-frame orbital angular momentum (</a:t>
            </a:r>
            <a:r>
              <a:rPr lang="en-US" altLang="zh-CN" sz="2400" b="1" dirty="0" smtClean="0">
                <a:solidFill>
                  <a:srgbClr val="C00000"/>
                </a:solidFill>
              </a:rPr>
              <a:t>Octet</a:t>
            </a:r>
            <a:r>
              <a:rPr lang="en-US" altLang="zh-CN" sz="2400" b="1" dirty="0" smtClean="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5301208"/>
            <a:ext cx="8784976" cy="1556792"/>
          </a:xfrm>
        </p:spPr>
        <p:txBody>
          <a:bodyPr>
            <a:normAutofit/>
          </a:bodyPr>
          <a:lstStyle/>
          <a:p>
            <a:pPr>
              <a:buFont typeface="Wingdings" pitchFamily="2" charset="2"/>
              <a:buChar char="Ø"/>
            </a:pPr>
            <a:r>
              <a:rPr lang="en-US" altLang="zh-CN" sz="1600" dirty="0" smtClean="0">
                <a:solidFill>
                  <a:srgbClr val="C00000"/>
                </a:solidFill>
              </a:rPr>
              <a:t>Upper</a:t>
            </a:r>
            <a:r>
              <a:rPr lang="en-US" altLang="zh-CN" sz="1600" dirty="0" smtClean="0">
                <a:solidFill>
                  <a:srgbClr val="002060"/>
                </a:solidFill>
              </a:rPr>
              <a:t>: Computed from the wave functions directly. </a:t>
            </a:r>
          </a:p>
          <a:p>
            <a:pPr>
              <a:buNone/>
            </a:pPr>
            <a:r>
              <a:rPr lang="en-US" altLang="zh-CN" sz="1600" dirty="0" smtClean="0">
                <a:solidFill>
                  <a:srgbClr val="002060"/>
                </a:solidFill>
              </a:rPr>
              <a:t>        </a:t>
            </a:r>
            <a:r>
              <a:rPr lang="en-US" altLang="zh-CN" sz="1600" dirty="0" smtClean="0">
                <a:solidFill>
                  <a:srgbClr val="C00000"/>
                </a:solidFill>
              </a:rPr>
              <a:t>Lower</a:t>
            </a:r>
            <a:r>
              <a:rPr lang="en-US" altLang="zh-CN" sz="1600" dirty="0" smtClean="0">
                <a:solidFill>
                  <a:srgbClr val="002060"/>
                </a:solidFill>
              </a:rPr>
              <a:t>: Computed from the relative contributions to the masses.</a:t>
            </a:r>
          </a:p>
          <a:p>
            <a:pPr>
              <a:buFont typeface="Wingdings" pitchFamily="2" charset="2"/>
              <a:buChar char="Ø"/>
            </a:pPr>
            <a:r>
              <a:rPr lang="en-US" altLang="zh-CN" sz="1600" dirty="0" smtClean="0">
                <a:solidFill>
                  <a:srgbClr val="002060"/>
                </a:solidFill>
              </a:rPr>
              <a:t>In both panels that </a:t>
            </a:r>
            <a:r>
              <a:rPr lang="en-US" altLang="zh-CN" sz="1600" i="1" dirty="0" smtClean="0">
                <a:solidFill>
                  <a:srgbClr val="C00000"/>
                </a:solidFill>
              </a:rPr>
              <a:t>S-wave</a:t>
            </a:r>
            <a:r>
              <a:rPr lang="en-US" altLang="zh-CN" sz="1600" dirty="0" smtClean="0">
                <a:solidFill>
                  <a:srgbClr val="002060"/>
                </a:solidFill>
              </a:rPr>
              <a:t> strength is shifted into </a:t>
            </a:r>
            <a:r>
              <a:rPr lang="en-US" altLang="zh-CN" sz="1600" i="1" dirty="0" smtClean="0">
                <a:solidFill>
                  <a:srgbClr val="C00000"/>
                </a:solidFill>
              </a:rPr>
              <a:t>D-wave</a:t>
            </a:r>
            <a:r>
              <a:rPr lang="en-US" altLang="zh-CN" sz="1600" dirty="0" smtClean="0">
                <a:solidFill>
                  <a:srgbClr val="002060"/>
                </a:solidFill>
              </a:rPr>
              <a:t> contributions within </a:t>
            </a:r>
            <a:r>
              <a:rPr lang="en-US" altLang="zh-CN" sz="1600" u="sng" dirty="0" err="1" smtClean="0"/>
              <a:t>decuplet</a:t>
            </a:r>
            <a:r>
              <a:rPr lang="en-US" altLang="zh-CN" sz="1600" u="sng" dirty="0" smtClean="0"/>
              <a:t> positive-parity excitations</a:t>
            </a:r>
            <a:r>
              <a:rPr lang="en-US" altLang="zh-CN" sz="1600" dirty="0" smtClean="0">
                <a:solidFill>
                  <a:srgbClr val="002060"/>
                </a:solidFill>
              </a:rPr>
              <a:t>.</a:t>
            </a:r>
            <a:endParaRPr lang="en-US" altLang="zh-CN" sz="1800" b="1" dirty="0" smtClean="0">
              <a:solidFill>
                <a:srgbClr val="00206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3074" name="Picture 2"/>
          <p:cNvPicPr>
            <a:picLocks noChangeAspect="1" noChangeArrowheads="1"/>
          </p:cNvPicPr>
          <p:nvPr/>
        </p:nvPicPr>
        <p:blipFill>
          <a:blip r:embed="rId3" cstate="print"/>
          <a:srcRect/>
          <a:stretch>
            <a:fillRect/>
          </a:stretch>
        </p:blipFill>
        <p:spPr bwMode="auto">
          <a:xfrm>
            <a:off x="323528" y="548681"/>
            <a:ext cx="8496944" cy="4752527"/>
          </a:xfrm>
          <a:prstGeom prst="rect">
            <a:avLst/>
          </a:prstGeom>
          <a:noFill/>
          <a:ln w="9525">
            <a:noFill/>
            <a:miter lim="800000"/>
            <a:headEnd/>
            <a:tailEnd/>
          </a:ln>
        </p:spPr>
      </p:pic>
      <p:sp>
        <p:nvSpPr>
          <p:cNvPr id="5"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t>Rest-frame orbital angular momentum (</a:t>
            </a:r>
            <a:r>
              <a:rPr lang="en-US" altLang="zh-CN" sz="2400" b="1" dirty="0" err="1" smtClean="0">
                <a:solidFill>
                  <a:srgbClr val="C00000"/>
                </a:solidFill>
              </a:rPr>
              <a:t>Decuplet</a:t>
            </a:r>
            <a:r>
              <a:rPr lang="en-US" altLang="zh-CN" sz="2400" b="1" dirty="0" smtClean="0"/>
              <a:t>)</a:t>
            </a:r>
            <a:endParaRPr lang="en-US" altLang="zh-CN" sz="24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11560" y="980727"/>
            <a:ext cx="7920880" cy="5213595"/>
          </a:xfrm>
          <a:prstGeom prst="rect">
            <a:avLst/>
          </a:prstGeom>
          <a:noFill/>
          <a:ln w="9525">
            <a:noFill/>
            <a:miter lim="800000"/>
            <a:headEnd/>
            <a:tailEnd/>
          </a:ln>
        </p:spPr>
      </p:pic>
      <p:sp>
        <p:nvSpPr>
          <p:cNvPr id="9" name="矩形 8"/>
          <p:cNvSpPr/>
          <p:nvPr/>
        </p:nvSpPr>
        <p:spPr>
          <a:xfrm>
            <a:off x="611560" y="1772816"/>
            <a:ext cx="792088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11560" y="4221088"/>
            <a:ext cx="792088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t>Rest-frame orbital angular momentum</a:t>
            </a:r>
            <a:endParaRPr lang="en-US" altLang="zh-CN" sz="24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13176"/>
            <a:ext cx="8291264" cy="1844824"/>
          </a:xfrm>
        </p:spPr>
        <p:txBody>
          <a:bodyPr>
            <a:normAutofit/>
          </a:bodyPr>
          <a:lstStyle/>
          <a:p>
            <a:pPr>
              <a:buFont typeface="Wingdings" pitchFamily="2" charset="2"/>
              <a:buChar char="Ø"/>
            </a:pPr>
            <a:r>
              <a:rPr lang="en-US" altLang="zh-CN" sz="1600" dirty="0" smtClean="0">
                <a:solidFill>
                  <a:srgbClr val="002060"/>
                </a:solidFill>
              </a:rPr>
              <a:t>The </a:t>
            </a:r>
            <a:r>
              <a:rPr lang="en-US" altLang="zh-CN" sz="1600" dirty="0" err="1" smtClean="0">
                <a:solidFill>
                  <a:srgbClr val="002060"/>
                </a:solidFill>
              </a:rPr>
              <a:t>zeroth</a:t>
            </a:r>
            <a:r>
              <a:rPr lang="en-US" altLang="zh-CN" sz="1600" dirty="0" smtClean="0">
                <a:solidFill>
                  <a:srgbClr val="002060"/>
                </a:solidFill>
              </a:rPr>
              <a:t> </a:t>
            </a:r>
            <a:r>
              <a:rPr lang="en-US" altLang="zh-CN" sz="1600" dirty="0" err="1" smtClean="0">
                <a:solidFill>
                  <a:srgbClr val="002060"/>
                </a:solidFill>
              </a:rPr>
              <a:t>Chebyshev</a:t>
            </a:r>
            <a:r>
              <a:rPr lang="en-US" altLang="zh-CN" sz="1600" dirty="0" smtClean="0">
                <a:solidFill>
                  <a:srgbClr val="002060"/>
                </a:solidFill>
              </a:rPr>
              <a:t> moment of all </a:t>
            </a:r>
            <a:r>
              <a:rPr lang="en-US" altLang="zh-CN" sz="1600" i="1" dirty="0" smtClean="0">
                <a:solidFill>
                  <a:srgbClr val="C00000"/>
                </a:solidFill>
              </a:rPr>
              <a:t>S</a:t>
            </a:r>
            <a:r>
              <a:rPr lang="en-US" altLang="zh-CN" sz="1600" dirty="0" smtClean="0">
                <a:solidFill>
                  <a:srgbClr val="C00000"/>
                </a:solidFill>
              </a:rPr>
              <a:t>-</a:t>
            </a:r>
            <a:r>
              <a:rPr lang="en-US" altLang="zh-CN" sz="1600" dirty="0" smtClean="0">
                <a:solidFill>
                  <a:srgbClr val="002060"/>
                </a:solidFill>
              </a:rPr>
              <a:t> and </a:t>
            </a:r>
            <a:r>
              <a:rPr lang="en-US" altLang="zh-CN" sz="1600" i="1" dirty="0" smtClean="0">
                <a:solidFill>
                  <a:srgbClr val="C00000"/>
                </a:solidFill>
              </a:rPr>
              <a:t>P-wave</a:t>
            </a:r>
            <a:r>
              <a:rPr lang="en-US" altLang="zh-CN" sz="1600" dirty="0" smtClean="0">
                <a:solidFill>
                  <a:srgbClr val="002060"/>
                </a:solidFill>
              </a:rPr>
              <a:t> components in a given baryon’s </a:t>
            </a:r>
            <a:r>
              <a:rPr lang="en-US" altLang="zh-CN" sz="1600" dirty="0" err="1" smtClean="0">
                <a:solidFill>
                  <a:srgbClr val="002060"/>
                </a:solidFill>
              </a:rPr>
              <a:t>Faddeev</a:t>
            </a:r>
            <a:r>
              <a:rPr lang="en-US" altLang="zh-CN" sz="1600" dirty="0" smtClean="0">
                <a:solidFill>
                  <a:srgbClr val="002060"/>
                </a:solidFill>
              </a:rPr>
              <a:t> wave function.</a:t>
            </a:r>
          </a:p>
          <a:p>
            <a:pPr>
              <a:buFont typeface="Wingdings" pitchFamily="2" charset="2"/>
              <a:buChar char="Ø"/>
            </a:pPr>
            <a:r>
              <a:rPr lang="en-US" altLang="zh-CN" sz="1600" dirty="0" smtClean="0">
                <a:solidFill>
                  <a:srgbClr val="002060"/>
                </a:solidFill>
              </a:rPr>
              <a:t>Each projection for the </a:t>
            </a:r>
            <a:r>
              <a:rPr lang="en-US" altLang="zh-CN" sz="1600" u="sng" dirty="0" smtClean="0"/>
              <a:t>ground-state</a:t>
            </a:r>
            <a:r>
              <a:rPr lang="en-US" altLang="zh-CN" sz="1600" dirty="0" smtClean="0">
                <a:solidFill>
                  <a:srgbClr val="002060"/>
                </a:solidFill>
              </a:rPr>
              <a:t> is of a single sign (+ or -).</a:t>
            </a:r>
          </a:p>
          <a:p>
            <a:pPr>
              <a:buFont typeface="Wingdings" pitchFamily="2" charset="2"/>
              <a:buChar char="Ø"/>
            </a:pPr>
            <a:r>
              <a:rPr lang="en-US" altLang="zh-CN" sz="1600" u="sng" dirty="0" smtClean="0"/>
              <a:t>First excitation</a:t>
            </a:r>
            <a:r>
              <a:rPr lang="en-US" altLang="zh-CN" sz="1600" dirty="0" smtClean="0">
                <a:solidFill>
                  <a:srgbClr val="002060"/>
                </a:solidFill>
              </a:rPr>
              <a:t>: all </a:t>
            </a:r>
            <a:r>
              <a:rPr lang="en-US" altLang="zh-CN" sz="1600" i="1" dirty="0" smtClean="0">
                <a:solidFill>
                  <a:srgbClr val="C00000"/>
                </a:solidFill>
              </a:rPr>
              <a:t>S-</a:t>
            </a:r>
            <a:r>
              <a:rPr lang="en-US" altLang="zh-CN" sz="1600" dirty="0" smtClean="0">
                <a:solidFill>
                  <a:srgbClr val="002060"/>
                </a:solidFill>
              </a:rPr>
              <a:t> and </a:t>
            </a:r>
            <a:r>
              <a:rPr lang="en-US" altLang="zh-CN" sz="1600" i="1" dirty="0" smtClean="0">
                <a:solidFill>
                  <a:srgbClr val="C00000"/>
                </a:solidFill>
              </a:rPr>
              <a:t>P-wave</a:t>
            </a:r>
            <a:r>
              <a:rPr lang="en-US" altLang="zh-CN" sz="1600" dirty="0" smtClean="0">
                <a:solidFill>
                  <a:srgbClr val="002060"/>
                </a:solidFill>
              </a:rPr>
              <a:t> components exhibit a single zero at some point. It may be interpreted as the simplest </a:t>
            </a:r>
            <a:r>
              <a:rPr lang="en-US" altLang="zh-CN" sz="1600" i="1" u="sng" dirty="0" smtClean="0">
                <a:solidFill>
                  <a:srgbClr val="FF0000"/>
                </a:solidFill>
              </a:rPr>
              <a:t>radial excitation </a:t>
            </a:r>
            <a:r>
              <a:rPr lang="en-US" altLang="zh-CN" sz="1600" dirty="0" smtClean="0">
                <a:solidFill>
                  <a:srgbClr val="002060"/>
                </a:solidFill>
              </a:rPr>
              <a:t>of its ground-state partner.</a:t>
            </a:r>
          </a:p>
          <a:p>
            <a:pPr>
              <a:buFont typeface="Wingdings" pitchFamily="2" charset="2"/>
              <a:buChar char="Ø"/>
            </a:pPr>
            <a:endParaRPr lang="en-US" altLang="zh-CN" sz="1600"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4098" name="Picture 2"/>
          <p:cNvPicPr>
            <a:picLocks noChangeAspect="1" noChangeArrowheads="1"/>
          </p:cNvPicPr>
          <p:nvPr/>
        </p:nvPicPr>
        <p:blipFill>
          <a:blip r:embed="rId3" cstate="print"/>
          <a:srcRect/>
          <a:stretch>
            <a:fillRect/>
          </a:stretch>
        </p:blipFill>
        <p:spPr bwMode="auto">
          <a:xfrm>
            <a:off x="539552" y="620688"/>
            <a:ext cx="8136904" cy="4320480"/>
          </a:xfrm>
          <a:prstGeom prst="rect">
            <a:avLst/>
          </a:prstGeom>
          <a:noFill/>
          <a:ln w="9525">
            <a:noFill/>
            <a:miter lim="800000"/>
            <a:headEnd/>
            <a:tailEnd/>
          </a:ln>
        </p:spPr>
      </p:pic>
      <p:sp>
        <p:nvSpPr>
          <p:cNvPr id="5"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err="1" smtClean="0"/>
              <a:t>Pointwise</a:t>
            </a:r>
            <a:r>
              <a:rPr lang="en-US" altLang="zh-CN" sz="2400" b="1" dirty="0" smtClean="0"/>
              <a:t> structure (</a:t>
            </a:r>
            <a:r>
              <a:rPr lang="en-US" altLang="zh-CN" sz="2400" b="1" dirty="0" smtClean="0">
                <a:solidFill>
                  <a:srgbClr val="C00000"/>
                </a:solidFill>
              </a:rPr>
              <a:t>Octet </a:t>
            </a:r>
            <a:r>
              <a:rPr lang="en-US" altLang="zh-CN" sz="2400" dirty="0" smtClean="0">
                <a:solidFill>
                  <a:srgbClr val="C00000"/>
                </a:solidFill>
              </a:rPr>
              <a:t>– </a:t>
            </a:r>
            <a:r>
              <a:rPr lang="el-GR" altLang="zh-CN" sz="2400" b="1" dirty="0" smtClean="0">
                <a:solidFill>
                  <a:srgbClr val="C00000"/>
                </a:solidFill>
              </a:rPr>
              <a:t>Λ</a:t>
            </a:r>
            <a:r>
              <a:rPr lang="en-US" altLang="zh-CN" sz="2400" b="1" dirty="0" smtClean="0">
                <a:solidFill>
                  <a:srgbClr val="C00000"/>
                </a:solidFill>
              </a:rPr>
              <a:t> baryon</a:t>
            </a:r>
            <a:r>
              <a:rPr lang="en-US" altLang="zh-CN" sz="2400" b="1" dirty="0" smtClean="0"/>
              <a:t>)</a:t>
            </a:r>
            <a:endParaRPr lang="en-US" altLang="zh-CN" sz="2400" b="1"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67543" y="692696"/>
            <a:ext cx="8208913" cy="5976664"/>
          </a:xfrm>
          <a:prstGeom prst="rect">
            <a:avLst/>
          </a:prstGeom>
          <a:noFill/>
          <a:ln w="9525">
            <a:noFill/>
            <a:miter lim="800000"/>
            <a:headEnd/>
            <a:tailEnd/>
          </a:ln>
        </p:spPr>
      </p:pic>
      <p:sp>
        <p:nvSpPr>
          <p:cNvPr id="5"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err="1" smtClean="0"/>
              <a:t>Pointwise</a:t>
            </a:r>
            <a:r>
              <a:rPr lang="en-US" altLang="zh-CN" sz="2400" b="1" dirty="0" smtClean="0"/>
              <a:t> structure (</a:t>
            </a:r>
            <a:r>
              <a:rPr lang="en-US" altLang="zh-CN" sz="2400" b="1" dirty="0" err="1" smtClean="0">
                <a:solidFill>
                  <a:srgbClr val="C00000"/>
                </a:solidFill>
              </a:rPr>
              <a:t>Decuptet</a:t>
            </a:r>
            <a:r>
              <a:rPr lang="en-US" altLang="zh-CN" sz="2400" b="1" dirty="0" smtClean="0">
                <a:solidFill>
                  <a:srgbClr val="C00000"/>
                </a:solidFill>
              </a:rPr>
              <a:t> </a:t>
            </a:r>
            <a:r>
              <a:rPr lang="en-US" altLang="zh-CN" sz="2400" dirty="0" smtClean="0">
                <a:solidFill>
                  <a:srgbClr val="C00000"/>
                </a:solidFill>
              </a:rPr>
              <a:t>– </a:t>
            </a:r>
            <a:r>
              <a:rPr lang="el-GR" altLang="zh-CN" sz="2400" b="1" dirty="0" smtClean="0">
                <a:solidFill>
                  <a:srgbClr val="C00000"/>
                </a:solidFill>
              </a:rPr>
              <a:t>Ξ</a:t>
            </a:r>
            <a:r>
              <a:rPr lang="en-US" altLang="zh-CN" sz="2400" b="1" dirty="0" smtClean="0">
                <a:solidFill>
                  <a:srgbClr val="C00000"/>
                </a:solidFill>
              </a:rPr>
              <a:t>* baryon</a:t>
            </a:r>
            <a:r>
              <a:rPr lang="en-US" altLang="zh-CN" sz="2400" b="1" dirty="0" smtClean="0"/>
              <a:t>)</a:t>
            </a:r>
            <a:endParaRPr lang="en-US" altLang="zh-CN" sz="2400" b="1" dirty="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91264" cy="5949280"/>
          </a:xfrm>
        </p:spPr>
        <p:txBody>
          <a:bodyPr>
            <a:normAutofit/>
          </a:bodyPr>
          <a:lstStyle/>
          <a:p>
            <a:pPr lvl="1">
              <a:buNone/>
            </a:pPr>
            <a:endParaRPr lang="en-US" altLang="zh-CN" sz="2000" b="1" dirty="0" smtClean="0">
              <a:solidFill>
                <a:srgbClr val="FF0000"/>
              </a:solidFill>
            </a:endParaRPr>
          </a:p>
          <a:p>
            <a:pPr algn="just">
              <a:buFont typeface="Wingdings" pitchFamily="2" charset="2"/>
              <a:buChar char="Ø"/>
            </a:pPr>
            <a:r>
              <a:rPr lang="en-US" altLang="zh-CN" sz="2000" dirty="0" smtClean="0"/>
              <a:t>We computed the spectrum and Poincare-covariant wave functions for all  favor-SU(3) octet and </a:t>
            </a:r>
            <a:r>
              <a:rPr lang="en-US" altLang="zh-CN" sz="2000" dirty="0" err="1" smtClean="0"/>
              <a:t>decuplet</a:t>
            </a:r>
            <a:r>
              <a:rPr lang="en-US" altLang="zh-CN" sz="2000" dirty="0" smtClean="0"/>
              <a:t> baryons and their first positive-parity excitations.</a:t>
            </a:r>
          </a:p>
          <a:p>
            <a:pPr algn="just">
              <a:buFont typeface="Wingdings" pitchFamily="2" charset="2"/>
              <a:buChar char="Ø"/>
            </a:pPr>
            <a:r>
              <a:rPr lang="en-US" altLang="zh-CN" sz="2000" dirty="0" smtClean="0"/>
              <a:t>Negative-parity </a:t>
            </a:r>
            <a:r>
              <a:rPr lang="en-US" altLang="zh-CN" sz="2000" dirty="0" err="1" smtClean="0"/>
              <a:t>diquarks</a:t>
            </a:r>
            <a:r>
              <a:rPr lang="en-US" altLang="zh-CN" sz="2000" dirty="0" smtClean="0"/>
              <a:t> are </a:t>
            </a:r>
            <a:r>
              <a:rPr lang="en-US" altLang="zh-CN" sz="2000" b="1" dirty="0" smtClean="0">
                <a:solidFill>
                  <a:srgbClr val="FF0000"/>
                </a:solidFill>
              </a:rPr>
              <a:t>negligible</a:t>
            </a:r>
            <a:r>
              <a:rPr lang="en-US" altLang="zh-CN" sz="2000" dirty="0" smtClean="0"/>
              <a:t> in these positive-parity baryons.</a:t>
            </a:r>
          </a:p>
          <a:p>
            <a:pPr algn="just">
              <a:buFont typeface="Wingdings" pitchFamily="2" charset="2"/>
              <a:buChar char="Ø"/>
            </a:pPr>
            <a:r>
              <a:rPr lang="en-US" altLang="zh-CN" sz="2000" dirty="0" smtClean="0"/>
              <a:t>In its rest-frame, every system considered may be judged as primarily </a:t>
            </a:r>
            <a:r>
              <a:rPr lang="en-US" altLang="zh-CN" sz="2000" i="1" dirty="0" smtClean="0">
                <a:solidFill>
                  <a:srgbClr val="C00000"/>
                </a:solidFill>
              </a:rPr>
              <a:t>S-wave</a:t>
            </a:r>
            <a:r>
              <a:rPr lang="en-US" altLang="zh-CN" sz="2000" dirty="0" smtClean="0"/>
              <a:t> in character; and the first positive-parity excitation of each octet or </a:t>
            </a:r>
            <a:r>
              <a:rPr lang="en-US" altLang="zh-CN" sz="2000" dirty="0" err="1" smtClean="0"/>
              <a:t>decuplet</a:t>
            </a:r>
            <a:r>
              <a:rPr lang="en-US" altLang="zh-CN" sz="2000" dirty="0" smtClean="0"/>
              <a:t> baryon exhibits the characteristics of a radial excitation of the ground-state.</a:t>
            </a:r>
          </a:p>
          <a:p>
            <a:pPr algn="just">
              <a:buFont typeface="Wingdings" pitchFamily="2" charset="2"/>
              <a:buChar char="Ø"/>
            </a:pPr>
            <a:r>
              <a:rPr lang="en-US" altLang="zh-CN" sz="2000" dirty="0" smtClean="0"/>
              <a:t>Next:  Negative-parity partners; Form factors &amp; axial couplings; PDFs, PDAs, GPDs, TMDs...</a:t>
            </a:r>
          </a:p>
          <a:p>
            <a:pPr algn="just">
              <a:buFont typeface="Wingdings" pitchFamily="2" charset="2"/>
              <a:buChar char="Ø"/>
            </a:pPr>
            <a:endParaRPr lang="en-US" altLang="zh-CN" sz="1800" dirty="0" smtClean="0">
              <a:solidFill>
                <a:srgbClr val="002060"/>
              </a:solidFill>
            </a:endParaRPr>
          </a:p>
          <a:p>
            <a:pPr algn="just">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sp>
        <p:nvSpPr>
          <p:cNvPr id="5"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6" name="Title 1"/>
          <p:cNvSpPr txBox="1">
            <a:spLocks/>
          </p:cNvSpPr>
          <p:nvPr/>
        </p:nvSpPr>
        <p:spPr>
          <a:xfrm>
            <a:off x="395536" y="0"/>
            <a:ext cx="8352928" cy="90872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3200" b="1" dirty="0" smtClean="0">
                <a:solidFill>
                  <a:srgbClr val="C00000"/>
                </a:solidFill>
              </a:rPr>
              <a:t>Part B - Summary </a:t>
            </a:r>
            <a:r>
              <a:rPr lang="en-US" altLang="zh-CN" sz="3200" b="1" dirty="0" smtClean="0">
                <a:solidFill>
                  <a:srgbClr val="002060"/>
                </a:solidFill>
              </a:rPr>
              <a:t>&amp;</a:t>
            </a:r>
            <a:r>
              <a:rPr lang="en-US" altLang="zh-CN" sz="3200" b="1" dirty="0" smtClean="0">
                <a:solidFill>
                  <a:srgbClr val="C00000"/>
                </a:solidFill>
              </a:rPr>
              <a:t> Outlook</a:t>
            </a:r>
            <a:endParaRPr lang="en-US" altLang="zh-CN" sz="32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91264" cy="5949280"/>
          </a:xfrm>
        </p:spPr>
        <p:txBody>
          <a:bodyPr>
            <a:normAutofit/>
          </a:bodyPr>
          <a:lstStyle/>
          <a:p>
            <a:pPr lvl="1">
              <a:buNone/>
            </a:pPr>
            <a:endParaRPr lang="en-US" altLang="zh-CN" sz="1400" b="1" dirty="0" smtClean="0">
              <a:solidFill>
                <a:srgbClr val="FF0000"/>
              </a:solidFill>
            </a:endParaRPr>
          </a:p>
          <a:p>
            <a:pPr algn="just">
              <a:buFont typeface="Wingdings" pitchFamily="2" charset="2"/>
              <a:buChar char="Ø"/>
            </a:pPr>
            <a:r>
              <a:rPr lang="en-US" altLang="zh-CN" sz="1800" dirty="0" smtClean="0">
                <a:solidFill>
                  <a:srgbClr val="002060"/>
                </a:solidFill>
              </a:rPr>
              <a:t>By including all kinds of </a:t>
            </a:r>
            <a:r>
              <a:rPr lang="en-US" altLang="zh-CN" sz="1800" dirty="0" err="1" smtClean="0">
                <a:solidFill>
                  <a:srgbClr val="002060"/>
                </a:solidFill>
              </a:rPr>
              <a:t>diquarks</a:t>
            </a:r>
            <a:r>
              <a:rPr lang="en-US" altLang="zh-CN" sz="1800" dirty="0" smtClean="0">
                <a:solidFill>
                  <a:srgbClr val="002060"/>
                </a:solidFill>
              </a:rPr>
              <a:t>, we performed a comparative study of the four lightest baryon </a:t>
            </a:r>
            <a:r>
              <a:rPr lang="en-US" altLang="zh-CN" sz="1800" dirty="0" smtClean="0">
                <a:solidFill>
                  <a:srgbClr val="C00000"/>
                </a:solidFill>
              </a:rPr>
              <a:t>(I=1/2, J^P=1/2^{+-})</a:t>
            </a:r>
            <a:r>
              <a:rPr lang="en-US" altLang="zh-CN" sz="1800" i="1" dirty="0" smtClean="0">
                <a:solidFill>
                  <a:srgbClr val="C00000"/>
                </a:solidFill>
              </a:rPr>
              <a:t> </a:t>
            </a:r>
            <a:r>
              <a:rPr lang="en-US" altLang="zh-CN" sz="1800" dirty="0" err="1" smtClean="0">
                <a:solidFill>
                  <a:srgbClr val="002060"/>
                </a:solidFill>
              </a:rPr>
              <a:t>isospin</a:t>
            </a:r>
            <a:r>
              <a:rPr lang="en-US" altLang="zh-CN" sz="1800" dirty="0" smtClean="0">
                <a:solidFill>
                  <a:srgbClr val="002060"/>
                </a:solidFill>
              </a:rPr>
              <a:t> doublets in order to both elucidate their structural similarities and differences.</a:t>
            </a:r>
          </a:p>
          <a:p>
            <a:pPr algn="just">
              <a:buFont typeface="Wingdings" pitchFamily="2" charset="2"/>
              <a:buChar char="Ø"/>
            </a:pPr>
            <a:r>
              <a:rPr lang="en-US" altLang="zh-CN" sz="1800" dirty="0" smtClean="0">
                <a:solidFill>
                  <a:srgbClr val="002060"/>
                </a:solidFill>
              </a:rPr>
              <a:t>The two lightest </a:t>
            </a:r>
            <a:r>
              <a:rPr lang="en-US" altLang="zh-CN" sz="1800" dirty="0" smtClean="0">
                <a:solidFill>
                  <a:srgbClr val="C00000"/>
                </a:solidFill>
              </a:rPr>
              <a:t>(I=1/2, J^P=1/2^+) </a:t>
            </a:r>
            <a:r>
              <a:rPr lang="en-US" altLang="zh-CN" sz="1800" dirty="0" smtClean="0">
                <a:solidFill>
                  <a:srgbClr val="002060"/>
                </a:solidFill>
              </a:rPr>
              <a:t>doublets are dominated by scalar and </a:t>
            </a:r>
            <a:r>
              <a:rPr lang="en-US" altLang="zh-CN" sz="1800" dirty="0" err="1" smtClean="0">
                <a:solidFill>
                  <a:srgbClr val="002060"/>
                </a:solidFill>
              </a:rPr>
              <a:t>pseudovector</a:t>
            </a:r>
            <a:r>
              <a:rPr lang="en-US" altLang="zh-CN" sz="1800" dirty="0" smtClean="0">
                <a:solidFill>
                  <a:srgbClr val="002060"/>
                </a:solidFill>
              </a:rPr>
              <a:t> </a:t>
            </a:r>
            <a:r>
              <a:rPr lang="en-US" altLang="zh-CN" sz="1800" dirty="0" err="1" smtClean="0">
                <a:solidFill>
                  <a:srgbClr val="002060"/>
                </a:solidFill>
              </a:rPr>
              <a:t>diquarks</a:t>
            </a:r>
            <a:r>
              <a:rPr lang="en-US" altLang="zh-CN" sz="1800" dirty="0" smtClean="0">
                <a:solidFill>
                  <a:srgbClr val="002060"/>
                </a:solidFill>
              </a:rPr>
              <a:t>; the associated rest-frame </a:t>
            </a:r>
            <a:r>
              <a:rPr lang="en-US" altLang="zh-CN" sz="1800" dirty="0" err="1" smtClean="0">
                <a:solidFill>
                  <a:srgbClr val="002060"/>
                </a:solidFill>
              </a:rPr>
              <a:t>Faddeev</a:t>
            </a:r>
            <a:r>
              <a:rPr lang="en-US" altLang="zh-CN" sz="1800" dirty="0" smtClean="0">
                <a:solidFill>
                  <a:srgbClr val="002060"/>
                </a:solidFill>
              </a:rPr>
              <a:t> wave functions are primarily </a:t>
            </a:r>
            <a:r>
              <a:rPr lang="en-US" altLang="zh-CN" sz="1800" dirty="0" smtClean="0">
                <a:solidFill>
                  <a:srgbClr val="C00000"/>
                </a:solidFill>
              </a:rPr>
              <a:t>S-wave</a:t>
            </a:r>
            <a:r>
              <a:rPr lang="en-US" altLang="zh-CN" sz="1800" dirty="0" smtClean="0">
                <a:solidFill>
                  <a:srgbClr val="002060"/>
                </a:solidFill>
              </a:rPr>
              <a:t> in nature; and the first excited state in this </a:t>
            </a:r>
            <a:r>
              <a:rPr lang="en-US" altLang="zh-CN" sz="1800" dirty="0" smtClean="0">
                <a:solidFill>
                  <a:srgbClr val="C00000"/>
                </a:solidFill>
              </a:rPr>
              <a:t>1/2^+ </a:t>
            </a:r>
            <a:r>
              <a:rPr lang="en-US" altLang="zh-CN" sz="1800" dirty="0" smtClean="0">
                <a:solidFill>
                  <a:srgbClr val="002060"/>
                </a:solidFill>
              </a:rPr>
              <a:t>channel has very much the appearance of a radial excitation of the ground state.</a:t>
            </a:r>
          </a:p>
          <a:p>
            <a:pPr algn="just">
              <a:buFont typeface="Wingdings" pitchFamily="2" charset="2"/>
              <a:buChar char="Ø"/>
            </a:pPr>
            <a:r>
              <a:rPr lang="en-US" altLang="zh-CN" sz="1800" dirty="0" smtClean="0">
                <a:solidFill>
                  <a:srgbClr val="002060"/>
                </a:solidFill>
              </a:rPr>
              <a:t>In the two lightest </a:t>
            </a:r>
            <a:r>
              <a:rPr lang="en-US" altLang="zh-CN" sz="1800" dirty="0" smtClean="0">
                <a:solidFill>
                  <a:srgbClr val="C00000"/>
                </a:solidFill>
              </a:rPr>
              <a:t>(I=1/2, J^P=1/2^-) </a:t>
            </a:r>
            <a:r>
              <a:rPr lang="en-US" altLang="zh-CN" sz="1800" dirty="0" smtClean="0">
                <a:solidFill>
                  <a:srgbClr val="002060"/>
                </a:solidFill>
              </a:rPr>
              <a:t>systems, </a:t>
            </a:r>
            <a:r>
              <a:rPr lang="en-US" altLang="zh-CN" sz="1800" b="1" dirty="0" smtClean="0">
                <a:solidFill>
                  <a:srgbClr val="FF0000"/>
                </a:solidFill>
              </a:rPr>
              <a:t>TOO</a:t>
            </a:r>
            <a:r>
              <a:rPr lang="en-US" altLang="zh-CN" sz="1800" dirty="0" smtClean="0">
                <a:solidFill>
                  <a:srgbClr val="002060"/>
                </a:solidFill>
              </a:rPr>
              <a:t>, scalar and </a:t>
            </a:r>
            <a:r>
              <a:rPr lang="en-US" altLang="zh-CN" sz="1800" dirty="0" err="1" smtClean="0">
                <a:solidFill>
                  <a:srgbClr val="002060"/>
                </a:solidFill>
              </a:rPr>
              <a:t>pseudovector</a:t>
            </a:r>
            <a:r>
              <a:rPr lang="en-US" altLang="zh-CN" sz="1800" dirty="0" smtClean="0">
                <a:solidFill>
                  <a:srgbClr val="002060"/>
                </a:solidFill>
              </a:rPr>
              <a:t> </a:t>
            </a:r>
            <a:r>
              <a:rPr lang="en-US" altLang="zh-CN" sz="1800" dirty="0" err="1" smtClean="0">
                <a:solidFill>
                  <a:srgbClr val="002060"/>
                </a:solidFill>
              </a:rPr>
              <a:t>diquarks</a:t>
            </a:r>
            <a:r>
              <a:rPr lang="en-US" altLang="zh-CN" sz="1800" dirty="0" smtClean="0">
                <a:solidFill>
                  <a:srgbClr val="002060"/>
                </a:solidFill>
              </a:rPr>
              <a:t> play a material role. In their rest frames, the </a:t>
            </a:r>
            <a:r>
              <a:rPr lang="en-US" altLang="zh-CN" sz="1800" dirty="0" err="1" smtClean="0">
                <a:solidFill>
                  <a:srgbClr val="002060"/>
                </a:solidFill>
              </a:rPr>
              <a:t>Faddeev</a:t>
            </a:r>
            <a:r>
              <a:rPr lang="en-US" altLang="zh-CN" sz="1800" dirty="0" smtClean="0">
                <a:solidFill>
                  <a:srgbClr val="002060"/>
                </a:solidFill>
              </a:rPr>
              <a:t> amplitudes describing the dressed-quark cores of these negative-parity states contain roughly equal fractions of even and odd parity </a:t>
            </a:r>
            <a:r>
              <a:rPr lang="en-US" altLang="zh-CN" sz="1800" dirty="0" err="1" smtClean="0">
                <a:solidFill>
                  <a:srgbClr val="002060"/>
                </a:solidFill>
              </a:rPr>
              <a:t>diquarks</a:t>
            </a:r>
            <a:r>
              <a:rPr lang="en-US" altLang="zh-CN" sz="1800" dirty="0" smtClean="0">
                <a:solidFill>
                  <a:srgbClr val="002060"/>
                </a:solidFill>
              </a:rPr>
              <a:t>; the associated wave functions of these negative-parity systems are predominantly </a:t>
            </a:r>
            <a:r>
              <a:rPr lang="en-US" altLang="zh-CN" sz="1800" dirty="0" smtClean="0">
                <a:solidFill>
                  <a:srgbClr val="C00000"/>
                </a:solidFill>
              </a:rPr>
              <a:t>P-wave</a:t>
            </a:r>
            <a:r>
              <a:rPr lang="en-US" altLang="zh-CN" sz="1800" dirty="0" smtClean="0">
                <a:solidFill>
                  <a:srgbClr val="002060"/>
                </a:solidFill>
              </a:rPr>
              <a:t> in nature, but possess measurable </a:t>
            </a:r>
            <a:r>
              <a:rPr lang="en-US" altLang="zh-CN" sz="1800" dirty="0" smtClean="0">
                <a:solidFill>
                  <a:srgbClr val="C00000"/>
                </a:solidFill>
              </a:rPr>
              <a:t>S-wave</a:t>
            </a:r>
            <a:r>
              <a:rPr lang="en-US" altLang="zh-CN" sz="1800" dirty="0" smtClean="0">
                <a:solidFill>
                  <a:srgbClr val="002060"/>
                </a:solidFill>
              </a:rPr>
              <a:t> components; and, the first excited state in this negative parity channel has little of the appearance of a radial excitation.</a:t>
            </a:r>
          </a:p>
          <a:p>
            <a:pPr algn="just">
              <a:buFont typeface="Wingdings" pitchFamily="2" charset="2"/>
              <a:buChar char="Ø"/>
            </a:pPr>
            <a:r>
              <a:rPr lang="en-US" altLang="zh-CN" sz="1800" dirty="0" smtClean="0">
                <a:solidFill>
                  <a:srgbClr val="002060"/>
                </a:solidFill>
              </a:rPr>
              <a:t>NEXT: </a:t>
            </a:r>
            <a:r>
              <a:rPr lang="en-US" altLang="zh-CN" sz="1800" dirty="0" smtClean="0">
                <a:solidFill>
                  <a:srgbClr val="C00000"/>
                </a:solidFill>
              </a:rPr>
              <a:t>N(1720)3/2^+</a:t>
            </a:r>
            <a:r>
              <a:rPr lang="en-US" altLang="zh-CN" sz="1800" dirty="0" smtClean="0">
                <a:solidFill>
                  <a:srgbClr val="002060"/>
                </a:solidFill>
              </a:rPr>
              <a:t>, </a:t>
            </a:r>
            <a:r>
              <a:rPr lang="en-US" altLang="zh-CN" sz="1800" dirty="0" smtClean="0">
                <a:solidFill>
                  <a:srgbClr val="C00000"/>
                </a:solidFill>
              </a:rPr>
              <a:t>N(1520)3/2^-</a:t>
            </a:r>
            <a:r>
              <a:rPr lang="en-US" altLang="zh-CN" sz="1800" dirty="0" smtClean="0">
                <a:solidFill>
                  <a:srgbClr val="002060"/>
                </a:solidFill>
              </a:rPr>
              <a:t>,  form factors, PDAs, PDFs, …</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sp>
        <p:nvSpPr>
          <p:cNvPr id="7" name="Title 1"/>
          <p:cNvSpPr txBox="1">
            <a:spLocks/>
          </p:cNvSpPr>
          <p:nvPr/>
        </p:nvSpPr>
        <p:spPr>
          <a:xfrm>
            <a:off x="395536" y="0"/>
            <a:ext cx="8352928" cy="90872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3200" b="1" dirty="0" smtClean="0">
                <a:solidFill>
                  <a:srgbClr val="C00000"/>
                </a:solidFill>
              </a:rPr>
              <a:t>Part A - Summary </a:t>
            </a:r>
            <a:r>
              <a:rPr lang="en-US" altLang="zh-CN" sz="3200" b="1" dirty="0" smtClean="0">
                <a:solidFill>
                  <a:srgbClr val="002060"/>
                </a:solidFill>
              </a:rPr>
              <a:t>&amp;</a:t>
            </a:r>
            <a:r>
              <a:rPr lang="en-US" altLang="zh-CN" sz="3200" b="1" dirty="0" smtClean="0">
                <a:solidFill>
                  <a:srgbClr val="C00000"/>
                </a:solidFill>
              </a:rPr>
              <a:t> Outlook</a:t>
            </a:r>
            <a:endParaRPr lang="en-US" altLang="zh-CN" sz="3200" b="1" dirty="0"/>
          </a:p>
        </p:txBody>
      </p:sp>
      <p:sp>
        <p:nvSpPr>
          <p:cNvPr id="8"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6858000"/>
          </a:xfrm>
          <a:blipFill>
            <a:blip r:embed="rId2" cstate="print"/>
            <a:tile tx="0" ty="0" sx="100000" sy="100000" flip="none" algn="tl"/>
          </a:blipFill>
        </p:spPr>
        <p:txBody>
          <a:bodyPr>
            <a:normAutofit/>
          </a:bodyPr>
          <a:lstStyle/>
          <a:p>
            <a:r>
              <a:rPr lang="en-US" altLang="zh-CN" sz="9600" b="1" dirty="0" smtClean="0">
                <a:solidFill>
                  <a:srgbClr val="FF0000"/>
                </a:solidFill>
                <a:latin typeface="Bodoni MT Black" pitchFamily="18" charset="0"/>
              </a:rPr>
              <a:t>Thank you!</a:t>
            </a:r>
            <a:endParaRPr lang="zh-CN" altLang="en-US" sz="9600" b="1" dirty="0">
              <a:solidFill>
                <a:srgbClr val="FF0000"/>
              </a:solidFill>
              <a:latin typeface="Bodoni MT Black"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640960" cy="5357267"/>
          </a:xfrm>
        </p:spPr>
        <p:txBody>
          <a:bodyPr>
            <a:normAutofit/>
          </a:bodyPr>
          <a:lstStyle/>
          <a:p>
            <a:pPr>
              <a:buFont typeface="Wingdings" pitchFamily="2" charset="2"/>
              <a:buChar char="Ø"/>
            </a:pPr>
            <a:r>
              <a:rPr lang="en-US" altLang="zh-CN" sz="2000" b="1" dirty="0" smtClean="0">
                <a:solidFill>
                  <a:srgbClr val="FF0000"/>
                </a:solidFill>
              </a:rPr>
              <a:t>Mesons</a:t>
            </a:r>
            <a:r>
              <a:rPr lang="en-US" altLang="zh-CN" sz="2000" b="1" dirty="0" smtClean="0">
                <a:solidFill>
                  <a:srgbClr val="002060"/>
                </a:solidFill>
              </a:rPr>
              <a:t>: a 2-body bound state problem in QFT</a:t>
            </a:r>
          </a:p>
          <a:p>
            <a:pPr lvl="1">
              <a:buFont typeface="Wingdings" pitchFamily="2" charset="2"/>
              <a:buChar char="Ø"/>
            </a:pPr>
            <a:r>
              <a:rPr lang="en-US" altLang="zh-CN" sz="1800" b="1" i="1" u="sng" dirty="0" smtClean="0">
                <a:solidFill>
                  <a:srgbClr val="002060"/>
                </a:solidFill>
              </a:rPr>
              <a:t>Bethe-</a:t>
            </a:r>
            <a:r>
              <a:rPr lang="en-US" altLang="zh-CN" sz="1800" b="1" i="1" u="sng" dirty="0" err="1" smtClean="0">
                <a:solidFill>
                  <a:srgbClr val="002060"/>
                </a:solidFill>
              </a:rPr>
              <a:t>Salpeter</a:t>
            </a:r>
            <a:r>
              <a:rPr lang="en-US" altLang="zh-CN" sz="1800" b="1" i="1" u="sng" dirty="0" smtClean="0">
                <a:solidFill>
                  <a:srgbClr val="002060"/>
                </a:solidFill>
              </a:rPr>
              <a:t> Equation</a:t>
            </a:r>
          </a:p>
          <a:p>
            <a:pPr lvl="1">
              <a:buFont typeface="Wingdings" pitchFamily="2" charset="2"/>
              <a:buChar char="Ø"/>
            </a:pPr>
            <a:r>
              <a:rPr lang="en-US" altLang="zh-CN" sz="1800" b="1" dirty="0" smtClean="0"/>
              <a:t>K</a:t>
            </a:r>
            <a:r>
              <a:rPr lang="en-US" altLang="zh-CN" sz="1800" b="1" dirty="0" smtClean="0">
                <a:solidFill>
                  <a:srgbClr val="C00000"/>
                </a:solidFill>
              </a:rPr>
              <a:t> - fully amputated, two-particle irreducible, quark-</a:t>
            </a:r>
            <a:r>
              <a:rPr lang="en-US" altLang="zh-CN" sz="1800" b="1" dirty="0" err="1" smtClean="0">
                <a:solidFill>
                  <a:srgbClr val="C00000"/>
                </a:solidFill>
              </a:rPr>
              <a:t>antiquark</a:t>
            </a:r>
            <a:r>
              <a:rPr lang="en-US" altLang="zh-CN" sz="1800" b="1" dirty="0" smtClean="0">
                <a:solidFill>
                  <a:srgbClr val="C00000"/>
                </a:solidFill>
              </a:rPr>
              <a:t> scattering kernel</a:t>
            </a:r>
          </a:p>
          <a:p>
            <a:pPr lvl="1">
              <a:buFont typeface="Wingdings" pitchFamily="2" charset="2"/>
              <a:buChar char="Ø"/>
            </a:pPr>
            <a:endParaRPr lang="en-US" altLang="zh-CN" sz="1800" b="1" dirty="0" smtClean="0">
              <a:solidFill>
                <a:srgbClr val="C00000"/>
              </a:solidFill>
            </a:endParaRPr>
          </a:p>
          <a:p>
            <a:pPr>
              <a:buFont typeface="Wingdings" pitchFamily="2" charset="2"/>
              <a:buChar char="Ø"/>
            </a:pPr>
            <a:endParaRPr lang="en-US" altLang="zh-CN" sz="2000" b="1" dirty="0" smtClean="0">
              <a:solidFill>
                <a:srgbClr val="002060"/>
              </a:solidFill>
            </a:endParaRPr>
          </a:p>
          <a:p>
            <a:pPr>
              <a:buFont typeface="Wingdings" pitchFamily="2" charset="2"/>
              <a:buChar char="Ø"/>
            </a:pPr>
            <a:endParaRPr lang="en-US" altLang="zh-CN" sz="2000" b="1" dirty="0" smtClean="0">
              <a:solidFill>
                <a:srgbClr val="002060"/>
              </a:solidFill>
            </a:endParaRPr>
          </a:p>
          <a:p>
            <a:pPr>
              <a:buNone/>
            </a:pPr>
            <a:endParaRPr lang="en-US" altLang="zh-CN" sz="2000" b="1" dirty="0" smtClean="0">
              <a:solidFill>
                <a:srgbClr val="002060"/>
              </a:solidFill>
            </a:endParaRPr>
          </a:p>
          <a:p>
            <a:pPr>
              <a:buFont typeface="Wingdings" pitchFamily="2" charset="2"/>
              <a:buChar char="Ø"/>
            </a:pPr>
            <a:r>
              <a:rPr lang="en-US" altLang="zh-CN" sz="2000" b="1" dirty="0" smtClean="0">
                <a:solidFill>
                  <a:srgbClr val="FF0000"/>
                </a:solidFill>
              </a:rPr>
              <a:t>Baryons</a:t>
            </a:r>
            <a:r>
              <a:rPr lang="en-US" altLang="zh-CN" sz="2000" b="1" dirty="0" smtClean="0">
                <a:solidFill>
                  <a:srgbClr val="002060"/>
                </a:solidFill>
              </a:rPr>
              <a:t>: a 3-body bound state problem in QFT.</a:t>
            </a:r>
          </a:p>
          <a:p>
            <a:pPr>
              <a:buFont typeface="Wingdings" pitchFamily="2" charset="2"/>
              <a:buChar char="Ø"/>
            </a:pPr>
            <a:r>
              <a:rPr lang="en-US" altLang="zh-CN" sz="2000" b="1" i="1" u="sng" dirty="0" err="1" smtClean="0">
                <a:solidFill>
                  <a:srgbClr val="002060"/>
                </a:solidFill>
              </a:rPr>
              <a:t>Faddeev</a:t>
            </a:r>
            <a:r>
              <a:rPr lang="en-US" altLang="zh-CN" sz="2000" b="1" i="1" u="sng" dirty="0" smtClean="0">
                <a:solidFill>
                  <a:srgbClr val="002060"/>
                </a:solidFill>
              </a:rPr>
              <a:t> equation</a:t>
            </a:r>
            <a:r>
              <a:rPr lang="en-US" altLang="zh-CN" sz="2000" b="1" dirty="0" smtClean="0">
                <a:solidFill>
                  <a:srgbClr val="002060"/>
                </a:solidFill>
              </a:rPr>
              <a:t>: sums all possible quantum field theoretical exchanges and interactions that can take place between the three dressed-quarks that define its valence quark content.</a:t>
            </a:r>
          </a:p>
          <a:p>
            <a:pPr>
              <a:buNone/>
            </a:pPr>
            <a:endParaRPr lang="en-US" altLang="zh-CN" sz="24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7" name="Picture 7" descr="pride-and-prejudice.jpg"/>
          <p:cNvPicPr>
            <a:picLocks noChangeAspect="1"/>
          </p:cNvPicPr>
          <p:nvPr/>
        </p:nvPicPr>
        <p:blipFill>
          <a:blip r:embed="rId3" cstate="print"/>
          <a:stretch>
            <a:fillRect/>
          </a:stretch>
        </p:blipFill>
        <p:spPr>
          <a:xfrm>
            <a:off x="971600" y="1772816"/>
            <a:ext cx="3898232" cy="1371600"/>
          </a:xfrm>
          <a:prstGeom prst="rect">
            <a:avLst/>
          </a:prstGeom>
          <a:solidFill>
            <a:schemeClr val="accent3">
              <a:lumMod val="60000"/>
              <a:lumOff val="40000"/>
            </a:schemeClr>
          </a:solidFill>
          <a:ln>
            <a:solidFill>
              <a:srgbClr val="0070C0"/>
            </a:solidFill>
          </a:ln>
        </p:spPr>
        <p:style>
          <a:lnRef idx="1">
            <a:schemeClr val="accent3"/>
          </a:lnRef>
          <a:fillRef idx="3">
            <a:schemeClr val="accent3"/>
          </a:fillRef>
          <a:effectRef idx="2">
            <a:schemeClr val="accent3"/>
          </a:effectRef>
          <a:fontRef idx="minor">
            <a:schemeClr val="lt1"/>
          </a:fontRef>
        </p:style>
      </p:pic>
      <p:pic>
        <p:nvPicPr>
          <p:cNvPr id="1026" name="Picture 2" descr="C:\Users\seracron\Desktop\PHY\IFT\faddeev.jpg"/>
          <p:cNvPicPr>
            <a:picLocks noChangeAspect="1" noChangeArrowheads="1"/>
          </p:cNvPicPr>
          <p:nvPr/>
        </p:nvPicPr>
        <p:blipFill>
          <a:blip r:embed="rId4" cstate="print"/>
          <a:srcRect/>
          <a:stretch>
            <a:fillRect/>
          </a:stretch>
        </p:blipFill>
        <p:spPr bwMode="auto">
          <a:xfrm>
            <a:off x="611560" y="4653136"/>
            <a:ext cx="8010525" cy="1600200"/>
          </a:xfrm>
          <a:prstGeom prst="rect">
            <a:avLst/>
          </a:prstGeom>
          <a:noFill/>
        </p:spPr>
      </p:pic>
      <p:sp>
        <p:nvSpPr>
          <p:cNvPr id="8"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11" name="Title 1"/>
          <p:cNvSpPr txBox="1">
            <a:spLocks/>
          </p:cNvSpPr>
          <p:nvPr/>
        </p:nvSpPr>
        <p:spPr>
          <a:xfrm>
            <a:off x="395536" y="0"/>
            <a:ext cx="8352928" cy="692696"/>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C00000"/>
                </a:solidFill>
              </a:rPr>
              <a:t>Hadrons: Bound-states in QFT</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advTm="78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ox(in)">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8064" y="836712"/>
            <a:ext cx="3816424" cy="6021288"/>
          </a:xfrm>
        </p:spPr>
        <p:txBody>
          <a:bodyPr>
            <a:normAutofit/>
          </a:bodyPr>
          <a:lstStyle/>
          <a:p>
            <a:pPr>
              <a:buFont typeface="Wingdings" pitchFamily="2" charset="2"/>
              <a:buChar char="Ø"/>
            </a:pPr>
            <a:r>
              <a:rPr lang="en-US" altLang="zh-CN" sz="1800" dirty="0" smtClean="0">
                <a:solidFill>
                  <a:srgbClr val="C00000"/>
                </a:solidFill>
              </a:rPr>
              <a:t>Upper</a:t>
            </a:r>
            <a:r>
              <a:rPr lang="en-US" altLang="zh-CN" sz="1800" dirty="0" smtClean="0">
                <a:solidFill>
                  <a:srgbClr val="002060"/>
                </a:solidFill>
              </a:rPr>
              <a:t>: </a:t>
            </a:r>
            <a:r>
              <a:rPr lang="en-US" altLang="zh-CN" sz="1800" dirty="0" smtClean="0">
                <a:solidFill>
                  <a:srgbClr val="C00000"/>
                </a:solidFill>
              </a:rPr>
              <a:t>octet</a:t>
            </a:r>
            <a:r>
              <a:rPr lang="en-US" altLang="zh-CN" sz="1800" dirty="0" smtClean="0">
                <a:solidFill>
                  <a:srgbClr val="002060"/>
                </a:solidFill>
              </a:rPr>
              <a:t> baryons</a:t>
            </a:r>
          </a:p>
          <a:p>
            <a:pPr>
              <a:buNone/>
            </a:pPr>
            <a:r>
              <a:rPr lang="en-US" altLang="zh-CN" sz="1800" dirty="0" smtClean="0">
                <a:solidFill>
                  <a:srgbClr val="002060"/>
                </a:solidFill>
              </a:rPr>
              <a:t>       </a:t>
            </a:r>
            <a:r>
              <a:rPr lang="en-US" altLang="zh-CN" sz="1800" dirty="0" smtClean="0">
                <a:solidFill>
                  <a:srgbClr val="C00000"/>
                </a:solidFill>
              </a:rPr>
              <a:t>Lower</a:t>
            </a:r>
            <a:r>
              <a:rPr lang="en-US" altLang="zh-CN" sz="1800" dirty="0" smtClean="0">
                <a:solidFill>
                  <a:srgbClr val="002060"/>
                </a:solidFill>
              </a:rPr>
              <a:t>: </a:t>
            </a:r>
            <a:r>
              <a:rPr lang="en-US" altLang="zh-CN" sz="1800" dirty="0" err="1" smtClean="0">
                <a:solidFill>
                  <a:srgbClr val="C00000"/>
                </a:solidFill>
              </a:rPr>
              <a:t>decuplet</a:t>
            </a:r>
            <a:r>
              <a:rPr lang="en-US" altLang="zh-CN" sz="1800" dirty="0" smtClean="0">
                <a:solidFill>
                  <a:srgbClr val="002060"/>
                </a:solidFill>
              </a:rPr>
              <a:t> baryons</a:t>
            </a:r>
          </a:p>
          <a:p>
            <a:pPr>
              <a:buFont typeface="Wingdings" pitchFamily="2" charset="2"/>
              <a:buChar char="Ø"/>
            </a:pPr>
            <a:r>
              <a:rPr lang="en-US" altLang="zh-CN" sz="1800" dirty="0" smtClean="0">
                <a:solidFill>
                  <a:srgbClr val="002060"/>
                </a:solidFill>
              </a:rPr>
              <a:t>Every one of the systems considered is primarily </a:t>
            </a:r>
            <a:r>
              <a:rPr lang="en-US" altLang="zh-CN" sz="1800" i="1" dirty="0" smtClean="0">
                <a:solidFill>
                  <a:srgbClr val="C00000"/>
                </a:solidFill>
              </a:rPr>
              <a:t>S-wave</a:t>
            </a:r>
            <a:r>
              <a:rPr lang="en-US" altLang="zh-CN" sz="1800" dirty="0" smtClean="0">
                <a:solidFill>
                  <a:srgbClr val="002060"/>
                </a:solidFill>
              </a:rPr>
              <a:t> in nature.</a:t>
            </a:r>
          </a:p>
          <a:p>
            <a:pPr>
              <a:buFont typeface="Wingdings" pitchFamily="2" charset="2"/>
              <a:buChar char="Ø"/>
            </a:pPr>
            <a:r>
              <a:rPr lang="en-US" altLang="zh-CN" sz="1800" i="1" dirty="0" smtClean="0">
                <a:solidFill>
                  <a:srgbClr val="C00000"/>
                </a:solidFill>
              </a:rPr>
              <a:t>P-wave</a:t>
            </a:r>
            <a:r>
              <a:rPr lang="en-US" altLang="zh-CN" sz="1800" dirty="0" smtClean="0">
                <a:solidFill>
                  <a:srgbClr val="002060"/>
                </a:solidFill>
              </a:rPr>
              <a:t> components play a measurable role in </a:t>
            </a:r>
            <a:r>
              <a:rPr lang="en-US" altLang="zh-CN" sz="1800" dirty="0" smtClean="0">
                <a:solidFill>
                  <a:srgbClr val="C00000"/>
                </a:solidFill>
              </a:rPr>
              <a:t>octet</a:t>
            </a:r>
            <a:r>
              <a:rPr lang="en-US" altLang="zh-CN" sz="1800" dirty="0" smtClean="0">
                <a:solidFill>
                  <a:srgbClr val="002060"/>
                </a:solidFill>
              </a:rPr>
              <a:t> </a:t>
            </a:r>
            <a:r>
              <a:rPr lang="en-US" altLang="zh-CN" sz="1800" u="sng" dirty="0" smtClean="0"/>
              <a:t>ground-states</a:t>
            </a:r>
            <a:r>
              <a:rPr lang="en-US" altLang="zh-CN" sz="1800" dirty="0" smtClean="0">
                <a:solidFill>
                  <a:srgbClr val="002060"/>
                </a:solidFill>
              </a:rPr>
              <a:t> &amp; </a:t>
            </a:r>
            <a:r>
              <a:rPr lang="en-US" altLang="zh-CN" sz="1800" u="sng" dirty="0" smtClean="0"/>
              <a:t>first positive-parity excitations</a:t>
            </a:r>
            <a:r>
              <a:rPr lang="en-US" altLang="zh-CN" sz="1800" dirty="0" smtClean="0">
                <a:solidFill>
                  <a:srgbClr val="002060"/>
                </a:solidFill>
              </a:rPr>
              <a:t>: they are attractive in ground-states &amp; repulsive in the excitations</a:t>
            </a:r>
          </a:p>
          <a:p>
            <a:pPr>
              <a:buFont typeface="Wingdings" pitchFamily="2" charset="2"/>
              <a:buChar char="Ø"/>
            </a:pPr>
            <a:r>
              <a:rPr lang="en-US" altLang="zh-CN" sz="1800" dirty="0" err="1" smtClean="0">
                <a:solidFill>
                  <a:srgbClr val="C00000"/>
                </a:solidFill>
              </a:rPr>
              <a:t>Decuplet</a:t>
            </a:r>
            <a:r>
              <a:rPr lang="en-US" altLang="zh-CN" sz="1800" dirty="0" smtClean="0">
                <a:solidFill>
                  <a:srgbClr val="002060"/>
                </a:solidFill>
              </a:rPr>
              <a:t> systems: the </a:t>
            </a:r>
            <a:r>
              <a:rPr lang="en-US" altLang="zh-CN" sz="1800" u="sng" dirty="0" smtClean="0"/>
              <a:t>ground-state</a:t>
            </a:r>
            <a:r>
              <a:rPr lang="en-US" altLang="zh-CN" sz="1800" dirty="0" smtClean="0">
                <a:solidFill>
                  <a:srgbClr val="002060"/>
                </a:solidFill>
              </a:rPr>
              <a:t> masses are almost completely insensitive to non-S-wave components; and in the </a:t>
            </a:r>
            <a:r>
              <a:rPr lang="en-US" altLang="zh-CN" sz="1800" u="sng" dirty="0" smtClean="0"/>
              <a:t>first positive parity excitations</a:t>
            </a:r>
            <a:r>
              <a:rPr lang="en-US" altLang="zh-CN" sz="1800" dirty="0" smtClean="0">
                <a:solidFill>
                  <a:srgbClr val="002060"/>
                </a:solidFill>
              </a:rPr>
              <a:t>, </a:t>
            </a:r>
            <a:r>
              <a:rPr lang="en-US" altLang="zh-CN" sz="1800" i="1" dirty="0" smtClean="0">
                <a:solidFill>
                  <a:srgbClr val="C00000"/>
                </a:solidFill>
              </a:rPr>
              <a:t>P-wave</a:t>
            </a:r>
            <a:r>
              <a:rPr lang="en-US" altLang="zh-CN" sz="1800" dirty="0" smtClean="0">
                <a:solidFill>
                  <a:srgbClr val="002060"/>
                </a:solidFill>
              </a:rPr>
              <a:t> components generate a little repulsion, some attraction is provided by </a:t>
            </a:r>
            <a:r>
              <a:rPr lang="en-US" altLang="zh-CN" sz="1800" i="1" dirty="0" smtClean="0">
                <a:solidFill>
                  <a:srgbClr val="C00000"/>
                </a:solidFill>
              </a:rPr>
              <a:t>D-waves</a:t>
            </a:r>
            <a:r>
              <a:rPr lang="en-US" altLang="zh-CN" sz="1800" dirty="0" smtClean="0">
                <a:solidFill>
                  <a:srgbClr val="002060"/>
                </a:solidFill>
              </a:rPr>
              <a:t>.</a:t>
            </a: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dirty="0" smtClean="0">
              <a:solidFill>
                <a:srgbClr val="002060"/>
              </a:solidFill>
            </a:endParaRP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1026" name="Picture 2"/>
          <p:cNvPicPr>
            <a:picLocks noChangeAspect="1" noChangeArrowheads="1"/>
          </p:cNvPicPr>
          <p:nvPr/>
        </p:nvPicPr>
        <p:blipFill>
          <a:blip r:embed="rId3" cstate="print"/>
          <a:srcRect/>
          <a:stretch>
            <a:fillRect/>
          </a:stretch>
        </p:blipFill>
        <p:spPr bwMode="auto">
          <a:xfrm>
            <a:off x="251520" y="980728"/>
            <a:ext cx="4824535" cy="4536504"/>
          </a:xfrm>
          <a:prstGeom prst="rect">
            <a:avLst/>
          </a:prstGeom>
          <a:noFill/>
          <a:ln w="9525">
            <a:noFill/>
            <a:miter lim="800000"/>
            <a:headEnd/>
            <a:tailEnd/>
          </a:ln>
        </p:spPr>
      </p:pic>
      <p:sp>
        <p:nvSpPr>
          <p:cNvPr id="9" name="矩形 8"/>
          <p:cNvSpPr/>
          <p:nvPr/>
        </p:nvSpPr>
        <p:spPr>
          <a:xfrm>
            <a:off x="323528" y="1700808"/>
            <a:ext cx="47525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3528" y="3861048"/>
            <a:ext cx="47525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itle 1"/>
          <p:cNvSpPr txBox="1">
            <a:spLocks/>
          </p:cNvSpPr>
          <p:nvPr/>
        </p:nvSpPr>
        <p:spPr>
          <a:xfrm>
            <a:off x="395536" y="0"/>
            <a:ext cx="8352928" cy="548680"/>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t>Rest-frame orbital angular momentum</a:t>
            </a:r>
            <a:endParaRPr lang="en-US" altLang="zh-CN" sz="24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linds(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blinds(horizontal)">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285259"/>
          </a:xfrm>
        </p:spPr>
        <p:txBody>
          <a:bodyPr>
            <a:normAutofit/>
          </a:bodyPr>
          <a:lstStyle/>
          <a:p>
            <a:pPr>
              <a:buFont typeface="Wingdings" pitchFamily="2" charset="2"/>
              <a:buChar char="Ø"/>
            </a:pPr>
            <a:r>
              <a:rPr lang="en-US" altLang="zh-CN" sz="1800" b="1" dirty="0" smtClean="0">
                <a:solidFill>
                  <a:srgbClr val="FF0000"/>
                </a:solidFill>
              </a:rPr>
              <a:t>The dressed-quark propagator</a:t>
            </a:r>
            <a:endParaRPr lang="en-US" altLang="zh-CN" sz="2200" dirty="0" smtClean="0">
              <a:solidFill>
                <a:srgbClr val="FF0000"/>
              </a:solidFill>
            </a:endParaRPr>
          </a:p>
          <a:p>
            <a:pPr>
              <a:buFont typeface="Wingdings" pitchFamily="2" charset="2"/>
              <a:buChar char="Ø"/>
            </a:pPr>
            <a:endParaRPr lang="en-US" altLang="zh-CN" sz="2200" b="1" dirty="0" smtClean="0">
              <a:solidFill>
                <a:srgbClr val="002060"/>
              </a:solidFill>
            </a:endParaRPr>
          </a:p>
          <a:p>
            <a:pPr>
              <a:buFont typeface="Wingdings" pitchFamily="2" charset="2"/>
              <a:buChar char="Ø"/>
            </a:pPr>
            <a:r>
              <a:rPr lang="en-US" altLang="zh-CN" sz="2000" b="1" dirty="0" smtClean="0">
                <a:solidFill>
                  <a:srgbClr val="0000FF"/>
                </a:solidFill>
                <a:sym typeface="Wingdings" pitchFamily="2" charset="2"/>
              </a:rPr>
              <a:t>algebraic form:</a:t>
            </a:r>
            <a:endParaRPr lang="en-US" altLang="zh-CN" sz="2000" b="1" dirty="0" smtClean="0">
              <a:solidFill>
                <a:srgbClr val="0000FF"/>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899592" y="1124744"/>
            <a:ext cx="3019425" cy="342900"/>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067944" y="1912539"/>
            <a:ext cx="4752528" cy="4756821"/>
          </a:xfrm>
          <a:prstGeom prst="rect">
            <a:avLst/>
          </a:prstGeom>
          <a:noFill/>
          <a:ln w="9525">
            <a:noFill/>
            <a:miter lim="800000"/>
            <a:headEnd/>
            <a:tailEnd/>
          </a:ln>
        </p:spPr>
      </p:pic>
      <p:cxnSp>
        <p:nvCxnSpPr>
          <p:cNvPr id="7" name="Straight Arrow Connector 12"/>
          <p:cNvCxnSpPr/>
          <p:nvPr/>
        </p:nvCxnSpPr>
        <p:spPr bwMode="auto">
          <a:xfrm>
            <a:off x="3635896" y="1484784"/>
            <a:ext cx="936104" cy="504056"/>
          </a:xfrm>
          <a:prstGeom prst="straightConnector1">
            <a:avLst/>
          </a:prstGeom>
          <a:noFill/>
          <a:ln w="19050" cap="flat" cmpd="sng" algn="ctr">
            <a:solidFill>
              <a:srgbClr val="7030A0"/>
            </a:solidFill>
            <a:prstDash val="solid"/>
            <a:round/>
            <a:headEnd type="none" w="med" len="med"/>
            <a:tailEnd type="arrow"/>
          </a:ln>
          <a:effectLst/>
        </p:spPr>
      </p:cxnSp>
      <p:cxnSp>
        <p:nvCxnSpPr>
          <p:cNvPr id="11" name="Straight Arrow Connector 12"/>
          <p:cNvCxnSpPr/>
          <p:nvPr/>
        </p:nvCxnSpPr>
        <p:spPr bwMode="auto">
          <a:xfrm>
            <a:off x="2411760" y="1484784"/>
            <a:ext cx="2088232" cy="1440160"/>
          </a:xfrm>
          <a:prstGeom prst="straightConnector1">
            <a:avLst/>
          </a:prstGeom>
          <a:noFill/>
          <a:ln w="19050" cap="flat" cmpd="sng" algn="ctr">
            <a:solidFill>
              <a:srgbClr val="7030A0"/>
            </a:solidFill>
            <a:prstDash val="solid"/>
            <a:round/>
            <a:headEnd type="none" w="med" len="med"/>
            <a:tailEnd type="arrow"/>
          </a:ln>
          <a:effec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616624"/>
          </a:xfrm>
        </p:spPr>
        <p:txBody>
          <a:bodyPr>
            <a:normAutofit/>
          </a:bodyPr>
          <a:lstStyle/>
          <a:p>
            <a:pPr>
              <a:buFont typeface="Wingdings" pitchFamily="2" charset="2"/>
              <a:buChar char="Ø"/>
            </a:pPr>
            <a:r>
              <a:rPr lang="en-US" altLang="zh-CN" sz="1800" b="1" dirty="0" smtClean="0">
                <a:solidFill>
                  <a:srgbClr val="FF0000"/>
                </a:solidFill>
              </a:rPr>
              <a:t>The dressed-quark propagator</a:t>
            </a: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lvl="1">
              <a:buFont typeface="Wingdings" pitchFamily="2" charset="2"/>
              <a:buChar char="Ø"/>
            </a:pPr>
            <a:r>
              <a:rPr lang="en-US" altLang="zh-CN" sz="1600" dirty="0" smtClean="0"/>
              <a:t>Based on solutions to the gap equation that were obtained with a dressed gluon-quark vertex.</a:t>
            </a:r>
          </a:p>
          <a:p>
            <a:pPr lvl="1">
              <a:buFont typeface="Wingdings" pitchFamily="2" charset="2"/>
              <a:buChar char="Ø"/>
            </a:pPr>
            <a:r>
              <a:rPr lang="en-US" altLang="zh-CN" sz="1600" dirty="0" smtClean="0"/>
              <a:t>Mass function has a real-world value at </a:t>
            </a:r>
            <a:r>
              <a:rPr lang="en-US" altLang="zh-CN" sz="1600" dirty="0" smtClean="0">
                <a:solidFill>
                  <a:srgbClr val="FF0000"/>
                </a:solidFill>
              </a:rPr>
              <a:t>p^2 = 0</a:t>
            </a:r>
            <a:r>
              <a:rPr lang="en-US" altLang="zh-CN" sz="1600" dirty="0" smtClean="0"/>
              <a:t>, NOT the highly inflated value typical of </a:t>
            </a:r>
            <a:r>
              <a:rPr lang="en-US" altLang="zh-CN" sz="1600" strike="sngStrike" dirty="0" smtClean="0">
                <a:solidFill>
                  <a:srgbClr val="C00000"/>
                </a:solidFill>
              </a:rPr>
              <a:t>RL</a:t>
            </a:r>
            <a:r>
              <a:rPr lang="en-US" altLang="zh-CN" sz="1600" dirty="0" smtClean="0"/>
              <a:t> truncation.</a:t>
            </a:r>
          </a:p>
          <a:p>
            <a:pPr lvl="1">
              <a:buFont typeface="Wingdings" pitchFamily="2" charset="2"/>
              <a:buChar char="Ø"/>
            </a:pPr>
            <a:r>
              <a:rPr lang="en-US" altLang="zh-CN" sz="1600" dirty="0" smtClean="0"/>
              <a:t>Propagators are entire functions, consistent with sufficient condition for confinement and completely unlike known results from </a:t>
            </a:r>
            <a:r>
              <a:rPr lang="en-US" altLang="zh-CN" sz="1600" strike="sngStrike" dirty="0" smtClean="0">
                <a:solidFill>
                  <a:srgbClr val="C00000"/>
                </a:solidFill>
              </a:rPr>
              <a:t>RL</a:t>
            </a:r>
            <a:r>
              <a:rPr lang="en-US" altLang="zh-CN" sz="1600" dirty="0" smtClean="0"/>
              <a:t> truncation.</a:t>
            </a:r>
          </a:p>
          <a:p>
            <a:pPr lvl="1">
              <a:buFont typeface="Wingdings" pitchFamily="2" charset="2"/>
              <a:buChar char="Ø"/>
            </a:pPr>
            <a:r>
              <a:rPr lang="en-US" altLang="zh-CN" sz="1600" dirty="0" smtClean="0"/>
              <a:t>Parameters in quark propagators were fitted to a diverse array of meson observables.  </a:t>
            </a:r>
            <a:r>
              <a:rPr lang="en-US" altLang="zh-CN" sz="1600" b="1" dirty="0" smtClean="0">
                <a:solidFill>
                  <a:srgbClr val="FF0000"/>
                </a:solidFill>
              </a:rPr>
              <a:t>ZERO</a:t>
            </a:r>
            <a:r>
              <a:rPr lang="en-US" altLang="zh-CN" sz="1600" dirty="0" smtClean="0"/>
              <a:t> parameters changed in study of baryons.</a:t>
            </a:r>
          </a:p>
          <a:p>
            <a:pPr lvl="1">
              <a:buFont typeface="Wingdings" pitchFamily="2" charset="2"/>
              <a:buChar char="Ø"/>
            </a:pPr>
            <a:r>
              <a:rPr lang="en-US" altLang="zh-CN" sz="1600" dirty="0" smtClean="0">
                <a:solidFill>
                  <a:srgbClr val="0000FF"/>
                </a:solidFill>
              </a:rPr>
              <a:t>Compare with that computed using the </a:t>
            </a:r>
          </a:p>
          <a:p>
            <a:pPr lvl="1">
              <a:buNone/>
            </a:pPr>
            <a:r>
              <a:rPr lang="en-US" altLang="zh-CN" sz="1600" dirty="0" smtClean="0">
                <a:solidFill>
                  <a:srgbClr val="0000FF"/>
                </a:solidFill>
              </a:rPr>
              <a:t>       DCSB-improved gap equation kernel (DB).</a:t>
            </a:r>
          </a:p>
          <a:p>
            <a:pPr lvl="1">
              <a:buNone/>
            </a:pPr>
            <a:r>
              <a:rPr lang="en-US" altLang="zh-CN" sz="1600" dirty="0" smtClean="0">
                <a:solidFill>
                  <a:srgbClr val="0000FF"/>
                </a:solidFill>
              </a:rPr>
              <a:t>       The </a:t>
            </a:r>
            <a:r>
              <a:rPr lang="en-US" altLang="zh-CN" sz="1600" dirty="0" err="1" smtClean="0">
                <a:solidFill>
                  <a:srgbClr val="0000FF"/>
                </a:solidFill>
              </a:rPr>
              <a:t>parametrization</a:t>
            </a:r>
            <a:r>
              <a:rPr lang="en-US" altLang="zh-CN" sz="1600" dirty="0" smtClean="0">
                <a:solidFill>
                  <a:srgbClr val="0000FF"/>
                </a:solidFill>
              </a:rPr>
              <a:t> is a sound representation of contemporary </a:t>
            </a:r>
          </a:p>
          <a:p>
            <a:pPr lvl="1">
              <a:buNone/>
            </a:pPr>
            <a:r>
              <a:rPr lang="en-US" altLang="zh-CN" sz="1600" dirty="0" smtClean="0">
                <a:solidFill>
                  <a:srgbClr val="0000FF"/>
                </a:solidFill>
              </a:rPr>
              <a:t>       numerical results, although simple and introduced </a:t>
            </a:r>
          </a:p>
          <a:p>
            <a:pPr lvl="1">
              <a:buNone/>
            </a:pPr>
            <a:r>
              <a:rPr lang="en-US" altLang="zh-CN" sz="1600" dirty="0" smtClean="0">
                <a:solidFill>
                  <a:srgbClr val="0000FF"/>
                </a:solidFill>
              </a:rPr>
              <a:t>       long beforehand.</a:t>
            </a: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2052" name="Picture 4"/>
          <p:cNvPicPr>
            <a:picLocks noChangeAspect="1" noChangeArrowheads="1"/>
          </p:cNvPicPr>
          <p:nvPr/>
        </p:nvPicPr>
        <p:blipFill>
          <a:blip r:embed="rId4" cstate="print"/>
          <a:srcRect/>
          <a:stretch>
            <a:fillRect/>
          </a:stretch>
        </p:blipFill>
        <p:spPr bwMode="auto">
          <a:xfrm>
            <a:off x="899592" y="1124744"/>
            <a:ext cx="3019425" cy="342900"/>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5148064" y="3645024"/>
            <a:ext cx="3995936" cy="321297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checkerboard(across)">
                                      <p:cBhvr>
                                        <p:cTn id="27" dur="5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linds(horizontal)">
                                      <p:cBhvr>
                                        <p:cTn id="38" dur="500"/>
                                        <p:tgtEl>
                                          <p:spTgt spid="3">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blinds(horizontal)">
                                      <p:cBhvr>
                                        <p:cTn id="41" dur="500"/>
                                        <p:tgtEl>
                                          <p:spTgt spid="3">
                                            <p:txEl>
                                              <p:pRg st="9" end="9"/>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linds(horizontal)">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285259"/>
          </a:xfrm>
        </p:spPr>
        <p:txBody>
          <a:bodyPr>
            <a:normAutofit/>
          </a:bodyPr>
          <a:lstStyle/>
          <a:p>
            <a:pPr>
              <a:buFont typeface="Wingdings" pitchFamily="2" charset="2"/>
              <a:buChar char="Ø"/>
            </a:pPr>
            <a:r>
              <a:rPr lang="en-US" altLang="zh-CN" sz="1800" b="1" dirty="0" err="1" smtClean="0">
                <a:solidFill>
                  <a:srgbClr val="FF0000"/>
                </a:solidFill>
              </a:rPr>
              <a:t>Diquark</a:t>
            </a:r>
            <a:r>
              <a:rPr lang="en-US" altLang="zh-CN" sz="1800" b="1" dirty="0" smtClean="0">
                <a:solidFill>
                  <a:srgbClr val="FF0000"/>
                </a:solidFill>
              </a:rPr>
              <a:t> amplitudes</a:t>
            </a:r>
            <a:r>
              <a:rPr lang="en-US" altLang="zh-CN" sz="1800" b="1" dirty="0" smtClean="0">
                <a:solidFill>
                  <a:srgbClr val="002060"/>
                </a:solidFill>
              </a:rPr>
              <a:t>: five types of correlation are possible in a </a:t>
            </a:r>
            <a:r>
              <a:rPr lang="en-US" altLang="zh-CN" sz="1800" b="1" i="1" dirty="0" smtClean="0">
                <a:solidFill>
                  <a:srgbClr val="C00000"/>
                </a:solidFill>
              </a:rPr>
              <a:t>J=1/2</a:t>
            </a:r>
            <a:r>
              <a:rPr lang="en-US" altLang="zh-CN" sz="1800" b="1" dirty="0" smtClean="0">
                <a:solidFill>
                  <a:srgbClr val="002060"/>
                </a:solidFill>
              </a:rPr>
              <a:t> bound state: </a:t>
            </a:r>
            <a:r>
              <a:rPr lang="en-US" altLang="zh-CN" sz="1800" b="1" dirty="0" err="1" smtClean="0">
                <a:solidFill>
                  <a:srgbClr val="002060"/>
                </a:solidFill>
              </a:rPr>
              <a:t>isoscalar</a:t>
            </a:r>
            <a:r>
              <a:rPr lang="en-US" altLang="zh-CN" sz="1800" b="1" dirty="0" smtClean="0">
                <a:solidFill>
                  <a:srgbClr val="002060"/>
                </a:solidFill>
              </a:rPr>
              <a:t> scalar(</a:t>
            </a:r>
            <a:r>
              <a:rPr lang="en-US" altLang="zh-CN" sz="1800" b="1" dirty="0" smtClean="0">
                <a:solidFill>
                  <a:srgbClr val="C00000"/>
                </a:solidFill>
              </a:rPr>
              <a:t>I=0,J^P=0^+</a:t>
            </a:r>
            <a:r>
              <a:rPr lang="en-US" altLang="zh-CN" sz="1800" b="1" dirty="0" smtClean="0">
                <a:solidFill>
                  <a:srgbClr val="002060"/>
                </a:solidFill>
              </a:rPr>
              <a:t>),</a:t>
            </a:r>
            <a:r>
              <a:rPr lang="en-US" altLang="zh-CN" sz="1800" b="1" dirty="0" smtClean="0">
                <a:solidFill>
                  <a:srgbClr val="C00000"/>
                </a:solidFill>
              </a:rPr>
              <a:t> </a:t>
            </a:r>
            <a:r>
              <a:rPr lang="en-US" altLang="zh-CN" sz="1800" b="1" dirty="0" err="1" smtClean="0">
                <a:solidFill>
                  <a:srgbClr val="002060"/>
                </a:solidFill>
              </a:rPr>
              <a:t>isovector</a:t>
            </a:r>
            <a:r>
              <a:rPr lang="en-US" altLang="zh-CN" sz="1800" b="1" dirty="0" smtClean="0">
                <a:solidFill>
                  <a:srgbClr val="002060"/>
                </a:solidFill>
              </a:rPr>
              <a:t> </a:t>
            </a:r>
            <a:r>
              <a:rPr lang="en-US" altLang="zh-CN" sz="1800" b="1" dirty="0" err="1" smtClean="0">
                <a:solidFill>
                  <a:srgbClr val="002060"/>
                </a:solidFill>
              </a:rPr>
              <a:t>pseudovector</a:t>
            </a:r>
            <a:r>
              <a:rPr lang="en-US" altLang="zh-CN" sz="1800" b="1" dirty="0" smtClean="0">
                <a:solidFill>
                  <a:srgbClr val="002060"/>
                </a:solidFill>
              </a:rPr>
              <a:t>, </a:t>
            </a:r>
            <a:r>
              <a:rPr lang="en-US" altLang="zh-CN" sz="1800" b="1" dirty="0" err="1" smtClean="0">
                <a:solidFill>
                  <a:srgbClr val="002060"/>
                </a:solidFill>
              </a:rPr>
              <a:t>isoscalar</a:t>
            </a:r>
            <a:r>
              <a:rPr lang="en-US" altLang="zh-CN" sz="1800" b="1" dirty="0" smtClean="0">
                <a:solidFill>
                  <a:srgbClr val="002060"/>
                </a:solidFill>
              </a:rPr>
              <a:t> </a:t>
            </a:r>
            <a:r>
              <a:rPr lang="en-US" altLang="zh-CN" sz="1800" b="1" dirty="0" err="1" smtClean="0">
                <a:solidFill>
                  <a:srgbClr val="002060"/>
                </a:solidFill>
              </a:rPr>
              <a:t>pseudoscalar</a:t>
            </a:r>
            <a:r>
              <a:rPr lang="en-US" altLang="zh-CN" sz="1800" b="1" dirty="0" smtClean="0">
                <a:solidFill>
                  <a:srgbClr val="002060"/>
                </a:solidFill>
              </a:rPr>
              <a:t>, </a:t>
            </a:r>
            <a:r>
              <a:rPr lang="en-US" altLang="zh-CN" sz="1800" b="1" dirty="0" err="1" smtClean="0">
                <a:solidFill>
                  <a:srgbClr val="002060"/>
                </a:solidFill>
              </a:rPr>
              <a:t>isoscalar</a:t>
            </a:r>
            <a:r>
              <a:rPr lang="en-US" altLang="zh-CN" sz="1800" b="1" dirty="0" smtClean="0">
                <a:solidFill>
                  <a:srgbClr val="002060"/>
                </a:solidFill>
              </a:rPr>
              <a:t> vector, and </a:t>
            </a:r>
            <a:r>
              <a:rPr lang="en-US" altLang="zh-CN" sz="1800" b="1" dirty="0" err="1" smtClean="0">
                <a:solidFill>
                  <a:srgbClr val="002060"/>
                </a:solidFill>
              </a:rPr>
              <a:t>isovector</a:t>
            </a:r>
            <a:r>
              <a:rPr lang="en-US" altLang="zh-CN" sz="1800" b="1" dirty="0" smtClean="0">
                <a:solidFill>
                  <a:srgbClr val="002060"/>
                </a:solidFill>
              </a:rPr>
              <a:t> vector.</a:t>
            </a:r>
          </a:p>
          <a:p>
            <a:pPr>
              <a:buFont typeface="Wingdings" pitchFamily="2" charset="2"/>
              <a:buChar char="Ø"/>
            </a:pPr>
            <a:r>
              <a:rPr lang="en-US" altLang="zh-CN" sz="1800" b="1" dirty="0" smtClean="0">
                <a:solidFill>
                  <a:srgbClr val="002060"/>
                </a:solidFill>
              </a:rPr>
              <a:t>The </a:t>
            </a:r>
            <a:r>
              <a:rPr lang="en-US" altLang="zh-CN" sz="1800" b="1" dirty="0" smtClean="0">
                <a:solidFill>
                  <a:srgbClr val="FF0000"/>
                </a:solidFill>
              </a:rPr>
              <a:t>LEADING</a:t>
            </a:r>
            <a:r>
              <a:rPr lang="en-US" altLang="zh-CN" sz="1800" b="1" dirty="0" smtClean="0">
                <a:solidFill>
                  <a:srgbClr val="002060"/>
                </a:solidFill>
              </a:rPr>
              <a:t> structures in the correlation amplitudes for each case are, respectively (Dirac-flavor-color),</a:t>
            </a: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r>
              <a:rPr lang="en-US" altLang="zh-CN" sz="1800" b="1" dirty="0" smtClean="0">
                <a:solidFill>
                  <a:srgbClr val="002060"/>
                </a:solidFill>
              </a:rPr>
              <a:t>Simple form.  Just one parameter: </a:t>
            </a:r>
            <a:r>
              <a:rPr lang="en-US" altLang="zh-CN" sz="1800" b="1" dirty="0" err="1" smtClean="0">
                <a:solidFill>
                  <a:srgbClr val="002060"/>
                </a:solidFill>
              </a:rPr>
              <a:t>diquark</a:t>
            </a:r>
            <a:r>
              <a:rPr lang="en-US" altLang="zh-CN" sz="1800" b="1" dirty="0" smtClean="0">
                <a:solidFill>
                  <a:srgbClr val="002060"/>
                </a:solidFill>
              </a:rPr>
              <a:t> masses.</a:t>
            </a:r>
          </a:p>
          <a:p>
            <a:pPr>
              <a:buFont typeface="Wingdings" pitchFamily="2" charset="2"/>
              <a:buChar char="Ø"/>
            </a:pPr>
            <a:r>
              <a:rPr lang="en-US" altLang="zh-CN" sz="1800" b="1" dirty="0" smtClean="0">
                <a:solidFill>
                  <a:srgbClr val="002060"/>
                </a:solidFill>
              </a:rPr>
              <a:t>Match expectations based on solutions of meson and </a:t>
            </a:r>
            <a:r>
              <a:rPr lang="en-US" altLang="zh-CN" sz="1800" b="1" dirty="0" err="1" smtClean="0">
                <a:solidFill>
                  <a:srgbClr val="002060"/>
                </a:solidFill>
              </a:rPr>
              <a:t>diquark</a:t>
            </a:r>
            <a:r>
              <a:rPr lang="en-US" altLang="zh-CN" sz="1800" b="1" dirty="0" smtClean="0">
                <a:solidFill>
                  <a:srgbClr val="002060"/>
                </a:solidFill>
              </a:rPr>
              <a:t> Bethe-</a:t>
            </a:r>
            <a:r>
              <a:rPr lang="en-US" altLang="zh-CN" sz="1800" b="1" dirty="0" err="1" smtClean="0">
                <a:solidFill>
                  <a:srgbClr val="002060"/>
                </a:solidFill>
              </a:rPr>
              <a:t>Salpeter</a:t>
            </a:r>
            <a:r>
              <a:rPr lang="en-US" altLang="zh-CN" sz="1800" b="1" dirty="0" smtClean="0">
                <a:solidFill>
                  <a:srgbClr val="002060"/>
                </a:solidFill>
              </a:rPr>
              <a:t> amplitudes.</a:t>
            </a: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22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3" cstate="print"/>
          <a:srcRect/>
          <a:stretch>
            <a:fillRect/>
          </a:stretch>
        </p:blipFill>
        <p:spPr bwMode="auto">
          <a:xfrm>
            <a:off x="0" y="6525344"/>
            <a:ext cx="9144000" cy="332656"/>
          </a:xfrm>
          <a:prstGeom prst="rect">
            <a:avLst/>
          </a:prstGeom>
          <a:noFill/>
        </p:spPr>
      </p:pic>
      <p:pic>
        <p:nvPicPr>
          <p:cNvPr id="4099" name="Picture 3"/>
          <p:cNvPicPr>
            <a:picLocks noChangeAspect="1" noChangeArrowheads="1"/>
          </p:cNvPicPr>
          <p:nvPr/>
        </p:nvPicPr>
        <p:blipFill>
          <a:blip r:embed="rId4" cstate="print"/>
          <a:srcRect/>
          <a:stretch>
            <a:fillRect/>
          </a:stretch>
        </p:blipFill>
        <p:spPr bwMode="auto">
          <a:xfrm>
            <a:off x="899592" y="2348880"/>
            <a:ext cx="4032448" cy="252028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 calcmode="lin" valueType="num">
                                      <p:cBhvr additive="base">
                                        <p:cTn id="17" dur="500" fill="hold"/>
                                        <p:tgtEl>
                                          <p:spTgt spid="4099"/>
                                        </p:tgtEl>
                                        <p:attrNameLst>
                                          <p:attrName>ppt_x</p:attrName>
                                        </p:attrNameLst>
                                      </p:cBhvr>
                                      <p:tavLst>
                                        <p:tav tm="0">
                                          <p:val>
                                            <p:strVal val="#ppt_x"/>
                                          </p:val>
                                        </p:tav>
                                        <p:tav tm="100000">
                                          <p:val>
                                            <p:strVal val="#ppt_x"/>
                                          </p:val>
                                        </p:tav>
                                      </p:tavLst>
                                    </p:anim>
                                    <p:anim calcmode="lin" valueType="num">
                                      <p:cBhvr additive="base">
                                        <p:cTn id="1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blinds(horizontal)">
                                      <p:cBhvr>
                                        <p:cTn id="23" dur="500"/>
                                        <p:tgtEl>
                                          <p:spTgt spid="3">
                                            <p:txEl>
                                              <p:pRg st="10" end="1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blinds(horizontal)">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616624"/>
          </a:xfrm>
        </p:spPr>
        <p:txBody>
          <a:bodyPr>
            <a:normAutofit/>
          </a:bodyPr>
          <a:lstStyle/>
          <a:p>
            <a:pPr>
              <a:buFont typeface="Wingdings" pitchFamily="2" charset="2"/>
              <a:buChar char="Ø"/>
            </a:pPr>
            <a:r>
              <a:rPr lang="en-US" altLang="zh-CN" sz="1800" b="1" dirty="0" smtClean="0">
                <a:solidFill>
                  <a:srgbClr val="FF0000"/>
                </a:solidFill>
              </a:rPr>
              <a:t>The </a:t>
            </a:r>
            <a:r>
              <a:rPr lang="en-US" altLang="zh-CN" sz="1800" b="1" dirty="0" err="1" smtClean="0">
                <a:solidFill>
                  <a:srgbClr val="FF0000"/>
                </a:solidFill>
              </a:rPr>
              <a:t>diquark</a:t>
            </a:r>
            <a:r>
              <a:rPr lang="en-US" altLang="zh-CN" sz="1800" b="1" dirty="0" smtClean="0">
                <a:solidFill>
                  <a:srgbClr val="FF0000"/>
                </a:solidFill>
              </a:rPr>
              <a:t> propagators</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r>
              <a:rPr lang="en-US" altLang="zh-CN" sz="1800" b="1" dirty="0" smtClean="0">
                <a:solidFill>
                  <a:srgbClr val="002060"/>
                </a:solidFill>
              </a:rPr>
              <a:t>The </a:t>
            </a:r>
            <a:r>
              <a:rPr lang="en-US" altLang="zh-CN" sz="1800" b="1" i="1" dirty="0" smtClean="0">
                <a:solidFill>
                  <a:srgbClr val="C00000"/>
                </a:solidFill>
                <a:latin typeface="Monotype Corsiva" pitchFamily="66" charset="0"/>
              </a:rPr>
              <a:t>F</a:t>
            </a:r>
            <a:r>
              <a:rPr lang="en-US" altLang="zh-CN" sz="1800" b="1" i="1" dirty="0" smtClean="0">
                <a:solidFill>
                  <a:srgbClr val="C00000"/>
                </a:solidFill>
              </a:rPr>
              <a:t>-functions</a:t>
            </a:r>
            <a:r>
              <a:rPr lang="en-US" altLang="zh-CN" sz="1800" b="1" dirty="0" smtClean="0">
                <a:solidFill>
                  <a:srgbClr val="002060"/>
                </a:solidFill>
              </a:rPr>
              <a:t>: Simplest possible form that is consistent with infrared and ultraviolet constraints of confinement (IR) and </a:t>
            </a:r>
            <a:r>
              <a:rPr lang="en-US" altLang="zh-CN" sz="1800" b="1" dirty="0" smtClean="0">
                <a:solidFill>
                  <a:srgbClr val="C00000"/>
                </a:solidFill>
              </a:rPr>
              <a:t>1/q^2</a:t>
            </a:r>
            <a:r>
              <a:rPr lang="en-US" altLang="zh-CN" sz="1800" b="1" dirty="0" smtClean="0">
                <a:solidFill>
                  <a:srgbClr val="002060"/>
                </a:solidFill>
              </a:rPr>
              <a:t> evolution (UV) of meson propagators.</a:t>
            </a:r>
          </a:p>
          <a:p>
            <a:pPr>
              <a:buNone/>
            </a:pPr>
            <a:endParaRPr lang="en-US" altLang="zh-CN" sz="1800" b="1" dirty="0" smtClean="0">
              <a:solidFill>
                <a:srgbClr val="002060"/>
              </a:solidFill>
            </a:endParaRPr>
          </a:p>
          <a:p>
            <a:pPr>
              <a:buFont typeface="Wingdings" pitchFamily="2" charset="2"/>
              <a:buChar char="Ø"/>
            </a:pPr>
            <a:r>
              <a:rPr lang="en-US" altLang="zh-CN" sz="1800" b="1" dirty="0" err="1" smtClean="0">
                <a:solidFill>
                  <a:srgbClr val="002060"/>
                </a:solidFill>
              </a:rPr>
              <a:t>Diquarks</a:t>
            </a:r>
            <a:r>
              <a:rPr lang="en-US" altLang="zh-CN" sz="1800" b="1" dirty="0" smtClean="0">
                <a:solidFill>
                  <a:srgbClr val="002060"/>
                </a:solidFill>
              </a:rPr>
              <a:t> are </a:t>
            </a:r>
            <a:r>
              <a:rPr lang="en-US" altLang="zh-CN" sz="1800" b="1" dirty="0" smtClean="0">
                <a:solidFill>
                  <a:srgbClr val="FF0000"/>
                </a:solidFill>
              </a:rPr>
              <a:t>confined</a:t>
            </a:r>
            <a:r>
              <a:rPr lang="en-US" altLang="zh-CN" sz="1800" b="1" dirty="0" smtClean="0">
                <a:solidFill>
                  <a:srgbClr val="002060"/>
                </a:solidFill>
              </a:rPr>
              <a:t>.  </a:t>
            </a:r>
          </a:p>
          <a:p>
            <a:pPr lvl="1">
              <a:buFont typeface="Wingdings" pitchFamily="2" charset="2"/>
              <a:buChar char="Ø"/>
            </a:pPr>
            <a:r>
              <a:rPr lang="en-US" altLang="zh-CN" sz="1600" b="1" dirty="0" smtClean="0"/>
              <a:t>free-particle-like at </a:t>
            </a:r>
            <a:r>
              <a:rPr lang="en-US" altLang="zh-CN" sz="1600" b="1" dirty="0" err="1" smtClean="0"/>
              <a:t>spacelike</a:t>
            </a:r>
            <a:r>
              <a:rPr lang="en-US" altLang="zh-CN" sz="1600" b="1" dirty="0" smtClean="0"/>
              <a:t> </a:t>
            </a:r>
            <a:r>
              <a:rPr lang="en-US" altLang="zh-CN" sz="1600" b="1" dirty="0" err="1" smtClean="0"/>
              <a:t>momenta</a:t>
            </a:r>
            <a:endParaRPr lang="en-US" altLang="zh-CN" sz="1600" b="1" dirty="0" smtClean="0"/>
          </a:p>
          <a:p>
            <a:pPr lvl="1">
              <a:buFont typeface="Wingdings" pitchFamily="2" charset="2"/>
              <a:buChar char="Ø"/>
            </a:pPr>
            <a:r>
              <a:rPr lang="en-US" altLang="zh-CN" sz="1600" b="1" dirty="0" smtClean="0"/>
              <a:t>pole-free on the </a:t>
            </a:r>
            <a:r>
              <a:rPr lang="en-US" altLang="zh-CN" sz="1600" b="1" dirty="0" err="1" smtClean="0"/>
              <a:t>timelike</a:t>
            </a:r>
            <a:r>
              <a:rPr lang="en-US" altLang="zh-CN" sz="1600" b="1" dirty="0" smtClean="0"/>
              <a:t> axis</a:t>
            </a:r>
          </a:p>
          <a:p>
            <a:pPr lvl="1">
              <a:buFont typeface="Wingdings" pitchFamily="2" charset="2"/>
              <a:buChar char="Ø"/>
            </a:pPr>
            <a:r>
              <a:rPr lang="en-US" altLang="zh-CN" sz="1600" b="1" dirty="0" smtClean="0"/>
              <a:t>This is </a:t>
            </a:r>
            <a:r>
              <a:rPr lang="en-US" altLang="zh-CN" sz="1600" b="1" dirty="0" smtClean="0">
                <a:solidFill>
                  <a:srgbClr val="FF0000"/>
                </a:solidFill>
              </a:rPr>
              <a:t>NOT</a:t>
            </a:r>
            <a:r>
              <a:rPr lang="en-US" altLang="zh-CN" sz="1600" b="1" dirty="0" smtClean="0"/>
              <a:t> true of </a:t>
            </a:r>
            <a:r>
              <a:rPr lang="en-US" altLang="zh-CN" sz="1600" b="1" strike="sngStrike" dirty="0" smtClean="0">
                <a:solidFill>
                  <a:srgbClr val="C00000"/>
                </a:solidFill>
              </a:rPr>
              <a:t>RL</a:t>
            </a:r>
            <a:r>
              <a:rPr lang="en-US" altLang="zh-CN" sz="1600" b="1" dirty="0" smtClean="0"/>
              <a:t> studies.  It enables us to reach arbitrarily high values of momentum transfer.</a:t>
            </a: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4" cstate="print"/>
          <a:srcRect/>
          <a:stretch>
            <a:fillRect/>
          </a:stretch>
        </p:blipFill>
        <p:spPr bwMode="auto">
          <a:xfrm>
            <a:off x="0" y="6525344"/>
            <a:ext cx="9144000" cy="332656"/>
          </a:xfrm>
          <a:prstGeom prst="rect">
            <a:avLst/>
          </a:prstGeom>
          <a:noFill/>
        </p:spPr>
      </p:pic>
      <p:pic>
        <p:nvPicPr>
          <p:cNvPr id="2050" name="Picture 2"/>
          <p:cNvPicPr>
            <a:picLocks noChangeAspect="1" noChangeArrowheads="1"/>
          </p:cNvPicPr>
          <p:nvPr/>
        </p:nvPicPr>
        <p:blipFill>
          <a:blip r:embed="rId5" cstate="print"/>
          <a:srcRect/>
          <a:stretch>
            <a:fillRect/>
          </a:stretch>
        </p:blipFill>
        <p:spPr bwMode="auto">
          <a:xfrm>
            <a:off x="827583" y="1124744"/>
            <a:ext cx="4471697" cy="1656184"/>
          </a:xfrm>
          <a:prstGeom prst="rect">
            <a:avLst/>
          </a:prstGeom>
          <a:noFill/>
          <a:ln w="9525">
            <a:noFill/>
            <a:miter lim="800000"/>
            <a:headEnd/>
            <a:tailEnd/>
          </a:ln>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horizontal)">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blinds(horizontal)">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blinds(horizontal)">
                                      <p:cBhvr>
                                        <p:cTn id="22" dur="500"/>
                                        <p:tgtEl>
                                          <p:spTgt spid="3">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blinds(horizontal)">
                                      <p:cBhvr>
                                        <p:cTn id="2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616624"/>
          </a:xfrm>
        </p:spPr>
        <p:txBody>
          <a:bodyPr>
            <a:normAutofit/>
          </a:bodyPr>
          <a:lstStyle/>
          <a:p>
            <a:pPr>
              <a:buFont typeface="Wingdings" pitchFamily="2" charset="2"/>
              <a:buChar char="Ø"/>
            </a:pPr>
            <a:r>
              <a:rPr lang="en-US" altLang="zh-CN" sz="1800" b="1" dirty="0" smtClean="0">
                <a:solidFill>
                  <a:srgbClr val="002060"/>
                </a:solidFill>
              </a:rPr>
              <a:t>The </a:t>
            </a:r>
            <a:r>
              <a:rPr lang="en-US" altLang="zh-CN" sz="1800" b="1" dirty="0" err="1" smtClean="0">
                <a:solidFill>
                  <a:srgbClr val="002060"/>
                </a:solidFill>
              </a:rPr>
              <a:t>Faddeev</a:t>
            </a:r>
            <a:r>
              <a:rPr lang="en-US" altLang="zh-CN" sz="1800" b="1" dirty="0" smtClean="0">
                <a:solidFill>
                  <a:srgbClr val="002060"/>
                </a:solidFill>
              </a:rPr>
              <a:t> </a:t>
            </a:r>
            <a:r>
              <a:rPr lang="en-US" altLang="zh-CN" sz="1800" b="1" dirty="0" err="1" smtClean="0">
                <a:solidFill>
                  <a:srgbClr val="002060"/>
                </a:solidFill>
              </a:rPr>
              <a:t>ampitudes</a:t>
            </a:r>
            <a:r>
              <a:rPr lang="en-US" altLang="zh-CN" sz="1800" b="1" dirty="0" smtClean="0">
                <a:solidFill>
                  <a:srgbClr val="002060"/>
                </a:solidFill>
              </a:rPr>
              <a:t>:</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r>
              <a:rPr lang="en-US" altLang="zh-CN" sz="1800" b="1" dirty="0" smtClean="0">
                <a:solidFill>
                  <a:srgbClr val="002060"/>
                </a:solidFill>
              </a:rPr>
              <a:t>Quark-</a:t>
            </a:r>
            <a:r>
              <a:rPr lang="en-US" altLang="zh-CN" sz="1800" b="1" dirty="0" err="1" smtClean="0">
                <a:solidFill>
                  <a:srgbClr val="002060"/>
                </a:solidFill>
              </a:rPr>
              <a:t>diquark</a:t>
            </a:r>
            <a:r>
              <a:rPr lang="en-US" altLang="zh-CN" sz="1800" b="1" dirty="0" smtClean="0">
                <a:solidFill>
                  <a:srgbClr val="002060"/>
                </a:solidFill>
              </a:rPr>
              <a:t> vertices:</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4" cstate="print"/>
          <a:srcRect/>
          <a:stretch>
            <a:fillRect/>
          </a:stretch>
        </p:blipFill>
        <p:spPr bwMode="auto">
          <a:xfrm>
            <a:off x="0" y="6525344"/>
            <a:ext cx="9144000" cy="332656"/>
          </a:xfrm>
          <a:prstGeom prst="rect">
            <a:avLst/>
          </a:prstGeom>
          <a:noFill/>
        </p:spPr>
      </p:pic>
      <p:pic>
        <p:nvPicPr>
          <p:cNvPr id="3075" name="Picture 3"/>
          <p:cNvPicPr>
            <a:picLocks noChangeAspect="1" noChangeArrowheads="1"/>
          </p:cNvPicPr>
          <p:nvPr/>
        </p:nvPicPr>
        <p:blipFill>
          <a:blip r:embed="rId5" cstate="print"/>
          <a:srcRect/>
          <a:stretch>
            <a:fillRect/>
          </a:stretch>
        </p:blipFill>
        <p:spPr bwMode="auto">
          <a:xfrm>
            <a:off x="827584" y="1196752"/>
            <a:ext cx="5256584" cy="1656184"/>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395536" y="3501008"/>
            <a:ext cx="3848100" cy="2809875"/>
          </a:xfrm>
          <a:prstGeom prst="rect">
            <a:avLst/>
          </a:prstGeom>
          <a:noFill/>
          <a:ln w="9525">
            <a:noFill/>
            <a:miter lim="800000"/>
            <a:headEnd/>
            <a:tailEnd/>
          </a:ln>
        </p:spPr>
      </p:pic>
      <p:pic>
        <p:nvPicPr>
          <p:cNvPr id="1027" name="Picture 3"/>
          <p:cNvPicPr>
            <a:picLocks noChangeAspect="1" noChangeArrowheads="1"/>
          </p:cNvPicPr>
          <p:nvPr/>
        </p:nvPicPr>
        <p:blipFill>
          <a:blip r:embed="rId7" cstate="print"/>
          <a:srcRect/>
          <a:stretch>
            <a:fillRect/>
          </a:stretch>
        </p:blipFill>
        <p:spPr bwMode="auto">
          <a:xfrm>
            <a:off x="4427984" y="4077072"/>
            <a:ext cx="4536504" cy="1482000"/>
          </a:xfrm>
          <a:prstGeom prst="rect">
            <a:avLst/>
          </a:prstGeom>
          <a:noFill/>
          <a:ln w="9525">
            <a:noFill/>
            <a:miter lim="800000"/>
            <a:headEnd/>
            <a:tailEnd/>
          </a:ln>
        </p:spPr>
      </p:pic>
      <p:sp>
        <p:nvSpPr>
          <p:cNvPr id="8" name="矩形 7"/>
          <p:cNvSpPr/>
          <p:nvPr/>
        </p:nvSpPr>
        <p:spPr>
          <a:xfrm>
            <a:off x="4355976" y="1196752"/>
            <a:ext cx="86409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419872" y="1628800"/>
            <a:ext cx="1008112"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blinds(horizontal)">
                                      <p:cBhvr>
                                        <p:cTn id="20" dur="500"/>
                                        <p:tgtEl>
                                          <p:spTgt spid="307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blinds(horizontal)">
                                      <p:cBhvr>
                                        <p:cTn id="2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352928" cy="64807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a:normAutofit/>
          </a:bodyPr>
          <a:lstStyle/>
          <a:p>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altLang="zh-CN" sz="2400" b="1" dirty="0" smtClean="0">
                <a:solidFill>
                  <a:srgbClr val="C00000"/>
                </a:solidFill>
              </a:rPr>
              <a:t>-kindred model</a:t>
            </a:r>
            <a:endParaRPr lang="en-US" sz="2400" b="1" dirty="0">
              <a:solidFill>
                <a:srgbClr val="C00000"/>
              </a:solidFill>
            </a:endParaRPr>
          </a:p>
        </p:txBody>
      </p:sp>
      <p:sp>
        <p:nvSpPr>
          <p:cNvPr id="3" name="Content Placeholder 2"/>
          <p:cNvSpPr>
            <a:spLocks noGrp="1"/>
          </p:cNvSpPr>
          <p:nvPr>
            <p:ph idx="1"/>
          </p:nvPr>
        </p:nvSpPr>
        <p:spPr>
          <a:xfrm>
            <a:off x="457200" y="764704"/>
            <a:ext cx="8291264" cy="5616624"/>
          </a:xfrm>
        </p:spPr>
        <p:txBody>
          <a:bodyPr>
            <a:normAutofit lnSpcReduction="10000"/>
          </a:bodyPr>
          <a:lstStyle/>
          <a:p>
            <a:pPr>
              <a:buFont typeface="Wingdings" pitchFamily="2" charset="2"/>
              <a:buChar char="Ø"/>
            </a:pPr>
            <a:r>
              <a:rPr lang="en-US" altLang="zh-CN" sz="1800" b="1" dirty="0" smtClean="0">
                <a:solidFill>
                  <a:srgbClr val="002060"/>
                </a:solidFill>
              </a:rPr>
              <a:t>Both the </a:t>
            </a:r>
            <a:r>
              <a:rPr lang="en-US" altLang="zh-CN" sz="1800" b="1" dirty="0" err="1" smtClean="0">
                <a:solidFill>
                  <a:srgbClr val="002060"/>
                </a:solidFill>
              </a:rPr>
              <a:t>Faddeev</a:t>
            </a:r>
            <a:r>
              <a:rPr lang="en-US" altLang="zh-CN" sz="1800" b="1" dirty="0" smtClean="0">
                <a:solidFill>
                  <a:srgbClr val="002060"/>
                </a:solidFill>
              </a:rPr>
              <a:t> amplitude and wave function are Poincare covariant, i.e. they are qualitatively identical in all reference frames.</a:t>
            </a:r>
          </a:p>
          <a:p>
            <a:pPr>
              <a:buFont typeface="Wingdings" pitchFamily="2" charset="2"/>
              <a:buChar char="Ø"/>
            </a:pPr>
            <a:r>
              <a:rPr lang="en-US" altLang="zh-CN" sz="1800" b="1" dirty="0" smtClean="0">
                <a:solidFill>
                  <a:srgbClr val="002060"/>
                </a:solidFill>
              </a:rPr>
              <a:t>Each of the scalar functions that appears is frame independent, but the frame chosen determines just how the elements should be combined.</a:t>
            </a:r>
          </a:p>
          <a:p>
            <a:pPr>
              <a:buFont typeface="Wingdings" pitchFamily="2" charset="2"/>
              <a:buChar char="Ø"/>
            </a:pPr>
            <a:r>
              <a:rPr lang="en-US" altLang="zh-CN" sz="1800" b="1" dirty="0" smtClean="0">
                <a:solidFill>
                  <a:srgbClr val="002060"/>
                </a:solidFill>
              </a:rPr>
              <a:t>In consequence, the manner by which the dressed quarks’ spin, </a:t>
            </a:r>
            <a:r>
              <a:rPr lang="en-US" altLang="zh-CN" sz="1800" b="1" i="1" dirty="0" smtClean="0">
                <a:solidFill>
                  <a:srgbClr val="FF0000"/>
                </a:solidFill>
              </a:rPr>
              <a:t>S</a:t>
            </a:r>
            <a:r>
              <a:rPr lang="en-US" altLang="zh-CN" sz="1800" b="1" dirty="0" smtClean="0">
                <a:solidFill>
                  <a:srgbClr val="002060"/>
                </a:solidFill>
              </a:rPr>
              <a:t>, and orbital angular momentum, </a:t>
            </a:r>
            <a:r>
              <a:rPr lang="en-US" altLang="zh-CN" sz="1800" b="1" i="1" dirty="0" smtClean="0">
                <a:solidFill>
                  <a:srgbClr val="FF0000"/>
                </a:solidFill>
              </a:rPr>
              <a:t>L</a:t>
            </a:r>
            <a:r>
              <a:rPr lang="en-US" altLang="zh-CN" sz="1800" b="1" dirty="0" smtClean="0">
                <a:solidFill>
                  <a:srgbClr val="002060"/>
                </a:solidFill>
              </a:rPr>
              <a:t>, add to form the total momentum </a:t>
            </a:r>
            <a:r>
              <a:rPr lang="en-US" altLang="zh-CN" sz="1800" b="1" i="1" dirty="0" smtClean="0">
                <a:solidFill>
                  <a:srgbClr val="FF0000"/>
                </a:solidFill>
              </a:rPr>
              <a:t>J,</a:t>
            </a:r>
            <a:r>
              <a:rPr lang="en-US" altLang="zh-CN" sz="1800" b="1" dirty="0" smtClean="0">
                <a:solidFill>
                  <a:srgbClr val="002060"/>
                </a:solidFill>
              </a:rPr>
              <a:t> is </a:t>
            </a:r>
            <a:r>
              <a:rPr lang="en-US" altLang="zh-CN" sz="1800" b="1" dirty="0" smtClean="0">
                <a:solidFill>
                  <a:srgbClr val="006600"/>
                </a:solidFill>
              </a:rPr>
              <a:t>frame dependent</a:t>
            </a:r>
            <a:r>
              <a:rPr lang="en-US" altLang="zh-CN" sz="1800" b="1" dirty="0" smtClean="0">
                <a:solidFill>
                  <a:srgbClr val="002060"/>
                </a:solidFill>
              </a:rPr>
              <a:t>: </a:t>
            </a:r>
            <a:r>
              <a:rPr lang="en-US" altLang="zh-CN" sz="1800" b="1" i="1" dirty="0" smtClean="0">
                <a:solidFill>
                  <a:srgbClr val="FF0000"/>
                </a:solidFill>
              </a:rPr>
              <a:t>L</a:t>
            </a:r>
            <a:r>
              <a:rPr lang="en-US" altLang="zh-CN" sz="1800" b="1" dirty="0" smtClean="0">
                <a:solidFill>
                  <a:srgbClr val="002060"/>
                </a:solidFill>
              </a:rPr>
              <a:t>, </a:t>
            </a:r>
            <a:r>
              <a:rPr lang="en-US" altLang="zh-CN" sz="1800" b="1" i="1" dirty="0" smtClean="0">
                <a:solidFill>
                  <a:srgbClr val="FF0000"/>
                </a:solidFill>
              </a:rPr>
              <a:t>S</a:t>
            </a:r>
            <a:r>
              <a:rPr lang="en-US" altLang="zh-CN" sz="1800" b="1" dirty="0" smtClean="0">
                <a:solidFill>
                  <a:srgbClr val="002060"/>
                </a:solidFill>
              </a:rPr>
              <a:t> are not independently Poincare invariant.</a:t>
            </a:r>
          </a:p>
          <a:p>
            <a:pPr>
              <a:buFont typeface="Wingdings" pitchFamily="2" charset="2"/>
              <a:buChar char="Ø"/>
            </a:pPr>
            <a:r>
              <a:rPr lang="en-US" altLang="zh-CN" sz="1800" b="1" dirty="0" smtClean="0">
                <a:solidFill>
                  <a:srgbClr val="002060"/>
                </a:solidFill>
              </a:rPr>
              <a:t>The set of baryon </a:t>
            </a:r>
            <a:r>
              <a:rPr lang="en-US" altLang="zh-CN" sz="1800" b="1" dirty="0" smtClean="0">
                <a:solidFill>
                  <a:srgbClr val="006600"/>
                </a:solidFill>
              </a:rPr>
              <a:t>rest-frame</a:t>
            </a:r>
            <a:r>
              <a:rPr lang="en-US" altLang="zh-CN" sz="1800" b="1" dirty="0" smtClean="0">
                <a:solidFill>
                  <a:srgbClr val="002060"/>
                </a:solidFill>
              </a:rPr>
              <a:t> quark-</a:t>
            </a:r>
            <a:r>
              <a:rPr lang="en-US" altLang="zh-CN" sz="1800" b="1" dirty="0" err="1" smtClean="0">
                <a:solidFill>
                  <a:srgbClr val="002060"/>
                </a:solidFill>
              </a:rPr>
              <a:t>diquark</a:t>
            </a:r>
            <a:r>
              <a:rPr lang="en-US" altLang="zh-CN" sz="1800" b="1" dirty="0" smtClean="0">
                <a:solidFill>
                  <a:srgbClr val="002060"/>
                </a:solidFill>
              </a:rPr>
              <a:t> angular momentum identifications:</a:t>
            </a: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endParaRPr lang="en-US" altLang="zh-CN" sz="1800" b="1" dirty="0" smtClean="0">
              <a:solidFill>
                <a:srgbClr val="002060"/>
              </a:solidFill>
            </a:endParaRPr>
          </a:p>
          <a:p>
            <a:pPr>
              <a:buFont typeface="Wingdings" pitchFamily="2" charset="2"/>
              <a:buChar char="Ø"/>
            </a:pPr>
            <a:r>
              <a:rPr lang="en-US" altLang="zh-CN" sz="1800" b="1" dirty="0" smtClean="0">
                <a:solidFill>
                  <a:srgbClr val="002060"/>
                </a:solidFill>
              </a:rPr>
              <a:t>The scalar functions associated with these combinations of Dirac matrices in a </a:t>
            </a:r>
            <a:r>
              <a:rPr lang="en-US" altLang="zh-CN" sz="1800" b="1" dirty="0" err="1" smtClean="0">
                <a:solidFill>
                  <a:srgbClr val="002060"/>
                </a:solidFill>
              </a:rPr>
              <a:t>Faddeev</a:t>
            </a:r>
            <a:r>
              <a:rPr lang="en-US" altLang="zh-CN" sz="1800" b="1" dirty="0" smtClean="0">
                <a:solidFill>
                  <a:srgbClr val="002060"/>
                </a:solidFill>
              </a:rPr>
              <a:t> wave function possess the identified angular momentum correlation between the quark and </a:t>
            </a:r>
            <a:r>
              <a:rPr lang="en-US" altLang="zh-CN" sz="1800" b="1" dirty="0" err="1" smtClean="0">
                <a:solidFill>
                  <a:srgbClr val="002060"/>
                </a:solidFill>
              </a:rPr>
              <a:t>diquark</a:t>
            </a:r>
            <a:r>
              <a:rPr lang="en-US" altLang="zh-CN" sz="1800" b="1" dirty="0" smtClean="0">
                <a:solidFill>
                  <a:srgbClr val="002060"/>
                </a:solidFill>
              </a:rPr>
              <a:t>.</a:t>
            </a: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None/>
            </a:pPr>
            <a:endParaRPr lang="en-US" altLang="zh-CN" sz="1800" b="1" dirty="0" smtClean="0">
              <a:solidFill>
                <a:srgbClr val="FF0000"/>
              </a:solidFill>
            </a:endParaRPr>
          </a:p>
          <a:p>
            <a:pPr lvl="1">
              <a:buNone/>
            </a:pPr>
            <a:endParaRPr lang="en-US" altLang="zh-CN" sz="14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a:buFont typeface="Wingdings" pitchFamily="2" charset="2"/>
              <a:buChar char="Ø"/>
            </a:pPr>
            <a:endParaRPr lang="en-US" altLang="zh-CN" sz="1800" b="1" dirty="0" smtClean="0">
              <a:solidFill>
                <a:srgbClr val="FF0000"/>
              </a:solidFill>
            </a:endParaRPr>
          </a:p>
          <a:p>
            <a:pPr lvl="1">
              <a:buFont typeface="Wingdings" pitchFamily="2" charset="2"/>
              <a:buChar char="Ø"/>
            </a:pPr>
            <a:endParaRPr lang="en-US" altLang="zh-CN" sz="1400" b="1" dirty="0" smtClean="0">
              <a:solidFill>
                <a:srgbClr val="002060"/>
              </a:solidFill>
            </a:endParaRPr>
          </a:p>
          <a:p>
            <a:pPr>
              <a:buFont typeface="Wingdings" pitchFamily="2" charset="2"/>
              <a:buChar char="Ø"/>
            </a:pPr>
            <a:endParaRPr lang="en-US" altLang="zh-CN" sz="1800" dirty="0" smtClean="0">
              <a:solidFill>
                <a:srgbClr val="FF0000"/>
              </a:solidFill>
            </a:endParaRPr>
          </a:p>
          <a:p>
            <a:pPr>
              <a:buFont typeface="Wingdings" pitchFamily="2" charset="2"/>
              <a:buChar char="Ø"/>
            </a:pPr>
            <a:endParaRPr lang="en-US"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9" name="Picture 2" descr="C:\Users\seracron\Desktop\US-VISA\aaa.jpg"/>
          <p:cNvPicPr>
            <a:picLocks noChangeAspect="1" noChangeArrowheads="1"/>
          </p:cNvPicPr>
          <p:nvPr/>
        </p:nvPicPr>
        <p:blipFill>
          <a:blip r:embed="rId4" cstate="print"/>
          <a:srcRect/>
          <a:stretch>
            <a:fillRect/>
          </a:stretch>
        </p:blipFill>
        <p:spPr bwMode="auto">
          <a:xfrm>
            <a:off x="0" y="6525344"/>
            <a:ext cx="9144000" cy="332656"/>
          </a:xfrm>
          <a:prstGeom prst="rect">
            <a:avLst/>
          </a:prstGeom>
          <a:noFill/>
        </p:spPr>
      </p:pic>
      <p:pic>
        <p:nvPicPr>
          <p:cNvPr id="2051" name="Picture 3"/>
          <p:cNvPicPr>
            <a:picLocks noChangeAspect="1" noChangeArrowheads="1"/>
          </p:cNvPicPr>
          <p:nvPr/>
        </p:nvPicPr>
        <p:blipFill>
          <a:blip r:embed="rId5" cstate="print"/>
          <a:srcRect/>
          <a:stretch>
            <a:fillRect/>
          </a:stretch>
        </p:blipFill>
        <p:spPr bwMode="auto">
          <a:xfrm>
            <a:off x="899592" y="3212976"/>
            <a:ext cx="2304256" cy="1944216"/>
          </a:xfrm>
          <a:prstGeom prst="rect">
            <a:avLst/>
          </a:prstGeom>
          <a:noFill/>
          <a:ln w="9525">
            <a:noFill/>
            <a:miter lim="800000"/>
            <a:headEnd/>
            <a:tailEnd/>
          </a:ln>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 calcmode="lin" valueType="num">
                                      <p:cBhvr additive="base">
                                        <p:cTn id="27" dur="500" fill="hold"/>
                                        <p:tgtEl>
                                          <p:spTgt spid="2051"/>
                                        </p:tgtEl>
                                        <p:attrNameLst>
                                          <p:attrName>ppt_x</p:attrName>
                                        </p:attrNameLst>
                                      </p:cBhvr>
                                      <p:tavLst>
                                        <p:tav tm="0">
                                          <p:val>
                                            <p:strVal val="#ppt_x"/>
                                          </p:val>
                                        </p:tav>
                                        <p:tav tm="100000">
                                          <p:val>
                                            <p:strVal val="#ppt_x"/>
                                          </p:val>
                                        </p:tav>
                                      </p:tavLst>
                                    </p:anim>
                                    <p:anim calcmode="lin" valueType="num">
                                      <p:cBhvr additive="base">
                                        <p:cTn id="2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blinds(horizontal)">
                                      <p:cBhvr>
                                        <p:cTn id="3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80728"/>
            <a:ext cx="8229600" cy="5328592"/>
          </a:xfrm>
        </p:spPr>
        <p:txBody>
          <a:bodyPr>
            <a:normAutofit lnSpcReduction="10000"/>
          </a:bodyPr>
          <a:lstStyle/>
          <a:p>
            <a:pPr>
              <a:buFont typeface="Wingdings" pitchFamily="2" charset="2"/>
              <a:buChar char="Ø"/>
            </a:pPr>
            <a:r>
              <a:rPr lang="en-US" altLang="zh-CN" sz="2000" dirty="0" smtClean="0">
                <a:solidFill>
                  <a:srgbClr val="002060"/>
                </a:solidFill>
              </a:rPr>
              <a:t>A baryon can be viewed as a </a:t>
            </a:r>
            <a:r>
              <a:rPr lang="en-US" altLang="zh-CN" sz="2000" dirty="0" err="1" smtClean="0">
                <a:solidFill>
                  <a:srgbClr val="002060"/>
                </a:solidFill>
              </a:rPr>
              <a:t>Borromean</a:t>
            </a:r>
            <a:r>
              <a:rPr lang="en-US" altLang="zh-CN" sz="2000" dirty="0" smtClean="0">
                <a:solidFill>
                  <a:srgbClr val="002060"/>
                </a:solidFill>
              </a:rPr>
              <a:t> </a:t>
            </a:r>
          </a:p>
          <a:p>
            <a:pPr>
              <a:buNone/>
            </a:pPr>
            <a:r>
              <a:rPr lang="en-US" altLang="zh-CN" sz="2000" dirty="0" smtClean="0">
                <a:solidFill>
                  <a:srgbClr val="002060"/>
                </a:solidFill>
              </a:rPr>
              <a:t>       bound-state, the binding within which </a:t>
            </a:r>
          </a:p>
          <a:p>
            <a:pPr>
              <a:buNone/>
            </a:pPr>
            <a:r>
              <a:rPr lang="en-US" altLang="zh-CN" sz="2000" dirty="0" smtClean="0">
                <a:solidFill>
                  <a:srgbClr val="002060"/>
                </a:solidFill>
              </a:rPr>
              <a:t>       has two contributions:</a:t>
            </a:r>
          </a:p>
          <a:p>
            <a:pPr lvl="1">
              <a:buFont typeface="Wingdings" pitchFamily="2" charset="2"/>
              <a:buChar char="ü"/>
            </a:pPr>
            <a:r>
              <a:rPr lang="en-US" altLang="zh-CN" sz="1900" dirty="0" smtClean="0"/>
              <a:t>Formation of tight </a:t>
            </a:r>
            <a:r>
              <a:rPr lang="en-US" altLang="zh-CN" sz="1900" dirty="0" err="1" smtClean="0"/>
              <a:t>diquark</a:t>
            </a:r>
            <a:r>
              <a:rPr lang="en-US" altLang="zh-CN" sz="1900" dirty="0" smtClean="0"/>
              <a:t> correlations.</a:t>
            </a:r>
          </a:p>
          <a:p>
            <a:pPr lvl="1">
              <a:buFont typeface="Wingdings" pitchFamily="2" charset="2"/>
              <a:buChar char="ü"/>
            </a:pPr>
            <a:r>
              <a:rPr lang="en-US" altLang="zh-CN" sz="1900" dirty="0" smtClean="0"/>
              <a:t>Quark exchange depicted in the shaded </a:t>
            </a:r>
          </a:p>
          <a:p>
            <a:pPr lvl="1">
              <a:buNone/>
            </a:pPr>
            <a:r>
              <a:rPr lang="en-US" altLang="zh-CN" sz="1900" dirty="0" smtClean="0"/>
              <a:t>      area.</a:t>
            </a:r>
          </a:p>
          <a:p>
            <a:pPr lvl="1">
              <a:buNone/>
            </a:pPr>
            <a:endParaRPr lang="en-US" altLang="zh-CN" sz="1800" dirty="0" smtClean="0"/>
          </a:p>
          <a:p>
            <a:pPr>
              <a:buFont typeface="Wingdings" pitchFamily="2" charset="2"/>
              <a:buChar char="Ø"/>
            </a:pPr>
            <a:r>
              <a:rPr lang="en-US" altLang="zh-CN" sz="2000" dirty="0" smtClean="0">
                <a:solidFill>
                  <a:srgbClr val="002060"/>
                </a:solidFill>
              </a:rPr>
              <a:t>The exchange ensures that </a:t>
            </a:r>
            <a:r>
              <a:rPr lang="en-US" altLang="zh-CN" sz="2000" dirty="0" err="1" smtClean="0">
                <a:solidFill>
                  <a:srgbClr val="002060"/>
                </a:solidFill>
              </a:rPr>
              <a:t>diquark</a:t>
            </a:r>
            <a:r>
              <a:rPr lang="en-US" altLang="zh-CN" sz="2000" dirty="0" smtClean="0">
                <a:solidFill>
                  <a:srgbClr val="002060"/>
                </a:solidFill>
              </a:rPr>
              <a:t> correlations within the baryon are fully dynamical: no quark holds a special place.</a:t>
            </a:r>
          </a:p>
          <a:p>
            <a:pPr>
              <a:buFont typeface="Wingdings" pitchFamily="2" charset="2"/>
              <a:buChar char="Ø"/>
            </a:pPr>
            <a:r>
              <a:rPr lang="en-US" altLang="zh-CN" sz="2000" dirty="0" smtClean="0">
                <a:solidFill>
                  <a:srgbClr val="002060"/>
                </a:solidFill>
              </a:rPr>
              <a:t>The rearrangement of the quarks guarantees that the baryon's wave function complies with Pauli statistics.</a:t>
            </a:r>
          </a:p>
          <a:p>
            <a:pPr>
              <a:buFont typeface="Wingdings" pitchFamily="2" charset="2"/>
              <a:buChar char="Ø"/>
            </a:pPr>
            <a:r>
              <a:rPr lang="en-US" altLang="zh-CN" sz="2000" dirty="0" smtClean="0">
                <a:solidFill>
                  <a:srgbClr val="002060"/>
                </a:solidFill>
              </a:rPr>
              <a:t>Modern </a:t>
            </a:r>
            <a:r>
              <a:rPr lang="en-US" altLang="zh-CN" sz="2000" dirty="0" err="1" smtClean="0">
                <a:solidFill>
                  <a:srgbClr val="002060"/>
                </a:solidFill>
              </a:rPr>
              <a:t>diquarks</a:t>
            </a:r>
            <a:r>
              <a:rPr lang="en-US" altLang="zh-CN" sz="2000" dirty="0" smtClean="0">
                <a:solidFill>
                  <a:srgbClr val="002060"/>
                </a:solidFill>
              </a:rPr>
              <a:t> are different from the old static, point-like </a:t>
            </a:r>
            <a:r>
              <a:rPr lang="en-US" altLang="zh-CN" sz="2000" dirty="0" err="1" smtClean="0">
                <a:solidFill>
                  <a:srgbClr val="002060"/>
                </a:solidFill>
              </a:rPr>
              <a:t>diquarks</a:t>
            </a:r>
            <a:r>
              <a:rPr lang="en-US" altLang="zh-CN" sz="2000" dirty="0" smtClean="0">
                <a:solidFill>
                  <a:srgbClr val="002060"/>
                </a:solidFill>
              </a:rPr>
              <a:t> which featured in early attempts to explain the so-called missing resonance problem.</a:t>
            </a:r>
          </a:p>
          <a:p>
            <a:pPr>
              <a:buFont typeface="Wingdings" pitchFamily="2" charset="2"/>
              <a:buChar char="Ø"/>
            </a:pPr>
            <a:r>
              <a:rPr lang="en-US" altLang="zh-CN" sz="2000" dirty="0" smtClean="0">
                <a:solidFill>
                  <a:srgbClr val="002060"/>
                </a:solidFill>
              </a:rPr>
              <a:t>The number of states in the spectrum of baryons obtained is similar to that found in the three-constituent quark model, just as it is in today's LQCD calculations.</a:t>
            </a:r>
          </a:p>
          <a:p>
            <a:pPr lvl="1">
              <a:buFont typeface="Wingdings" pitchFamily="2" charset="2"/>
              <a:buChar char="Ø"/>
            </a:pPr>
            <a:endParaRPr lang="en-US" altLang="zh-CN" sz="1600" dirty="0" smtClean="0"/>
          </a:p>
        </p:txBody>
      </p:sp>
      <p:sp>
        <p:nvSpPr>
          <p:cNvPr id="7" name="Title 1"/>
          <p:cNvSpPr txBox="1">
            <a:spLocks/>
          </p:cNvSpPr>
          <p:nvPr/>
        </p:nvSpPr>
        <p:spPr>
          <a:xfrm>
            <a:off x="395536" y="0"/>
            <a:ext cx="8352928" cy="64807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C00000"/>
                </a:solidFill>
              </a:rPr>
              <a:t>Quark-</a:t>
            </a:r>
            <a:r>
              <a:rPr lang="en-US" altLang="zh-CN" sz="2400" b="1" dirty="0" err="1" smtClean="0">
                <a:solidFill>
                  <a:srgbClr val="C00000"/>
                </a:solidFill>
              </a:rPr>
              <a:t>diquark</a:t>
            </a:r>
            <a:r>
              <a:rPr lang="en-US" altLang="zh-CN" sz="2400" b="1" smtClean="0">
                <a:solidFill>
                  <a:srgbClr val="C00000"/>
                </a:solidFill>
              </a:rPr>
              <a:t> picture</a:t>
            </a:r>
            <a:endParaRPr lang="en-US" altLang="zh-CN" sz="2400" b="1" dirty="0">
              <a:solidFill>
                <a:srgbClr val="C00000"/>
              </a:solidFill>
            </a:endParaRPr>
          </a:p>
        </p:txBody>
      </p:sp>
      <p:pic>
        <p:nvPicPr>
          <p:cNvPr id="4" name="Picture 2" descr="C:\Users\seracron\Desktop\US-VISA\aaa.jpg"/>
          <p:cNvPicPr>
            <a:picLocks noChangeAspect="1" noChangeArrowheads="1"/>
          </p:cNvPicPr>
          <p:nvPr/>
        </p:nvPicPr>
        <p:blipFill>
          <a:blip r:embed="rId2" cstate="print"/>
          <a:srcRect/>
          <a:stretch>
            <a:fillRect/>
          </a:stretch>
        </p:blipFill>
        <p:spPr bwMode="auto">
          <a:xfrm>
            <a:off x="0" y="6525344"/>
            <a:ext cx="9144000" cy="332656"/>
          </a:xfrm>
          <a:prstGeom prst="rect">
            <a:avLst/>
          </a:prstGeom>
          <a:noFill/>
        </p:spPr>
      </p:pic>
      <p:pic>
        <p:nvPicPr>
          <p:cNvPr id="5" name="Picture 6" descr="FaddeevEq.jpg"/>
          <p:cNvPicPr>
            <a:picLocks noChangeAspect="1"/>
          </p:cNvPicPr>
          <p:nvPr/>
        </p:nvPicPr>
        <p:blipFill>
          <a:blip r:embed="rId3" cstate="print"/>
          <a:stretch>
            <a:fillRect/>
          </a:stretch>
        </p:blipFill>
        <p:spPr>
          <a:xfrm>
            <a:off x="5364088" y="1052736"/>
            <a:ext cx="3456384" cy="2016224"/>
          </a:xfrm>
          <a:prstGeom prst="rect">
            <a:avLst/>
          </a:prstGeom>
        </p:spPr>
      </p:pic>
    </p:spTree>
  </p:cSld>
  <p:clrMapOvr>
    <a:masterClrMapping/>
  </p:clrMapOvr>
  <p:transition advTm="5995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64704"/>
            <a:ext cx="8219256" cy="6093296"/>
          </a:xfrm>
        </p:spPr>
        <p:txBody>
          <a:bodyPr>
            <a:normAutofit/>
          </a:bodyPr>
          <a:lstStyle/>
          <a:p>
            <a:pPr>
              <a:buFont typeface="Wingdings" pitchFamily="2" charset="2"/>
              <a:buChar char="Ø"/>
            </a:pPr>
            <a:r>
              <a:rPr lang="en-US" altLang="zh-CN" sz="2400" dirty="0" smtClean="0">
                <a:solidFill>
                  <a:srgbClr val="002060"/>
                </a:solidFill>
              </a:rPr>
              <a:t>Quantum numbers:</a:t>
            </a:r>
          </a:p>
          <a:p>
            <a:pPr lvl="1">
              <a:buFont typeface="Wingdings" pitchFamily="2" charset="2"/>
              <a:buChar char="Ø"/>
            </a:pPr>
            <a:r>
              <a:rPr lang="en-US" altLang="zh-CN" sz="2000" dirty="0" smtClean="0">
                <a:solidFill>
                  <a:srgbClr val="C00000"/>
                </a:solidFill>
              </a:rPr>
              <a:t>(I=0, J^P=0^+): </a:t>
            </a:r>
            <a:r>
              <a:rPr lang="en-US" altLang="zh-CN" sz="2000" dirty="0" err="1" smtClean="0">
                <a:solidFill>
                  <a:srgbClr val="002060"/>
                </a:solidFill>
              </a:rPr>
              <a:t>isoscalar</a:t>
            </a:r>
            <a:r>
              <a:rPr lang="en-US" altLang="zh-CN" sz="2000" dirty="0" smtClean="0">
                <a:solidFill>
                  <a:srgbClr val="002060"/>
                </a:solidFill>
              </a:rPr>
              <a:t>-scalar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C00000"/>
                </a:solidFill>
              </a:rPr>
              <a:t>(I=1, J^P=1^+): </a:t>
            </a:r>
            <a:r>
              <a:rPr lang="en-US" altLang="zh-CN" sz="2000" dirty="0" err="1" smtClean="0">
                <a:solidFill>
                  <a:srgbClr val="002060"/>
                </a:solidFill>
              </a:rPr>
              <a:t>isovector-pseudovector</a:t>
            </a:r>
            <a:r>
              <a:rPr lang="en-US" altLang="zh-CN" sz="2000" dirty="0" smtClean="0">
                <a:solidFill>
                  <a:srgbClr val="C00000"/>
                </a:solidFill>
              </a:rPr>
              <a:t> </a:t>
            </a:r>
            <a:r>
              <a:rPr lang="en-US" altLang="zh-CN" sz="2000" dirty="0" err="1" smtClean="0">
                <a:solidFill>
                  <a:srgbClr val="002060"/>
                </a:solidFill>
              </a:rPr>
              <a:t>diquark</a:t>
            </a:r>
            <a:r>
              <a:rPr lang="en-US" altLang="zh-CN" sz="2000" dirty="0" smtClean="0">
                <a:solidFill>
                  <a:srgbClr val="C00000"/>
                </a:solidFill>
              </a:rPr>
              <a:t> </a:t>
            </a:r>
          </a:p>
          <a:p>
            <a:pPr lvl="1">
              <a:buFont typeface="Wingdings" pitchFamily="2" charset="2"/>
              <a:buChar char="Ø"/>
            </a:pPr>
            <a:r>
              <a:rPr lang="en-US" altLang="zh-CN" sz="2000" dirty="0" smtClean="0">
                <a:solidFill>
                  <a:srgbClr val="C00000"/>
                </a:solidFill>
              </a:rPr>
              <a:t>(I=0, J^P=0^-): </a:t>
            </a:r>
            <a:r>
              <a:rPr lang="en-US" altLang="zh-CN" sz="2000" dirty="0" err="1" smtClean="0">
                <a:solidFill>
                  <a:srgbClr val="002060"/>
                </a:solidFill>
              </a:rPr>
              <a:t>isoscalar-pesudoscalar</a:t>
            </a:r>
            <a:r>
              <a:rPr lang="en-US" altLang="zh-CN" sz="2000" dirty="0" smtClean="0">
                <a:solidFill>
                  <a:srgbClr val="002060"/>
                </a:solidFill>
              </a:rPr>
              <a:t> </a:t>
            </a:r>
            <a:r>
              <a:rPr lang="en-US" altLang="zh-CN" sz="2000" dirty="0" err="1" smtClean="0">
                <a:solidFill>
                  <a:srgbClr val="002060"/>
                </a:solidFill>
              </a:rPr>
              <a:t>diquark</a:t>
            </a:r>
            <a:r>
              <a:rPr lang="en-US" altLang="zh-CN" sz="2000" dirty="0" smtClean="0">
                <a:solidFill>
                  <a:srgbClr val="002060"/>
                </a:solidFill>
              </a:rPr>
              <a:t> </a:t>
            </a:r>
          </a:p>
          <a:p>
            <a:pPr lvl="1">
              <a:buFont typeface="Wingdings" pitchFamily="2" charset="2"/>
              <a:buChar char="Ø"/>
            </a:pPr>
            <a:r>
              <a:rPr lang="en-US" altLang="zh-CN" sz="2000" dirty="0" smtClean="0">
                <a:solidFill>
                  <a:srgbClr val="C00000"/>
                </a:solidFill>
              </a:rPr>
              <a:t>(I=0, J^P=1^-): </a:t>
            </a:r>
            <a:r>
              <a:rPr lang="en-US" altLang="zh-CN" sz="2000" dirty="0" err="1" smtClean="0">
                <a:solidFill>
                  <a:srgbClr val="002060"/>
                </a:solidFill>
              </a:rPr>
              <a:t>isoscalar</a:t>
            </a:r>
            <a:r>
              <a:rPr lang="en-US" altLang="zh-CN" sz="2000" dirty="0" smtClean="0">
                <a:solidFill>
                  <a:srgbClr val="002060"/>
                </a:solidFill>
              </a:rPr>
              <a:t>-vector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C00000"/>
                </a:solidFill>
              </a:rPr>
              <a:t>(I=1, J^P=1^-): </a:t>
            </a:r>
            <a:r>
              <a:rPr lang="en-US" altLang="zh-CN" sz="2000" dirty="0" err="1" smtClean="0">
                <a:solidFill>
                  <a:srgbClr val="002060"/>
                </a:solidFill>
              </a:rPr>
              <a:t>isovector</a:t>
            </a:r>
            <a:r>
              <a:rPr lang="en-US" altLang="zh-CN" sz="2000" dirty="0" smtClean="0">
                <a:solidFill>
                  <a:srgbClr val="002060"/>
                </a:solidFill>
              </a:rPr>
              <a:t>-vector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002060"/>
                </a:solidFill>
              </a:rPr>
              <a:t>Tensor </a:t>
            </a:r>
            <a:r>
              <a:rPr lang="en-US" altLang="zh-CN" sz="2000" dirty="0" err="1" smtClean="0">
                <a:solidFill>
                  <a:srgbClr val="002060"/>
                </a:solidFill>
              </a:rPr>
              <a:t>diquarks</a:t>
            </a:r>
            <a:endParaRPr lang="en-US" altLang="zh-CN" sz="2000" dirty="0" smtClean="0">
              <a:solidFill>
                <a:srgbClr val="002060"/>
              </a:solidFill>
            </a:endParaRPr>
          </a:p>
          <a:p>
            <a:pPr>
              <a:buFont typeface="Wingdings" pitchFamily="2" charset="2"/>
              <a:buChar char="Ø"/>
            </a:pPr>
            <a:r>
              <a:rPr lang="en-US" altLang="zh-CN" sz="2400" dirty="0" smtClean="0">
                <a:solidFill>
                  <a:srgbClr val="002060"/>
                </a:solidFill>
              </a:rPr>
              <a:t>Three-body bound states       </a:t>
            </a:r>
          </a:p>
          <a:p>
            <a:pPr>
              <a:buNone/>
            </a:pPr>
            <a:r>
              <a:rPr lang="en-US" altLang="zh-CN" sz="2400" dirty="0" smtClean="0">
                <a:solidFill>
                  <a:srgbClr val="002060"/>
                </a:solidFill>
              </a:rPr>
              <a:t>     Quark-</a:t>
            </a:r>
            <a:r>
              <a:rPr lang="en-US" altLang="zh-CN" sz="2400" dirty="0" err="1" smtClean="0">
                <a:solidFill>
                  <a:srgbClr val="002060"/>
                </a:solidFill>
              </a:rPr>
              <a:t>Diquark</a:t>
            </a:r>
            <a:r>
              <a:rPr lang="en-US" altLang="zh-CN" sz="2400" dirty="0" smtClean="0">
                <a:solidFill>
                  <a:srgbClr val="002060"/>
                </a:solidFill>
              </a:rPr>
              <a:t> two-body bound states</a:t>
            </a:r>
            <a:endParaRPr lang="zh-CN" altLang="en-US" sz="2400" dirty="0">
              <a:solidFill>
                <a:srgbClr val="002060"/>
              </a:solidFill>
            </a:endParaRPr>
          </a:p>
        </p:txBody>
      </p:sp>
      <p:pic>
        <p:nvPicPr>
          <p:cNvPr id="5" name="Picture 6" descr="FaddeevEq.jpg"/>
          <p:cNvPicPr>
            <a:picLocks noChangeAspect="1"/>
          </p:cNvPicPr>
          <p:nvPr/>
        </p:nvPicPr>
        <p:blipFill>
          <a:blip r:embed="rId2" cstate="print"/>
          <a:stretch>
            <a:fillRect/>
          </a:stretch>
        </p:blipFill>
        <p:spPr>
          <a:xfrm>
            <a:off x="3275856" y="4437112"/>
            <a:ext cx="5328592" cy="2016224"/>
          </a:xfrm>
          <a:prstGeom prst="rect">
            <a:avLst/>
          </a:prstGeom>
        </p:spPr>
      </p:pic>
      <p:sp>
        <p:nvSpPr>
          <p:cNvPr id="6" name="右箭头 5"/>
          <p:cNvSpPr/>
          <p:nvPr/>
        </p:nvSpPr>
        <p:spPr>
          <a:xfrm>
            <a:off x="4139952" y="3573016"/>
            <a:ext cx="57606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itle 1"/>
          <p:cNvSpPr txBox="1">
            <a:spLocks/>
          </p:cNvSpPr>
          <p:nvPr/>
        </p:nvSpPr>
        <p:spPr>
          <a:xfrm>
            <a:off x="395536" y="0"/>
            <a:ext cx="8352928" cy="692696"/>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C00000"/>
                </a:solidFill>
              </a:rPr>
              <a:t>2-body correlations</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矩形 6"/>
          <p:cNvSpPr/>
          <p:nvPr/>
        </p:nvSpPr>
        <p:spPr>
          <a:xfrm>
            <a:off x="827584" y="1196752"/>
            <a:ext cx="5544616" cy="792088"/>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FF"/>
              </a:solidFill>
            </a:endParaRPr>
          </a:p>
        </p:txBody>
      </p:sp>
      <p:sp>
        <p:nvSpPr>
          <p:cNvPr id="10" name="Content Placeholder 2"/>
          <p:cNvSpPr txBox="1">
            <a:spLocks/>
          </p:cNvSpPr>
          <p:nvPr/>
        </p:nvSpPr>
        <p:spPr>
          <a:xfrm>
            <a:off x="6372200" y="1052737"/>
            <a:ext cx="2771800" cy="1512168"/>
          </a:xfrm>
          <a:prstGeom prst="rect">
            <a:avLst/>
          </a:prstGeom>
        </p:spPr>
        <p:txBody>
          <a:bodyPr vert="horz" lIns="91440" tIns="45720" rIns="91440" bIns="45720" rtlCol="0">
            <a:normAutofit/>
          </a:bodyPr>
          <a:lstStyle/>
          <a:p>
            <a:pPr marL="342900" lvl="0" indent="-342900">
              <a:spcBef>
                <a:spcPct val="20000"/>
              </a:spcBef>
              <a:buFont typeface="Wingdings" pitchFamily="2" charset="2"/>
              <a:buChar char="ü"/>
              <a:defRPr/>
            </a:pPr>
            <a:r>
              <a:rPr lang="de-DE" altLang="zh-CN" sz="1200" dirty="0" smtClean="0"/>
              <a:t>G. Eichmann, H. Sanchis-Alepuz, R. Williams, R. Alkofer, C. S. Fischer, Prog.Part.Nucl.Phys. 91 (2016) 1-100</a:t>
            </a:r>
          </a:p>
          <a:p>
            <a:pPr marL="342900" lvl="0" indent="-342900">
              <a:spcBef>
                <a:spcPct val="20000"/>
              </a:spcBef>
              <a:buFont typeface="Wingdings" pitchFamily="2" charset="2"/>
              <a:buChar char="ü"/>
              <a:defRPr/>
            </a:pPr>
            <a:r>
              <a:rPr lang="de-DE" altLang="zh-CN" sz="1200" dirty="0" smtClean="0"/>
              <a:t>CC, B. El-Bennich, C. D. Roberts, S. M. Schmidt, J. Segovia, S-L. Wan, Phys.Rev. D97 (2018) no.3, 034016</a:t>
            </a:r>
            <a:endParaRPr kumimoji="0" lang="en-US" altLang="zh-CN" sz="12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altLang="zh-CN" sz="22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32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640960" cy="5357267"/>
          </a:xfrm>
        </p:spPr>
        <p:txBody>
          <a:bodyPr>
            <a:normAutofit/>
          </a:bodyPr>
          <a:lstStyle/>
          <a:p>
            <a:pPr>
              <a:buFont typeface="Wingdings" pitchFamily="2" charset="2"/>
              <a:buChar char="Ø"/>
            </a:pPr>
            <a:r>
              <a:rPr lang="en-US" altLang="zh-CN" sz="2000" b="1" dirty="0" smtClean="0">
                <a:solidFill>
                  <a:srgbClr val="FF0000"/>
                </a:solidFill>
              </a:rPr>
              <a:t>Mesons</a:t>
            </a:r>
            <a:r>
              <a:rPr lang="en-US" altLang="zh-CN" sz="2000" b="1" dirty="0" smtClean="0">
                <a:solidFill>
                  <a:srgbClr val="002060"/>
                </a:solidFill>
              </a:rPr>
              <a:t>: a 2-body bound state problem in QFT</a:t>
            </a:r>
          </a:p>
          <a:p>
            <a:pPr lvl="1">
              <a:buFont typeface="Wingdings" pitchFamily="2" charset="2"/>
              <a:buChar char="Ø"/>
            </a:pPr>
            <a:r>
              <a:rPr lang="en-US" altLang="zh-CN" sz="1800" b="1" i="1" u="sng" dirty="0" smtClean="0">
                <a:solidFill>
                  <a:srgbClr val="002060"/>
                </a:solidFill>
              </a:rPr>
              <a:t>Bethe-</a:t>
            </a:r>
            <a:r>
              <a:rPr lang="en-US" altLang="zh-CN" sz="1800" b="1" i="1" u="sng" dirty="0" err="1" smtClean="0">
                <a:solidFill>
                  <a:srgbClr val="002060"/>
                </a:solidFill>
              </a:rPr>
              <a:t>Salpeter</a:t>
            </a:r>
            <a:r>
              <a:rPr lang="en-US" altLang="zh-CN" sz="1800" b="1" i="1" u="sng" dirty="0" smtClean="0">
                <a:solidFill>
                  <a:srgbClr val="002060"/>
                </a:solidFill>
              </a:rPr>
              <a:t> Equation</a:t>
            </a:r>
          </a:p>
          <a:p>
            <a:pPr lvl="1">
              <a:buFont typeface="Wingdings" pitchFamily="2" charset="2"/>
              <a:buChar char="Ø"/>
            </a:pPr>
            <a:r>
              <a:rPr lang="en-US" altLang="zh-CN" sz="1800" b="1" dirty="0" smtClean="0"/>
              <a:t>K</a:t>
            </a:r>
            <a:r>
              <a:rPr lang="en-US" altLang="zh-CN" sz="1800" b="1" dirty="0" smtClean="0">
                <a:solidFill>
                  <a:srgbClr val="C00000"/>
                </a:solidFill>
              </a:rPr>
              <a:t> - fully amputated, two-particle irreducible, quark-</a:t>
            </a:r>
            <a:r>
              <a:rPr lang="en-US" altLang="zh-CN" sz="1800" b="1" dirty="0" err="1" smtClean="0">
                <a:solidFill>
                  <a:srgbClr val="C00000"/>
                </a:solidFill>
              </a:rPr>
              <a:t>antiquark</a:t>
            </a:r>
            <a:r>
              <a:rPr lang="en-US" altLang="zh-CN" sz="1800" b="1" dirty="0" smtClean="0">
                <a:solidFill>
                  <a:srgbClr val="C00000"/>
                </a:solidFill>
              </a:rPr>
              <a:t> scattering kernel</a:t>
            </a:r>
          </a:p>
          <a:p>
            <a:pPr lvl="1">
              <a:buFont typeface="Wingdings" pitchFamily="2" charset="2"/>
              <a:buChar char="Ø"/>
            </a:pPr>
            <a:endParaRPr lang="en-US" altLang="zh-CN" sz="1800" b="1" dirty="0" smtClean="0">
              <a:solidFill>
                <a:srgbClr val="C00000"/>
              </a:solidFill>
            </a:endParaRPr>
          </a:p>
          <a:p>
            <a:pPr>
              <a:buFont typeface="Wingdings" pitchFamily="2" charset="2"/>
              <a:buChar char="Ø"/>
            </a:pPr>
            <a:endParaRPr lang="en-US" altLang="zh-CN" sz="2000" b="1" dirty="0" smtClean="0">
              <a:solidFill>
                <a:srgbClr val="002060"/>
              </a:solidFill>
            </a:endParaRPr>
          </a:p>
          <a:p>
            <a:pPr>
              <a:buFont typeface="Wingdings" pitchFamily="2" charset="2"/>
              <a:buChar char="Ø"/>
            </a:pPr>
            <a:endParaRPr lang="en-US" altLang="zh-CN" sz="2000" b="1" dirty="0" smtClean="0">
              <a:solidFill>
                <a:srgbClr val="002060"/>
              </a:solidFill>
            </a:endParaRPr>
          </a:p>
          <a:p>
            <a:pPr>
              <a:buNone/>
            </a:pPr>
            <a:endParaRPr lang="en-US" altLang="zh-CN" sz="2000" b="1" dirty="0" smtClean="0">
              <a:solidFill>
                <a:srgbClr val="002060"/>
              </a:solidFill>
            </a:endParaRPr>
          </a:p>
          <a:p>
            <a:pPr>
              <a:buFont typeface="Wingdings" pitchFamily="2" charset="2"/>
              <a:buChar char="Ø"/>
            </a:pPr>
            <a:r>
              <a:rPr lang="en-US" altLang="zh-CN" sz="2000" b="1" dirty="0" smtClean="0">
                <a:solidFill>
                  <a:srgbClr val="FF0000"/>
                </a:solidFill>
              </a:rPr>
              <a:t>Baryons</a:t>
            </a:r>
            <a:r>
              <a:rPr lang="en-US" altLang="zh-CN" sz="2000" b="1" dirty="0" smtClean="0">
                <a:solidFill>
                  <a:srgbClr val="002060"/>
                </a:solidFill>
              </a:rPr>
              <a:t>: a 3-body bound state problem in QFT.</a:t>
            </a:r>
          </a:p>
          <a:p>
            <a:pPr>
              <a:buFont typeface="Wingdings" pitchFamily="2" charset="2"/>
              <a:buChar char="Ø"/>
            </a:pPr>
            <a:r>
              <a:rPr lang="en-US" altLang="zh-CN" sz="2000" b="1" i="1" u="sng" dirty="0" err="1" smtClean="0">
                <a:solidFill>
                  <a:srgbClr val="002060"/>
                </a:solidFill>
              </a:rPr>
              <a:t>Faddeev</a:t>
            </a:r>
            <a:r>
              <a:rPr lang="en-US" altLang="zh-CN" sz="2000" b="1" i="1" u="sng" dirty="0" smtClean="0">
                <a:solidFill>
                  <a:srgbClr val="002060"/>
                </a:solidFill>
              </a:rPr>
              <a:t> equation</a:t>
            </a:r>
            <a:r>
              <a:rPr lang="en-US" altLang="zh-CN" sz="2000" b="1" dirty="0" smtClean="0">
                <a:solidFill>
                  <a:srgbClr val="002060"/>
                </a:solidFill>
              </a:rPr>
              <a:t>: sums all possible quantum field theoretical exchanges and interactions that can take place between the three dressed-quarks that define its valence quark content.</a:t>
            </a:r>
          </a:p>
          <a:p>
            <a:pPr>
              <a:buNone/>
            </a:pPr>
            <a:endParaRPr lang="en-US" altLang="zh-CN" sz="2400" b="1" dirty="0" smtClean="0">
              <a:solidFill>
                <a:srgbClr val="002060"/>
              </a:solidFill>
            </a:endParaRPr>
          </a:p>
          <a:p>
            <a:pPr>
              <a:buFont typeface="Wingdings" pitchFamily="2" charset="2"/>
              <a:buChar char="Ø"/>
            </a:pPr>
            <a:endParaRPr lang="en-US" b="1" dirty="0" smtClean="0">
              <a:solidFill>
                <a:srgbClr val="002060"/>
              </a:solidFill>
            </a:endParaRPr>
          </a:p>
          <a:p>
            <a:endParaRPr lang="en-US" b="1" dirty="0"/>
          </a:p>
        </p:txBody>
      </p:sp>
      <p:pic>
        <p:nvPicPr>
          <p:cNvPr id="2050" name="Picture 2" descr="C:\Users\seracron\Desktop\PHY\IFT\bse.jpg"/>
          <p:cNvPicPr>
            <a:picLocks noChangeAspect="1" noChangeArrowheads="1"/>
          </p:cNvPicPr>
          <p:nvPr/>
        </p:nvPicPr>
        <p:blipFill>
          <a:blip r:embed="rId3" cstate="print"/>
          <a:srcRect/>
          <a:stretch>
            <a:fillRect/>
          </a:stretch>
        </p:blipFill>
        <p:spPr bwMode="auto">
          <a:xfrm>
            <a:off x="683568" y="1772816"/>
            <a:ext cx="5667375" cy="1446659"/>
          </a:xfrm>
          <a:prstGeom prst="rect">
            <a:avLst/>
          </a:prstGeom>
          <a:noFill/>
        </p:spPr>
      </p:pic>
      <p:sp>
        <p:nvSpPr>
          <p:cNvPr id="8" name="Title 1"/>
          <p:cNvSpPr txBox="1">
            <a:spLocks/>
          </p:cNvSpPr>
          <p:nvPr/>
        </p:nvSpPr>
        <p:spPr>
          <a:xfrm>
            <a:off x="395536" y="0"/>
            <a:ext cx="8352928" cy="692696"/>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C00000"/>
                </a:solidFill>
              </a:rPr>
              <a:t>Hadrons: Bound-states in QFT</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pic>
        <p:nvPicPr>
          <p:cNvPr id="11" name="Picture 5"/>
          <p:cNvPicPr>
            <a:picLocks noChangeAspect="1" noChangeArrowheads="1"/>
          </p:cNvPicPr>
          <p:nvPr/>
        </p:nvPicPr>
        <p:blipFill>
          <a:blip r:embed="rId4" cstate="print"/>
          <a:srcRect/>
          <a:stretch>
            <a:fillRect/>
          </a:stretch>
        </p:blipFill>
        <p:spPr bwMode="auto">
          <a:xfrm>
            <a:off x="251520" y="4581128"/>
            <a:ext cx="8640960" cy="2016224"/>
          </a:xfrm>
          <a:prstGeom prst="rect">
            <a:avLst/>
          </a:prstGeom>
          <a:noFill/>
          <a:ln w="9525">
            <a:noFill/>
            <a:miter lim="800000"/>
            <a:headEnd/>
            <a:tailEnd/>
          </a:ln>
        </p:spPr>
      </p:pic>
    </p:spTree>
  </p:cSld>
  <p:clrMapOvr>
    <a:masterClrMapping/>
  </p:clrMapOvr>
  <p:transition spd="med" advTm="78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784976" cy="5544616"/>
          </a:xfrm>
        </p:spPr>
        <p:txBody>
          <a:bodyPr>
            <a:normAutofit/>
          </a:bodyPr>
          <a:lstStyle/>
          <a:p>
            <a:pPr>
              <a:buFont typeface="Wingdings" pitchFamily="2" charset="2"/>
              <a:buChar char="Ø"/>
            </a:pPr>
            <a:r>
              <a:rPr lang="en-US" altLang="zh-CN" sz="2000" b="1" dirty="0" smtClean="0">
                <a:solidFill>
                  <a:srgbClr val="002060"/>
                </a:solidFill>
              </a:rPr>
              <a:t>Mesons: quark-</a:t>
            </a:r>
            <a:r>
              <a:rPr lang="en-US" altLang="zh-CN" sz="2000" b="1" dirty="0" err="1" smtClean="0">
                <a:solidFill>
                  <a:srgbClr val="002060"/>
                </a:solidFill>
              </a:rPr>
              <a:t>antiquark</a:t>
            </a:r>
            <a:r>
              <a:rPr lang="en-US" altLang="zh-CN" sz="2000" b="1" dirty="0" smtClean="0">
                <a:solidFill>
                  <a:srgbClr val="002060"/>
                </a:solidFill>
              </a:rPr>
              <a:t> correlations -- </a:t>
            </a:r>
            <a:r>
              <a:rPr lang="en-US" altLang="zh-CN" sz="2000" b="1" dirty="0" smtClean="0">
                <a:solidFill>
                  <a:srgbClr val="FF0000"/>
                </a:solidFill>
              </a:rPr>
              <a:t>color-singlet</a:t>
            </a:r>
            <a:endParaRPr lang="en-US" altLang="zh-CN" sz="2000" b="1" dirty="0" smtClean="0">
              <a:solidFill>
                <a:srgbClr val="002060"/>
              </a:solidFill>
            </a:endParaRPr>
          </a:p>
          <a:p>
            <a:pPr>
              <a:buFont typeface="Wingdings" pitchFamily="2" charset="2"/>
              <a:buChar char="Ø"/>
            </a:pPr>
            <a:r>
              <a:rPr lang="en-US" altLang="zh-CN" sz="2000" b="1" dirty="0" err="1" smtClean="0">
                <a:solidFill>
                  <a:srgbClr val="002060"/>
                </a:solidFill>
              </a:rPr>
              <a:t>Diquarks</a:t>
            </a:r>
            <a:r>
              <a:rPr lang="en-US" altLang="zh-CN" sz="2000" b="1" dirty="0" smtClean="0">
                <a:solidFill>
                  <a:srgbClr val="002060"/>
                </a:solidFill>
              </a:rPr>
              <a:t>: quark-quark correlations within a </a:t>
            </a:r>
            <a:r>
              <a:rPr lang="en-US" altLang="zh-CN" sz="2000" b="1" dirty="0" smtClean="0">
                <a:solidFill>
                  <a:srgbClr val="FF0000"/>
                </a:solidFill>
              </a:rPr>
              <a:t>color-singlet</a:t>
            </a:r>
            <a:r>
              <a:rPr lang="en-US" altLang="zh-CN" sz="2000" b="1" dirty="0" smtClean="0">
                <a:solidFill>
                  <a:srgbClr val="002060"/>
                </a:solidFill>
              </a:rPr>
              <a:t> baryon.</a:t>
            </a:r>
          </a:p>
          <a:p>
            <a:pPr>
              <a:buFont typeface="Wingdings" pitchFamily="2" charset="2"/>
              <a:buChar char="Ø"/>
            </a:pPr>
            <a:endParaRPr lang="en-US" altLang="zh-CN" sz="2000" dirty="0" smtClean="0"/>
          </a:p>
          <a:p>
            <a:pPr>
              <a:buFont typeface="Wingdings" pitchFamily="2" charset="2"/>
              <a:buChar char="Ø"/>
            </a:pPr>
            <a:r>
              <a:rPr lang="en-US" altLang="zh-CN" sz="2000" b="1" dirty="0" err="1" smtClean="0">
                <a:solidFill>
                  <a:srgbClr val="002060"/>
                </a:solidFill>
              </a:rPr>
              <a:t>Diquark</a:t>
            </a:r>
            <a:r>
              <a:rPr lang="en-US" altLang="zh-CN" sz="2000" b="1" dirty="0" smtClean="0">
                <a:solidFill>
                  <a:srgbClr val="002060"/>
                </a:solidFill>
              </a:rPr>
              <a:t> correlations:</a:t>
            </a:r>
          </a:p>
          <a:p>
            <a:pPr lvl="1">
              <a:buFont typeface="Wingdings" pitchFamily="2" charset="2"/>
              <a:buChar char="Ø"/>
            </a:pPr>
            <a:r>
              <a:rPr lang="en-US" altLang="zh-CN" sz="2000" dirty="0" smtClean="0"/>
              <a:t>In our approach: non-</a:t>
            </a:r>
            <a:r>
              <a:rPr lang="en-US" altLang="zh-CN" sz="2000" dirty="0" err="1" smtClean="0"/>
              <a:t>pointlike</a:t>
            </a:r>
            <a:r>
              <a:rPr lang="en-US" altLang="zh-CN" sz="2000" dirty="0" smtClean="0"/>
              <a:t> color-</a:t>
            </a:r>
            <a:r>
              <a:rPr lang="en-US" altLang="zh-CN" sz="2000" dirty="0" err="1" smtClean="0"/>
              <a:t>antitriplet</a:t>
            </a:r>
            <a:r>
              <a:rPr lang="en-US" altLang="zh-CN" sz="2000" dirty="0" smtClean="0"/>
              <a:t> and fully interacting.</a:t>
            </a:r>
          </a:p>
          <a:p>
            <a:pPr lvl="1">
              <a:buFont typeface="Wingdings" pitchFamily="2" charset="2"/>
              <a:buChar char="Ø"/>
            </a:pPr>
            <a:r>
              <a:rPr lang="en-US" altLang="zh-CN" sz="2000" dirty="0" err="1" smtClean="0"/>
              <a:t>Diquark</a:t>
            </a:r>
            <a:r>
              <a:rPr lang="en-US" altLang="zh-CN" sz="2000" dirty="0" smtClean="0"/>
              <a:t> correlations are soft, they possess an electromagnetic size.</a:t>
            </a:r>
          </a:p>
          <a:p>
            <a:pPr lvl="1">
              <a:buFont typeface="Wingdings" pitchFamily="2" charset="2"/>
              <a:buChar char="Ø"/>
            </a:pPr>
            <a:r>
              <a:rPr lang="en-US" altLang="zh-CN" sz="2000" dirty="0" smtClean="0"/>
              <a:t>Owing to properties of charge-conjugation, a </a:t>
            </a:r>
            <a:r>
              <a:rPr lang="en-US" altLang="zh-CN" sz="2000" dirty="0" err="1" smtClean="0"/>
              <a:t>diquark</a:t>
            </a:r>
            <a:r>
              <a:rPr lang="en-US" altLang="zh-CN" sz="2000" dirty="0" smtClean="0"/>
              <a:t> with spin-parity </a:t>
            </a:r>
            <a:r>
              <a:rPr lang="en-US" altLang="zh-CN" sz="2000" dirty="0" smtClean="0">
                <a:solidFill>
                  <a:srgbClr val="C00000"/>
                </a:solidFill>
              </a:rPr>
              <a:t>J^P</a:t>
            </a:r>
            <a:r>
              <a:rPr lang="en-US" altLang="zh-CN" sz="2000" dirty="0" smtClean="0"/>
              <a:t> may be viewed as a partner to the analogous </a:t>
            </a:r>
            <a:r>
              <a:rPr lang="en-US" altLang="zh-CN" sz="2000" dirty="0" smtClean="0">
                <a:solidFill>
                  <a:srgbClr val="C00000"/>
                </a:solidFill>
              </a:rPr>
              <a:t>J^{-P} </a:t>
            </a:r>
            <a:r>
              <a:rPr lang="en-US" altLang="zh-CN" sz="2000" dirty="0" smtClean="0"/>
              <a:t>meson.</a:t>
            </a:r>
          </a:p>
          <a:p>
            <a:pPr lvl="1">
              <a:buFont typeface="Wingdings" pitchFamily="2" charset="2"/>
              <a:buChar char="Ø"/>
            </a:pPr>
            <a:endParaRPr lang="en-US" altLang="zh-CN" sz="2000" dirty="0" smtClean="0"/>
          </a:p>
          <a:p>
            <a:pPr lvl="1">
              <a:buFont typeface="Wingdings" pitchFamily="2" charset="2"/>
              <a:buChar char="Ø"/>
            </a:pPr>
            <a:endParaRPr lang="en-US" altLang="zh-CN" sz="2000" dirty="0" smtClean="0"/>
          </a:p>
          <a:p>
            <a:pPr>
              <a:buNone/>
            </a:pPr>
            <a:endParaRPr lang="en-US" b="1" dirty="0" smtClean="0">
              <a:solidFill>
                <a:srgbClr val="002060"/>
              </a:solidFill>
            </a:endParaRPr>
          </a:p>
          <a:p>
            <a:endParaRPr lang="en-US" b="1" dirty="0"/>
          </a:p>
        </p:txBody>
      </p:sp>
      <p:pic>
        <p:nvPicPr>
          <p:cNvPr id="5" name="Picture 4"/>
          <p:cNvPicPr>
            <a:picLocks noChangeAspect="1" noChangeArrowheads="1"/>
          </p:cNvPicPr>
          <p:nvPr/>
        </p:nvPicPr>
        <p:blipFill>
          <a:blip r:embed="rId3" cstate="print"/>
          <a:srcRect/>
          <a:stretch>
            <a:fillRect/>
          </a:stretch>
        </p:blipFill>
        <p:spPr bwMode="auto">
          <a:xfrm>
            <a:off x="611560" y="4221088"/>
            <a:ext cx="7920880" cy="1296144"/>
          </a:xfrm>
          <a:prstGeom prst="rect">
            <a:avLst/>
          </a:prstGeom>
          <a:noFill/>
          <a:ln w="9525">
            <a:noFill/>
            <a:miter lim="800000"/>
            <a:headEnd/>
            <a:tailEnd/>
          </a:ln>
        </p:spPr>
      </p:pic>
      <p:sp>
        <p:nvSpPr>
          <p:cNvPr id="8" name="Title 1"/>
          <p:cNvSpPr txBox="1">
            <a:spLocks/>
          </p:cNvSpPr>
          <p:nvPr/>
        </p:nvSpPr>
        <p:spPr>
          <a:xfrm>
            <a:off x="395536" y="0"/>
            <a:ext cx="8352928" cy="692696"/>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C00000"/>
                </a:solidFill>
              </a:rPr>
              <a:t>2-body correlations</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sp>
        <p:nvSpPr>
          <p:cNvPr id="12" name="Title 1"/>
          <p:cNvSpPr txBox="1">
            <a:spLocks/>
          </p:cNvSpPr>
          <p:nvPr/>
        </p:nvSpPr>
        <p:spPr>
          <a:xfrm>
            <a:off x="0" y="6597352"/>
            <a:ext cx="9144000" cy="260648"/>
          </a:xfrm>
          <a:prstGeom prst="rect">
            <a:avLst/>
          </a:prstGeom>
          <a:solidFill>
            <a:srgbClr val="0000FF"/>
          </a:solidFill>
        </p:spPr>
        <p:txBody>
          <a:bodyPr vert="horz" lIns="91440" tIns="45720" rIns="91440" bIns="45720" rtlCol="0" anchor="ctr">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advTm="3272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64704"/>
            <a:ext cx="8219256" cy="6093296"/>
          </a:xfrm>
        </p:spPr>
        <p:txBody>
          <a:bodyPr>
            <a:normAutofit/>
          </a:bodyPr>
          <a:lstStyle/>
          <a:p>
            <a:pPr>
              <a:buFont typeface="Wingdings" pitchFamily="2" charset="2"/>
              <a:buChar char="Ø"/>
            </a:pPr>
            <a:r>
              <a:rPr lang="en-US" altLang="zh-CN" sz="2400" dirty="0" smtClean="0">
                <a:solidFill>
                  <a:srgbClr val="002060"/>
                </a:solidFill>
              </a:rPr>
              <a:t>Quantum numbers:</a:t>
            </a:r>
          </a:p>
          <a:p>
            <a:pPr lvl="1">
              <a:buFont typeface="Wingdings" pitchFamily="2" charset="2"/>
              <a:buChar char="Ø"/>
            </a:pPr>
            <a:r>
              <a:rPr lang="en-US" altLang="zh-CN" sz="2000" dirty="0" smtClean="0">
                <a:solidFill>
                  <a:srgbClr val="C00000"/>
                </a:solidFill>
              </a:rPr>
              <a:t>(I=0, J^P=0^+): </a:t>
            </a:r>
            <a:r>
              <a:rPr lang="en-US" altLang="zh-CN" sz="2000" dirty="0" err="1" smtClean="0">
                <a:solidFill>
                  <a:srgbClr val="002060"/>
                </a:solidFill>
              </a:rPr>
              <a:t>isoscalar</a:t>
            </a:r>
            <a:r>
              <a:rPr lang="en-US" altLang="zh-CN" sz="2000" dirty="0" smtClean="0">
                <a:solidFill>
                  <a:srgbClr val="002060"/>
                </a:solidFill>
              </a:rPr>
              <a:t>-scalar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C00000"/>
                </a:solidFill>
              </a:rPr>
              <a:t>(I=1, J^P=1^+): </a:t>
            </a:r>
            <a:r>
              <a:rPr lang="en-US" altLang="zh-CN" sz="2000" dirty="0" err="1" smtClean="0">
                <a:solidFill>
                  <a:srgbClr val="002060"/>
                </a:solidFill>
              </a:rPr>
              <a:t>isovector-pseudovector</a:t>
            </a:r>
            <a:r>
              <a:rPr lang="en-US" altLang="zh-CN" sz="2000" dirty="0" smtClean="0">
                <a:solidFill>
                  <a:srgbClr val="C00000"/>
                </a:solidFill>
              </a:rPr>
              <a:t> </a:t>
            </a:r>
            <a:r>
              <a:rPr lang="en-US" altLang="zh-CN" sz="2000" dirty="0" err="1" smtClean="0">
                <a:solidFill>
                  <a:srgbClr val="002060"/>
                </a:solidFill>
              </a:rPr>
              <a:t>diquark</a:t>
            </a:r>
            <a:r>
              <a:rPr lang="en-US" altLang="zh-CN" sz="2000" dirty="0" smtClean="0">
                <a:solidFill>
                  <a:srgbClr val="C00000"/>
                </a:solidFill>
              </a:rPr>
              <a:t> </a:t>
            </a:r>
          </a:p>
          <a:p>
            <a:pPr lvl="1">
              <a:buFont typeface="Wingdings" pitchFamily="2" charset="2"/>
              <a:buChar char="Ø"/>
            </a:pPr>
            <a:r>
              <a:rPr lang="en-US" altLang="zh-CN" sz="2000" dirty="0" smtClean="0">
                <a:solidFill>
                  <a:srgbClr val="C00000"/>
                </a:solidFill>
              </a:rPr>
              <a:t>(I=0, J^P=0^-): </a:t>
            </a:r>
            <a:r>
              <a:rPr lang="en-US" altLang="zh-CN" sz="2000" dirty="0" err="1" smtClean="0">
                <a:solidFill>
                  <a:srgbClr val="002060"/>
                </a:solidFill>
              </a:rPr>
              <a:t>isoscalar-pesudoscalar</a:t>
            </a:r>
            <a:r>
              <a:rPr lang="en-US" altLang="zh-CN" sz="2000" dirty="0" smtClean="0">
                <a:solidFill>
                  <a:srgbClr val="002060"/>
                </a:solidFill>
              </a:rPr>
              <a:t> </a:t>
            </a:r>
            <a:r>
              <a:rPr lang="en-US" altLang="zh-CN" sz="2000" dirty="0" err="1" smtClean="0">
                <a:solidFill>
                  <a:srgbClr val="002060"/>
                </a:solidFill>
              </a:rPr>
              <a:t>diquark</a:t>
            </a:r>
            <a:r>
              <a:rPr lang="en-US" altLang="zh-CN" sz="2000" dirty="0" smtClean="0">
                <a:solidFill>
                  <a:srgbClr val="002060"/>
                </a:solidFill>
              </a:rPr>
              <a:t> </a:t>
            </a:r>
          </a:p>
          <a:p>
            <a:pPr lvl="1">
              <a:buFont typeface="Wingdings" pitchFamily="2" charset="2"/>
              <a:buChar char="Ø"/>
            </a:pPr>
            <a:r>
              <a:rPr lang="en-US" altLang="zh-CN" sz="2000" dirty="0" smtClean="0">
                <a:solidFill>
                  <a:srgbClr val="C00000"/>
                </a:solidFill>
              </a:rPr>
              <a:t>(I=0, J^P=1^-): </a:t>
            </a:r>
            <a:r>
              <a:rPr lang="en-US" altLang="zh-CN" sz="2000" dirty="0" err="1" smtClean="0">
                <a:solidFill>
                  <a:srgbClr val="002060"/>
                </a:solidFill>
              </a:rPr>
              <a:t>isoscalar</a:t>
            </a:r>
            <a:r>
              <a:rPr lang="en-US" altLang="zh-CN" sz="2000" dirty="0" smtClean="0">
                <a:solidFill>
                  <a:srgbClr val="002060"/>
                </a:solidFill>
              </a:rPr>
              <a:t>-vector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C00000"/>
                </a:solidFill>
              </a:rPr>
              <a:t>(I=1, J^P=1^-): </a:t>
            </a:r>
            <a:r>
              <a:rPr lang="en-US" altLang="zh-CN" sz="2000" dirty="0" err="1" smtClean="0">
                <a:solidFill>
                  <a:srgbClr val="002060"/>
                </a:solidFill>
              </a:rPr>
              <a:t>isovector</a:t>
            </a:r>
            <a:r>
              <a:rPr lang="en-US" altLang="zh-CN" sz="2000" dirty="0" smtClean="0">
                <a:solidFill>
                  <a:srgbClr val="002060"/>
                </a:solidFill>
              </a:rPr>
              <a:t>-vector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002060"/>
                </a:solidFill>
              </a:rPr>
              <a:t>Tensor </a:t>
            </a:r>
            <a:r>
              <a:rPr lang="en-US" altLang="zh-CN" sz="2000" dirty="0" err="1" smtClean="0">
                <a:solidFill>
                  <a:srgbClr val="002060"/>
                </a:solidFill>
              </a:rPr>
              <a:t>diquarks</a:t>
            </a:r>
            <a:endParaRPr lang="en-US" altLang="zh-CN" sz="2000" dirty="0" smtClean="0">
              <a:solidFill>
                <a:srgbClr val="002060"/>
              </a:solidFill>
            </a:endParaRPr>
          </a:p>
          <a:p>
            <a:pPr>
              <a:buFont typeface="Wingdings" pitchFamily="2" charset="2"/>
              <a:buChar char="Ø"/>
            </a:pPr>
            <a:r>
              <a:rPr lang="en-US" altLang="zh-CN" sz="2400" dirty="0" smtClean="0">
                <a:solidFill>
                  <a:srgbClr val="002060"/>
                </a:solidFill>
              </a:rPr>
              <a:t>Three-body bound states       </a:t>
            </a:r>
          </a:p>
          <a:p>
            <a:pPr>
              <a:buNone/>
            </a:pPr>
            <a:r>
              <a:rPr lang="en-US" altLang="zh-CN" sz="2400" dirty="0" smtClean="0">
                <a:solidFill>
                  <a:srgbClr val="002060"/>
                </a:solidFill>
              </a:rPr>
              <a:t>     Quark-</a:t>
            </a:r>
            <a:r>
              <a:rPr lang="en-US" altLang="zh-CN" sz="2400" dirty="0" err="1" smtClean="0">
                <a:solidFill>
                  <a:srgbClr val="002060"/>
                </a:solidFill>
              </a:rPr>
              <a:t>Diquark</a:t>
            </a:r>
            <a:r>
              <a:rPr lang="en-US" altLang="zh-CN" sz="2400" dirty="0" smtClean="0">
                <a:solidFill>
                  <a:srgbClr val="002060"/>
                </a:solidFill>
              </a:rPr>
              <a:t> two-body bound states</a:t>
            </a:r>
            <a:endParaRPr lang="zh-CN" altLang="en-US" sz="2400" dirty="0">
              <a:solidFill>
                <a:srgbClr val="002060"/>
              </a:solidFill>
            </a:endParaRPr>
          </a:p>
        </p:txBody>
      </p:sp>
      <p:sp>
        <p:nvSpPr>
          <p:cNvPr id="4" name="右箭头 3"/>
          <p:cNvSpPr/>
          <p:nvPr/>
        </p:nvSpPr>
        <p:spPr>
          <a:xfrm>
            <a:off x="4139952" y="3573016"/>
            <a:ext cx="57606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p:cNvPicPr>
            <a:picLocks noChangeAspect="1" noChangeArrowheads="1"/>
          </p:cNvPicPr>
          <p:nvPr/>
        </p:nvPicPr>
        <p:blipFill>
          <a:blip r:embed="rId2" cstate="print"/>
          <a:srcRect/>
          <a:stretch>
            <a:fillRect/>
          </a:stretch>
        </p:blipFill>
        <p:spPr bwMode="auto">
          <a:xfrm>
            <a:off x="251520" y="4581128"/>
            <a:ext cx="8640960" cy="2016224"/>
          </a:xfrm>
          <a:prstGeom prst="rect">
            <a:avLst/>
          </a:prstGeom>
          <a:noFill/>
          <a:ln w="9525">
            <a:noFill/>
            <a:miter lim="800000"/>
            <a:headEnd/>
            <a:tailEnd/>
          </a:ln>
        </p:spPr>
      </p:pic>
      <p:sp>
        <p:nvSpPr>
          <p:cNvPr id="8" name="Title 1"/>
          <p:cNvSpPr txBox="1">
            <a:spLocks/>
          </p:cNvSpPr>
          <p:nvPr/>
        </p:nvSpPr>
        <p:spPr>
          <a:xfrm>
            <a:off x="395536" y="0"/>
            <a:ext cx="8352928" cy="692696"/>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C00000"/>
                </a:solidFill>
              </a:rPr>
              <a:t>2-body correlations</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64704"/>
            <a:ext cx="8219256" cy="6093296"/>
          </a:xfrm>
        </p:spPr>
        <p:txBody>
          <a:bodyPr>
            <a:normAutofit/>
          </a:bodyPr>
          <a:lstStyle/>
          <a:p>
            <a:pPr>
              <a:buFont typeface="Wingdings" pitchFamily="2" charset="2"/>
              <a:buChar char="Ø"/>
            </a:pPr>
            <a:r>
              <a:rPr lang="en-US" altLang="zh-CN" sz="2400" dirty="0" smtClean="0">
                <a:solidFill>
                  <a:srgbClr val="002060"/>
                </a:solidFill>
              </a:rPr>
              <a:t>Quantum numbers:</a:t>
            </a:r>
          </a:p>
          <a:p>
            <a:pPr lvl="1">
              <a:buFont typeface="Wingdings" pitchFamily="2" charset="2"/>
              <a:buChar char="Ø"/>
            </a:pPr>
            <a:r>
              <a:rPr lang="en-US" altLang="zh-CN" sz="2000" dirty="0" smtClean="0">
                <a:solidFill>
                  <a:srgbClr val="C00000"/>
                </a:solidFill>
              </a:rPr>
              <a:t>(I=0, J^P=0^+): </a:t>
            </a:r>
            <a:r>
              <a:rPr lang="en-US" altLang="zh-CN" sz="2000" dirty="0" err="1" smtClean="0">
                <a:solidFill>
                  <a:srgbClr val="002060"/>
                </a:solidFill>
              </a:rPr>
              <a:t>isoscalar</a:t>
            </a:r>
            <a:r>
              <a:rPr lang="en-US" altLang="zh-CN" sz="2000" dirty="0" smtClean="0">
                <a:solidFill>
                  <a:srgbClr val="002060"/>
                </a:solidFill>
              </a:rPr>
              <a:t>-scalar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C00000"/>
                </a:solidFill>
              </a:rPr>
              <a:t>(I=1, J^P=1^+): </a:t>
            </a:r>
            <a:r>
              <a:rPr lang="en-US" altLang="zh-CN" sz="2000" dirty="0" err="1" smtClean="0">
                <a:solidFill>
                  <a:srgbClr val="002060"/>
                </a:solidFill>
              </a:rPr>
              <a:t>isovector-pseudovector</a:t>
            </a:r>
            <a:r>
              <a:rPr lang="en-US" altLang="zh-CN" sz="2000" dirty="0" smtClean="0">
                <a:solidFill>
                  <a:srgbClr val="C00000"/>
                </a:solidFill>
              </a:rPr>
              <a:t> </a:t>
            </a:r>
            <a:r>
              <a:rPr lang="en-US" altLang="zh-CN" sz="2000" dirty="0" err="1" smtClean="0">
                <a:solidFill>
                  <a:srgbClr val="002060"/>
                </a:solidFill>
              </a:rPr>
              <a:t>diquark</a:t>
            </a:r>
            <a:r>
              <a:rPr lang="en-US" altLang="zh-CN" sz="2000" dirty="0" smtClean="0">
                <a:solidFill>
                  <a:srgbClr val="C00000"/>
                </a:solidFill>
              </a:rPr>
              <a:t> </a:t>
            </a:r>
          </a:p>
          <a:p>
            <a:pPr lvl="1">
              <a:buFont typeface="Wingdings" pitchFamily="2" charset="2"/>
              <a:buChar char="Ø"/>
            </a:pPr>
            <a:r>
              <a:rPr lang="en-US" altLang="zh-CN" sz="2000" dirty="0" smtClean="0">
                <a:solidFill>
                  <a:srgbClr val="C00000"/>
                </a:solidFill>
              </a:rPr>
              <a:t>(I=0, J^P=0^-): </a:t>
            </a:r>
            <a:r>
              <a:rPr lang="en-US" altLang="zh-CN" sz="2000" dirty="0" err="1" smtClean="0">
                <a:solidFill>
                  <a:srgbClr val="002060"/>
                </a:solidFill>
              </a:rPr>
              <a:t>isoscalar-pesudoscalar</a:t>
            </a:r>
            <a:r>
              <a:rPr lang="en-US" altLang="zh-CN" sz="2000" dirty="0" smtClean="0">
                <a:solidFill>
                  <a:srgbClr val="002060"/>
                </a:solidFill>
              </a:rPr>
              <a:t> </a:t>
            </a:r>
            <a:r>
              <a:rPr lang="en-US" altLang="zh-CN" sz="2000" dirty="0" err="1" smtClean="0">
                <a:solidFill>
                  <a:srgbClr val="002060"/>
                </a:solidFill>
              </a:rPr>
              <a:t>diquark</a:t>
            </a:r>
            <a:r>
              <a:rPr lang="en-US" altLang="zh-CN" sz="2000" dirty="0" smtClean="0">
                <a:solidFill>
                  <a:srgbClr val="002060"/>
                </a:solidFill>
              </a:rPr>
              <a:t> </a:t>
            </a:r>
          </a:p>
          <a:p>
            <a:pPr lvl="1">
              <a:buFont typeface="Wingdings" pitchFamily="2" charset="2"/>
              <a:buChar char="Ø"/>
            </a:pPr>
            <a:r>
              <a:rPr lang="en-US" altLang="zh-CN" sz="2000" dirty="0" smtClean="0">
                <a:solidFill>
                  <a:srgbClr val="C00000"/>
                </a:solidFill>
              </a:rPr>
              <a:t>(I=0, J^P=1^-): </a:t>
            </a:r>
            <a:r>
              <a:rPr lang="en-US" altLang="zh-CN" sz="2000" dirty="0" err="1" smtClean="0">
                <a:solidFill>
                  <a:srgbClr val="002060"/>
                </a:solidFill>
              </a:rPr>
              <a:t>isoscalar</a:t>
            </a:r>
            <a:r>
              <a:rPr lang="en-US" altLang="zh-CN" sz="2000" dirty="0" smtClean="0">
                <a:solidFill>
                  <a:srgbClr val="002060"/>
                </a:solidFill>
              </a:rPr>
              <a:t>-vector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C00000"/>
                </a:solidFill>
              </a:rPr>
              <a:t>(I=1, J^P=1^-): </a:t>
            </a:r>
            <a:r>
              <a:rPr lang="en-US" altLang="zh-CN" sz="2000" dirty="0" err="1" smtClean="0">
                <a:solidFill>
                  <a:srgbClr val="002060"/>
                </a:solidFill>
              </a:rPr>
              <a:t>isovector</a:t>
            </a:r>
            <a:r>
              <a:rPr lang="en-US" altLang="zh-CN" sz="2000" dirty="0" smtClean="0">
                <a:solidFill>
                  <a:srgbClr val="002060"/>
                </a:solidFill>
              </a:rPr>
              <a:t>-vector </a:t>
            </a:r>
            <a:r>
              <a:rPr lang="en-US" altLang="zh-CN" sz="2000" dirty="0" err="1" smtClean="0">
                <a:solidFill>
                  <a:srgbClr val="002060"/>
                </a:solidFill>
              </a:rPr>
              <a:t>diquark</a:t>
            </a:r>
            <a:endParaRPr lang="en-US" altLang="zh-CN" sz="2000" dirty="0" smtClean="0">
              <a:solidFill>
                <a:srgbClr val="002060"/>
              </a:solidFill>
            </a:endParaRPr>
          </a:p>
          <a:p>
            <a:pPr lvl="1">
              <a:buFont typeface="Wingdings" pitchFamily="2" charset="2"/>
              <a:buChar char="Ø"/>
            </a:pPr>
            <a:r>
              <a:rPr lang="en-US" altLang="zh-CN" sz="2000" dirty="0" smtClean="0">
                <a:solidFill>
                  <a:srgbClr val="002060"/>
                </a:solidFill>
              </a:rPr>
              <a:t>Tensor </a:t>
            </a:r>
            <a:r>
              <a:rPr lang="en-US" altLang="zh-CN" sz="2000" dirty="0" err="1" smtClean="0">
                <a:solidFill>
                  <a:srgbClr val="002060"/>
                </a:solidFill>
              </a:rPr>
              <a:t>diquarks</a:t>
            </a:r>
            <a:endParaRPr lang="en-US" altLang="zh-CN" sz="2000" dirty="0" smtClean="0">
              <a:solidFill>
                <a:srgbClr val="002060"/>
              </a:solidFill>
            </a:endParaRPr>
          </a:p>
          <a:p>
            <a:pPr>
              <a:buFont typeface="Wingdings" pitchFamily="2" charset="2"/>
              <a:buChar char="Ø"/>
            </a:pPr>
            <a:r>
              <a:rPr lang="en-US" altLang="zh-CN" sz="2400" dirty="0" smtClean="0">
                <a:solidFill>
                  <a:srgbClr val="002060"/>
                </a:solidFill>
              </a:rPr>
              <a:t>Three-body bound states       </a:t>
            </a:r>
          </a:p>
          <a:p>
            <a:pPr>
              <a:buNone/>
            </a:pPr>
            <a:r>
              <a:rPr lang="en-US" altLang="zh-CN" sz="2400" dirty="0" smtClean="0">
                <a:solidFill>
                  <a:srgbClr val="002060"/>
                </a:solidFill>
              </a:rPr>
              <a:t>     Quark-</a:t>
            </a:r>
            <a:r>
              <a:rPr lang="en-US" altLang="zh-CN" sz="2400" dirty="0" err="1" smtClean="0">
                <a:solidFill>
                  <a:srgbClr val="002060"/>
                </a:solidFill>
              </a:rPr>
              <a:t>Diquark</a:t>
            </a:r>
            <a:r>
              <a:rPr lang="en-US" altLang="zh-CN" sz="2400" dirty="0" smtClean="0">
                <a:solidFill>
                  <a:srgbClr val="002060"/>
                </a:solidFill>
              </a:rPr>
              <a:t> two-body bound states</a:t>
            </a:r>
            <a:endParaRPr lang="zh-CN" altLang="en-US" sz="2400" dirty="0">
              <a:solidFill>
                <a:srgbClr val="002060"/>
              </a:solidFill>
            </a:endParaRPr>
          </a:p>
        </p:txBody>
      </p:sp>
      <p:pic>
        <p:nvPicPr>
          <p:cNvPr id="5" name="Picture 6" descr="FaddeevEq.jpg"/>
          <p:cNvPicPr>
            <a:picLocks noChangeAspect="1"/>
          </p:cNvPicPr>
          <p:nvPr/>
        </p:nvPicPr>
        <p:blipFill>
          <a:blip r:embed="rId2" cstate="print"/>
          <a:stretch>
            <a:fillRect/>
          </a:stretch>
        </p:blipFill>
        <p:spPr>
          <a:xfrm>
            <a:off x="3275856" y="4437112"/>
            <a:ext cx="5328592" cy="2016224"/>
          </a:xfrm>
          <a:prstGeom prst="rect">
            <a:avLst/>
          </a:prstGeom>
        </p:spPr>
      </p:pic>
      <p:sp>
        <p:nvSpPr>
          <p:cNvPr id="6" name="右箭头 5"/>
          <p:cNvSpPr/>
          <p:nvPr/>
        </p:nvSpPr>
        <p:spPr>
          <a:xfrm>
            <a:off x="4139952" y="3573016"/>
            <a:ext cx="576064"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itle 1"/>
          <p:cNvSpPr txBox="1">
            <a:spLocks/>
          </p:cNvSpPr>
          <p:nvPr/>
        </p:nvSpPr>
        <p:spPr>
          <a:xfrm>
            <a:off x="395536" y="0"/>
            <a:ext cx="8352928" cy="692696"/>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2400" b="1" dirty="0" smtClean="0">
                <a:solidFill>
                  <a:srgbClr val="C00000"/>
                </a:solidFill>
              </a:rPr>
              <a:t>2-body correlations</a:t>
            </a:r>
            <a:endParaRPr kumimoji="0" lang="en-US" sz="2400" b="1" i="0" u="none" strike="noStrike" kern="1200" cap="none" spc="0" normalizeH="0" baseline="0" noProof="0" dirty="0">
              <a:ln>
                <a:noFill/>
              </a:ln>
              <a:solidFill>
                <a:srgbClr val="C00000"/>
              </a:solidFill>
              <a:effectLst/>
              <a:uLnTx/>
              <a:uFillTx/>
              <a:latin typeface="+mj-lt"/>
              <a:ea typeface="+mj-ea"/>
              <a:cs typeface="+mj-cs"/>
            </a:endParaRPr>
          </a:p>
        </p:txBody>
      </p:sp>
      <p:sp>
        <p:nvSpPr>
          <p:cNvPr id="9" name="Content Placeholder 2"/>
          <p:cNvSpPr txBox="1">
            <a:spLocks/>
          </p:cNvSpPr>
          <p:nvPr/>
        </p:nvSpPr>
        <p:spPr>
          <a:xfrm>
            <a:off x="6372200" y="1052736"/>
            <a:ext cx="2771800" cy="2952327"/>
          </a:xfrm>
          <a:prstGeom prst="rect">
            <a:avLst/>
          </a:prstGeom>
        </p:spPr>
        <p:txBody>
          <a:bodyPr vert="horz" lIns="91440" tIns="45720" rIns="91440" bIns="45720" rtlCol="0">
            <a:normAutofit/>
          </a:bodyPr>
          <a:lstStyle/>
          <a:p>
            <a:pPr marL="342900" lvl="0" indent="-342900">
              <a:spcBef>
                <a:spcPct val="20000"/>
              </a:spcBef>
              <a:buFont typeface="Wingdings" pitchFamily="2" charset="2"/>
              <a:buChar char="ü"/>
              <a:defRPr/>
            </a:pPr>
            <a:r>
              <a:rPr lang="de-DE" altLang="zh-CN" sz="1200" dirty="0" smtClean="0"/>
              <a:t>M. Oettel, G. Hellstern, Reinhard Alkofer, H. Reinhardt , Phys.Rev. C58 (1998) 2459-2477</a:t>
            </a:r>
          </a:p>
          <a:p>
            <a:pPr marL="342900" lvl="0" indent="-342900">
              <a:spcBef>
                <a:spcPct val="20000"/>
              </a:spcBef>
              <a:buFont typeface="Wingdings" pitchFamily="2" charset="2"/>
              <a:buChar char="ü"/>
              <a:defRPr/>
            </a:pPr>
            <a:r>
              <a:rPr lang="de-DE" altLang="zh-CN" sz="1200" dirty="0" smtClean="0"/>
              <a:t>Martin Oettel, Mike Pichowsky, Lorenz von Smekal, Eur.Phys.J. A8 (2000) 251-281</a:t>
            </a:r>
          </a:p>
          <a:p>
            <a:pPr marL="342900" lvl="0" indent="-342900">
              <a:spcBef>
                <a:spcPct val="20000"/>
              </a:spcBef>
              <a:buFont typeface="Wingdings" pitchFamily="2" charset="2"/>
              <a:buChar char="ü"/>
              <a:defRPr/>
            </a:pPr>
            <a:r>
              <a:rPr lang="en-US" altLang="zh-CN" sz="1200" dirty="0" smtClean="0"/>
              <a:t>Jorge Segovia, Bruno El-</a:t>
            </a:r>
            <a:r>
              <a:rPr lang="en-US" altLang="zh-CN" sz="1200" dirty="0" err="1" smtClean="0"/>
              <a:t>Bennich</a:t>
            </a:r>
            <a:r>
              <a:rPr lang="en-US" altLang="zh-CN" sz="1200" dirty="0" smtClean="0"/>
              <a:t>, Eduardo Rojas, Ian C. </a:t>
            </a:r>
            <a:r>
              <a:rPr lang="en-US" altLang="zh-CN" sz="1200" dirty="0" err="1" smtClean="0"/>
              <a:t>Cloet</a:t>
            </a:r>
            <a:r>
              <a:rPr lang="en-US" altLang="zh-CN" sz="1200" dirty="0" smtClean="0"/>
              <a:t>, Craig D. Roberts, </a:t>
            </a:r>
            <a:r>
              <a:rPr lang="en-US" altLang="zh-CN" sz="1200" dirty="0" err="1" smtClean="0"/>
              <a:t>Shu-Sheng</a:t>
            </a:r>
            <a:r>
              <a:rPr lang="en-US" altLang="zh-CN" sz="1200" dirty="0" smtClean="0"/>
              <a:t> </a:t>
            </a:r>
            <a:r>
              <a:rPr lang="en-US" altLang="zh-CN" sz="1200" dirty="0" err="1" smtClean="0"/>
              <a:t>Xu</a:t>
            </a:r>
            <a:r>
              <a:rPr lang="en-US" altLang="zh-CN" sz="1200" dirty="0" smtClean="0"/>
              <a:t>, Hong-Shi </a:t>
            </a:r>
            <a:r>
              <a:rPr lang="en-US" altLang="zh-CN" sz="1200" dirty="0" err="1" smtClean="0"/>
              <a:t>Zong</a:t>
            </a:r>
            <a:r>
              <a:rPr lang="en-US" altLang="zh-CN" sz="1200" dirty="0" smtClean="0"/>
              <a:t>, </a:t>
            </a:r>
            <a:r>
              <a:rPr lang="nn-NO" altLang="zh-CN" sz="1200" dirty="0" smtClean="0"/>
              <a:t>Phys.Rev.Lett. 115 (2015) no.17, 171801</a:t>
            </a:r>
          </a:p>
          <a:p>
            <a:pPr marL="342900" indent="-342900">
              <a:spcBef>
                <a:spcPct val="20000"/>
              </a:spcBef>
              <a:buFont typeface="Wingdings" pitchFamily="2" charset="2"/>
              <a:buChar char="ü"/>
              <a:defRPr/>
            </a:pPr>
            <a:r>
              <a:rPr lang="de-DE" altLang="zh-CN" sz="1200" dirty="0" smtClean="0"/>
              <a:t>G. Eichmann, H. Sanchis-Alepuz, R. Williams, R. Alkofer, C. S. Fischer, Prog.Part.Nucl.Phys. 91 (2016) 1-100</a:t>
            </a:r>
          </a:p>
          <a:p>
            <a:pPr marL="342900" lvl="0" indent="-342900">
              <a:spcBef>
                <a:spcPct val="20000"/>
              </a:spcBef>
              <a:buFont typeface="Wingdings" pitchFamily="2" charset="2"/>
              <a:buChar char="ü"/>
              <a:defRPr/>
            </a:pPr>
            <a:endParaRPr kumimoji="0" lang="en-US" altLang="zh-CN" sz="120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32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blinds(horizontal)">
                                      <p:cBhvr>
                                        <p:cTn id="1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91264" cy="5040560"/>
          </a:xfrm>
        </p:spPr>
        <p:txBody>
          <a:bodyPr>
            <a:normAutofit/>
          </a:bodyPr>
          <a:lstStyle/>
          <a:p>
            <a:pPr>
              <a:buNone/>
            </a:pPr>
            <a:endParaRPr lang="en-US" b="1" dirty="0" smtClean="0">
              <a:solidFill>
                <a:srgbClr val="002060"/>
              </a:solidFill>
            </a:endParaRPr>
          </a:p>
          <a:p>
            <a:pPr>
              <a:buFont typeface="Wingdings" pitchFamily="2" charset="2"/>
              <a:buChar char="Ø"/>
            </a:pPr>
            <a:r>
              <a:rPr lang="en-US" sz="2400" b="1" dirty="0" smtClean="0">
                <a:solidFill>
                  <a:srgbClr val="002060"/>
                </a:solidFill>
              </a:rPr>
              <a:t>One may now separate DSE studies into </a:t>
            </a:r>
            <a:r>
              <a:rPr lang="en-US" sz="2400" b="1" dirty="0" smtClean="0">
                <a:solidFill>
                  <a:srgbClr val="C00000"/>
                </a:solidFill>
              </a:rPr>
              <a:t>three classes:</a:t>
            </a:r>
          </a:p>
          <a:p>
            <a:pPr lvl="1">
              <a:buFont typeface="Wingdings" pitchFamily="2" charset="2"/>
              <a:buChar char="p"/>
            </a:pPr>
            <a:r>
              <a:rPr lang="en-US" sz="2400" b="1" dirty="0" smtClean="0">
                <a:solidFill>
                  <a:srgbClr val="C00000"/>
                </a:solidFill>
              </a:rPr>
              <a:t>class A,</a:t>
            </a:r>
            <a:r>
              <a:rPr lang="en-US" sz="2400" b="1" dirty="0" smtClean="0"/>
              <a:t> </a:t>
            </a:r>
            <a:r>
              <a:rPr lang="en-US" sz="2400" b="1" i="1" dirty="0" smtClean="0"/>
              <a:t>model-independent statements about </a:t>
            </a: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sz="2400" b="1" i="1" dirty="0" smtClean="0"/>
              <a:t>;</a:t>
            </a:r>
          </a:p>
          <a:p>
            <a:pPr lvl="1">
              <a:buFont typeface="Wingdings" pitchFamily="2" charset="2"/>
              <a:buChar char="p"/>
            </a:pPr>
            <a:r>
              <a:rPr lang="en-US" sz="2400" b="1" dirty="0" smtClean="0">
                <a:solidFill>
                  <a:srgbClr val="C00000"/>
                </a:solidFill>
              </a:rPr>
              <a:t>class B,</a:t>
            </a:r>
            <a:r>
              <a:rPr lang="en-US" sz="2400" b="1" dirty="0" smtClean="0"/>
              <a:t> </a:t>
            </a:r>
            <a:r>
              <a:rPr lang="en-US" sz="2400" b="1" i="1" dirty="0" smtClean="0"/>
              <a:t>illustrations of such statements using well-constrained model elements and possessing a traceable connection to </a:t>
            </a: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sz="2400" b="1" i="1" dirty="0" smtClean="0"/>
              <a:t>;</a:t>
            </a:r>
          </a:p>
          <a:p>
            <a:pPr lvl="1">
              <a:buFont typeface="Wingdings" pitchFamily="2" charset="2"/>
              <a:buChar char="p"/>
            </a:pPr>
            <a:r>
              <a:rPr lang="en-US" sz="2400" b="1" dirty="0" smtClean="0">
                <a:solidFill>
                  <a:srgbClr val="C00000"/>
                </a:solidFill>
              </a:rPr>
              <a:t>class C,</a:t>
            </a:r>
            <a:r>
              <a:rPr lang="en-US" sz="2400" b="1" dirty="0" smtClean="0"/>
              <a:t> </a:t>
            </a:r>
            <a:r>
              <a:rPr lang="en-US" altLang="zh-CN" sz="2400" b="1" dirty="0" smtClean="0">
                <a:solidFill>
                  <a:srgbClr val="FF0000"/>
                </a:solidFill>
              </a:rPr>
              <a:t>Q</a:t>
            </a:r>
            <a:r>
              <a:rPr lang="en-US" altLang="zh-CN" sz="2400" b="1" dirty="0" smtClean="0">
                <a:solidFill>
                  <a:srgbClr val="0070C0"/>
                </a:solidFill>
              </a:rPr>
              <a:t>C</a:t>
            </a:r>
            <a:r>
              <a:rPr lang="en-US" altLang="zh-CN" sz="2400" b="1" dirty="0" smtClean="0">
                <a:solidFill>
                  <a:srgbClr val="00CC00"/>
                </a:solidFill>
              </a:rPr>
              <a:t>D</a:t>
            </a:r>
            <a:r>
              <a:rPr lang="en-US" sz="2400" b="1" i="1" dirty="0" smtClean="0"/>
              <a:t>-kindred model: </a:t>
            </a:r>
            <a:r>
              <a:rPr lang="en-US" altLang="zh-CN" sz="2400" b="1" i="1" dirty="0" smtClean="0"/>
              <a:t>inspired from previous studies of </a:t>
            </a:r>
            <a:r>
              <a:rPr lang="en-US" altLang="zh-CN" sz="2400" b="1" i="1" dirty="0" err="1" smtClean="0"/>
              <a:t>hadronic</a:t>
            </a:r>
            <a:r>
              <a:rPr lang="en-US" altLang="zh-CN" sz="2400" b="1" i="1" dirty="0" smtClean="0"/>
              <a:t> observables.</a:t>
            </a:r>
            <a:endParaRPr lang="en-US" sz="2400" b="1" i="1" dirty="0" smtClean="0"/>
          </a:p>
          <a:p>
            <a:pPr lvl="1">
              <a:buFont typeface="Wingdings" pitchFamily="2" charset="2"/>
              <a:buChar char="p"/>
            </a:pPr>
            <a:r>
              <a:rPr lang="en-US" sz="2400" b="1" i="1" u="sng" dirty="0" smtClean="0">
                <a:solidFill>
                  <a:srgbClr val="663300"/>
                </a:solidFill>
              </a:rPr>
              <a:t>Our analysis is understood to be valid at </a:t>
            </a:r>
            <a:r>
              <a:rPr lang="en-US" sz="2400" b="1" i="1" u="sng" dirty="0" smtClean="0">
                <a:solidFill>
                  <a:srgbClr val="0000FF"/>
                </a:solidFill>
              </a:rPr>
              <a:t>ζ ≃ 1 </a:t>
            </a:r>
            <a:r>
              <a:rPr lang="en-US" sz="2400" b="1" i="1" u="sng" dirty="0" err="1" smtClean="0">
                <a:solidFill>
                  <a:srgbClr val="663300"/>
                </a:solidFill>
              </a:rPr>
              <a:t>GeV</a:t>
            </a:r>
            <a:r>
              <a:rPr lang="en-US" sz="2400" b="1" i="1" u="sng" dirty="0" smtClean="0">
                <a:solidFill>
                  <a:srgbClr val="663300"/>
                </a:solidFill>
              </a:rPr>
              <a:t>. </a:t>
            </a:r>
            <a:r>
              <a:rPr lang="en-US" altLang="zh-CN" sz="2400" b="1" u="sng" dirty="0" smtClean="0">
                <a:solidFill>
                  <a:srgbClr val="FF0000"/>
                </a:solidFill>
              </a:rPr>
              <a:t>Q</a:t>
            </a:r>
            <a:r>
              <a:rPr lang="en-US" altLang="zh-CN" sz="2400" b="1" u="sng" dirty="0" smtClean="0">
                <a:solidFill>
                  <a:srgbClr val="0070C0"/>
                </a:solidFill>
              </a:rPr>
              <a:t>C</a:t>
            </a:r>
            <a:r>
              <a:rPr lang="en-US" altLang="zh-CN" sz="2400" b="1" u="sng" dirty="0" smtClean="0">
                <a:solidFill>
                  <a:srgbClr val="00CC00"/>
                </a:solidFill>
              </a:rPr>
              <a:t>D</a:t>
            </a:r>
            <a:r>
              <a:rPr lang="en-US" sz="2400" b="1" i="1" u="sng" dirty="0" smtClean="0">
                <a:solidFill>
                  <a:srgbClr val="663300"/>
                </a:solidFill>
              </a:rPr>
              <a:t> evolution handles the communication between the choices of this scale.</a:t>
            </a:r>
          </a:p>
          <a:p>
            <a:pPr lvl="1">
              <a:buFont typeface="Wingdings" pitchFamily="2" charset="2"/>
              <a:buChar char="p"/>
            </a:pPr>
            <a:endParaRPr lang="en-US" sz="2400" b="1" dirty="0"/>
          </a:p>
        </p:txBody>
      </p:sp>
      <p:sp>
        <p:nvSpPr>
          <p:cNvPr id="8" name="Title 1"/>
          <p:cNvSpPr txBox="1">
            <a:spLocks/>
          </p:cNvSpPr>
          <p:nvPr/>
        </p:nvSpPr>
        <p:spPr>
          <a:xfrm>
            <a:off x="395536" y="0"/>
            <a:ext cx="8352928" cy="1196752"/>
          </a:xfrm>
          <a:prstGeom prst="rect">
            <a:avLst/>
          </a:prstGeom>
          <a:gradFill flip="none" rotWithShape="1">
            <a:gsLst>
              <a:gs pos="0">
                <a:srgbClr val="0000FF"/>
              </a:gs>
              <a:gs pos="50000">
                <a:schemeClr val="accent1">
                  <a:tint val="44500"/>
                  <a:satMod val="160000"/>
                </a:schemeClr>
              </a:gs>
              <a:gs pos="100000">
                <a:schemeClr val="accent1">
                  <a:tint val="23500"/>
                  <a:satMod val="160000"/>
                </a:schemeClr>
              </a:gs>
            </a:gsLst>
            <a:lin ang="2700000" scaled="1"/>
            <a:tileRect/>
          </a:gradFill>
        </p:spPr>
        <p:txBody>
          <a:bodyPr vert="horz" lIns="91440" tIns="45720" rIns="91440" bIns="45720" rtlCol="0" anchor="ctr">
            <a:normAutofit/>
          </a:bodyPr>
          <a:lstStyle/>
          <a:p>
            <a:pPr lvl="0" algn="ctr">
              <a:spcBef>
                <a:spcPct val="0"/>
              </a:spcBef>
            </a:pPr>
            <a:r>
              <a:rPr lang="en-US" altLang="zh-CN" sz="4400" b="1" dirty="0" smtClean="0">
                <a:solidFill>
                  <a:srgbClr val="C00000"/>
                </a:solidFill>
              </a:rPr>
              <a:t>DSE</a:t>
            </a:r>
            <a:endParaRPr kumimoji="0" lang="en-US" sz="4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24|9.6|2.5|8.9|8|6.9"/>
</p:tagLst>
</file>

<file path=ppt/tags/tag2.xml><?xml version="1.0" encoding="utf-8"?>
<p:tagLst xmlns:a="http://schemas.openxmlformats.org/drawingml/2006/main" xmlns:r="http://schemas.openxmlformats.org/officeDocument/2006/relationships" xmlns:p="http://schemas.openxmlformats.org/presentationml/2006/main">
  <p:tag name="TIMING" val="|5.7|24|9.6|2.5|8.9|8|6.9"/>
</p:tagLst>
</file>

<file path=ppt/tags/tag3.xml><?xml version="1.0" encoding="utf-8"?>
<p:tagLst xmlns:a="http://schemas.openxmlformats.org/drawingml/2006/main" xmlns:r="http://schemas.openxmlformats.org/officeDocument/2006/relationships" xmlns:p="http://schemas.openxmlformats.org/presentationml/2006/main">
  <p:tag name="TIMING" val="|5.7|24|9.6|2.5|8.9|8|6.9"/>
</p:tagLst>
</file>

<file path=ppt/tags/tag4.xml><?xml version="1.0" encoding="utf-8"?>
<p:tagLst xmlns:a="http://schemas.openxmlformats.org/drawingml/2006/main" xmlns:r="http://schemas.openxmlformats.org/officeDocument/2006/relationships" xmlns:p="http://schemas.openxmlformats.org/presentationml/2006/main">
  <p:tag name="TIMING" val="|5.7|24|9.6|2.5|8.9|8|6.9"/>
</p:tagLst>
</file>

<file path=ppt/tags/tag5.xml><?xml version="1.0" encoding="utf-8"?>
<p:tagLst xmlns:a="http://schemas.openxmlformats.org/drawingml/2006/main" xmlns:r="http://schemas.openxmlformats.org/officeDocument/2006/relationships" xmlns:p="http://schemas.openxmlformats.org/presentationml/2006/main">
  <p:tag name="TIMING" val="|5.7|24|9.6|2.5|8.9|8|6.9"/>
</p:tagLst>
</file>

<file path=ppt/tags/tag6.xml><?xml version="1.0" encoding="utf-8"?>
<p:tagLst xmlns:a="http://schemas.openxmlformats.org/drawingml/2006/main" xmlns:r="http://schemas.openxmlformats.org/officeDocument/2006/relationships" xmlns:p="http://schemas.openxmlformats.org/presentationml/2006/main">
  <p:tag name="TIMING" val="|5.7|24|9.6|2.5|8.9|8|6.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TotalTime>
  <Words>3356</Words>
  <Application>Microsoft Office PowerPoint</Application>
  <PresentationFormat>全屏显示(4:3)</PresentationFormat>
  <Paragraphs>618</Paragraphs>
  <Slides>48</Slides>
  <Notes>43</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Office 主题</vt:lpstr>
      <vt:lpstr>Spectrum and structure of positive and negative parity baryons</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Thank you!</vt:lpstr>
      <vt:lpstr>幻灯片 40</vt:lpstr>
      <vt:lpstr>QCD-kindred model</vt:lpstr>
      <vt:lpstr>QCD-kindred model</vt:lpstr>
      <vt:lpstr>QCD-kindred model</vt:lpstr>
      <vt:lpstr>QCD-kindred model</vt:lpstr>
      <vt:lpstr>QCD-kindred model</vt:lpstr>
      <vt:lpstr>QCD-kindred model</vt:lpstr>
      <vt:lpstr>幻灯片 47</vt:lpstr>
      <vt:lpstr>幻灯片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the nucleon’s  lowing-lying excitations</dc:title>
  <dc:creator>SERACRON</dc:creator>
  <cp:lastModifiedBy>p.a.m.dirac@hotmail.com</cp:lastModifiedBy>
  <cp:revision>233</cp:revision>
  <dcterms:created xsi:type="dcterms:W3CDTF">2018-06-29T08:21:23Z</dcterms:created>
  <dcterms:modified xsi:type="dcterms:W3CDTF">2019-09-22T22:07:06Z</dcterms:modified>
</cp:coreProperties>
</file>