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42"/>
  </p:notesMasterIdLst>
  <p:handoutMasterIdLst>
    <p:handoutMasterId r:id="rId43"/>
  </p:handoutMasterIdLst>
  <p:sldIdLst>
    <p:sldId id="408" r:id="rId2"/>
    <p:sldId id="536" r:id="rId3"/>
    <p:sldId id="539" r:id="rId4"/>
    <p:sldId id="538" r:id="rId5"/>
    <p:sldId id="537" r:id="rId6"/>
    <p:sldId id="507" r:id="rId7"/>
    <p:sldId id="523" r:id="rId8"/>
    <p:sldId id="512" r:id="rId9"/>
    <p:sldId id="542" r:id="rId10"/>
    <p:sldId id="543" r:id="rId11"/>
    <p:sldId id="544" r:id="rId12"/>
    <p:sldId id="540" r:id="rId13"/>
    <p:sldId id="545" r:id="rId14"/>
    <p:sldId id="541" r:id="rId15"/>
    <p:sldId id="546" r:id="rId16"/>
    <p:sldId id="547" r:id="rId17"/>
    <p:sldId id="548" r:id="rId18"/>
    <p:sldId id="549" r:id="rId19"/>
    <p:sldId id="550" r:id="rId20"/>
    <p:sldId id="554" r:id="rId21"/>
    <p:sldId id="553" r:id="rId22"/>
    <p:sldId id="522" r:id="rId23"/>
    <p:sldId id="555" r:id="rId24"/>
    <p:sldId id="525" r:id="rId25"/>
    <p:sldId id="551" r:id="rId26"/>
    <p:sldId id="502" r:id="rId27"/>
    <p:sldId id="517" r:id="rId28"/>
    <p:sldId id="557" r:id="rId29"/>
    <p:sldId id="514" r:id="rId30"/>
    <p:sldId id="513" r:id="rId31"/>
    <p:sldId id="511" r:id="rId32"/>
    <p:sldId id="508" r:id="rId33"/>
    <p:sldId id="509" r:id="rId34"/>
    <p:sldId id="510" r:id="rId35"/>
    <p:sldId id="516" r:id="rId36"/>
    <p:sldId id="527" r:id="rId37"/>
    <p:sldId id="534" r:id="rId38"/>
    <p:sldId id="535" r:id="rId39"/>
    <p:sldId id="558" r:id="rId40"/>
    <p:sldId id="556" r:id="rId41"/>
  </p:sldIdLst>
  <p:sldSz cx="9144000" cy="6858000" type="letter"/>
  <p:notesSz cx="7102475" cy="10234613"/>
  <p:custDataLst>
    <p:tags r:id="rId44"/>
  </p:custDataLst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lr>
        <a:srgbClr val="FF0000"/>
      </a:buClr>
      <a:buFont typeface="Wingdings" pitchFamily="2" charset="2"/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FF0000"/>
      </a:buClr>
      <a:buFont typeface="Wingdings" pitchFamily="2" charset="2"/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FF0000"/>
      </a:buClr>
      <a:buFont typeface="Wingdings" pitchFamily="2" charset="2"/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FF0000"/>
      </a:buClr>
      <a:buFont typeface="Wingdings" pitchFamily="2" charset="2"/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FF0000"/>
      </a:buClr>
      <a:buFont typeface="Wingdings" pitchFamily="2" charset="2"/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rgbClr val="FFFF00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2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FFFF"/>
    <a:srgbClr val="FF0000"/>
    <a:srgbClr val="00B0F0"/>
    <a:srgbClr val="002060"/>
    <a:srgbClr val="3333CC"/>
    <a:srgbClr val="FFFF00"/>
    <a:srgbClr val="FF9900"/>
    <a:srgbClr val="7B96E1"/>
    <a:srgbClr val="6C6CDC"/>
    <a:srgbClr val="D23C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00" autoAdjust="0"/>
    <p:restoredTop sz="83729" autoAdjust="0"/>
  </p:normalViewPr>
  <p:slideViewPr>
    <p:cSldViewPr snapToGrid="0">
      <p:cViewPr varScale="1">
        <p:scale>
          <a:sx n="60" d="100"/>
          <a:sy n="60" d="100"/>
        </p:scale>
        <p:origin x="850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-1771" y="-91"/>
      </p:cViewPr>
      <p:guideLst>
        <p:guide orient="horz" pos="3222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6632575" y="9809163"/>
            <a:ext cx="403225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874" tIns="45131" rIns="91874" bIns="45131" anchor="ctr">
            <a:spAutoFit/>
          </a:bodyPr>
          <a:lstStyle/>
          <a:p>
            <a:pPr algn="r" defTabSz="928688" eaLnBrk="0" hangingPunct="0">
              <a:spcBef>
                <a:spcPct val="0"/>
              </a:spcBef>
              <a:buClrTx/>
              <a:buFontTx/>
              <a:buNone/>
            </a:pPr>
            <a:fld id="{1DE48FEA-D32B-4240-B0A4-4148B56571D5}" type="slidenum">
              <a:rPr lang="en-US" sz="1400">
                <a:solidFill>
                  <a:schemeClr val="tx1"/>
                </a:solidFill>
                <a:latin typeface="Helvetica" pitchFamily="34" charset="0"/>
              </a:rPr>
              <a:pPr algn="r" defTabSz="928688" eaLnBrk="0" hangingPunct="0">
                <a:spcBef>
                  <a:spcPct val="0"/>
                </a:spcBef>
                <a:buClrTx/>
                <a:buFontTx/>
                <a:buNone/>
              </a:pPr>
              <a:t>‹#›</a:t>
            </a:fld>
            <a:endParaRPr lang="en-US" sz="1400" dirty="0">
              <a:solidFill>
                <a:schemeClr val="tx1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5426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4563" y="4857750"/>
            <a:ext cx="5213350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74" tIns="45131" rIns="91874" bIns="451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notes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267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4888" y="776288"/>
            <a:ext cx="5094287" cy="3821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6632575" y="9809163"/>
            <a:ext cx="403225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874" tIns="45131" rIns="91874" bIns="45131" anchor="ctr">
            <a:spAutoFit/>
          </a:bodyPr>
          <a:lstStyle/>
          <a:p>
            <a:pPr algn="r" defTabSz="928688" eaLnBrk="0" hangingPunct="0">
              <a:spcBef>
                <a:spcPct val="0"/>
              </a:spcBef>
              <a:buClrTx/>
              <a:buFontTx/>
              <a:buNone/>
            </a:pPr>
            <a:fld id="{EFF7EA94-3393-44A5-8E16-2F8A911D88C8}" type="slidenum">
              <a:rPr lang="en-US" sz="1400">
                <a:solidFill>
                  <a:schemeClr val="tx1"/>
                </a:solidFill>
                <a:latin typeface="Helvetica" pitchFamily="34" charset="0"/>
              </a:rPr>
              <a:pPr algn="r" defTabSz="928688" eaLnBrk="0" hangingPunct="0">
                <a:spcBef>
                  <a:spcPct val="0"/>
                </a:spcBef>
                <a:buClrTx/>
                <a:buFontTx/>
                <a:buNone/>
              </a:pPr>
              <a:t>‹#›</a:t>
            </a:fld>
            <a:endParaRPr lang="en-US" sz="1400" dirty="0">
              <a:solidFill>
                <a:schemeClr val="tx1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3693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804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 smtClean="0"/>
              <a:t>Bedeschi</a:t>
            </a:r>
            <a:r>
              <a:rPr lang="en-US" dirty="0" smtClean="0"/>
              <a:t>, LFC19, Trento</a:t>
            </a: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F. Bedeschi, INFN-Pisa</a:t>
            </a:r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43473-F57B-45F4-8B18-3E8A60FB6C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568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 smtClean="0"/>
              <a:t>Bedeschi</a:t>
            </a:r>
            <a:r>
              <a:rPr lang="en-US" dirty="0" smtClean="0"/>
              <a:t>, LFC19, Trento</a:t>
            </a: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F. Bedeschi, INFN-Pisa</a:t>
            </a:r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482B7D-78A0-4276-80A3-00FFA2A9B8E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026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6813" y="381000"/>
            <a:ext cx="1943100" cy="5280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7513" y="381000"/>
            <a:ext cx="5676900" cy="5280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 smtClean="0"/>
              <a:t>Bedeschi</a:t>
            </a:r>
            <a:r>
              <a:rPr lang="en-US" dirty="0" smtClean="0"/>
              <a:t>, LFC19, Trento</a:t>
            </a: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F. Bedeschi, INFN-Pisa</a:t>
            </a:r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809EE-2BE5-4154-9330-3935167391E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386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 smtClean="0"/>
              <a:t>Bedeschi</a:t>
            </a:r>
            <a:r>
              <a:rPr lang="en-US" dirty="0" smtClean="0"/>
              <a:t>, LFC19, Trento</a:t>
            </a: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F. Bedeschi, INFN-Pisa</a:t>
            </a:r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9BA46-1C93-4567-A05B-77BEED2B38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615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 smtClean="0"/>
              <a:t>Bedeschi</a:t>
            </a:r>
            <a:r>
              <a:rPr lang="en-US" dirty="0" smtClean="0"/>
              <a:t>, LFC19, Trento</a:t>
            </a: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F. Bedeschi, INFN-Pisa</a:t>
            </a:r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0A4FC-CE45-4408-A7C8-75C600F5BE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561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7513" y="154622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9913" y="154622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 smtClean="0"/>
              <a:t>Bedeschi</a:t>
            </a:r>
            <a:r>
              <a:rPr lang="en-US" dirty="0" smtClean="0"/>
              <a:t>, LFC19, Trento</a:t>
            </a: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F. Bedeschi, INFN-Pisa</a:t>
            </a:r>
          </a:p>
        </p:txBody>
      </p:sp>
      <p:sp>
        <p:nvSpPr>
          <p:cNvPr id="7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6983D-889A-48A2-A57E-5A7ED2080C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212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 smtClean="0"/>
              <a:t>Bedeschi</a:t>
            </a:r>
            <a:r>
              <a:rPr lang="en-US" dirty="0" smtClean="0"/>
              <a:t>, LFC19, Trento</a:t>
            </a:r>
            <a:endParaRPr lang="en-US" dirty="0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F. Bedeschi, INFN-Pisa</a:t>
            </a:r>
          </a:p>
        </p:txBody>
      </p:sp>
      <p:sp>
        <p:nvSpPr>
          <p:cNvPr id="9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2FCF3-0441-4725-B23A-9FE456F161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12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 smtClean="0"/>
              <a:t>Bedeschi</a:t>
            </a:r>
            <a:r>
              <a:rPr lang="en-US" dirty="0" smtClean="0"/>
              <a:t>, LFC19, Trento</a:t>
            </a:r>
            <a:endParaRPr lang="en-US" dirty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F. Bedeschi, INFN-Pisa</a:t>
            </a:r>
          </a:p>
        </p:txBody>
      </p:sp>
      <p:sp>
        <p:nvSpPr>
          <p:cNvPr id="5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FED78-110D-4058-8141-1C038787EB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831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 smtClean="0"/>
              <a:t>Bedeschi</a:t>
            </a:r>
            <a:r>
              <a:rPr lang="en-US" dirty="0" smtClean="0"/>
              <a:t>, LFC19, Trento</a:t>
            </a:r>
            <a:endParaRPr lang="en-US" dirty="0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F. Bedeschi, INFN-Pisa</a:t>
            </a:r>
          </a:p>
        </p:txBody>
      </p:sp>
      <p:sp>
        <p:nvSpPr>
          <p:cNvPr id="4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68146-9702-4881-9716-82FB817E82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298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 smtClean="0"/>
              <a:t>Bedeschi</a:t>
            </a:r>
            <a:r>
              <a:rPr lang="en-US" dirty="0" smtClean="0"/>
              <a:t>, LFC19, Trento</a:t>
            </a: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F. Bedeschi, INFN-Pisa</a:t>
            </a:r>
          </a:p>
        </p:txBody>
      </p:sp>
      <p:sp>
        <p:nvSpPr>
          <p:cNvPr id="7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E2ED0-DEFD-4036-A7DE-B1294E58DA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025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 smtClean="0"/>
              <a:t>Bedeschi</a:t>
            </a:r>
            <a:r>
              <a:rPr lang="en-US" dirty="0" smtClean="0"/>
              <a:t>, LFC19, Trento</a:t>
            </a: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F. Bedeschi, INFN-Pisa</a:t>
            </a:r>
          </a:p>
        </p:txBody>
      </p:sp>
      <p:sp>
        <p:nvSpPr>
          <p:cNvPr id="7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CB33F-7E9C-4C17-9B5D-742FE626A2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87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381000"/>
            <a:ext cx="6477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7513" y="1546225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 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42020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4365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 err="1" smtClean="0"/>
              <a:t>Bedeschi</a:t>
            </a:r>
            <a:r>
              <a:rPr lang="en-US" dirty="0" smtClean="0"/>
              <a:t>, LFC19, Trento</a:t>
            </a:r>
            <a:endParaRPr lang="en-US" dirty="0"/>
          </a:p>
        </p:txBody>
      </p:sp>
      <p:sp>
        <p:nvSpPr>
          <p:cNvPr id="342021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655320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FontTx/>
              <a:buNone/>
              <a:defRPr sz="1400" b="1"/>
            </a:lvl1pPr>
          </a:lstStyle>
          <a:p>
            <a:pPr>
              <a:defRPr/>
            </a:pPr>
            <a:r>
              <a:rPr lang="en-US" dirty="0"/>
              <a:t>F. Bedeschi, INFN-Pisa</a:t>
            </a:r>
          </a:p>
        </p:txBody>
      </p:sp>
      <p:pic>
        <p:nvPicPr>
          <p:cNvPr id="1030" name="Picture 1031" descr="blue_line_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8605838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038" descr="logoinfn_negativ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0"/>
            <a:ext cx="1392237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2031" name="Rectangle 103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787900" y="6524625"/>
            <a:ext cx="83661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ctr" hangingPunct="0">
              <a:spcBef>
                <a:spcPct val="0"/>
              </a:spcBef>
              <a:buClrTx/>
              <a:buFontTx/>
              <a:buNone/>
              <a:defRPr sz="1400">
                <a:solidFill>
                  <a:schemeClr val="bg1"/>
                </a:solidFill>
                <a:latin typeface="Times" pitchFamily="18" charset="0"/>
              </a:defRPr>
            </a:lvl1pPr>
          </a:lstStyle>
          <a:p>
            <a:pPr>
              <a:defRPr/>
            </a:pPr>
            <a:fld id="{E9A6701B-A478-4746-B452-F9A66D8A27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8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v"/>
        <a:defRPr sz="28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Ø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rgbClr val="CC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>
          <a:solidFill>
            <a:srgbClr val="FFFF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§"/>
        <a:defRPr sz="1600">
          <a:solidFill>
            <a:schemeClr val="bg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emf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emf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emf"/><Relationship Id="rId7" Type="http://schemas.openxmlformats.org/officeDocument/2006/relationships/image" Target="../media/image59.jpe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tiff"/><Relationship Id="rId5" Type="http://schemas.openxmlformats.org/officeDocument/2006/relationships/image" Target="../media/image73.png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fld id="{2993353F-A909-4581-A173-DEBD44DF0962}" type="slidenum">
              <a:rPr lang="en-US" sz="1400" smtClean="0">
                <a:solidFill>
                  <a:schemeClr val="bg1"/>
                </a:solidFill>
                <a:latin typeface="Times" pitchFamily="18" charset="0"/>
              </a:rPr>
              <a:pPr/>
              <a:t>1</a:t>
            </a:fld>
            <a:endParaRPr lang="en-US" sz="1400" dirty="0" smtClean="0">
              <a:solidFill>
                <a:schemeClr val="bg1"/>
              </a:solidFill>
              <a:latin typeface="Times" pitchFamily="18" charset="0"/>
            </a:endParaRPr>
          </a:p>
        </p:txBody>
      </p:sp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>
          <a:xfrm>
            <a:off x="663822" y="307249"/>
            <a:ext cx="7041996" cy="685800"/>
          </a:xfrm>
        </p:spPr>
        <p:txBody>
          <a:bodyPr/>
          <a:lstStyle/>
          <a:p>
            <a:pPr eaLnBrk="1" hangingPunct="1"/>
            <a:r>
              <a:rPr lang="en-US" sz="3200" b="1" dirty="0" smtClean="0"/>
              <a:t>Future Circular </a:t>
            </a:r>
            <a:r>
              <a:rPr lang="en-US" sz="3200" b="1" dirty="0" err="1" smtClean="0"/>
              <a:t>e+e</a:t>
            </a:r>
            <a:r>
              <a:rPr lang="en-US" sz="3200" b="1" dirty="0" smtClean="0"/>
              <a:t>- Colliders</a:t>
            </a:r>
          </a:p>
        </p:txBody>
      </p:sp>
      <p:sp>
        <p:nvSpPr>
          <p:cNvPr id="3079" name="Text Box 4"/>
          <p:cNvSpPr txBox="1">
            <a:spLocks noChangeArrowheads="1"/>
          </p:cNvSpPr>
          <p:nvPr/>
        </p:nvSpPr>
        <p:spPr bwMode="auto">
          <a:xfrm>
            <a:off x="6131859" y="1343025"/>
            <a:ext cx="2850776" cy="134806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33400" indent="-5334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defRPr sz="28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it-IT" sz="2400" u="sng" dirty="0"/>
              <a:t>F. </a:t>
            </a:r>
            <a:r>
              <a:rPr lang="it-IT" sz="2400" u="sng" dirty="0" smtClean="0"/>
              <a:t>Bedeschi</a:t>
            </a:r>
          </a:p>
          <a:p>
            <a:pPr eaLnBrk="1" hangingPunct="1"/>
            <a:r>
              <a:rPr lang="en-US" sz="2400" dirty="0" smtClean="0">
                <a:solidFill>
                  <a:srgbClr val="CCFFFF"/>
                </a:solidFill>
              </a:rPr>
              <a:t>LFC19, Trento</a:t>
            </a:r>
            <a:endParaRPr lang="it-IT" sz="2400" dirty="0">
              <a:solidFill>
                <a:srgbClr val="CCFFFF"/>
              </a:solidFill>
            </a:endParaRPr>
          </a:p>
          <a:p>
            <a:pPr eaLnBrk="1" hangingPunct="1"/>
            <a:r>
              <a:rPr lang="it-IT" sz="2400" dirty="0" smtClean="0">
                <a:solidFill>
                  <a:srgbClr val="CCFFFF"/>
                </a:solidFill>
              </a:rPr>
              <a:t>Settembre 2019</a:t>
            </a:r>
            <a:endParaRPr lang="it-IT" sz="2400" dirty="0">
              <a:solidFill>
                <a:srgbClr val="CCFFFF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4388" y="3463065"/>
            <a:ext cx="7140863" cy="2438400"/>
          </a:xfrm>
        </p:spPr>
        <p:txBody>
          <a:bodyPr/>
          <a:lstStyle/>
          <a:p>
            <a:r>
              <a:rPr lang="en-US" dirty="0" smtClean="0"/>
              <a:t>Current physics landscape</a:t>
            </a:r>
            <a:endParaRPr lang="it-IT" dirty="0" smtClean="0"/>
          </a:p>
          <a:p>
            <a:r>
              <a:rPr lang="en-US" dirty="0" smtClean="0"/>
              <a:t>Current directions</a:t>
            </a:r>
          </a:p>
          <a:p>
            <a:r>
              <a:rPr lang="en-US" dirty="0" smtClean="0"/>
              <a:t>FCC-</a:t>
            </a:r>
            <a:r>
              <a:rPr lang="en-US" dirty="0" err="1" smtClean="0"/>
              <a:t>ee</a:t>
            </a:r>
            <a:endParaRPr lang="en-US" dirty="0" smtClean="0"/>
          </a:p>
          <a:p>
            <a:pPr lvl="1"/>
            <a:r>
              <a:rPr lang="en-US" dirty="0" smtClean="0"/>
              <a:t>Key measurements</a:t>
            </a:r>
          </a:p>
          <a:p>
            <a:pPr lvl="1"/>
            <a:r>
              <a:rPr lang="en-US" dirty="0" smtClean="0"/>
              <a:t>Current status</a:t>
            </a:r>
          </a:p>
          <a:p>
            <a:r>
              <a:rPr lang="en-US" dirty="0" smtClean="0"/>
              <a:t>Conclusions</a:t>
            </a:r>
          </a:p>
          <a:p>
            <a:endParaRPr lang="it-IT" dirty="0"/>
          </a:p>
        </p:txBody>
      </p:sp>
      <p:sp>
        <p:nvSpPr>
          <p:cNvPr id="3" name="TextBox 2"/>
          <p:cNvSpPr txBox="1"/>
          <p:nvPr/>
        </p:nvSpPr>
        <p:spPr>
          <a:xfrm>
            <a:off x="1981199" y="2337143"/>
            <a:ext cx="18389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 smtClean="0">
                <a:solidFill>
                  <a:schemeClr val="bg1"/>
                </a:solidFill>
              </a:rPr>
              <a:t>Outline</a:t>
            </a:r>
            <a:endParaRPr lang="en-US" sz="4000" b="1" u="sng" dirty="0">
              <a:solidFill>
                <a:schemeClr val="bg1"/>
              </a:solidFill>
            </a:endParaRP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4365625" cy="3048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Bedeschi</a:t>
            </a:r>
            <a:r>
              <a:rPr lang="en-US" dirty="0" smtClean="0"/>
              <a:t>, LFC19, Trento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production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513" y="1546225"/>
            <a:ext cx="2264727" cy="1841409"/>
          </a:xfrm>
        </p:spPr>
        <p:txBody>
          <a:bodyPr/>
          <a:lstStyle/>
          <a:p>
            <a:r>
              <a:rPr lang="en-US" dirty="0" err="1" smtClean="0"/>
              <a:t>asd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Bedeschi, LFC19, Trento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62" y="1339200"/>
            <a:ext cx="8731801" cy="521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891" y="3328599"/>
            <a:ext cx="1553598" cy="8987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3923" y="4227313"/>
            <a:ext cx="1648953" cy="1170307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89053" y="1034400"/>
            <a:ext cx="8926316" cy="5382600"/>
            <a:chOff x="189053" y="1034400"/>
            <a:chExt cx="8926316" cy="53826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87729" y="2891917"/>
              <a:ext cx="4127640" cy="352508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9053" y="1034400"/>
              <a:ext cx="4598847" cy="441589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013056" y="1546225"/>
              <a:ext cx="18758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tx1"/>
                  </a:solidFill>
                </a:rPr>
                <a:t>p</a:t>
              </a:r>
              <a:r>
                <a:rPr lang="en-US" b="1" dirty="0" smtClean="0">
                  <a:solidFill>
                    <a:schemeClr val="tx1"/>
                  </a:solidFill>
                </a:rPr>
                <a:t>p @ LHC</a:t>
              </a:r>
              <a:endParaRPr lang="it-IT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001000" y="3066989"/>
              <a:ext cx="8274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</a:rPr>
                <a:t>e</a:t>
              </a:r>
              <a:r>
                <a:rPr lang="en-US" b="1" dirty="0" err="1" smtClean="0">
                  <a:solidFill>
                    <a:srgbClr val="FF0000"/>
                  </a:solidFill>
                </a:rPr>
                <a:t>+e</a:t>
              </a:r>
              <a:r>
                <a:rPr lang="en-US" b="1" dirty="0" smtClean="0">
                  <a:solidFill>
                    <a:srgbClr val="FF0000"/>
                  </a:solidFill>
                </a:rPr>
                <a:t>-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>
              <a:off x="4442489" y="4943059"/>
              <a:ext cx="1258888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9" name="TextBox 18"/>
          <p:cNvSpPr txBox="1"/>
          <p:nvPr/>
        </p:nvSpPr>
        <p:spPr>
          <a:xfrm>
            <a:off x="5062279" y="1485424"/>
            <a:ext cx="3352456" cy="104028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Very clean production</a:t>
            </a:r>
          </a:p>
          <a:p>
            <a:r>
              <a:rPr lang="en-US" dirty="0" smtClean="0"/>
              <a:t>in </a:t>
            </a:r>
            <a:r>
              <a:rPr lang="en-US" dirty="0" err="1" smtClean="0"/>
              <a:t>e+e</a:t>
            </a:r>
            <a:r>
              <a:rPr lang="en-US" dirty="0" smtClean="0"/>
              <a:t>-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8373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total width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20684"/>
            <a:ext cx="7772400" cy="4114800"/>
          </a:xfrm>
        </p:spPr>
        <p:txBody>
          <a:bodyPr/>
          <a:lstStyle/>
          <a:p>
            <a:r>
              <a:rPr lang="en-US" dirty="0" smtClean="0"/>
              <a:t>Higgs recoil provides model independent measurement of coupling to Z</a:t>
            </a:r>
          </a:p>
          <a:p>
            <a:pPr lvl="1"/>
            <a:r>
              <a:rPr lang="en-US" dirty="0">
                <a:latin typeface="Symbol" panose="05050102010706020507" pitchFamily="18" charset="2"/>
              </a:rPr>
              <a:t>s</a:t>
            </a:r>
            <a:r>
              <a:rPr lang="en-US" dirty="0" smtClean="0"/>
              <a:t>(HZ) </a:t>
            </a:r>
            <a:r>
              <a:rPr lang="en-US" dirty="0" smtClean="0">
                <a:sym typeface="Symbol" panose="05050102010706020507" pitchFamily="18" charset="2"/>
              </a:rPr>
              <a:t> g</a:t>
            </a:r>
            <a:r>
              <a:rPr lang="en-US" baseline="30000" dirty="0" smtClean="0">
                <a:sym typeface="Symbol" panose="05050102010706020507" pitchFamily="18" charset="2"/>
              </a:rPr>
              <a:t>2</a:t>
            </a:r>
            <a:r>
              <a:rPr lang="en-US" baseline="-25000" dirty="0" smtClean="0">
                <a:sym typeface="Symbol" panose="05050102010706020507" pitchFamily="18" charset="2"/>
              </a:rPr>
              <a:t>HZ</a:t>
            </a:r>
            <a:r>
              <a:rPr lang="en-US" dirty="0" smtClean="0">
                <a:sym typeface="Symbol" panose="05050102010706020507" pitchFamily="18" charset="2"/>
              </a:rPr>
              <a:t> </a:t>
            </a:r>
          </a:p>
          <a:p>
            <a:pPr marL="457200" lvl="1" indent="0">
              <a:buNone/>
            </a:pPr>
            <a:endParaRPr lang="en-US" dirty="0" smtClean="0">
              <a:sym typeface="Symbol" panose="05050102010706020507" pitchFamily="18" charset="2"/>
            </a:endParaRP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Critical:</a:t>
            </a:r>
          </a:p>
          <a:p>
            <a:pPr lvl="2"/>
            <a:r>
              <a:rPr lang="en-US" dirty="0"/>
              <a:t>B</a:t>
            </a:r>
            <a:r>
              <a:rPr lang="en-US" dirty="0" smtClean="0"/>
              <a:t>eam energy spread: SR+BS</a:t>
            </a:r>
          </a:p>
          <a:p>
            <a:pPr lvl="2"/>
            <a:r>
              <a:rPr lang="en-US" dirty="0" smtClean="0"/>
              <a:t>Tracking resolution</a:t>
            </a:r>
          </a:p>
          <a:p>
            <a:r>
              <a:rPr lang="en-US" dirty="0" smtClean="0"/>
              <a:t>Total width combining with </a:t>
            </a:r>
          </a:p>
          <a:p>
            <a:pPr marL="0" indent="0">
              <a:buNone/>
            </a:pPr>
            <a:r>
              <a:rPr lang="en-US" dirty="0"/>
              <a:t>d</a:t>
            </a:r>
            <a:r>
              <a:rPr lang="en-US" dirty="0" smtClean="0"/>
              <a:t>ecays in specific channels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Bedeschi, LFC19, Trento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2315" t="49569"/>
          <a:stretch/>
        </p:blipFill>
        <p:spPr>
          <a:xfrm>
            <a:off x="5124507" y="4361046"/>
            <a:ext cx="3709852" cy="21488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50416"/>
          <a:stretch/>
        </p:blipFill>
        <p:spPr>
          <a:xfrm>
            <a:off x="5024845" y="2013415"/>
            <a:ext cx="3909177" cy="23043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81486" y="1490195"/>
            <a:ext cx="1670137" cy="523220"/>
          </a:xfrm>
          <a:prstGeom prst="rect">
            <a:avLst/>
          </a:prstGeom>
          <a:solidFill>
            <a:srgbClr val="094EC9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 = 5 ab</a:t>
            </a:r>
            <a:r>
              <a:rPr lang="en-US" baseline="30000" dirty="0" smtClean="0"/>
              <a:t>-1</a:t>
            </a:r>
            <a:r>
              <a:rPr lang="en-US" dirty="0" smtClean="0"/>
              <a:t> </a:t>
            </a:r>
            <a:endParaRPr lang="it-IT" dirty="0"/>
          </a:p>
        </p:txBody>
      </p:sp>
      <p:grpSp>
        <p:nvGrpSpPr>
          <p:cNvPr id="12" name="Group 11"/>
          <p:cNvGrpSpPr/>
          <p:nvPr/>
        </p:nvGrpSpPr>
        <p:grpSpPr>
          <a:xfrm>
            <a:off x="2760723" y="2335609"/>
            <a:ext cx="2205000" cy="1408000"/>
            <a:chOff x="2354803" y="2909767"/>
            <a:chExt cx="2205000" cy="1408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54803" y="2909767"/>
              <a:ext cx="2205000" cy="1408000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 bwMode="auto">
            <a:xfrm>
              <a:off x="3532855" y="3519675"/>
              <a:ext cx="143881" cy="148425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533400" marR="0" indent="-5334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Tx/>
                <a:buFont typeface="Wingdings" pitchFamily="2" charset="2"/>
                <a:buNone/>
                <a:tabLst/>
              </a:pPr>
              <a:endParaRPr kumimoji="0" lang="it-IT" sz="2800" b="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962" y="5778642"/>
            <a:ext cx="4476150" cy="5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4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coupling fits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70" y="1354637"/>
            <a:ext cx="8891950" cy="4114800"/>
          </a:xfrm>
        </p:spPr>
        <p:txBody>
          <a:bodyPr/>
          <a:lstStyle/>
          <a:p>
            <a:r>
              <a:rPr lang="en-US" dirty="0" smtClean="0"/>
              <a:t>Kappa framework</a:t>
            </a:r>
          </a:p>
          <a:p>
            <a:endParaRPr lang="en-US" dirty="0"/>
          </a:p>
          <a:p>
            <a:endParaRPr lang="en-US" dirty="0" smtClean="0"/>
          </a:p>
          <a:p>
            <a:pPr lvl="1"/>
            <a:r>
              <a:rPr lang="en-US" dirty="0" smtClean="0"/>
              <a:t>Extension                                  </a:t>
            </a:r>
            <a:r>
              <a:rPr lang="en-US" dirty="0" err="1" smtClean="0"/>
              <a:t>BRinv</a:t>
            </a:r>
            <a:r>
              <a:rPr lang="en-US" dirty="0" smtClean="0"/>
              <a:t> measured at FCC-</a:t>
            </a:r>
            <a:r>
              <a:rPr lang="en-US" dirty="0" err="1" smtClean="0"/>
              <a:t>ee</a:t>
            </a:r>
            <a:r>
              <a:rPr lang="en-US" dirty="0" smtClean="0"/>
              <a:t>  </a:t>
            </a:r>
            <a:endParaRPr lang="en-US" dirty="0"/>
          </a:p>
          <a:p>
            <a:pPr lvl="1"/>
            <a:r>
              <a:rPr lang="en-US" dirty="0" smtClean="0"/>
              <a:t>                                                  </a:t>
            </a:r>
            <a:r>
              <a:rPr lang="en-US" dirty="0" err="1" smtClean="0"/>
              <a:t>BRunt</a:t>
            </a:r>
            <a:r>
              <a:rPr lang="en-US" dirty="0" smtClean="0"/>
              <a:t> 100% correlated with </a:t>
            </a:r>
            <a:r>
              <a:rPr lang="en-US" dirty="0" smtClean="0">
                <a:latin typeface="Symbol" panose="05050102010706020507" pitchFamily="18" charset="2"/>
              </a:rPr>
              <a:t>G</a:t>
            </a:r>
            <a:r>
              <a:rPr lang="en-US" baseline="-25000" dirty="0" smtClean="0"/>
              <a:t>H</a:t>
            </a:r>
          </a:p>
          <a:p>
            <a:r>
              <a:rPr lang="en-US" dirty="0" smtClean="0"/>
              <a:t>EFT framework</a:t>
            </a:r>
          </a:p>
          <a:p>
            <a:pPr lvl="1"/>
            <a:r>
              <a:rPr lang="en-US" dirty="0" smtClean="0"/>
              <a:t>Leading order NP effects weighted sum of all dim-6 operators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                                              </a:t>
            </a:r>
            <a:r>
              <a:rPr lang="en-US" dirty="0" smtClean="0">
                <a:sym typeface="Wingdings" panose="05000000000000000000" pitchFamily="2" charset="2"/>
              </a:rPr>
              <a:t>  </a:t>
            </a:r>
            <a:r>
              <a:rPr lang="en-US" dirty="0" smtClean="0"/>
              <a:t>59 B&amp;L conserving operators</a:t>
            </a:r>
          </a:p>
          <a:p>
            <a:pPr lvl="1"/>
            <a:r>
              <a:rPr lang="en-US" dirty="0" smtClean="0"/>
              <a:t>Includes interference with SM operators</a:t>
            </a:r>
          </a:p>
          <a:p>
            <a:pPr lvl="1"/>
            <a:r>
              <a:rPr lang="en-US" dirty="0" smtClean="0"/>
              <a:t>Simultaneous fit of Higgs, EWPO, </a:t>
            </a:r>
            <a:r>
              <a:rPr lang="en-US" dirty="0" err="1" smtClean="0"/>
              <a:t>aTGC</a:t>
            </a:r>
            <a:r>
              <a:rPr lang="en-US" dirty="0" smtClean="0"/>
              <a:t>, </a:t>
            </a:r>
            <a:r>
              <a:rPr lang="en-US" dirty="0" err="1" smtClean="0"/>
              <a:t>topEW</a:t>
            </a:r>
            <a:endParaRPr lang="en-US" dirty="0" smtClean="0"/>
          </a:p>
          <a:p>
            <a:pPr lvl="1"/>
            <a:r>
              <a:rPr lang="en-US" dirty="0" smtClean="0"/>
              <a:t>Fit results projected into effective Higgs couplings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lvl="1"/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Bedeschi, LFC19, Trento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190" y="1395988"/>
            <a:ext cx="2315250" cy="72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042" y="2087664"/>
            <a:ext cx="6482701" cy="83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7361" y="1354637"/>
            <a:ext cx="1455649" cy="7384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8042" y="2923664"/>
            <a:ext cx="2006550" cy="671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236" y="4678427"/>
            <a:ext cx="2595154" cy="4979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3676" y="6004363"/>
            <a:ext cx="1671082" cy="43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1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coupling fits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713" y="1319802"/>
            <a:ext cx="7772400" cy="4114800"/>
          </a:xfrm>
        </p:spPr>
        <p:txBody>
          <a:bodyPr/>
          <a:lstStyle/>
          <a:p>
            <a:r>
              <a:rPr lang="en-US" dirty="0" smtClean="0"/>
              <a:t>Results limited only by statistics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Bedeschi, LFC19, Trento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941" y="2059924"/>
            <a:ext cx="7663408" cy="446493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48400" y="1428253"/>
            <a:ext cx="2669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Symbol" panose="05050102010706020507" pitchFamily="18" charset="2"/>
              </a:rPr>
              <a:t>k</a:t>
            </a:r>
            <a:r>
              <a:rPr lang="en-US" b="1" dirty="0" smtClean="0">
                <a:solidFill>
                  <a:srgbClr val="FF0000"/>
                </a:solidFill>
              </a:rPr>
              <a:t>                EFT</a:t>
            </a:r>
            <a:endParaRPr lang="it-IT" b="1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6444343" y="1907177"/>
            <a:ext cx="217714" cy="134112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 flipH="1">
            <a:off x="7922374" y="1907177"/>
            <a:ext cx="539932" cy="1470025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52" y="2297704"/>
            <a:ext cx="8823621" cy="430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9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546" y="1448145"/>
            <a:ext cx="3687053" cy="21057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Triple Higgs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87" y="1258842"/>
            <a:ext cx="7772400" cy="4114800"/>
          </a:xfrm>
        </p:spPr>
        <p:txBody>
          <a:bodyPr/>
          <a:lstStyle/>
          <a:p>
            <a:r>
              <a:rPr lang="en-US" dirty="0" smtClean="0"/>
              <a:t>No direct production @ FCC-</a:t>
            </a:r>
            <a:r>
              <a:rPr lang="en-US" dirty="0" err="1" smtClean="0"/>
              <a:t>ee</a:t>
            </a:r>
            <a:endParaRPr lang="en-US" dirty="0" smtClean="0"/>
          </a:p>
          <a:p>
            <a:pPr lvl="1"/>
            <a:r>
              <a:rPr lang="en-US" dirty="0" smtClean="0"/>
              <a:t>Sensitivity through loop effects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Bedeschi, LFC19, Trento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86587" y="2211853"/>
            <a:ext cx="8259126" cy="4439791"/>
            <a:chOff x="-166688" y="1562100"/>
            <a:chExt cx="9477375" cy="473392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66688" y="1562100"/>
              <a:ext cx="9477375" cy="37338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4374" y="5295900"/>
              <a:ext cx="7715250" cy="1000125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53710" y="1774767"/>
            <a:ext cx="7078603" cy="4852501"/>
            <a:chOff x="532688" y="1700699"/>
            <a:chExt cx="7078603" cy="485250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2688" y="1700699"/>
              <a:ext cx="7078603" cy="4852501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 bwMode="auto">
            <a:xfrm>
              <a:off x="532688" y="3124758"/>
              <a:ext cx="6566262" cy="627018"/>
            </a:xfrm>
            <a:prstGeom prst="rect">
              <a:avLst/>
            </a:prstGeom>
            <a:solidFill>
              <a:srgbClr val="00B0F0">
                <a:alpha val="20000"/>
              </a:srgbClr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533400" marR="0" indent="-5334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Tx/>
                <a:buFont typeface="Wingdings" pitchFamily="2" charset="2"/>
                <a:buNone/>
                <a:tabLst/>
              </a:pPr>
              <a:endParaRPr kumimoji="0" lang="it-IT" sz="2800" b="0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741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EWK 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5299"/>
            <a:ext cx="8926784" cy="4114800"/>
          </a:xfrm>
        </p:spPr>
        <p:txBody>
          <a:bodyPr/>
          <a:lstStyle/>
          <a:p>
            <a:r>
              <a:rPr lang="en-US" dirty="0" smtClean="0"/>
              <a:t>Outstanding program of precision EWK measurements</a:t>
            </a:r>
          </a:p>
          <a:p>
            <a:pPr lvl="1"/>
            <a:r>
              <a:rPr lang="en-US" dirty="0" smtClean="0"/>
              <a:t>O(10-100) better than LEP precision</a:t>
            </a:r>
          </a:p>
          <a:p>
            <a:pPr lvl="1"/>
            <a:r>
              <a:rPr lang="en-US" dirty="0" smtClean="0"/>
              <a:t>Substantially reduce parametric uncertainties in theory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Bedeschi, LFC19, Trento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634" y="2614000"/>
            <a:ext cx="8245376" cy="402193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66227" y="1730586"/>
            <a:ext cx="6629400" cy="4905345"/>
            <a:chOff x="448056" y="1752668"/>
            <a:chExt cx="6629400" cy="490534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056" y="1752668"/>
              <a:ext cx="6629400" cy="490534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flipH="1">
              <a:off x="951501" y="2330308"/>
              <a:ext cx="37038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</a:rPr>
                <a:t>EFT: </a:t>
              </a:r>
              <a:r>
                <a:rPr lang="en-US" b="1" dirty="0" err="1" smtClean="0">
                  <a:solidFill>
                    <a:srgbClr val="0070C0"/>
                  </a:solidFill>
                </a:rPr>
                <a:t>Zff</a:t>
              </a:r>
              <a:r>
                <a:rPr lang="en-US" b="1" dirty="0" smtClean="0">
                  <a:solidFill>
                    <a:srgbClr val="0070C0"/>
                  </a:solidFill>
                </a:rPr>
                <a:t> couplings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22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EWK examples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7" y="4775740"/>
            <a:ext cx="8915403" cy="1554026"/>
          </a:xfrm>
        </p:spPr>
        <p:txBody>
          <a:bodyPr/>
          <a:lstStyle/>
          <a:p>
            <a:r>
              <a:rPr lang="en-US" dirty="0" smtClean="0"/>
              <a:t>W mass/width </a:t>
            </a:r>
            <a:r>
              <a:rPr lang="en-US" dirty="0" smtClean="0">
                <a:sym typeface="Wingdings" panose="05000000000000000000" pitchFamily="2" charset="2"/>
              </a:rPr>
              <a:t> 0.5/1.2 MeV resolution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WW threshold scan/ direct measurements check and improve</a:t>
            </a:r>
          </a:p>
          <a:p>
            <a:r>
              <a:rPr lang="en-US" dirty="0" smtClean="0"/>
              <a:t>Top quark mass/width </a:t>
            </a:r>
            <a:r>
              <a:rPr lang="en-US" dirty="0" smtClean="0">
                <a:sym typeface="Wingdings" panose="05000000000000000000" pitchFamily="2" charset="2"/>
              </a:rPr>
              <a:t> 17/45 MeV resolution</a:t>
            </a:r>
          </a:p>
          <a:p>
            <a:pPr lvl="1"/>
            <a:r>
              <a:rPr lang="en-US" dirty="0" err="1">
                <a:sym typeface="Wingdings" panose="05000000000000000000" pitchFamily="2" charset="2"/>
              </a:rPr>
              <a:t>t</a:t>
            </a:r>
            <a:r>
              <a:rPr lang="en-US" dirty="0" err="1" smtClean="0">
                <a:sym typeface="Wingdings" panose="05000000000000000000" pitchFamily="2" charset="2"/>
              </a:rPr>
              <a:t>t</a:t>
            </a:r>
            <a:r>
              <a:rPr lang="en-US" dirty="0" smtClean="0">
                <a:sym typeface="Wingdings" panose="05000000000000000000" pitchFamily="2" charset="2"/>
              </a:rPr>
              <a:t>  threshold scan – N</a:t>
            </a:r>
            <a:r>
              <a:rPr lang="en-US" baseline="30000" dirty="0" smtClean="0">
                <a:sym typeface="Wingdings" panose="05000000000000000000" pitchFamily="2" charset="2"/>
              </a:rPr>
              <a:t>3</a:t>
            </a:r>
            <a:r>
              <a:rPr lang="en-US" dirty="0" smtClean="0">
                <a:sym typeface="Wingdings" panose="05000000000000000000" pitchFamily="2" charset="2"/>
              </a:rPr>
              <a:t>LO, ISR and </a:t>
            </a:r>
            <a:r>
              <a:rPr lang="en-US" dirty="0" err="1" smtClean="0">
                <a:sym typeface="Wingdings" panose="05000000000000000000" pitchFamily="2" charset="2"/>
              </a:rPr>
              <a:t>FCCee</a:t>
            </a:r>
            <a:r>
              <a:rPr lang="en-US" dirty="0" smtClean="0">
                <a:sym typeface="Wingdings" panose="05000000000000000000" pitchFamily="2" charset="2"/>
              </a:rPr>
              <a:t> luminosity spectrum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Bedeschi, LFC19, Trento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77" y="1266740"/>
            <a:ext cx="7827751" cy="350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77" y="1290234"/>
            <a:ext cx="7542523" cy="534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12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NP sensitivity from EFT fits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652" y="1434619"/>
            <a:ext cx="4267543" cy="4114800"/>
          </a:xfrm>
        </p:spPr>
        <p:txBody>
          <a:bodyPr/>
          <a:lstStyle/>
          <a:p>
            <a:r>
              <a:rPr lang="en-US" dirty="0" smtClean="0"/>
              <a:t>From exclusive fits </a:t>
            </a:r>
          </a:p>
          <a:p>
            <a:pPr lvl="1"/>
            <a:r>
              <a:rPr lang="en-US" dirty="0" smtClean="0"/>
              <a:t>Reach to several 10’s </a:t>
            </a:r>
            <a:r>
              <a:rPr lang="en-US" dirty="0" err="1" smtClean="0"/>
              <a:t>TeV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Theory uncertainties</a:t>
            </a:r>
          </a:p>
          <a:p>
            <a:pPr lvl="1"/>
            <a:r>
              <a:rPr lang="en-US" dirty="0" smtClean="0"/>
              <a:t>Parametric~ exp. precision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heory precision need</a:t>
            </a:r>
          </a:p>
          <a:p>
            <a:pPr lvl="2"/>
            <a:r>
              <a:rPr lang="en-US" dirty="0" smtClean="0"/>
              <a:t>3 loop Z pole</a:t>
            </a:r>
          </a:p>
          <a:p>
            <a:pPr lvl="2"/>
            <a:r>
              <a:rPr lang="en-US" dirty="0" smtClean="0"/>
              <a:t>2 loop WW</a:t>
            </a:r>
          </a:p>
          <a:p>
            <a:pPr lvl="2"/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Bedeschi, LFC19, Trento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6072" y="1219019"/>
            <a:ext cx="4667712" cy="26903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195" y="3909365"/>
            <a:ext cx="4645589" cy="27055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8353" y="1249953"/>
            <a:ext cx="2029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70C0"/>
                </a:solidFill>
              </a:rPr>
              <a:t>EWK observables</a:t>
            </a:r>
            <a:endParaRPr lang="it-IT" sz="18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8352" y="3940299"/>
            <a:ext cx="2029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70C0"/>
                </a:solidFill>
              </a:rPr>
              <a:t>Higgs observables</a:t>
            </a:r>
            <a:endParaRPr lang="it-IT" sz="1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57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4302" y="3565015"/>
            <a:ext cx="4105423" cy="29596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Heavy flavors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839" y="1311094"/>
            <a:ext cx="7772400" cy="4114800"/>
          </a:xfrm>
        </p:spPr>
        <p:txBody>
          <a:bodyPr/>
          <a:lstStyle/>
          <a:p>
            <a:r>
              <a:rPr lang="en-US" dirty="0" smtClean="0"/>
              <a:t>Large heavy flavor production at Z pole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lvl="1"/>
            <a:r>
              <a:rPr lang="en-US" dirty="0" smtClean="0"/>
              <a:t>Very clean, well separated, pairs</a:t>
            </a:r>
          </a:p>
          <a:p>
            <a:r>
              <a:rPr lang="en-US" dirty="0" smtClean="0"/>
              <a:t>Example:</a:t>
            </a:r>
          </a:p>
          <a:p>
            <a:pPr lvl="1"/>
            <a:r>
              <a:rPr lang="en-US" dirty="0"/>
              <a:t>Lepton universality 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in </a:t>
            </a:r>
            <a:r>
              <a:rPr lang="en-US" dirty="0"/>
              <a:t>B</a:t>
            </a:r>
            <a:r>
              <a:rPr lang="en-US" baseline="30000" dirty="0"/>
              <a:t>0</a:t>
            </a:r>
            <a:r>
              <a:rPr lang="en-US" dirty="0"/>
              <a:t> → K</a:t>
            </a:r>
            <a:r>
              <a:rPr lang="en-US" baseline="30000" dirty="0"/>
              <a:t>*0</a:t>
            </a:r>
            <a:r>
              <a:rPr lang="en-US" dirty="0"/>
              <a:t> </a:t>
            </a:r>
            <a:r>
              <a:rPr lang="el-GR" dirty="0"/>
              <a:t>τ+τ-</a:t>
            </a:r>
            <a:r>
              <a:rPr lang="en-US" dirty="0" smtClean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Bedeschi, LFC19, Trento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9286" y="4194634"/>
            <a:ext cx="1897989" cy="4108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531" y="1807407"/>
            <a:ext cx="8532744" cy="12878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839" y="5157216"/>
            <a:ext cx="4844641" cy="136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28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3" y="294481"/>
            <a:ext cx="6477000" cy="685800"/>
          </a:xfrm>
        </p:spPr>
        <p:txBody>
          <a:bodyPr/>
          <a:lstStyle/>
          <a:p>
            <a:r>
              <a:rPr lang="en-US" dirty="0" smtClean="0"/>
              <a:t>Direct NP search example: HNL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049" y="1264602"/>
            <a:ext cx="7772400" cy="4114800"/>
          </a:xfrm>
        </p:spPr>
        <p:txBody>
          <a:bodyPr/>
          <a:lstStyle/>
          <a:p>
            <a:r>
              <a:rPr lang="en-US" dirty="0" smtClean="0"/>
              <a:t>HNL mix with active neutrino’s</a:t>
            </a:r>
          </a:p>
          <a:p>
            <a:pPr lvl="1"/>
            <a:r>
              <a:rPr lang="en-US" dirty="0" smtClean="0"/>
              <a:t>Fully </a:t>
            </a:r>
            <a:r>
              <a:rPr lang="en-US" dirty="0" err="1" smtClean="0"/>
              <a:t>reconstructable</a:t>
            </a:r>
            <a:r>
              <a:rPr lang="en-US" dirty="0"/>
              <a:t> </a:t>
            </a:r>
            <a:r>
              <a:rPr lang="en-US" dirty="0" smtClean="0"/>
              <a:t>decay with W</a:t>
            </a:r>
          </a:p>
          <a:p>
            <a:pPr lvl="1"/>
            <a:r>
              <a:rPr lang="en-US" dirty="0" smtClean="0"/>
              <a:t>Small mixing </a:t>
            </a:r>
            <a:r>
              <a:rPr lang="en-US" dirty="0" smtClean="0">
                <a:sym typeface="Wingdings" panose="05000000000000000000" pitchFamily="2" charset="2"/>
              </a:rPr>
              <a:t> long lifetime</a:t>
            </a:r>
            <a:r>
              <a:rPr lang="en-US" dirty="0" smtClean="0"/>
              <a:t> 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Bedeschi</a:t>
            </a:r>
            <a:r>
              <a:rPr lang="en-US" dirty="0" smtClean="0"/>
              <a:t>, LFC19, Trento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31904" y="2994542"/>
            <a:ext cx="3215945" cy="10402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 cm &lt; </a:t>
            </a:r>
            <a:r>
              <a:rPr lang="en-US" dirty="0" err="1" smtClean="0"/>
              <a:t>c</a:t>
            </a:r>
            <a:r>
              <a:rPr lang="en-US" dirty="0" err="1" smtClean="0">
                <a:latin typeface="Symbol" panose="05050102010706020507" pitchFamily="18" charset="2"/>
              </a:rPr>
              <a:t>t</a:t>
            </a:r>
            <a:r>
              <a:rPr lang="en-US" dirty="0" smtClean="0"/>
              <a:t> &lt; 100 cm</a:t>
            </a:r>
          </a:p>
          <a:p>
            <a:r>
              <a:rPr lang="en-US" dirty="0" smtClean="0"/>
              <a:t>10</a:t>
            </a:r>
            <a:r>
              <a:rPr lang="en-US" baseline="30000" dirty="0" smtClean="0"/>
              <a:t>12</a:t>
            </a:r>
            <a:r>
              <a:rPr lang="en-US" dirty="0" smtClean="0"/>
              <a:t> Z</a:t>
            </a:r>
            <a:endParaRPr lang="it-IT" dirty="0"/>
          </a:p>
        </p:txBody>
      </p:sp>
      <p:sp>
        <p:nvSpPr>
          <p:cNvPr id="14" name="TextBox 13"/>
          <p:cNvSpPr txBox="1"/>
          <p:nvPr/>
        </p:nvSpPr>
        <p:spPr>
          <a:xfrm>
            <a:off x="5331904" y="4761612"/>
            <a:ext cx="3485249" cy="10402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0.01 cm &lt; </a:t>
            </a:r>
            <a:r>
              <a:rPr lang="en-US" dirty="0" err="1" smtClean="0"/>
              <a:t>c</a:t>
            </a:r>
            <a:r>
              <a:rPr lang="en-US" dirty="0" err="1" smtClean="0">
                <a:latin typeface="Symbol" panose="05050102010706020507" pitchFamily="18" charset="2"/>
              </a:rPr>
              <a:t>t</a:t>
            </a:r>
            <a:r>
              <a:rPr lang="en-US" dirty="0" smtClean="0"/>
              <a:t> &lt; 500 cm</a:t>
            </a:r>
          </a:p>
          <a:p>
            <a:r>
              <a:rPr lang="en-US" dirty="0" smtClean="0"/>
              <a:t>10</a:t>
            </a:r>
            <a:r>
              <a:rPr lang="en-US" baseline="30000" dirty="0" smtClean="0"/>
              <a:t>13</a:t>
            </a:r>
            <a:r>
              <a:rPr lang="en-US" dirty="0" smtClean="0"/>
              <a:t> Z</a:t>
            </a:r>
            <a:endParaRPr lang="it-IT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4513" y="1393351"/>
            <a:ext cx="2967532" cy="15688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00" y="2756774"/>
            <a:ext cx="5233460" cy="18745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49" y="4642606"/>
            <a:ext cx="5267511" cy="188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7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777" y="302215"/>
            <a:ext cx="6477000" cy="685800"/>
          </a:xfrm>
        </p:spPr>
        <p:txBody>
          <a:bodyPr/>
          <a:lstStyle/>
          <a:p>
            <a:r>
              <a:rPr lang="en-US" dirty="0" smtClean="0"/>
              <a:t>Current physics landscape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624" y="1326769"/>
            <a:ext cx="8589328" cy="4114800"/>
          </a:xfrm>
        </p:spPr>
        <p:txBody>
          <a:bodyPr/>
          <a:lstStyle/>
          <a:p>
            <a:r>
              <a:rPr lang="it-IT" dirty="0" smtClean="0"/>
              <a:t>Higgs </a:t>
            </a:r>
            <a:r>
              <a:rPr lang="it-IT" dirty="0"/>
              <a:t>properties SM-like</a:t>
            </a:r>
            <a:r>
              <a:rPr lang="it-IT" dirty="0" smtClean="0"/>
              <a:t>.</a:t>
            </a:r>
          </a:p>
          <a:p>
            <a:pPr lvl="1"/>
            <a:r>
              <a:rPr lang="en-US" dirty="0" smtClean="0"/>
              <a:t>After HL-LHC precision level of several %</a:t>
            </a:r>
          </a:p>
          <a:p>
            <a:pPr lvl="1"/>
            <a:r>
              <a:rPr lang="en-US" dirty="0"/>
              <a:t>Deviation from SM:  </a:t>
            </a:r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dirty="0"/>
              <a:t> ~ v</a:t>
            </a:r>
            <a:r>
              <a:rPr lang="en-US" baseline="30000" dirty="0"/>
              <a:t>2</a:t>
            </a:r>
            <a:r>
              <a:rPr lang="en-US" dirty="0"/>
              <a:t>/M</a:t>
            </a:r>
            <a:r>
              <a:rPr lang="en-US" baseline="30000" dirty="0"/>
              <a:t>2</a:t>
            </a:r>
            <a:r>
              <a:rPr lang="en-US" dirty="0"/>
              <a:t>      v = 246 GeV</a:t>
            </a:r>
          </a:p>
          <a:p>
            <a:pPr lvl="2"/>
            <a:r>
              <a:rPr lang="en-US" dirty="0"/>
              <a:t>M scale of new physics</a:t>
            </a:r>
          </a:p>
          <a:p>
            <a:pPr lvl="2"/>
            <a:r>
              <a:rPr lang="en-US" dirty="0"/>
              <a:t>M ~ 1 – 10 </a:t>
            </a:r>
            <a:r>
              <a:rPr lang="en-US" dirty="0" err="1"/>
              <a:t>TeV</a:t>
            </a:r>
            <a:r>
              <a:rPr lang="en-US" dirty="0"/>
              <a:t>  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</a:t>
            </a:r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dirty="0"/>
              <a:t> ~ 6 – 0.06%</a:t>
            </a:r>
          </a:p>
          <a:p>
            <a:pPr lvl="1"/>
            <a:r>
              <a:rPr lang="en-US" dirty="0"/>
              <a:t>Need  &lt; ~ % sensitivity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beyond HL-LHC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Bedeschi, LFC19, Trento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5216435" y="1916821"/>
            <a:ext cx="3803209" cy="4636379"/>
            <a:chOff x="5216435" y="1916821"/>
            <a:chExt cx="3803209" cy="463637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16435" y="2238119"/>
              <a:ext cx="3803209" cy="431508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659622" y="1916821"/>
              <a:ext cx="2360022" cy="52322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Granada 2019</a:t>
              </a:r>
              <a:endParaRPr lang="it-IT" dirty="0"/>
            </a:p>
          </p:txBody>
        </p:sp>
      </p:grp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77" y="3826977"/>
            <a:ext cx="5327212" cy="272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792" y="2288067"/>
            <a:ext cx="4545108" cy="423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Accelerators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Bedeschi, LFC19, Trento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45458" y="2784455"/>
            <a:ext cx="68403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 planned machines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102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-618164" y="302176"/>
            <a:ext cx="9144000" cy="756084"/>
          </a:xfrm>
          <a:prstGeom prst="rect">
            <a:avLst/>
          </a:prstGeom>
          <a:noFill/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  <a:buClrTx/>
              <a:defRPr/>
            </a:pPr>
            <a:r>
              <a:rPr lang="en-US" sz="2700" kern="0" dirty="0">
                <a:latin typeface="Arial"/>
              </a:rPr>
              <a:t>FCC integrated program</a:t>
            </a:r>
          </a:p>
          <a:p>
            <a:pPr defTabSz="685800" fontAlgn="auto">
              <a:spcAft>
                <a:spcPts val="0"/>
              </a:spcAft>
              <a:buClrTx/>
              <a:defRPr/>
            </a:pPr>
            <a:r>
              <a:rPr lang="en-US" sz="2400" kern="0" dirty="0">
                <a:latin typeface="Arial"/>
              </a:rPr>
              <a:t>inspired by </a:t>
            </a:r>
            <a:r>
              <a:rPr lang="en-US" sz="2400" kern="0" dirty="0" err="1">
                <a:latin typeface="Arial"/>
              </a:rPr>
              <a:t>succesful</a:t>
            </a:r>
            <a:r>
              <a:rPr lang="en-US" sz="2400" kern="0" dirty="0">
                <a:latin typeface="Arial"/>
              </a:rPr>
              <a:t> LEP – LHC programs at CERN</a:t>
            </a:r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6" b="-453"/>
          <a:stretch/>
        </p:blipFill>
        <p:spPr>
          <a:xfrm>
            <a:off x="55499" y="2024844"/>
            <a:ext cx="6462552" cy="2241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9076" y="4417034"/>
            <a:ext cx="678918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GB" sz="1800" b="1" dirty="0">
                <a:solidFill>
                  <a:schemeClr val="bg1"/>
                </a:solidFill>
                <a:latin typeface="Arial"/>
              </a:rPr>
              <a:t>baseline position was established considering: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GB" sz="1500" dirty="0">
                <a:solidFill>
                  <a:schemeClr val="bg1"/>
                </a:solidFill>
                <a:latin typeface="Arial"/>
              </a:rPr>
              <a:t>m</a:t>
            </a:r>
            <a:r>
              <a:rPr lang="en-GB" sz="1500" dirty="0" err="1">
                <a:solidFill>
                  <a:schemeClr val="bg1"/>
                </a:solidFill>
                <a:latin typeface="Arial"/>
              </a:rPr>
              <a:t>inimum</a:t>
            </a:r>
            <a:r>
              <a:rPr lang="en-GB" sz="1500" dirty="0">
                <a:solidFill>
                  <a:schemeClr val="bg1"/>
                </a:solidFill>
                <a:latin typeface="Arial"/>
              </a:rPr>
              <a:t> risk for construction, fastest and cheapest construction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GB" sz="1500" dirty="0">
                <a:solidFill>
                  <a:schemeClr val="bg1"/>
                </a:solidFill>
                <a:latin typeface="Arial"/>
              </a:rPr>
              <a:t>efficient connection to CERN accelerator complex 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GB" sz="1500" dirty="0">
              <a:solidFill>
                <a:srgbClr val="0C377B"/>
              </a:solidFill>
              <a:latin typeface="Arial"/>
            </a:endParaRPr>
          </a:p>
        </p:txBody>
      </p:sp>
      <p:pic>
        <p:nvPicPr>
          <p:cNvPr id="1026" name="Picture 1" descr="image00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0" r="253" b="3522"/>
          <a:stretch/>
        </p:blipFill>
        <p:spPr bwMode="auto">
          <a:xfrm>
            <a:off x="6518051" y="1617682"/>
            <a:ext cx="2608154" cy="250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20454" y="5478863"/>
            <a:ext cx="383442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de-DE" sz="1500" b="1" dirty="0">
                <a:solidFill>
                  <a:schemeClr val="bg1"/>
                </a:solidFill>
                <a:latin typeface="Arial"/>
              </a:rPr>
              <a:t>Total construction duration 7 years</a:t>
            </a:r>
          </a:p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de-DE" sz="1500" b="1" dirty="0">
                <a:solidFill>
                  <a:schemeClr val="bg1"/>
                </a:solidFill>
                <a:latin typeface="Arial"/>
              </a:rPr>
              <a:t>First sectors ready after 4.5 years</a:t>
            </a:r>
          </a:p>
          <a:p>
            <a:pPr marL="342900" lvl="1" defTabSz="685800" fontAlgn="auto"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de-DE" sz="1500" dirty="0">
              <a:solidFill>
                <a:srgbClr val="0C377B"/>
              </a:solidFill>
              <a:latin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6068" y="4311600"/>
            <a:ext cx="2907932" cy="16134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4088" y="1465422"/>
            <a:ext cx="42114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800" b="1" dirty="0">
                <a:solidFill>
                  <a:schemeClr val="bg1"/>
                </a:solidFill>
              </a:rPr>
              <a:t>Implementation studies in Geneva basin: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46186" y="5871278"/>
            <a:ext cx="3580019" cy="40011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M. BENEDIKT, Granada 2019</a:t>
            </a:r>
            <a:endParaRPr lang="it-IT" sz="2000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4365625" cy="3048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Bedeschi</a:t>
            </a:r>
            <a:r>
              <a:rPr lang="en-US" dirty="0" smtClean="0"/>
              <a:t>, LFC19, Trento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6553200"/>
            <a:ext cx="2895600" cy="304800"/>
          </a:xfrm>
        </p:spPr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0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FCC-</a:t>
            </a:r>
            <a:r>
              <a:rPr lang="en-US" dirty="0" err="1" smtClean="0"/>
              <a:t>ee</a:t>
            </a:r>
            <a:r>
              <a:rPr lang="en-US" dirty="0" smtClean="0"/>
              <a:t> + FCC-</a:t>
            </a:r>
            <a:r>
              <a:rPr lang="en-US" dirty="0" err="1" smtClean="0"/>
              <a:t>hh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Bedeschi</a:t>
            </a:r>
            <a:r>
              <a:rPr lang="en-US" dirty="0" smtClean="0"/>
              <a:t>, LFC19, Trento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F. </a:t>
            </a:r>
            <a:r>
              <a:rPr lang="en-US" dirty="0" err="1" smtClean="0"/>
              <a:t>Bedeschi</a:t>
            </a:r>
            <a:r>
              <a:rPr lang="en-US" dirty="0" smtClean="0"/>
              <a:t>, INFN-Pisa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6" b="3726"/>
          <a:stretch/>
        </p:blipFill>
        <p:spPr>
          <a:xfrm>
            <a:off x="511331" y="1715686"/>
            <a:ext cx="8569916" cy="3932079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 rot="16200000">
            <a:off x="-1478735" y="4563136"/>
            <a:ext cx="3580019" cy="40011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M. BENEDIKT, Granada 2019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58129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1749" y="1620446"/>
            <a:ext cx="1586389" cy="101774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65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6356" y="2540085"/>
            <a:ext cx="1551146" cy="10501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71" name="文本框 5"/>
          <p:cNvSpPr txBox="1"/>
          <p:nvPr/>
        </p:nvSpPr>
        <p:spPr>
          <a:xfrm>
            <a:off x="7820002" y="2980853"/>
            <a:ext cx="195887" cy="10772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100">
                <a:latin typeface="Arial" panose="020B0604020202020204" pitchFamily="34" charset="0"/>
                <a:ea typeface="宋体" panose="02010600030101010101" pitchFamily="2" charset="-122"/>
              </a:rPr>
              <a:t>1)</a:t>
            </a:r>
          </a:p>
        </p:txBody>
      </p:sp>
      <p:sp>
        <p:nvSpPr>
          <p:cNvPr id="92172" name="文本框 6"/>
          <p:cNvSpPr txBox="1"/>
          <p:nvPr/>
        </p:nvSpPr>
        <p:spPr>
          <a:xfrm>
            <a:off x="7674211" y="4067060"/>
            <a:ext cx="195887" cy="10772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100">
                <a:latin typeface="Arial" panose="020B0604020202020204" pitchFamily="34" charset="0"/>
                <a:ea typeface="宋体" panose="02010600030101010101" pitchFamily="2" charset="-122"/>
              </a:rPr>
              <a:t>2)</a:t>
            </a:r>
          </a:p>
        </p:txBody>
      </p:sp>
      <p:sp>
        <p:nvSpPr>
          <p:cNvPr id="92173" name="文本框 7"/>
          <p:cNvSpPr txBox="1"/>
          <p:nvPr/>
        </p:nvSpPr>
        <p:spPr>
          <a:xfrm>
            <a:off x="7661709" y="5220776"/>
            <a:ext cx="195887" cy="10772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100">
                <a:latin typeface="Arial" panose="020B0604020202020204" pitchFamily="34" charset="0"/>
                <a:ea typeface="宋体" panose="02010600030101010101" pitchFamily="2" charset="-122"/>
              </a:rPr>
              <a:t>3)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132756" y="3681655"/>
            <a:ext cx="31931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/>
              <a:t>4</a:t>
            </a:r>
          </a:p>
        </p:txBody>
      </p:sp>
      <p:pic>
        <p:nvPicPr>
          <p:cNvPr id="4" name="图片 3" descr="Chin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5595" y="2077645"/>
            <a:ext cx="3478530" cy="28098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770" y="4197910"/>
            <a:ext cx="1471136" cy="1102995"/>
          </a:xfrm>
          <a:prstGeom prst="rect">
            <a:avLst/>
          </a:prstGeom>
        </p:spPr>
      </p:pic>
      <p:pic>
        <p:nvPicPr>
          <p:cNvPr id="9" name="图片 8" descr="双阳区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1120" y="1620445"/>
            <a:ext cx="1527810" cy="867728"/>
          </a:xfrm>
          <a:prstGeom prst="rect">
            <a:avLst/>
          </a:prstGeom>
        </p:spPr>
      </p:pic>
      <p:pic>
        <p:nvPicPr>
          <p:cNvPr id="10" name="图片 9" descr="05e99cccfff0e3bc2af44a3a8b33a7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4151" y="2766780"/>
            <a:ext cx="1241108" cy="113014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193138" y="1470233"/>
            <a:ext cx="31931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/>
              <a:t>1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3722916" y="2456076"/>
            <a:ext cx="5600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dirty="0"/>
              <a:t>2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5181429" y="4994998"/>
            <a:ext cx="31931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dirty="0"/>
              <a:t>3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7411023" y="3113995"/>
            <a:ext cx="2238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dirty="0"/>
              <a:t>4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7466983" y="4611295"/>
            <a:ext cx="1147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/>
              <a:t>5</a:t>
            </a:r>
          </a:p>
        </p:txBody>
      </p:sp>
      <p:sp>
        <p:nvSpPr>
          <p:cNvPr id="18" name="文本框 17"/>
          <p:cNvSpPr txBox="1"/>
          <p:nvPr/>
        </p:nvSpPr>
        <p:spPr>
          <a:xfrm flipH="1">
            <a:off x="3953953" y="1566190"/>
            <a:ext cx="1985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dirty="0"/>
              <a:t>6</a:t>
            </a:r>
          </a:p>
        </p:txBody>
      </p:sp>
      <p:cxnSp>
        <p:nvCxnSpPr>
          <p:cNvPr id="19" name="直接箭头连接符 18"/>
          <p:cNvCxnSpPr/>
          <p:nvPr/>
        </p:nvCxnSpPr>
        <p:spPr>
          <a:xfrm flipV="1">
            <a:off x="6660691" y="2486743"/>
            <a:ext cx="1064895" cy="6753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 flipH="1" flipV="1">
            <a:off x="3690321" y="2838217"/>
            <a:ext cx="2376011" cy="5938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>
            <a:endCxn id="9" idx="3"/>
          </p:cNvCxnSpPr>
          <p:nvPr/>
        </p:nvCxnSpPr>
        <p:spPr>
          <a:xfrm flipH="1" flipV="1">
            <a:off x="3998931" y="2054309"/>
            <a:ext cx="2985611" cy="7296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 flipH="1">
            <a:off x="5768438" y="4512235"/>
            <a:ext cx="729852" cy="4519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>
            <a:off x="6444473" y="3215882"/>
            <a:ext cx="1137285" cy="3971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>
            <a:off x="6768323" y="3972169"/>
            <a:ext cx="882015" cy="5624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4676324" y="1303053"/>
            <a:ext cx="2415982" cy="415498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t">
            <a:spAutoFit/>
          </a:bodyPr>
          <a:lstStyle/>
          <a:p>
            <a:r>
              <a:rPr lang="en-US" altLang="en-US" sz="2100" b="1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+mn-ea"/>
              </a:rPr>
              <a:t>CEPC</a:t>
            </a:r>
            <a:r>
              <a:rPr lang="zh-CN" altLang="en-US" sz="2100" b="1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2100" b="1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+mn-ea"/>
              </a:rPr>
              <a:t>Site Selections</a:t>
            </a:r>
            <a:endParaRPr lang="zh-CN" altLang="en-US"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047507" y="4429368"/>
            <a:ext cx="1082993" cy="3957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8580" tIns="34290" rIns="68580" bIns="34290" numCol="1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zh-CN" sz="21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2162" name="副标题 4"/>
          <p:cNvSpPr>
            <a:spLocks noGrp="1"/>
          </p:cNvSpPr>
          <p:nvPr>
            <p:ph type="subTitle" idx="4294967295"/>
          </p:nvPr>
        </p:nvSpPr>
        <p:spPr>
          <a:xfrm>
            <a:off x="-6340" y="1484785"/>
            <a:ext cx="2506988" cy="1603790"/>
          </a:xfrm>
        </p:spPr>
        <p:txBody>
          <a:bodyPr anchor="t">
            <a:noAutofit/>
          </a:bodyPr>
          <a:lstStyle/>
          <a:p>
            <a:pPr marL="0" indent="0" defTabSz="514350">
              <a:buNone/>
            </a:pPr>
            <a:r>
              <a:rPr lang="en-US" altLang="zh-CN" sz="1500" b="1" dirty="0" smtClean="0">
                <a:sym typeface="Arial" panose="020B0604020202020204" pitchFamily="34" charset="0"/>
              </a:rPr>
              <a:t>1) Qinhuangdao</a:t>
            </a:r>
            <a:r>
              <a:rPr lang="en-US" altLang="zh-CN" sz="1500" b="1" dirty="0">
                <a:sym typeface="Arial" panose="020B0604020202020204" pitchFamily="34" charset="0"/>
              </a:rPr>
              <a:t>, Hebei </a:t>
            </a:r>
            <a:r>
              <a:rPr lang="en-US" altLang="zh-CN" sz="1500" b="1" dirty="0" err="1" smtClean="0">
                <a:sym typeface="Arial" panose="020B0604020202020204" pitchFamily="34" charset="0"/>
              </a:rPr>
              <a:t>ProvinceCompleted</a:t>
            </a:r>
            <a:r>
              <a:rPr lang="en-US" altLang="zh-CN" sz="1500" b="1" dirty="0" smtClean="0">
                <a:sym typeface="Arial" panose="020B0604020202020204" pitchFamily="34" charset="0"/>
              </a:rPr>
              <a:t> </a:t>
            </a:r>
            <a:r>
              <a:rPr lang="en-US" altLang="zh-CN" sz="1500" b="1" dirty="0">
                <a:sym typeface="Arial" panose="020B0604020202020204" pitchFamily="34" charset="0"/>
              </a:rPr>
              <a:t>2014</a:t>
            </a:r>
            <a:r>
              <a:rPr lang="zh-CN" altLang="en-US" sz="1500" b="1" dirty="0" smtClean="0">
                <a:sym typeface="Arial" panose="020B0604020202020204" pitchFamily="34" charset="0"/>
              </a:rPr>
              <a:t>）</a:t>
            </a:r>
            <a:endParaRPr lang="zh-CN" altLang="en-US" sz="1500" b="1" dirty="0">
              <a:sym typeface="Arial" panose="020B0604020202020204" pitchFamily="34" charset="0"/>
            </a:endParaRPr>
          </a:p>
          <a:p>
            <a:pPr marL="0" indent="0" defTabSz="514350">
              <a:buNone/>
            </a:pPr>
            <a:r>
              <a:rPr lang="en-US" altLang="zh-CN" sz="1500" b="1" dirty="0">
                <a:sym typeface="Arial" panose="020B0604020202020204" pitchFamily="34" charset="0"/>
              </a:rPr>
              <a:t>2)</a:t>
            </a:r>
            <a:r>
              <a:rPr lang="zh-CN" altLang="en-US" sz="1500" b="1" dirty="0">
                <a:sym typeface="Arial" panose="020B0604020202020204" pitchFamily="34" charset="0"/>
              </a:rPr>
              <a:t> </a:t>
            </a:r>
            <a:r>
              <a:rPr lang="en-US" altLang="zh-CN" sz="1500" b="1" dirty="0" err="1">
                <a:sym typeface="Arial" panose="020B0604020202020204" pitchFamily="34" charset="0"/>
              </a:rPr>
              <a:t>Huangling</a:t>
            </a:r>
            <a:r>
              <a:rPr lang="en-US" altLang="zh-CN" sz="1500" b="1" dirty="0">
                <a:sym typeface="Arial" panose="020B0604020202020204" pitchFamily="34" charset="0"/>
              </a:rPr>
              <a:t>, Shanxi Province</a:t>
            </a:r>
            <a:r>
              <a:rPr lang="zh-CN" altLang="en-US" sz="1500" b="1" dirty="0">
                <a:sym typeface="Arial" panose="020B0604020202020204" pitchFamily="34" charset="0"/>
              </a:rPr>
              <a:t>（</a:t>
            </a:r>
            <a:r>
              <a:rPr lang="en-US" altLang="zh-CN" sz="1500" b="1" dirty="0">
                <a:sym typeface="Arial" panose="020B0604020202020204" pitchFamily="34" charset="0"/>
              </a:rPr>
              <a:t>Completed 2017)</a:t>
            </a:r>
          </a:p>
          <a:p>
            <a:pPr marL="0" indent="0" defTabSz="514350">
              <a:buNone/>
            </a:pPr>
            <a:r>
              <a:rPr lang="en-US" altLang="zh-CN" sz="1500" b="1" dirty="0">
                <a:sym typeface="Arial" panose="020B0604020202020204" pitchFamily="34" charset="0"/>
              </a:rPr>
              <a:t>3) </a:t>
            </a:r>
            <a:r>
              <a:rPr lang="en-US" sz="1500" b="1" dirty="0" err="1">
                <a:sym typeface="Arial" panose="020B0604020202020204" pitchFamily="34" charset="0"/>
              </a:rPr>
              <a:t>Shenshan</a:t>
            </a:r>
            <a:r>
              <a:rPr lang="en-US" sz="1500" b="1" dirty="0">
                <a:sym typeface="Arial" panose="020B0604020202020204" pitchFamily="34" charset="0"/>
              </a:rPr>
              <a:t>, </a:t>
            </a:r>
            <a:r>
              <a:rPr lang="en-US" altLang="zh-CN" sz="1500" b="1" dirty="0">
                <a:sym typeface="Arial" panose="020B0604020202020204" pitchFamily="34" charset="0"/>
              </a:rPr>
              <a:t>Guangdong Province(Completed  2016)</a:t>
            </a:r>
            <a:endParaRPr lang="zh-CN" altLang="en-US" sz="1500" b="1" dirty="0">
              <a:sym typeface="Arial" panose="020B0604020202020204" pitchFamily="34" charset="0"/>
            </a:endParaRPr>
          </a:p>
          <a:p>
            <a:pPr marL="0" indent="0" defTabSz="514350">
              <a:buNone/>
            </a:pPr>
            <a:r>
              <a:rPr lang="en-US" altLang="zh-CN" sz="1500" b="1" dirty="0">
                <a:sym typeface="Arial" panose="020B0604020202020204" pitchFamily="34" charset="0"/>
              </a:rPr>
              <a:t>4) Baoding (</a:t>
            </a:r>
            <a:r>
              <a:rPr lang="en-US" altLang="zh-CN" sz="1500" b="1" dirty="0" err="1">
                <a:sym typeface="Arial" panose="020B0604020202020204" pitchFamily="34" charset="0"/>
              </a:rPr>
              <a:t>Xiong</a:t>
            </a:r>
            <a:r>
              <a:rPr lang="en-US" altLang="zh-CN" sz="1500" b="1" dirty="0">
                <a:sym typeface="Arial" panose="020B0604020202020204" pitchFamily="34" charset="0"/>
              </a:rPr>
              <a:t> an), Hebei</a:t>
            </a:r>
            <a:r>
              <a:rPr lang="zh-CN" altLang="zh-CN" sz="1500" b="1" dirty="0">
                <a:sym typeface="Arial" panose="020B0604020202020204" pitchFamily="34" charset="0"/>
              </a:rPr>
              <a:t> </a:t>
            </a:r>
            <a:r>
              <a:rPr lang="en-US" altLang="zh-CN" sz="1500" b="1" dirty="0">
                <a:sym typeface="Arial" panose="020B0604020202020204" pitchFamily="34" charset="0"/>
              </a:rPr>
              <a:t>Province (Started August 2017)</a:t>
            </a:r>
          </a:p>
          <a:p>
            <a:pPr marL="0" indent="0" defTabSz="514350">
              <a:buNone/>
            </a:pPr>
            <a:r>
              <a:rPr lang="en-US" altLang="zh-CN" sz="1500" b="1" dirty="0">
                <a:sym typeface="Arial" panose="020B0604020202020204" pitchFamily="34" charset="0"/>
              </a:rPr>
              <a:t>5) </a:t>
            </a:r>
            <a:r>
              <a:rPr lang="en-US" altLang="zh-CN" sz="1500" b="1" dirty="0" err="1">
                <a:sym typeface="Arial" panose="020B0604020202020204" pitchFamily="34" charset="0"/>
              </a:rPr>
              <a:t>Huzhou</a:t>
            </a:r>
            <a:r>
              <a:rPr lang="en-US" altLang="zh-CN" sz="1500" b="1" dirty="0">
                <a:sym typeface="Arial" panose="020B0604020202020204" pitchFamily="34" charset="0"/>
              </a:rPr>
              <a:t>, Zhejiang  Province (Started March 2018)</a:t>
            </a:r>
          </a:p>
          <a:p>
            <a:pPr marL="0" indent="0" defTabSz="514350">
              <a:buNone/>
            </a:pPr>
            <a:r>
              <a:rPr lang="en-US" altLang="zh-CN" sz="1500" b="1" dirty="0">
                <a:sym typeface="Arial" panose="020B0604020202020204" pitchFamily="34" charset="0"/>
              </a:rPr>
              <a:t>6) </a:t>
            </a:r>
            <a:r>
              <a:rPr lang="en-US" altLang="zh-CN" sz="1500" b="1" dirty="0" err="1">
                <a:sym typeface="Arial" panose="020B0604020202020204" pitchFamily="34" charset="0"/>
              </a:rPr>
              <a:t>Chuangchun</a:t>
            </a:r>
            <a:r>
              <a:rPr lang="en-US" altLang="zh-CN" sz="1500" b="1" dirty="0">
                <a:sym typeface="Arial" panose="020B0604020202020204" pitchFamily="34" charset="0"/>
              </a:rPr>
              <a:t>, Jilin Province (Started May 2018)</a:t>
            </a:r>
          </a:p>
          <a:p>
            <a:pPr marL="0" indent="0" defTabSz="514350">
              <a:buNone/>
            </a:pPr>
            <a:r>
              <a:rPr lang="en-US" altLang="zh-CN" sz="1500" b="1" dirty="0">
                <a:sym typeface="Arial" panose="020B0604020202020204" pitchFamily="34" charset="0"/>
              </a:rPr>
              <a:t>7) Changsha, Hunan Province (Started Dec. 2018)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769808" y="1666343"/>
            <a:ext cx="211468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200" dirty="0" err="1">
                <a:solidFill>
                  <a:srgbClr val="002060"/>
                </a:solidFill>
              </a:rPr>
              <a:t>Huanghe</a:t>
            </a:r>
            <a:r>
              <a:rPr lang="en-US" altLang="zh-CN" sz="1200" dirty="0">
                <a:solidFill>
                  <a:srgbClr val="002060"/>
                </a:solidFill>
              </a:rPr>
              <a:t> Company </a:t>
            </a:r>
            <a:r>
              <a:rPr lang="en-US" altLang="zh-CN" sz="1200" dirty="0" err="1">
                <a:solidFill>
                  <a:srgbClr val="002060"/>
                </a:solidFill>
              </a:rPr>
              <a:t>particitated</a:t>
            </a:r>
            <a:endParaRPr lang="en-US" altLang="zh-CN" sz="1200" dirty="0">
              <a:solidFill>
                <a:srgbClr val="00206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6355" y="3590691"/>
            <a:ext cx="1377315" cy="1234440"/>
          </a:xfrm>
          <a:prstGeom prst="rect">
            <a:avLst/>
          </a:prstGeom>
        </p:spPr>
      </p:pic>
      <p:cxnSp>
        <p:nvCxnSpPr>
          <p:cNvPr id="12" name="直接箭头连接符 11"/>
          <p:cNvCxnSpPr/>
          <p:nvPr/>
        </p:nvCxnSpPr>
        <p:spPr>
          <a:xfrm flipH="1">
            <a:off x="3906062" y="4134093"/>
            <a:ext cx="2430304" cy="2700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3751517" y="4026615"/>
            <a:ext cx="7348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dirty="0"/>
              <a:t>7</a:t>
            </a:r>
          </a:p>
        </p:txBody>
      </p:sp>
      <p:pic>
        <p:nvPicPr>
          <p:cNvPr id="92166" name="图片 5" descr="32YZYHB20126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6655" y="4650099"/>
            <a:ext cx="1686401" cy="1123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" name="Title 1"/>
          <p:cNvSpPr txBox="1">
            <a:spLocks/>
          </p:cNvSpPr>
          <p:nvPr/>
        </p:nvSpPr>
        <p:spPr>
          <a:xfrm>
            <a:off x="26718" y="338328"/>
            <a:ext cx="9144000" cy="586367"/>
          </a:xfrm>
          <a:prstGeom prst="rect">
            <a:avLst/>
          </a:prstGeom>
          <a:noFill/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  <a:buClrTx/>
              <a:defRPr/>
            </a:pPr>
            <a:r>
              <a:rPr lang="en-US" sz="3000" kern="0" dirty="0">
                <a:latin typeface="Arial"/>
              </a:rPr>
              <a:t> </a:t>
            </a:r>
            <a:r>
              <a:rPr lang="en-US" sz="3000" kern="0" dirty="0" smtClean="0">
                <a:latin typeface="Arial"/>
              </a:rPr>
              <a:t>CEPC-</a:t>
            </a:r>
            <a:r>
              <a:rPr lang="en-US" sz="3000" kern="0" dirty="0" err="1" smtClean="0">
                <a:latin typeface="Arial"/>
              </a:rPr>
              <a:t>SppC</a:t>
            </a:r>
            <a:r>
              <a:rPr lang="en-US" sz="3000" kern="0" dirty="0">
                <a:latin typeface="Arial"/>
              </a:rPr>
              <a:t>: site studies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729556" y="5410496"/>
            <a:ext cx="2414444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J. </a:t>
            </a:r>
            <a:r>
              <a:rPr lang="en-US" sz="2000" dirty="0" smtClean="0">
                <a:solidFill>
                  <a:schemeClr val="tx1"/>
                </a:solidFill>
              </a:rPr>
              <a:t>Gao, Granada 2019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35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4365625" cy="3048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Bedeschi</a:t>
            </a:r>
            <a:r>
              <a:rPr lang="en-US" dirty="0" smtClean="0"/>
              <a:t>, LFC19, Trento</a:t>
            </a:r>
            <a:endParaRPr lang="en-US" dirty="0"/>
          </a:p>
        </p:txBody>
      </p:sp>
      <p:sp>
        <p:nvSpPr>
          <p:cNvPr id="3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6553200"/>
            <a:ext cx="2895600" cy="30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F. </a:t>
            </a:r>
            <a:r>
              <a:rPr lang="en-US" dirty="0" err="1" smtClean="0"/>
              <a:t>Bedeschi</a:t>
            </a:r>
            <a:r>
              <a:rPr lang="en-US" dirty="0" smtClean="0"/>
              <a:t>, INFN-Pisa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82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CEPC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Bedeschi</a:t>
            </a:r>
            <a:r>
              <a:rPr lang="en-US" dirty="0" smtClean="0"/>
              <a:t>, LFC19, Trento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" t="11196" r="6058" b="6923"/>
          <a:stretch/>
        </p:blipFill>
        <p:spPr>
          <a:xfrm>
            <a:off x="39406" y="1433145"/>
            <a:ext cx="9072855" cy="488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46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575" y="1301128"/>
            <a:ext cx="8877316" cy="4114800"/>
          </a:xfrm>
        </p:spPr>
        <p:txBody>
          <a:bodyPr/>
          <a:lstStyle/>
          <a:p>
            <a:r>
              <a:rPr lang="en-US" dirty="0" smtClean="0"/>
              <a:t>Huge potential of physics from FCC-</a:t>
            </a:r>
            <a:r>
              <a:rPr lang="en-US" dirty="0" err="1" smtClean="0"/>
              <a:t>ee</a:t>
            </a:r>
            <a:r>
              <a:rPr lang="en-US" dirty="0" smtClean="0"/>
              <a:t> (or </a:t>
            </a:r>
            <a:r>
              <a:rPr lang="en-US" dirty="0" err="1" smtClean="0"/>
              <a:t>CepC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Study Higgs x10 better than HL-LHC</a:t>
            </a:r>
          </a:p>
          <a:p>
            <a:pPr lvl="1"/>
            <a:r>
              <a:rPr lang="en-US" dirty="0" smtClean="0"/>
              <a:t>EWPO x10-100 better than LEP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 sensitivity to NP in the 10’s </a:t>
            </a:r>
            <a:r>
              <a:rPr lang="en-US" dirty="0" err="1" smtClean="0">
                <a:sym typeface="Wingdings" panose="05000000000000000000" pitchFamily="2" charset="2"/>
              </a:rPr>
              <a:t>TeV</a:t>
            </a:r>
            <a:r>
              <a:rPr lang="en-US" dirty="0" smtClean="0">
                <a:sym typeface="Wingdings" panose="05000000000000000000" pitchFamily="2" charset="2"/>
              </a:rPr>
              <a:t> range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Large potential for HF studies complementary to LHC-b/Belle II</a:t>
            </a:r>
          </a:p>
          <a:p>
            <a:pPr lvl="1"/>
            <a:r>
              <a:rPr lang="en-US" dirty="0" smtClean="0"/>
              <a:t>Direct sensitivity to new physics</a:t>
            </a:r>
          </a:p>
          <a:p>
            <a:r>
              <a:rPr lang="en-US" dirty="0" smtClean="0"/>
              <a:t>Can match right time scale immediately after HL-LHC</a:t>
            </a:r>
          </a:p>
          <a:p>
            <a:r>
              <a:rPr lang="en-US" dirty="0" smtClean="0"/>
              <a:t>Setup infrastructure for highest energy with FCC-</a:t>
            </a:r>
            <a:r>
              <a:rPr lang="en-US" dirty="0" err="1" smtClean="0"/>
              <a:t>hh</a:t>
            </a:r>
            <a:endParaRPr lang="en-US" dirty="0" smtClean="0"/>
          </a:p>
          <a:p>
            <a:pPr lvl="1"/>
            <a:r>
              <a:rPr lang="en-US" dirty="0" smtClean="0"/>
              <a:t>Gain time for high field magnet development</a:t>
            </a:r>
          </a:p>
          <a:p>
            <a:pPr lvl="1"/>
            <a:r>
              <a:rPr lang="en-US" dirty="0" smtClean="0"/>
              <a:t>Same infrastructure could be used for a multi </a:t>
            </a:r>
            <a:r>
              <a:rPr lang="en-US" dirty="0" err="1" smtClean="0"/>
              <a:t>TeV</a:t>
            </a:r>
            <a:r>
              <a:rPr lang="en-US" dirty="0" smtClean="0"/>
              <a:t> muon collider</a:t>
            </a:r>
            <a:endParaRPr lang="en-US" dirty="0"/>
          </a:p>
          <a:p>
            <a:r>
              <a:rPr lang="en-US" sz="3600" b="1" dirty="0" smtClean="0"/>
              <a:t>Let’s do it!</a:t>
            </a:r>
          </a:p>
          <a:p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Bedeschi, LFC19, Trento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4" y="1401712"/>
            <a:ext cx="8938151" cy="448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5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Bedeschi</a:t>
            </a:r>
            <a:r>
              <a:rPr lang="en-US" dirty="0" smtClean="0"/>
              <a:t>, LFC19, Trento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268146-9702-4881-9716-82FB817E82B0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20763187">
            <a:off x="-98207" y="2904370"/>
            <a:ext cx="8858322" cy="1107996"/>
          </a:xfrm>
          <a:prstGeom prst="rect">
            <a:avLst/>
          </a:prstGeom>
          <a:noFill/>
          <a:effectLst>
            <a:outerShdw blurRad="50800" dir="2220000" sx="64000" sy="64000" algn="ctr" rotWithShape="0">
              <a:srgbClr val="FF0000">
                <a:alpha val="99000"/>
              </a:srgbClr>
            </a:outerShdw>
            <a:reflection endPos="0" dir="5400000" sy="-100000" algn="bl" rotWithShape="0"/>
            <a:softEdge rad="4064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Additional Slides</a:t>
            </a:r>
            <a:endParaRPr lang="it-IT" sz="6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025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BSM exclusion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Bedeschi</a:t>
            </a:r>
            <a:r>
              <a:rPr lang="en-US" dirty="0" smtClean="0"/>
              <a:t>, LFC19, Trento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653780" y="1420455"/>
            <a:ext cx="7157386" cy="5104170"/>
            <a:chOff x="653780" y="1420455"/>
            <a:chExt cx="7157386" cy="510417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3780" y="1420455"/>
              <a:ext cx="7157386" cy="5104170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 bwMode="auto">
            <a:xfrm>
              <a:off x="5082988" y="1891553"/>
              <a:ext cx="8965" cy="4069976"/>
            </a:xfrm>
            <a:prstGeom prst="line">
              <a:avLst/>
            </a:prstGeom>
            <a:noFill/>
            <a:ln w="190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5866119" y="1891553"/>
              <a:ext cx="8965" cy="4069976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TextBox 10"/>
            <p:cNvSpPr txBox="1"/>
            <p:nvPr/>
          </p:nvSpPr>
          <p:spPr>
            <a:xfrm>
              <a:off x="4631871" y="6121883"/>
              <a:ext cx="820161" cy="40011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B0F0"/>
                  </a:solidFill>
                </a:rPr>
                <a:t>1 </a:t>
              </a:r>
              <a:r>
                <a:rPr lang="en-US" sz="2000" b="1" dirty="0" err="1" smtClean="0">
                  <a:solidFill>
                    <a:srgbClr val="00B0F0"/>
                  </a:solidFill>
                </a:rPr>
                <a:t>TeV</a:t>
              </a:r>
              <a:endParaRPr lang="it-IT" sz="2000" b="1" dirty="0">
                <a:solidFill>
                  <a:srgbClr val="00B0F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25197" y="6121883"/>
              <a:ext cx="820161" cy="40011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5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TeV</a:t>
              </a:r>
              <a:endParaRPr lang="it-IT" sz="20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832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coupling comparison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Bedeschi, LFC19, Trento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335024"/>
            <a:ext cx="5337429" cy="5165062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91441" y="2323403"/>
            <a:ext cx="3566159" cy="1709102"/>
          </a:xfrm>
        </p:spPr>
        <p:txBody>
          <a:bodyPr/>
          <a:lstStyle/>
          <a:p>
            <a:r>
              <a:rPr lang="en-US" sz="2400" dirty="0" smtClean="0"/>
              <a:t>Improvement factors relative to HL-LHC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51416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e</a:t>
            </a:r>
            <a:r>
              <a:rPr lang="en-US" i="1" baseline="30000" dirty="0" err="1"/>
              <a:t>+</a:t>
            </a:r>
            <a:r>
              <a:rPr lang="en-US" i="1" dirty="0" err="1"/>
              <a:t>e</a:t>
            </a:r>
            <a:r>
              <a:rPr lang="en-US" i="1" baseline="30000" dirty="0"/>
              <a:t>-</a:t>
            </a:r>
            <a:r>
              <a:rPr lang="en-US" i="1" dirty="0"/>
              <a:t> </a:t>
            </a:r>
            <a:r>
              <a:rPr lang="en-US" dirty="0"/>
              <a:t>Ring Higgs Factories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497" y="1628458"/>
            <a:ext cx="8311896" cy="4305935"/>
          </a:xfrm>
        </p:spPr>
        <p:txBody>
          <a:bodyPr/>
          <a:lstStyle/>
          <a:p>
            <a:r>
              <a:rPr lang="it-IT" sz="2400" dirty="0"/>
              <a:t>Advantages: </a:t>
            </a:r>
          </a:p>
          <a:p>
            <a:pPr lvl="1"/>
            <a:r>
              <a:rPr lang="it-IT" sz="2000" dirty="0"/>
              <a:t>Based on mature technology (SRF) and rich experience </a:t>
            </a:r>
            <a:endParaRPr lang="it-IT" sz="2000" dirty="0" smtClean="0"/>
          </a:p>
          <a:p>
            <a:pPr lvl="2"/>
            <a:r>
              <a:rPr lang="it-IT" sz="1800" dirty="0" smtClean="0">
                <a:sym typeface="Wingdings" panose="05000000000000000000" pitchFamily="2" charset="2"/>
              </a:rPr>
              <a:t></a:t>
            </a:r>
            <a:r>
              <a:rPr lang="it-IT" sz="1800" dirty="0" smtClean="0"/>
              <a:t> </a:t>
            </a:r>
            <a:r>
              <a:rPr lang="it-IT" sz="1800" dirty="0"/>
              <a:t>lower risk</a:t>
            </a:r>
          </a:p>
          <a:p>
            <a:pPr lvl="1"/>
            <a:r>
              <a:rPr lang="it-IT" sz="2000" dirty="0"/>
              <a:t>High(er) luminosity and ratio luminosity/cost; </a:t>
            </a:r>
            <a:endParaRPr lang="it-IT" sz="2000" dirty="0" smtClean="0"/>
          </a:p>
          <a:p>
            <a:pPr lvl="2"/>
            <a:r>
              <a:rPr lang="it-IT" sz="1800" dirty="0" smtClean="0"/>
              <a:t>Up to </a:t>
            </a:r>
            <a:r>
              <a:rPr lang="it-IT" sz="1800" dirty="0"/>
              <a:t>4 IPs, EW factories </a:t>
            </a:r>
          </a:p>
          <a:p>
            <a:pPr lvl="1"/>
            <a:r>
              <a:rPr lang="it-IT" sz="2000" dirty="0"/>
              <a:t>100 km tunnel can be reused for a pp collider in the future</a:t>
            </a:r>
          </a:p>
          <a:p>
            <a:pPr lvl="1"/>
            <a:r>
              <a:rPr lang="it-IT" sz="2000" dirty="0"/>
              <a:t>Transverse polarization (</a:t>
            </a:r>
            <a:r>
              <a:rPr lang="el-GR" sz="2000" dirty="0"/>
              <a:t>τ~ 18 </a:t>
            </a:r>
            <a:r>
              <a:rPr lang="it-IT" sz="2000" dirty="0"/>
              <a:t>min at tt) for E calibration O(100keV)</a:t>
            </a:r>
          </a:p>
          <a:p>
            <a:pPr lvl="1"/>
            <a:r>
              <a:rPr lang="it-IT" sz="2000" dirty="0"/>
              <a:t>CDRs addressed key design points, mb ready for ca 2039 start</a:t>
            </a:r>
          </a:p>
          <a:p>
            <a:pPr lvl="1"/>
            <a:r>
              <a:rPr lang="it-IT" sz="2000" dirty="0"/>
              <a:t>Very strong and broad Global FCC Collaboration</a:t>
            </a:r>
          </a:p>
          <a:p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Bedeschi</a:t>
            </a:r>
            <a:r>
              <a:rPr lang="en-US" dirty="0" smtClean="0"/>
              <a:t>, LFC19, Trento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1431391" y="4520507"/>
            <a:ext cx="3381118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V. SHILTSEV, Granada 2019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45943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physics landscape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624" y="1326769"/>
            <a:ext cx="8589328" cy="4114800"/>
          </a:xfrm>
        </p:spPr>
        <p:txBody>
          <a:bodyPr/>
          <a:lstStyle/>
          <a:p>
            <a:r>
              <a:rPr lang="en-US" dirty="0" smtClean="0"/>
              <a:t>No (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additional</a:t>
            </a:r>
            <a:r>
              <a:rPr lang="en-US" dirty="0" smtClean="0"/>
              <a:t>) signs of BSM physics.</a:t>
            </a:r>
          </a:p>
          <a:p>
            <a:pPr lvl="2"/>
            <a:r>
              <a:rPr lang="en-US" dirty="0" smtClean="0"/>
              <a:t>After intensive searches at LHC </a:t>
            </a:r>
            <a:r>
              <a:rPr lang="en-US" dirty="0" smtClean="0">
                <a:sym typeface="Wingdings" panose="05000000000000000000" pitchFamily="2" charset="2"/>
              </a:rPr>
              <a:t> M</a:t>
            </a:r>
            <a:r>
              <a:rPr lang="en-US" baseline="-25000" dirty="0" smtClean="0">
                <a:sym typeface="Wingdings" panose="05000000000000000000" pitchFamily="2" charset="2"/>
              </a:rPr>
              <a:t>NP</a:t>
            </a:r>
            <a:r>
              <a:rPr lang="en-US" dirty="0" smtClean="0">
                <a:sym typeface="Wingdings" panose="05000000000000000000" pitchFamily="2" charset="2"/>
              </a:rPr>
              <a:t> &gt; 1 </a:t>
            </a:r>
            <a:r>
              <a:rPr lang="en-US" dirty="0" err="1" smtClean="0">
                <a:sym typeface="Wingdings" panose="05000000000000000000" pitchFamily="2" charset="2"/>
              </a:rPr>
              <a:t>TeV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Bedeschi, LFC19, Trento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50" y="2207815"/>
            <a:ext cx="5997050" cy="434538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511296" y="2207815"/>
            <a:ext cx="5329382" cy="4430729"/>
            <a:chOff x="664308" y="381000"/>
            <a:chExt cx="8303846" cy="6477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08" y="381000"/>
              <a:ext cx="8303846" cy="6477000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 bwMode="auto">
            <a:xfrm flipH="1" flipV="1">
              <a:off x="5742432" y="841248"/>
              <a:ext cx="41681" cy="5538288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85752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</a:t>
            </a:r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</a:t>
            </a:r>
            <a:r>
              <a:rPr lang="en-US" dirty="0"/>
              <a:t> Ring HF’s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338" y="1322832"/>
            <a:ext cx="4529391" cy="4114800"/>
          </a:xfrm>
        </p:spPr>
        <p:txBody>
          <a:bodyPr/>
          <a:lstStyle/>
          <a:p>
            <a:r>
              <a:rPr lang="en-US" sz="2400" dirty="0"/>
              <a:t>Power limited </a:t>
            </a:r>
            <a:r>
              <a:rPr lang="en-US" sz="2400" dirty="0" smtClean="0"/>
              <a:t>regime </a:t>
            </a:r>
          </a:p>
          <a:p>
            <a:pPr lvl="1"/>
            <a:r>
              <a:rPr lang="en-US" sz="2000" dirty="0" smtClean="0"/>
              <a:t>Synchrotron </a:t>
            </a:r>
            <a:r>
              <a:rPr lang="en-US" sz="2000" dirty="0"/>
              <a:t>radiation power from both beams limited to 100 MW (P/η=total </a:t>
            </a:r>
            <a:r>
              <a:rPr lang="en-US" sz="2000" dirty="0" smtClean="0"/>
              <a:t>site </a:t>
            </a:r>
            <a:r>
              <a:rPr lang="en-US" sz="2000" dirty="0"/>
              <a:t>power) </a:t>
            </a:r>
            <a:r>
              <a:rPr lang="en-US" sz="2000" dirty="0" smtClean="0">
                <a:sym typeface="Wingdings" panose="05000000000000000000" pitchFamily="2" charset="2"/>
              </a:rPr>
              <a:t></a:t>
            </a:r>
            <a:r>
              <a:rPr lang="en-US" sz="2000" dirty="0" smtClean="0"/>
              <a:t> </a:t>
            </a:r>
            <a:r>
              <a:rPr lang="en-US" sz="2000" dirty="0"/>
              <a:t>current I  is set by power </a:t>
            </a:r>
            <a:endParaRPr lang="en-US" sz="2000" dirty="0" smtClean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r>
              <a:rPr lang="en-US" sz="2400" dirty="0"/>
              <a:t>Luminosity </a:t>
            </a:r>
            <a:endParaRPr lang="en-US" sz="2400" dirty="0" smtClean="0"/>
          </a:p>
          <a:p>
            <a:pPr lvl="1"/>
            <a:r>
              <a:rPr lang="en-US" sz="2000" dirty="0"/>
              <a:t>D</a:t>
            </a:r>
            <a:r>
              <a:rPr lang="en-US" sz="2000" dirty="0" smtClean="0"/>
              <a:t>etermined </a:t>
            </a:r>
            <a:r>
              <a:rPr lang="en-US" sz="2000" dirty="0"/>
              <a:t>by bend radius ρ, beam-beam parameter </a:t>
            </a:r>
            <a:r>
              <a:rPr lang="en-US" sz="2000" dirty="0" err="1"/>
              <a:t>ξ</a:t>
            </a:r>
            <a:r>
              <a:rPr lang="en-US" sz="2000" baseline="-25000" dirty="0" err="1"/>
              <a:t>y</a:t>
            </a:r>
            <a:r>
              <a:rPr lang="en-US" sz="2000" dirty="0"/>
              <a:t>, beta function at the IP β</a:t>
            </a:r>
            <a:r>
              <a:rPr lang="en-US" sz="2000" baseline="-25000" dirty="0"/>
              <a:t>y</a:t>
            </a:r>
            <a:r>
              <a:rPr lang="en-US" sz="2000" baseline="30000" dirty="0"/>
              <a:t>*</a:t>
            </a:r>
            <a:r>
              <a:rPr lang="en-US" sz="2000" dirty="0"/>
              <a:t> and </a:t>
            </a:r>
            <a:r>
              <a:rPr lang="en-US" sz="2000" dirty="0" smtClean="0"/>
              <a:t>power</a:t>
            </a:r>
          </a:p>
          <a:p>
            <a:pPr lvl="1"/>
            <a:r>
              <a:rPr lang="en-US" sz="2000" dirty="0" smtClean="0"/>
              <a:t>Beam life ~18 min requires full energy booster ring</a:t>
            </a:r>
            <a:endParaRPr lang="en-US" sz="2000" dirty="0"/>
          </a:p>
          <a:p>
            <a:endParaRPr lang="en-US" dirty="0"/>
          </a:p>
          <a:p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Bedeschi</a:t>
            </a:r>
            <a:r>
              <a:rPr lang="en-US" dirty="0" smtClean="0"/>
              <a:t>, LFC19, Trento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1431391" y="4520507"/>
            <a:ext cx="3381118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V. SHILTSEV, Granada 2019</a:t>
            </a:r>
            <a:endParaRPr lang="it-IT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C66A16-0195-4389-B223-EFD2D3113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729" y="1369641"/>
            <a:ext cx="3568069" cy="1237068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6A6082-FF3B-4E12-95C9-75E4FB8E5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" y="3108206"/>
            <a:ext cx="7577947" cy="1382502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5968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34696"/>
            <a:ext cx="6477000" cy="685800"/>
          </a:xfrm>
        </p:spPr>
        <p:txBody>
          <a:bodyPr/>
          <a:lstStyle/>
          <a:p>
            <a:r>
              <a:rPr lang="en-US" dirty="0"/>
              <a:t>Linear Colliders </a:t>
            </a:r>
            <a:r>
              <a:rPr lang="en-US" i="1" dirty="0" err="1"/>
              <a:t>e+e</a:t>
            </a:r>
            <a:r>
              <a:rPr lang="en-US" i="1" dirty="0"/>
              <a:t>- </a:t>
            </a:r>
            <a:r>
              <a:rPr lang="en-US" dirty="0"/>
              <a:t>Higgs Factories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223" y="1235329"/>
            <a:ext cx="8833104" cy="4114800"/>
          </a:xfrm>
        </p:spPr>
        <p:txBody>
          <a:bodyPr/>
          <a:lstStyle/>
          <a:p>
            <a:r>
              <a:rPr lang="it-IT" sz="2400" dirty="0"/>
              <a:t>Advantages: </a:t>
            </a:r>
          </a:p>
          <a:p>
            <a:pPr lvl="1"/>
            <a:r>
              <a:rPr lang="it-IT" sz="2000" dirty="0"/>
              <a:t>Based on mature technology (Normal Conducting RF, SRF) </a:t>
            </a:r>
          </a:p>
          <a:p>
            <a:pPr lvl="1"/>
            <a:r>
              <a:rPr lang="it-IT" sz="2000" dirty="0"/>
              <a:t>Mature designs: ILC TDR, CLIC CDR and test facilities</a:t>
            </a:r>
          </a:p>
          <a:p>
            <a:pPr lvl="1"/>
            <a:r>
              <a:rPr lang="it-IT" sz="2000" dirty="0"/>
              <a:t>Polarization (ILC: 80%-30% ; CLIC 80% - 0%)</a:t>
            </a:r>
          </a:p>
          <a:p>
            <a:pPr lvl="1"/>
            <a:r>
              <a:rPr lang="it-IT" sz="2000" dirty="0"/>
              <a:t>Expandable to higher energies (ILC to 0.5 and 1 TeV, CLIC to 3 TeV)</a:t>
            </a:r>
          </a:p>
          <a:p>
            <a:pPr lvl="1"/>
            <a:r>
              <a:rPr lang="it-IT" sz="2000" dirty="0"/>
              <a:t>Well-organized international collaboration (LCC) </a:t>
            </a:r>
            <a:r>
              <a:rPr lang="it-IT" sz="2000" dirty="0" smtClean="0">
                <a:sym typeface="Wingdings" panose="05000000000000000000" pitchFamily="2" charset="2"/>
              </a:rPr>
              <a:t></a:t>
            </a:r>
            <a:r>
              <a:rPr lang="it-IT" sz="2000" dirty="0" smtClean="0"/>
              <a:t> </a:t>
            </a:r>
            <a:r>
              <a:rPr lang="it-IT" sz="2000" dirty="0"/>
              <a:t>“we’re ready” </a:t>
            </a:r>
          </a:p>
          <a:p>
            <a:pPr lvl="1"/>
            <a:r>
              <a:rPr lang="it-IT" sz="2000" dirty="0"/>
              <a:t>Wall plug power ~130-170 MW (i.e. &lt;= LHC</a:t>
            </a:r>
            <a:r>
              <a:rPr lang="it-IT" sz="2000" dirty="0" smtClean="0"/>
              <a:t>)</a:t>
            </a:r>
          </a:p>
          <a:p>
            <a:r>
              <a:rPr lang="it-IT" sz="2400" dirty="0"/>
              <a:t>Pay attention to: </a:t>
            </a:r>
          </a:p>
          <a:p>
            <a:pPr lvl="1"/>
            <a:r>
              <a:rPr lang="it-IT" sz="2000" dirty="0"/>
              <a:t>Cost more than LHC ~(1-1.5) LHC</a:t>
            </a:r>
          </a:p>
          <a:p>
            <a:pPr lvl="1"/>
            <a:r>
              <a:rPr lang="it-IT" sz="2000" dirty="0"/>
              <a:t>LC luminosity &lt; ring (e.g., FCC-ee), upgrades at the cost: </a:t>
            </a:r>
          </a:p>
          <a:p>
            <a:pPr lvl="2"/>
            <a:r>
              <a:rPr lang="it-IT" sz="1600" dirty="0"/>
              <a:t>e.g. factor of 4 for ILC: x2 Nbunches and 5 Hz </a:t>
            </a:r>
            <a:r>
              <a:rPr lang="it-IT" sz="1600" dirty="0" smtClean="0">
                <a:sym typeface="Wingdings" panose="05000000000000000000" pitchFamily="2" charset="2"/>
              </a:rPr>
              <a:t></a:t>
            </a:r>
            <a:r>
              <a:rPr lang="it-IT" sz="1600" dirty="0" smtClean="0"/>
              <a:t> </a:t>
            </a:r>
            <a:r>
              <a:rPr lang="it-IT" sz="1600" dirty="0"/>
              <a:t>10 Hz</a:t>
            </a:r>
          </a:p>
          <a:p>
            <a:pPr lvl="1"/>
            <a:r>
              <a:rPr lang="it-IT" sz="2000" dirty="0"/>
              <a:t>Limited LC experience (SLC), two-beam scheme (CLIC) is novel, </a:t>
            </a:r>
            <a:endParaRPr lang="it-IT" sz="2000" dirty="0" smtClean="0"/>
          </a:p>
          <a:p>
            <a:pPr lvl="2"/>
            <a:r>
              <a:rPr lang="it-IT" sz="1600" dirty="0" smtClean="0"/>
              <a:t>klystron </a:t>
            </a:r>
            <a:r>
              <a:rPr lang="it-IT" sz="1600" dirty="0"/>
              <a:t>option as backup </a:t>
            </a:r>
          </a:p>
          <a:p>
            <a:pPr lvl="1"/>
            <a:r>
              <a:rPr lang="it-IT" sz="2000" dirty="0"/>
              <a:t>Wall plug power may grow &gt;LHC for lumi / E upgrades</a:t>
            </a:r>
          </a:p>
          <a:p>
            <a:endParaRPr lang="it-IT" sz="2400" dirty="0" smtClean="0"/>
          </a:p>
          <a:p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Bedeschi</a:t>
            </a:r>
            <a:r>
              <a:rPr lang="en-US" dirty="0" smtClean="0"/>
              <a:t>, LFC19, Trento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1431391" y="4520507"/>
            <a:ext cx="3381118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V. SHILTSEV, Granada 2019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17978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Linear Collider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223" y="4501773"/>
            <a:ext cx="5207000" cy="2138807"/>
          </a:xfrm>
        </p:spPr>
        <p:txBody>
          <a:bodyPr/>
          <a:lstStyle/>
          <a:p>
            <a:r>
              <a:rPr lang="it-IT" sz="2400" dirty="0"/>
              <a:t>Key facts: </a:t>
            </a:r>
          </a:p>
          <a:p>
            <a:pPr lvl="1"/>
            <a:r>
              <a:rPr lang="it-IT" sz="2000" dirty="0"/>
              <a:t>20 km, including 5 km of Final Focus</a:t>
            </a:r>
          </a:p>
          <a:p>
            <a:pPr lvl="1"/>
            <a:r>
              <a:rPr lang="it-IT" sz="2000" dirty="0"/>
              <a:t>SRF 1.3 GHz, 31.5 MV/m, 2 K</a:t>
            </a:r>
          </a:p>
          <a:p>
            <a:pPr lvl="1"/>
            <a:r>
              <a:rPr lang="it-IT" sz="2000" dirty="0"/>
              <a:t>130 MW site power @ 250 GeV c.m.e.</a:t>
            </a:r>
          </a:p>
          <a:p>
            <a:pPr lvl="1"/>
            <a:r>
              <a:rPr lang="it-IT" sz="2000" dirty="0"/>
              <a:t>Cost estimate 700 B </a:t>
            </a:r>
            <a:r>
              <a:rPr lang="it-IT" sz="2000" dirty="0" smtClean="0"/>
              <a:t>JPY = 5.8 B</a:t>
            </a:r>
            <a:r>
              <a:rPr lang="en-US" sz="2000" dirty="0"/>
              <a:t>€</a:t>
            </a:r>
            <a:endParaRPr lang="it-IT" sz="2000" dirty="0"/>
          </a:p>
          <a:p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Bedeschi</a:t>
            </a:r>
            <a:r>
              <a:rPr lang="en-US" dirty="0" smtClean="0"/>
              <a:t>, LFC19, Trento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-1431391" y="4520507"/>
            <a:ext cx="3381118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V. SHILTSEV, Granada 2019</a:t>
            </a:r>
            <a:endParaRPr lang="it-IT" sz="20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E34C7F1-740E-4D6D-A281-02A050599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223" y="1381326"/>
            <a:ext cx="7006287" cy="3120447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83C2D9A-3987-4A8F-8EB9-56F1818C82A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615" y="4001479"/>
            <a:ext cx="3219385" cy="2523146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6675230" y="1248508"/>
            <a:ext cx="2380780" cy="1040285"/>
          </a:xfrm>
          <a:prstGeom prst="rect">
            <a:avLst/>
          </a:prstGeom>
          <a:solidFill>
            <a:srgbClr val="3333CC">
              <a:alpha val="3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Descoped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500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250 GeV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89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Compact </a:t>
            </a:r>
            <a:r>
              <a:rPr lang="en-US" dirty="0" err="1"/>
              <a:t>LInear</a:t>
            </a:r>
            <a:r>
              <a:rPr lang="en-US" dirty="0"/>
              <a:t> Collider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223" y="4607211"/>
            <a:ext cx="5639825" cy="2157095"/>
          </a:xfrm>
        </p:spPr>
        <p:txBody>
          <a:bodyPr/>
          <a:lstStyle/>
          <a:p>
            <a:r>
              <a:rPr lang="it-IT" sz="2400" dirty="0"/>
              <a:t>Key facts: </a:t>
            </a:r>
          </a:p>
          <a:p>
            <a:pPr lvl="1"/>
            <a:r>
              <a:rPr lang="it-IT" sz="2000" dirty="0"/>
              <a:t>11 km main linac @ 380 GeV c.m.e.</a:t>
            </a:r>
          </a:p>
          <a:p>
            <a:pPr lvl="1"/>
            <a:r>
              <a:rPr lang="it-IT" sz="2000" dirty="0"/>
              <a:t>NC RF 72 MV/m, two-beam scheme</a:t>
            </a:r>
          </a:p>
          <a:p>
            <a:pPr lvl="1"/>
            <a:r>
              <a:rPr lang="it-IT" sz="2000" dirty="0"/>
              <a:t>168 MW site power (~9MW beams)</a:t>
            </a:r>
          </a:p>
          <a:p>
            <a:pPr lvl="1"/>
            <a:r>
              <a:rPr lang="it-IT" sz="2000" dirty="0"/>
              <a:t>Cost est. 5.9 </a:t>
            </a:r>
            <a:r>
              <a:rPr lang="it-IT" sz="2000" dirty="0" smtClean="0"/>
              <a:t>BCHF (klystrons + 1.4 BCHF)</a:t>
            </a:r>
            <a:endParaRPr lang="it-IT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Bedeschi</a:t>
            </a:r>
            <a:r>
              <a:rPr lang="en-US" dirty="0" smtClean="0"/>
              <a:t>, LFC19, Trento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1431391" y="4520507"/>
            <a:ext cx="3381118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V. SHILTSEV, Granada 2019</a:t>
            </a:r>
            <a:endParaRPr lang="it-IT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D45643-5842-41B8-B677-749CC6975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223" y="1324813"/>
            <a:ext cx="6501385" cy="3318802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B7BF53-10C6-4781-A7C2-B997C6BD48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2020" y="4555323"/>
            <a:ext cx="2508359" cy="1926837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CLIC_map_CLIC380_CLIC1500_CLIC3000_wtext_fromWeb.jpeg">
            <a:extLst>
              <a:ext uri="{FF2B5EF4-FFF2-40B4-BE49-F238E27FC236}">
                <a16:creationId xmlns:a16="http://schemas.microsoft.com/office/drawing/2014/main" id="{2DA02C3E-BBE7-4299-8829-982AB8EB41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7"/>
          <a:stretch/>
        </p:blipFill>
        <p:spPr>
          <a:xfrm>
            <a:off x="6184133" y="1324812"/>
            <a:ext cx="2959868" cy="2131619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1578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3" y="311150"/>
            <a:ext cx="6477000" cy="685800"/>
          </a:xfrm>
        </p:spPr>
        <p:txBody>
          <a:bodyPr/>
          <a:lstStyle/>
          <a:p>
            <a:r>
              <a:rPr lang="en-US" dirty="0"/>
              <a:t>Challenges of Linear Colliders Higgs Factories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Bedeschi</a:t>
            </a:r>
            <a:r>
              <a:rPr lang="en-US" dirty="0" smtClean="0"/>
              <a:t>, LFC19, Trento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1431391" y="4520507"/>
            <a:ext cx="3381118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V. SHILTSEV, Granada 2019</a:t>
            </a:r>
            <a:endParaRPr lang="it-IT" sz="2000" dirty="0"/>
          </a:p>
        </p:txBody>
      </p:sp>
      <p:sp>
        <p:nvSpPr>
          <p:cNvPr id="30" name="Content Placeholder 2"/>
          <p:cNvSpPr txBox="1">
            <a:spLocks/>
          </p:cNvSpPr>
          <p:nvPr/>
        </p:nvSpPr>
        <p:spPr bwMode="auto">
          <a:xfrm>
            <a:off x="6248401" y="2712974"/>
            <a:ext cx="2895600" cy="409422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v"/>
              <a:defRPr sz="28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Ø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CCFFFF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>
                <a:solidFill>
                  <a:srgbClr val="FFFF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sz="2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202020204" pitchFamily="34" charset="0"/>
                <a:cs typeface="Avenir Book"/>
              </a:rPr>
              <a:t>Beam Quality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8000"/>
                </a:solidFill>
                <a:latin typeface="Abadi" panose="020B0604020202020204" pitchFamily="34" charset="0"/>
                <a:cs typeface="Avenir Book"/>
              </a:rPr>
              <a:t>(Many systems</a:t>
            </a:r>
            <a:r>
              <a:rPr lang="en-US" sz="2400" dirty="0" smtClean="0">
                <a:solidFill>
                  <a:srgbClr val="008000"/>
                </a:solidFill>
                <a:latin typeface="Abadi" panose="020B0604020202020204" pitchFamily="34" charset="0"/>
                <a:cs typeface="Avenir Book"/>
              </a:rPr>
              <a:t>)</a:t>
            </a:r>
          </a:p>
          <a:p>
            <a:pPr lvl="1">
              <a:buClr>
                <a:prstClr val="black"/>
              </a:buClr>
              <a:defRPr/>
            </a:pPr>
            <a:r>
              <a:rPr lang="en-US" altLang="en-US" dirty="0">
                <a:ea typeface="Avenir Book" charset="0"/>
                <a:cs typeface="Avenir Book" charset="0"/>
              </a:rPr>
              <a:t>Record small DR</a:t>
            </a:r>
            <a:r>
              <a:rPr lang="en-US" dirty="0"/>
              <a:t> emittances </a:t>
            </a:r>
          </a:p>
          <a:p>
            <a:pPr lvl="1">
              <a:buClr>
                <a:prstClr val="black"/>
              </a:buClr>
              <a:defRPr/>
            </a:pPr>
            <a:r>
              <a:rPr lang="en-US" dirty="0"/>
              <a:t>0.1 </a:t>
            </a:r>
            <a:r>
              <a:rPr lang="en-US" dirty="0" err="1">
                <a:cs typeface="Arial" panose="020B0604020202020204" pitchFamily="34" charset="0"/>
              </a:rPr>
              <a:t>μm</a:t>
            </a:r>
            <a:r>
              <a:rPr lang="en-US" dirty="0">
                <a:cs typeface="Arial" panose="020B0604020202020204" pitchFamily="34" charset="0"/>
              </a:rPr>
              <a:t> BPMs</a:t>
            </a:r>
          </a:p>
          <a:p>
            <a:pPr lvl="1">
              <a:buClr>
                <a:prstClr val="black"/>
              </a:buClr>
              <a:defRPr/>
            </a:pPr>
            <a:r>
              <a:rPr lang="en-US" dirty="0">
                <a:cs typeface="Arial" panose="020B0604020202020204" pitchFamily="34" charset="0"/>
              </a:rPr>
              <a:t>IP beam sizes</a:t>
            </a:r>
          </a:p>
          <a:p>
            <a:pPr marL="0" indent="0">
              <a:buClr>
                <a:prstClr val="black"/>
              </a:buClr>
              <a:buNone/>
              <a:defRPr/>
            </a:pPr>
            <a:r>
              <a:rPr lang="en-US" sz="2400" b="1" dirty="0">
                <a:cs typeface="Arial" panose="020B0604020202020204" pitchFamily="34" charset="0"/>
              </a:rPr>
              <a:t>ILC   8nm/500nm</a:t>
            </a:r>
          </a:p>
          <a:p>
            <a:pPr marL="0" indent="0">
              <a:buClr>
                <a:prstClr val="black"/>
              </a:buClr>
              <a:buNone/>
              <a:defRPr/>
            </a:pPr>
            <a:r>
              <a:rPr lang="en-US" sz="2400" b="1" dirty="0">
                <a:cs typeface="Arial" panose="020B0604020202020204" pitchFamily="34" charset="0"/>
              </a:rPr>
              <a:t>CLIC 3nm/150nm</a:t>
            </a:r>
            <a:endParaRPr lang="en-US" sz="2400" b="1" dirty="0"/>
          </a:p>
          <a:p>
            <a:pPr marL="400050" lvl="1" indent="0">
              <a:buNone/>
            </a:pPr>
            <a:endParaRPr lang="en-US" sz="2000" dirty="0">
              <a:solidFill>
                <a:srgbClr val="008000"/>
              </a:solidFill>
              <a:latin typeface="Abadi" panose="020B0604020202020204" pitchFamily="34" charset="0"/>
              <a:cs typeface="Avenir Book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45724" y="2722626"/>
                <a:ext cx="2994283" cy="4114800"/>
              </a:xfrm>
              <a:solidFill>
                <a:schemeClr val="bg2">
                  <a:lumMod val="40000"/>
                  <a:lumOff val="60000"/>
                </a:schemeClr>
              </a:solidFill>
            </p:spPr>
            <p:txBody>
              <a:bodyPr/>
              <a:lstStyle/>
              <a:p>
                <a:r>
                  <a:rPr lang="en-US" sz="24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" panose="020B0604020202020204" pitchFamily="34" charset="0"/>
                    <a:cs typeface="Avenir Book"/>
                  </a:rPr>
                  <a:t>Luminosity spectrum </a:t>
                </a:r>
                <a:r>
                  <a:rPr lang="en-US" sz="2400" dirty="0" smtClean="0">
                    <a:solidFill>
                      <a:srgbClr val="FF0000"/>
                    </a:solidFill>
                    <a:latin typeface="Abadi" panose="020B0604020202020204" pitchFamily="34" charset="0"/>
                    <a:cs typeface="Avenir Book"/>
                  </a:rPr>
                  <a:t>(Physics)</a:t>
                </a:r>
              </a:p>
              <a:p>
                <a:pPr marL="0" indent="0">
                  <a:buNone/>
                </a:pPr>
                <a:endParaRPr lang="en-US" sz="2400" dirty="0">
                  <a:solidFill>
                    <a:srgbClr val="FF0000"/>
                  </a:solidFill>
                  <a:latin typeface="Abadi" panose="020B0604020202020204" pitchFamily="34" charset="0"/>
                  <a:cs typeface="Avenir Book"/>
                </a:endParaRPr>
              </a:p>
              <a:p>
                <a:pPr marL="0" indent="0">
                  <a:buNone/>
                </a:pPr>
                <a:endParaRPr lang="en-US" sz="2400" dirty="0" smtClean="0">
                  <a:solidFill>
                    <a:srgbClr val="FF0000"/>
                  </a:solidFill>
                  <a:latin typeface="Abadi" panose="020B0604020202020204" pitchFamily="34" charset="0"/>
                  <a:cs typeface="Avenir Book"/>
                </a:endParaRPr>
              </a:p>
              <a:p>
                <a:pPr lvl="1">
                  <a:buClr>
                    <a:prstClr val="black"/>
                  </a:buClr>
                  <a:defRPr/>
                </a:pPr>
                <a:r>
                  <a:rPr lang="el-GR" altLang="en-US" sz="2000" i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Avenir Book" charset="0"/>
                    <a:cs typeface="Times New Roman" panose="02020603050405020304" pitchFamily="18" charset="0"/>
                  </a:rPr>
                  <a:t>δ</a:t>
                </a:r>
                <a:r>
                  <a:rPr lang="en-US" altLang="en-US" sz="2000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venir Book" charset="0"/>
                    <a:cs typeface="Times New Roman" panose="02020603050405020304" pitchFamily="18" charset="0"/>
                  </a:rPr>
                  <a:t>E/E </a:t>
                </a:r>
                <a:r>
                  <a:rPr lang="en-US" altLang="en-US" dirty="0">
                    <a:solidFill>
                      <a:schemeClr val="tx1"/>
                    </a:solidFill>
                    <a:ea typeface="Avenir Book" charset="0"/>
                    <a:cs typeface="Arial" panose="020B0604020202020204" pitchFamily="34" charset="0"/>
                  </a:rPr>
                  <a:t>~1.5% in ILC</a:t>
                </a:r>
                <a:endParaRPr lang="en-GB" altLang="en-US" dirty="0">
                  <a:solidFill>
                    <a:schemeClr val="tx1"/>
                  </a:solidFill>
                  <a:ea typeface="Avenir Book" charset="0"/>
                  <a:cs typeface="Avenir Book" charset="0"/>
                </a:endParaRPr>
              </a:p>
              <a:p>
                <a:pPr lvl="1">
                  <a:buClr>
                    <a:prstClr val="black"/>
                  </a:buClr>
                  <a:defRPr/>
                </a:pPr>
                <a:r>
                  <a:rPr lang="en-GB" dirty="0">
                    <a:solidFill>
                      <a:schemeClr val="tx1"/>
                    </a:solidFill>
                  </a:rPr>
                  <a:t>Grows with </a:t>
                </a:r>
                <a:r>
                  <a:rPr lang="en-GB" sz="20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GB" dirty="0">
                    <a:solidFill>
                      <a:schemeClr val="tx1"/>
                    </a:solidFill>
                  </a:rPr>
                  <a:t>: 40% of CLIC </a:t>
                </a:r>
                <a:r>
                  <a:rPr lang="en-GB" dirty="0" err="1">
                    <a:solidFill>
                      <a:schemeClr val="tx1"/>
                    </a:solidFill>
                  </a:rPr>
                  <a:t>lumi</a:t>
                </a:r>
                <a:r>
                  <a:rPr lang="en-GB" dirty="0">
                    <a:solidFill>
                      <a:schemeClr val="tx1"/>
                    </a:solidFill>
                  </a:rPr>
                  <a:t> </a:t>
                </a:r>
                <a:r>
                  <a:rPr lang="en-GB" dirty="0">
                    <a:solidFill>
                      <a:srgbClr val="C00000"/>
                    </a:solidFill>
                  </a:rPr>
                  <a:t>1% off </a:t>
                </a:r>
                <a:r>
                  <a:rPr lang="en-GB" dirty="0" smtClean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5724" y="2722626"/>
                <a:ext cx="2994283" cy="4114800"/>
              </a:xfrm>
              <a:blipFill>
                <a:blip r:embed="rId4"/>
                <a:stretch>
                  <a:fillRect l="-2851" t="-1333" b="-17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>
            <a:extLst>
              <a:ext uri="{FF2B5EF4-FFF2-40B4-BE49-F238E27FC236}">
                <a16:creationId xmlns:a16="http://schemas.microsoft.com/office/drawing/2014/main" id="{C2BEAEC9-2F4A-43B1-84C5-4C3352B102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947" y="3920266"/>
            <a:ext cx="1900533" cy="907258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3441607" y="2717800"/>
            <a:ext cx="2895185" cy="41148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v"/>
              <a:defRPr sz="28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Ø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rgbClr val="CCFFFF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>
                <a:solidFill>
                  <a:srgbClr val="FFFF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16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202020204" pitchFamily="34" charset="0"/>
                <a:cs typeface="Avenir Book"/>
              </a:rPr>
              <a:t>Beam Current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FF"/>
                </a:solidFill>
                <a:latin typeface="Abadi" panose="020B0604020202020204" pitchFamily="34" charset="0"/>
                <a:cs typeface="Avenir Book"/>
              </a:rPr>
              <a:t>(RF power limited, beam stability</a:t>
            </a:r>
            <a:r>
              <a:rPr lang="en-US" sz="2400" dirty="0" smtClean="0">
                <a:solidFill>
                  <a:srgbClr val="0000FF"/>
                </a:solidFill>
                <a:latin typeface="Abadi" panose="020B0604020202020204" pitchFamily="34" charset="0"/>
                <a:cs typeface="Avenir Book"/>
              </a:rPr>
              <a:t>)</a:t>
            </a:r>
          </a:p>
          <a:p>
            <a:pPr lvl="1">
              <a:buClr>
                <a:prstClr val="black"/>
              </a:buClr>
              <a:defRPr/>
            </a:pPr>
            <a:r>
              <a:rPr lang="en-GB" altLang="en-US" dirty="0">
                <a:solidFill>
                  <a:srgbClr val="FFFF00"/>
                </a:solidFill>
                <a:ea typeface="Avenir Book" charset="0"/>
                <a:cs typeface="Avenir Book" charset="0"/>
              </a:rPr>
              <a:t>Challenging </a:t>
            </a:r>
            <a:r>
              <a:rPr lang="en-GB" altLang="en-US" i="1" dirty="0">
                <a:solidFill>
                  <a:srgbClr val="FFFF00"/>
                </a:solidFill>
                <a:ea typeface="Avenir Book" charset="0"/>
                <a:cs typeface="Avenir Book" charset="0"/>
              </a:rPr>
              <a:t>e+ </a:t>
            </a:r>
            <a:r>
              <a:rPr lang="en-GB" altLang="en-US" dirty="0">
                <a:solidFill>
                  <a:srgbClr val="FFFF00"/>
                </a:solidFill>
                <a:ea typeface="Avenir Book" charset="0"/>
                <a:cs typeface="Avenir Book" charset="0"/>
              </a:rPr>
              <a:t>production (two schemes)</a:t>
            </a:r>
          </a:p>
          <a:p>
            <a:pPr lvl="1">
              <a:buClr>
                <a:prstClr val="black"/>
              </a:buClr>
              <a:defRPr/>
            </a:pPr>
            <a:r>
              <a:rPr lang="en-GB" altLang="en-US" dirty="0">
                <a:solidFill>
                  <a:srgbClr val="FFFF00"/>
                </a:solidFill>
                <a:ea typeface="Avenir Book" charset="0"/>
                <a:cs typeface="Avenir Book" charset="0"/>
              </a:rPr>
              <a:t>CLIC high-current drive beam bunched at 12 GHz</a:t>
            </a:r>
            <a:endParaRPr lang="en-US" dirty="0">
              <a:solidFill>
                <a:srgbClr val="FFFF00"/>
              </a:solidFill>
              <a:latin typeface="Abadi" panose="020B0604020202020204" pitchFamily="34" charset="0"/>
              <a:cs typeface="Avenir Book"/>
            </a:endParaRPr>
          </a:p>
        </p:txBody>
      </p:sp>
      <p:pic>
        <p:nvPicPr>
          <p:cNvPr id="32" name="Picture 31" descr="p2.tiff">
            <a:extLst>
              <a:ext uri="{FF2B5EF4-FFF2-40B4-BE49-F238E27FC236}">
                <a16:creationId xmlns:a16="http://schemas.microsoft.com/office/drawing/2014/main" id="{B8AD4B80-DCA7-4E9D-845E-7A3B9861CC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4493" y="1305083"/>
            <a:ext cx="5078440" cy="1336852"/>
          </a:xfrm>
          <a:prstGeom prst="rect">
            <a:avLst/>
          </a:prstGeom>
        </p:spPr>
      </p:pic>
      <p:cxnSp>
        <p:nvCxnSpPr>
          <p:cNvPr id="34" name="Straight Arrow Connector 33"/>
          <p:cNvCxnSpPr/>
          <p:nvPr/>
        </p:nvCxnSpPr>
        <p:spPr bwMode="auto">
          <a:xfrm flipV="1">
            <a:off x="2441448" y="2167128"/>
            <a:ext cx="1271016" cy="105156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Arrow Connector 34"/>
          <p:cNvCxnSpPr/>
          <p:nvPr/>
        </p:nvCxnSpPr>
        <p:spPr bwMode="auto">
          <a:xfrm flipH="1" flipV="1">
            <a:off x="5404312" y="2167128"/>
            <a:ext cx="420210" cy="704088"/>
          </a:xfrm>
          <a:prstGeom prst="straightConnector1">
            <a:avLst/>
          </a:prstGeom>
          <a:noFill/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Arrow Connector 35"/>
          <p:cNvCxnSpPr/>
          <p:nvPr/>
        </p:nvCxnSpPr>
        <p:spPr bwMode="auto">
          <a:xfrm flipH="1" flipV="1">
            <a:off x="6671659" y="2048257"/>
            <a:ext cx="870554" cy="674369"/>
          </a:xfrm>
          <a:prstGeom prst="straightConnector1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6044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Limits of Linear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i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/>
              <a:t>Colliders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916" y="1354201"/>
            <a:ext cx="8805671" cy="4114800"/>
          </a:xfrm>
        </p:spPr>
        <p:txBody>
          <a:bodyPr/>
          <a:lstStyle/>
          <a:p>
            <a:r>
              <a:rPr lang="en-US" dirty="0"/>
              <a:t>Both ILC and CLIC offer staged approach to ultimate E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limits are set by: </a:t>
            </a:r>
            <a:endParaRPr lang="en-US" dirty="0" smtClean="0"/>
          </a:p>
          <a:p>
            <a:pPr lvl="1"/>
            <a:r>
              <a:rPr lang="en-US" dirty="0" smtClean="0"/>
              <a:t>Cost</a:t>
            </a:r>
          </a:p>
          <a:p>
            <a:pPr lvl="2"/>
            <a:r>
              <a:rPr lang="en-US" dirty="0"/>
              <a:t>ILC TDR    1 </a:t>
            </a:r>
            <a:r>
              <a:rPr lang="en-US" dirty="0" err="1"/>
              <a:t>TeV</a:t>
            </a:r>
            <a:r>
              <a:rPr lang="en-US" dirty="0"/>
              <a:t> 17 B$ </a:t>
            </a:r>
            <a:endParaRPr lang="en-US" dirty="0" smtClean="0"/>
          </a:p>
          <a:p>
            <a:pPr lvl="2"/>
            <a:r>
              <a:rPr lang="en-US" dirty="0"/>
              <a:t>CLIC CDR 3 </a:t>
            </a:r>
            <a:r>
              <a:rPr lang="en-US" dirty="0" err="1"/>
              <a:t>TeV</a:t>
            </a:r>
            <a:r>
              <a:rPr lang="en-US" dirty="0"/>
              <a:t> 18.3BCHF </a:t>
            </a:r>
            <a:endParaRPr lang="en-US" dirty="0" smtClean="0"/>
          </a:p>
          <a:p>
            <a:pPr lvl="1"/>
            <a:r>
              <a:rPr lang="en-US" dirty="0" smtClean="0"/>
              <a:t>Electric </a:t>
            </a:r>
            <a:r>
              <a:rPr lang="en-US" dirty="0"/>
              <a:t>power </a:t>
            </a:r>
            <a:r>
              <a:rPr lang="en-US" dirty="0" smtClean="0"/>
              <a:t>required</a:t>
            </a:r>
          </a:p>
          <a:p>
            <a:pPr lvl="1"/>
            <a:r>
              <a:rPr lang="en-US" dirty="0" smtClean="0"/>
              <a:t>Total length</a:t>
            </a:r>
          </a:p>
          <a:p>
            <a:pPr lvl="1"/>
            <a:r>
              <a:rPr lang="en-US" dirty="0" smtClean="0"/>
              <a:t> (</a:t>
            </a:r>
            <a:r>
              <a:rPr lang="en-US" dirty="0"/>
              <a:t>complication of) </a:t>
            </a:r>
            <a:r>
              <a:rPr lang="en-US" dirty="0" err="1"/>
              <a:t>Beamstrahlung</a:t>
            </a:r>
            <a:r>
              <a:rPr lang="en-US" dirty="0"/>
              <a:t> </a:t>
            </a:r>
          </a:p>
          <a:p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Bedeschi</a:t>
            </a:r>
            <a:r>
              <a:rPr lang="en-US" dirty="0" smtClean="0"/>
              <a:t>, LFC19, Trento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1431391" y="4520507"/>
            <a:ext cx="3381118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V. SHILTSEV, Granada 2019</a:t>
            </a:r>
            <a:endParaRPr lang="it-IT" sz="2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4659377" y="1958975"/>
            <a:ext cx="4523210" cy="3390123"/>
            <a:chOff x="4762500" y="1958975"/>
            <a:chExt cx="4523210" cy="339012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78478BE-3955-4E53-806B-98400C616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2500" y="1958975"/>
              <a:ext cx="4420087" cy="3390123"/>
            </a:xfrm>
            <a:prstGeom prst="rect">
              <a:avLst/>
            </a:prstGeom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EB009A6-E665-4531-8681-34109937961E}"/>
                </a:ext>
              </a:extLst>
            </p:cNvPr>
            <p:cNvCxnSpPr/>
            <p:nvPr/>
          </p:nvCxnSpPr>
          <p:spPr>
            <a:xfrm>
              <a:off x="5546213" y="3978539"/>
              <a:ext cx="3048000" cy="0"/>
            </a:xfrm>
            <a:prstGeom prst="line">
              <a:avLst/>
            </a:prstGeom>
            <a:ln>
              <a:solidFill>
                <a:srgbClr val="92D050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778057E-7A06-43D9-B69A-366A47ADA905}"/>
                </a:ext>
              </a:extLst>
            </p:cNvPr>
            <p:cNvSpPr txBox="1"/>
            <p:nvPr/>
          </p:nvSpPr>
          <p:spPr>
            <a:xfrm>
              <a:off x="8495109" y="3805596"/>
              <a:ext cx="7906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accent3">
                      <a:lumMod val="50000"/>
                    </a:schemeClr>
                  </a:solidFill>
                  <a:latin typeface="Centaur" panose="02030504050205020304" pitchFamily="18" charset="0"/>
                </a:rPr>
                <a:t>CERN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657990" y="1958975"/>
            <a:ext cx="4435258" cy="3391186"/>
            <a:chOff x="4657990" y="1958975"/>
            <a:chExt cx="4435258" cy="339118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77821C1-977E-49E7-83FF-38C4D9CC7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57990" y="1958975"/>
              <a:ext cx="4421474" cy="3391186"/>
            </a:xfrm>
            <a:prstGeom prst="rect">
              <a:avLst/>
            </a:prstGeom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3397DB6-1D79-41D1-B126-1DC83CF4A37F}"/>
                </a:ext>
              </a:extLst>
            </p:cNvPr>
            <p:cNvSpPr txBox="1"/>
            <p:nvPr/>
          </p:nvSpPr>
          <p:spPr>
            <a:xfrm>
              <a:off x="8456535" y="3541501"/>
              <a:ext cx="636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accent3">
                      <a:lumMod val="50000"/>
                    </a:schemeClr>
                  </a:solidFill>
                  <a:latin typeface="Centaur" panose="02030504050205020304" pitchFamily="18" charset="0"/>
                </a:rPr>
                <a:t>LHC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0F2A898-A956-4967-A89F-4A92D0ABD5E9}"/>
                </a:ext>
              </a:extLst>
            </p:cNvPr>
            <p:cNvCxnSpPr/>
            <p:nvPr/>
          </p:nvCxnSpPr>
          <p:spPr>
            <a:xfrm>
              <a:off x="5472250" y="3708335"/>
              <a:ext cx="3048000" cy="0"/>
            </a:xfrm>
            <a:prstGeom prst="line">
              <a:avLst/>
            </a:prstGeom>
            <a:ln>
              <a:solidFill>
                <a:srgbClr val="92D050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2FD7C131-99F3-4244-B9A8-6809F072F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676" y="1951294"/>
            <a:ext cx="4430102" cy="3397804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8374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Schedules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1452" y="4502451"/>
            <a:ext cx="3937794" cy="948779"/>
          </a:xfrm>
        </p:spPr>
        <p:txBody>
          <a:bodyPr/>
          <a:lstStyle/>
          <a:p>
            <a:r>
              <a:rPr lang="en-US" dirty="0" smtClean="0"/>
              <a:t>Very optimistic!!!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Bedeschi</a:t>
            </a:r>
            <a:r>
              <a:rPr lang="en-US" dirty="0" smtClean="0"/>
              <a:t>, LFC19, Trento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7" name="Picture 6" descr="timelineAb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5916"/>
            <a:ext cx="9144000" cy="2569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-1208" t="-19229" r="1208" b="19229"/>
          <a:stretch/>
        </p:blipFill>
        <p:spPr>
          <a:xfrm>
            <a:off x="0" y="3500141"/>
            <a:ext cx="5096698" cy="228619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6124515"/>
            <a:ext cx="3391185" cy="40011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D. SCHULTE, Granada 2019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95449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comparisons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Bedeschi</a:t>
            </a:r>
            <a:r>
              <a:rPr lang="en-US" dirty="0" smtClean="0"/>
              <a:t>, LFC19, Trento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160863" y="1375185"/>
            <a:ext cx="4210260" cy="3099420"/>
            <a:chOff x="77682" y="1196766"/>
            <a:chExt cx="4210260" cy="309942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FCBFD86-77DC-4117-9123-6C67FF4C14DA}"/>
                </a:ext>
              </a:extLst>
            </p:cNvPr>
            <p:cNvSpPr/>
            <p:nvPr/>
          </p:nvSpPr>
          <p:spPr>
            <a:xfrm>
              <a:off x="736827" y="3288835"/>
              <a:ext cx="1287916" cy="50724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3151A4C-BB74-45FF-8A65-0A0F22CFBA6B}"/>
                </a:ext>
              </a:extLst>
            </p:cNvPr>
            <p:cNvSpPr/>
            <p:nvPr/>
          </p:nvSpPr>
          <p:spPr>
            <a:xfrm>
              <a:off x="736827" y="2756896"/>
              <a:ext cx="1287916" cy="50724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95B041F-1179-496B-A979-FA0DF0AFC566}"/>
                </a:ext>
              </a:extLst>
            </p:cNvPr>
            <p:cNvSpPr/>
            <p:nvPr/>
          </p:nvSpPr>
          <p:spPr>
            <a:xfrm>
              <a:off x="736827" y="2239232"/>
              <a:ext cx="1287916" cy="50724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ontent Placeholder 1">
              <a:extLst>
                <a:ext uri="{FF2B5EF4-FFF2-40B4-BE49-F238E27FC236}">
                  <a16:creationId xmlns:a16="http://schemas.microsoft.com/office/drawing/2014/main" id="{1CB5ACD3-086E-4AC6-A7C0-891624AB1328}"/>
                </a:ext>
              </a:extLst>
            </p:cNvPr>
            <p:cNvSpPr txBox="1">
              <a:spLocks/>
            </p:cNvSpPr>
            <p:nvPr/>
          </p:nvSpPr>
          <p:spPr>
            <a:xfrm>
              <a:off x="77682" y="1196766"/>
              <a:ext cx="4210260" cy="3099420"/>
            </a:xfrm>
            <a:prstGeom prst="rect">
              <a:avLst/>
            </a:prstGeom>
          </p:spPr>
          <p:txBody>
            <a:bodyPr lIns="0" tIns="0" rIns="0" bIns="0"/>
            <a:lstStyle>
              <a:lvl1pPr marL="342900" indent="-3429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505050"/>
                  </a:solidFill>
                  <a:latin typeface="Helvetica"/>
                  <a:ea typeface="Geneva" charset="0"/>
                  <a:cs typeface="ＭＳ Ｐゴシック" charset="0"/>
                </a:defRPr>
              </a:lvl1pPr>
              <a:lvl2pPr marL="742950" indent="-28575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200" kern="1200">
                  <a:solidFill>
                    <a:srgbClr val="505050"/>
                  </a:solidFill>
                  <a:latin typeface="Helvetica"/>
                  <a:ea typeface="ＭＳ Ｐゴシック" charset="0"/>
                  <a:cs typeface="ＭＳ Ｐゴシック" charset="0"/>
                </a:defRPr>
              </a:lvl2pPr>
              <a:lvl3pPr marL="11430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rgbClr val="505050"/>
                  </a:solidFill>
                  <a:latin typeface="Helvetica"/>
                  <a:ea typeface="ＭＳ Ｐゴシック" charset="0"/>
                  <a:cs typeface="ＭＳ Ｐゴシック" charset="0"/>
                </a:defRPr>
              </a:lvl3pPr>
              <a:lvl4pPr marL="16002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800" kern="1200">
                  <a:solidFill>
                    <a:srgbClr val="505050"/>
                  </a:solidFill>
                  <a:latin typeface="Helvetica"/>
                  <a:ea typeface="ＭＳ Ｐゴシック" charset="0"/>
                  <a:cs typeface="ＭＳ Ｐゴシック" charset="0"/>
                </a:defRPr>
              </a:lvl4pPr>
              <a:lvl5pPr marL="20574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/>
                <a:buChar char="•"/>
                <a:defRPr sz="1800" kern="1200">
                  <a:solidFill>
                    <a:srgbClr val="505050"/>
                  </a:solidFill>
                  <a:latin typeface="Helvetica"/>
                  <a:ea typeface="ＭＳ Ｐゴシック" charset="0"/>
                  <a:cs typeface="ＭＳ Ｐゴシック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elvetica"/>
                </a:rPr>
                <a:t>F1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elvetica"/>
                </a:rPr>
                <a:t> “Technology Readiness”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elvetica"/>
                </a:rPr>
                <a:t>: </a:t>
              </a:r>
            </a:p>
            <a:p>
              <a:pPr marL="457200" marR="0" lvl="1" indent="0" algn="l" defTabSz="4572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elvetica"/>
                  <a:ea typeface="ＭＳ Ｐゴシック" charset="0"/>
                </a:rPr>
                <a:t>   Green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519A24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elvetica"/>
                  <a:ea typeface="ＭＳ Ｐゴシック" charset="0"/>
                </a:rPr>
                <a:t>   - 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19A24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elvetica"/>
                  <a:ea typeface="ＭＳ Ｐゴシック" charset="0"/>
                </a:rPr>
                <a:t>TDR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elvetica"/>
                  <a:ea typeface="ＭＳ Ｐゴシック" charset="0"/>
                </a:rPr>
                <a:t> </a:t>
              </a:r>
            </a:p>
            <a:p>
              <a:pPr marL="457200" marR="0" lvl="1" indent="0" algn="l" defTabSz="4572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elvetica"/>
                  <a:ea typeface="ＭＳ Ｐゴシック" charset="0"/>
                </a:rPr>
                <a:t>   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elvetica"/>
                  <a:ea typeface="ＭＳ Ｐゴシック" charset="0"/>
                </a:rPr>
                <a:t>Yellow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elvetica"/>
                  <a:ea typeface="ＭＳ Ｐゴシック" charset="0"/>
                </a:rPr>
                <a:t> 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elvetica"/>
                  <a:ea typeface="ＭＳ Ｐゴシック" charset="0"/>
                </a:rPr>
                <a:t>-   CDR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elvetica"/>
                  <a:ea typeface="ＭＳ Ｐゴシック" charset="0"/>
                </a:rPr>
                <a:t> </a:t>
              </a:r>
            </a:p>
            <a:p>
              <a:pPr marL="457200" marR="0" lvl="1" indent="0" algn="l" defTabSz="4572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elvetica"/>
                  <a:ea typeface="ＭＳ Ｐゴシック" charset="0"/>
                </a:rPr>
                <a:t>   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elvetica"/>
                  <a:ea typeface="ＭＳ Ｐゴシック" charset="0"/>
                </a:rPr>
                <a:t>Red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elvetica"/>
                  <a:ea typeface="ＭＳ Ｐゴシック" charset="0"/>
                </a:rPr>
                <a:t>      -  R&amp;D</a:t>
              </a:r>
            </a:p>
            <a:p>
              <a:pPr marL="457200" marR="0" lvl="1" indent="0" algn="l" defTabSz="4572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ea typeface="ＭＳ Ｐゴシック" charset="0"/>
              </a:endParaRPr>
            </a:p>
            <a:p>
              <a:pPr marL="457200" marR="0" lvl="1" indent="0" algn="l" defTabSz="4572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elvetica"/>
                  <a:ea typeface="ＭＳ Ｐゴシック" charset="0"/>
                </a:rPr>
                <a:t> </a:t>
              </a:r>
            </a:p>
            <a:p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</a:endParaRPr>
            </a:p>
            <a:p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155872" y="788105"/>
            <a:ext cx="5164590" cy="3259091"/>
            <a:chOff x="4200477" y="643766"/>
            <a:chExt cx="5164590" cy="3259091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946D2C6-A8AF-46C0-B677-C4978B9CC469}"/>
                </a:ext>
              </a:extLst>
            </p:cNvPr>
            <p:cNvSpPr/>
            <p:nvPr/>
          </p:nvSpPr>
          <p:spPr>
            <a:xfrm>
              <a:off x="4570501" y="3181324"/>
              <a:ext cx="1287916" cy="50724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A790166-ACDB-46AE-AD19-EC13D59C4154}"/>
                </a:ext>
              </a:extLst>
            </p:cNvPr>
            <p:cNvSpPr/>
            <p:nvPr/>
          </p:nvSpPr>
          <p:spPr>
            <a:xfrm>
              <a:off x="4570501" y="2650380"/>
              <a:ext cx="1287916" cy="50724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8FD4A4A-4DA1-4634-AF4F-9935448C64F8}"/>
                </a:ext>
              </a:extLst>
            </p:cNvPr>
            <p:cNvSpPr/>
            <p:nvPr/>
          </p:nvSpPr>
          <p:spPr>
            <a:xfrm>
              <a:off x="4570501" y="2119060"/>
              <a:ext cx="1287916" cy="50724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ontent Placeholder 1">
              <a:extLst>
                <a:ext uri="{FF2B5EF4-FFF2-40B4-BE49-F238E27FC236}">
                  <a16:creationId xmlns:a16="http://schemas.microsoft.com/office/drawing/2014/main" id="{9DB4D86C-91DE-47B2-9E4B-F9DA20A8D357}"/>
                </a:ext>
              </a:extLst>
            </p:cNvPr>
            <p:cNvSpPr txBox="1">
              <a:spLocks/>
            </p:cNvSpPr>
            <p:nvPr/>
          </p:nvSpPr>
          <p:spPr>
            <a:xfrm>
              <a:off x="4200477" y="643766"/>
              <a:ext cx="5164590" cy="3259091"/>
            </a:xfrm>
            <a:prstGeom prst="rect">
              <a:avLst/>
            </a:prstGeom>
          </p:spPr>
          <p:txBody>
            <a:bodyPr lIns="0" tIns="0" rIns="0" bIns="0"/>
            <a:lstStyle>
              <a:lvl1pPr marL="342900" indent="-3429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505050"/>
                  </a:solidFill>
                  <a:latin typeface="Helvetica"/>
                  <a:ea typeface="Geneva" charset="0"/>
                  <a:cs typeface="ＭＳ Ｐゴシック" charset="0"/>
                </a:defRPr>
              </a:lvl1pPr>
              <a:lvl2pPr marL="742950" indent="-28575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200" kern="1200">
                  <a:solidFill>
                    <a:srgbClr val="505050"/>
                  </a:solidFill>
                  <a:latin typeface="Helvetica"/>
                  <a:ea typeface="ＭＳ Ｐゴシック" charset="0"/>
                  <a:cs typeface="ＭＳ Ｐゴシック" charset="0"/>
                </a:defRPr>
              </a:lvl2pPr>
              <a:lvl3pPr marL="11430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rgbClr val="505050"/>
                  </a:solidFill>
                  <a:latin typeface="Helvetica"/>
                  <a:ea typeface="ＭＳ Ｐゴシック" charset="0"/>
                  <a:cs typeface="ＭＳ Ｐゴシック" charset="0"/>
                </a:defRPr>
              </a:lvl3pPr>
              <a:lvl4pPr marL="16002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800" kern="1200">
                  <a:solidFill>
                    <a:srgbClr val="505050"/>
                  </a:solidFill>
                  <a:latin typeface="Helvetica"/>
                  <a:ea typeface="ＭＳ Ｐゴシック" charset="0"/>
                  <a:cs typeface="ＭＳ Ｐゴシック" charset="0"/>
                </a:defRPr>
              </a:lvl4pPr>
              <a:lvl5pPr marL="20574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/>
                <a:buChar char="•"/>
                <a:defRPr sz="1800" kern="1200">
                  <a:solidFill>
                    <a:srgbClr val="505050"/>
                  </a:solidFill>
                  <a:latin typeface="Helvetica"/>
                  <a:ea typeface="ＭＳ Ｐゴシック" charset="0"/>
                  <a:cs typeface="ＭＳ Ｐゴシック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</a:endParaRPr>
            </a:p>
            <a:p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elvetica"/>
                </a:rPr>
                <a:t>F2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elvetica"/>
                </a:rPr>
                <a:t> “Energy Efficiency”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elvetica"/>
                </a:rPr>
                <a:t> 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elvetica"/>
                </a:rPr>
                <a:t> </a:t>
              </a:r>
            </a:p>
            <a:p>
              <a:pPr marL="457200" marR="0" lvl="1" indent="0" algn="l" defTabSz="4572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elvetica"/>
                  <a:ea typeface="ＭＳ Ｐゴシック" charset="0"/>
                </a:rPr>
                <a:t>Green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519A24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elvetica"/>
                  <a:ea typeface="ＭＳ Ｐゴシック" charset="0"/>
                </a:rPr>
                <a:t>   :  100-200 MW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elvetica"/>
                  <a:ea typeface="ＭＳ Ｐゴシック" charset="0"/>
                </a:rPr>
                <a:t> </a:t>
              </a:r>
            </a:p>
            <a:p>
              <a:pPr marL="457200" marR="0" lvl="1" indent="0" algn="l" defTabSz="4572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elvetica"/>
                  <a:ea typeface="ＭＳ Ｐゴシック" charset="0"/>
                </a:rPr>
                <a:t>Yellow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elvetica"/>
                  <a:ea typeface="ＭＳ Ｐゴシック" charset="0"/>
                </a:rPr>
                <a:t>  :  200-400 MW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elvetica"/>
                  <a:ea typeface="ＭＳ Ｐゴシック" charset="0"/>
                </a:rPr>
                <a:t> </a:t>
              </a:r>
            </a:p>
            <a:p>
              <a:pPr marL="457200" marR="0" lvl="1" indent="0" algn="l" defTabSz="4572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elvetica"/>
                  <a:ea typeface="ＭＳ Ｐゴシック" charset="0"/>
                </a:rPr>
                <a:t>  Red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elvetica"/>
                  <a:ea typeface="ＭＳ Ｐゴシック" charset="0"/>
                </a:rPr>
                <a:t>     :  &gt; 400 MW</a:t>
              </a:r>
            </a:p>
            <a:p>
              <a:pPr marL="457200" marR="0" lvl="1" indent="0" algn="l" defTabSz="4572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ea typeface="ＭＳ Ｐゴシック" charset="0"/>
              </a:endParaRPr>
            </a:p>
            <a:p>
              <a:pPr marL="457200" marR="0" lvl="1" indent="0" algn="l" defTabSz="4572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ea typeface="ＭＳ Ｐゴシック" charset="0"/>
              </a:endParaRPr>
            </a:p>
            <a:p>
              <a:pPr marL="457200" marR="0" lvl="1" indent="0" algn="l" defTabSz="4572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ea typeface="ＭＳ Ｐゴシック" charset="0"/>
              </a:endParaRPr>
            </a:p>
            <a:p>
              <a:pPr marL="457200" marR="0" lvl="1" indent="0" algn="l" defTabSz="4572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elvetica"/>
                  <a:ea typeface="ＭＳ Ｐゴシック" charset="0"/>
                </a:rPr>
                <a:t> </a:t>
              </a:r>
            </a:p>
            <a:p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endPara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</a:endParaRPr>
            </a:p>
            <a:p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804597" y="4696291"/>
            <a:ext cx="1287916" cy="1580426"/>
            <a:chOff x="2804597" y="4696291"/>
            <a:chExt cx="1287916" cy="158042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FD05B01-383D-47F7-9E33-2101FA6853CD}"/>
                </a:ext>
              </a:extLst>
            </p:cNvPr>
            <p:cNvSpPr/>
            <p:nvPr/>
          </p:nvSpPr>
          <p:spPr>
            <a:xfrm>
              <a:off x="2804597" y="5769473"/>
              <a:ext cx="1287916" cy="507244"/>
            </a:xfrm>
            <a:prstGeom prst="rect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D24262B-2D49-4ED9-8423-43399BE12055}"/>
                </a:ext>
              </a:extLst>
            </p:cNvPr>
            <p:cNvSpPr/>
            <p:nvPr/>
          </p:nvSpPr>
          <p:spPr>
            <a:xfrm>
              <a:off x="2804597" y="5241081"/>
              <a:ext cx="1287916" cy="507244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8C5DA1F-191E-43F9-B284-039263F2DBD7}"/>
                </a:ext>
              </a:extLst>
            </p:cNvPr>
            <p:cNvSpPr/>
            <p:nvPr/>
          </p:nvSpPr>
          <p:spPr>
            <a:xfrm>
              <a:off x="2804597" y="4696291"/>
              <a:ext cx="1287916" cy="507244"/>
            </a:xfrm>
            <a:prstGeom prst="rect">
              <a:avLst/>
            </a:prstGeom>
            <a:solidFill>
              <a:srgbClr val="519A24">
                <a:lumMod val="75000"/>
              </a:srgb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7" name="Content Placeholder 1">
            <a:extLst>
              <a:ext uri="{FF2B5EF4-FFF2-40B4-BE49-F238E27FC236}">
                <a16:creationId xmlns:a16="http://schemas.microsoft.com/office/drawing/2014/main" id="{349BAEF2-C9DD-4E56-9B8C-F05BD6C1AB06}"/>
              </a:ext>
            </a:extLst>
          </p:cNvPr>
          <p:cNvSpPr txBox="1">
            <a:spLocks/>
          </p:cNvSpPr>
          <p:nvPr/>
        </p:nvSpPr>
        <p:spPr>
          <a:xfrm>
            <a:off x="2442475" y="3637774"/>
            <a:ext cx="5164590" cy="3099421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charset="0"/>
              <a:buNone/>
            </a:pPr>
            <a:endParaRPr lang="en-US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F3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“Cost”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marL="457200" lvl="1" indent="0">
              <a:buNone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:    &lt; LHC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457200" lvl="1" indent="0">
              <a:buNone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Yellow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:  1-2 x LHC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457200" lvl="1" indent="0">
              <a:buNone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Red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:  &gt; 2x LHC</a:t>
            </a:r>
          </a:p>
        </p:txBody>
      </p:sp>
      <p:sp>
        <p:nvSpPr>
          <p:cNvPr id="39" name="TextBox 38"/>
          <p:cNvSpPr txBox="1"/>
          <p:nvPr/>
        </p:nvSpPr>
        <p:spPr>
          <a:xfrm rot="16200000">
            <a:off x="-1431391" y="4520507"/>
            <a:ext cx="3381118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V. SHILTSEV, Granada 2019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86466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comparisons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Bedeschi</a:t>
            </a:r>
            <a:r>
              <a:rPr lang="en-US" dirty="0" smtClean="0"/>
              <a:t>, LFC19, Trento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19" y="1328928"/>
            <a:ext cx="6804469" cy="510335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 bwMode="auto">
          <a:xfrm>
            <a:off x="825190" y="3813717"/>
            <a:ext cx="7081025" cy="27109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533400" marR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</a:pPr>
            <a:endParaRPr kumimoji="0" lang="it-IT" sz="2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-1431391" y="4520507"/>
            <a:ext cx="3381118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V. SHILTSEV, Granada 2019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48473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table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Bedeschi, LFC19, Trento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721986"/>
              </p:ext>
            </p:extLst>
          </p:nvPr>
        </p:nvGraphicFramePr>
        <p:xfrm>
          <a:off x="330707" y="1050608"/>
          <a:ext cx="8492111" cy="57607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0350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8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7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60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42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49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9329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5263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Project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Type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Energy</a:t>
                      </a:r>
                    </a:p>
                    <a:p>
                      <a:r>
                        <a:rPr lang="en-US" sz="1600" dirty="0" smtClean="0"/>
                        <a:t>[</a:t>
                      </a:r>
                      <a:r>
                        <a:rPr lang="en-US" sz="1600" dirty="0" err="1" smtClean="0"/>
                        <a:t>TeV</a:t>
                      </a:r>
                      <a:r>
                        <a:rPr lang="en-US" sz="1600" dirty="0" smtClean="0"/>
                        <a:t>]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Int. </a:t>
                      </a:r>
                      <a:r>
                        <a:rPr lang="en-US" sz="1600" dirty="0" err="1" smtClean="0"/>
                        <a:t>Lumi</a:t>
                      </a:r>
                      <a:r>
                        <a:rPr lang="en-US" sz="1600" dirty="0" smtClean="0"/>
                        <a:t>. [a</a:t>
                      </a:r>
                      <a:r>
                        <a:rPr lang="en-US" sz="1600" baseline="30000" dirty="0" smtClean="0"/>
                        <a:t>-1</a:t>
                      </a:r>
                      <a:r>
                        <a:rPr lang="en-US" sz="1600" dirty="0" smtClean="0"/>
                        <a:t>]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Oper</a:t>
                      </a:r>
                      <a:r>
                        <a:rPr lang="en-US" sz="1600" dirty="0" smtClean="0"/>
                        <a:t>. Time [</a:t>
                      </a:r>
                      <a:r>
                        <a:rPr lang="en-US" sz="1600" dirty="0" err="1" smtClean="0"/>
                        <a:t>y</a:t>
                      </a:r>
                      <a:r>
                        <a:rPr lang="en-US" sz="1600" dirty="0" smtClean="0"/>
                        <a:t>]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Power</a:t>
                      </a:r>
                    </a:p>
                    <a:p>
                      <a:r>
                        <a:rPr lang="en-US" sz="1600" dirty="0" smtClean="0"/>
                        <a:t>[MW]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Cost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63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ILC</a:t>
                      </a:r>
                      <a:endParaRPr lang="en-US" sz="16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ee</a:t>
                      </a:r>
                      <a:endParaRPr lang="en-US" sz="16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0.25</a:t>
                      </a:r>
                      <a:endParaRPr lang="en-US" sz="16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11</a:t>
                      </a:r>
                      <a:endParaRPr lang="en-US" sz="16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129</a:t>
                      </a:r>
                      <a:r>
                        <a:rPr lang="en-US" sz="1600" baseline="0" dirty="0" smtClean="0"/>
                        <a:t> (</a:t>
                      </a:r>
                      <a:r>
                        <a:rPr lang="en-US" sz="1600" baseline="0" dirty="0" err="1" smtClean="0"/>
                        <a:t>upgr</a:t>
                      </a:r>
                      <a:r>
                        <a:rPr lang="en-US" sz="1600" baseline="0" dirty="0" smtClean="0"/>
                        <a:t>. 150-200)</a:t>
                      </a:r>
                      <a:endParaRPr lang="en-US" sz="16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4.8-5.3 GILCU + upgrade</a:t>
                      </a:r>
                      <a:endParaRPr lang="en-US" sz="16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842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0.5</a:t>
                      </a:r>
                      <a:endParaRPr lang="en-US" sz="16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4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</a:t>
                      </a:r>
                      <a:endParaRPr lang="en-US" sz="16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163 (204)</a:t>
                      </a:r>
                      <a:endParaRPr lang="en-US" sz="16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7.98 GILCU</a:t>
                      </a:r>
                      <a:endParaRPr lang="en-US" sz="16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842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1.0</a:t>
                      </a:r>
                      <a:endParaRPr lang="en-US" sz="16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300</a:t>
                      </a:r>
                      <a:endParaRPr lang="en-US" sz="16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?</a:t>
                      </a:r>
                      <a:endParaRPr lang="en-US" sz="16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84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CLIC</a:t>
                      </a:r>
                      <a:endParaRPr lang="en-US" sz="1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ee</a:t>
                      </a:r>
                      <a:endParaRPr lang="en-US" sz="1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0.38</a:t>
                      </a:r>
                      <a:endParaRPr lang="en-US" sz="1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</a:t>
                      </a:r>
                      <a:endParaRPr lang="en-US" sz="1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168</a:t>
                      </a:r>
                      <a:endParaRPr lang="en-US" sz="1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5.9 GCHF</a:t>
                      </a:r>
                      <a:endParaRPr lang="en-US" sz="1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9842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1.5</a:t>
                      </a:r>
                      <a:endParaRPr lang="en-US" sz="1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2.5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</a:t>
                      </a:r>
                      <a:endParaRPr lang="en-US" sz="1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(370)</a:t>
                      </a:r>
                      <a:endParaRPr lang="en-US" sz="1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+5.1 GCHF</a:t>
                      </a:r>
                      <a:endParaRPr lang="en-US" sz="1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9842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</a:t>
                      </a:r>
                      <a:endParaRPr lang="en-US" sz="1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5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</a:t>
                      </a:r>
                      <a:endParaRPr lang="en-US" sz="1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(590)</a:t>
                      </a:r>
                      <a:endParaRPr lang="en-US" sz="1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+7.3 GCHF</a:t>
                      </a:r>
                      <a:endParaRPr lang="en-US" sz="1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984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CEPC</a:t>
                      </a:r>
                      <a:endParaRPr lang="en-US" sz="16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ee</a:t>
                      </a:r>
                      <a:endParaRPr lang="en-US" sz="16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0.091+0.16</a:t>
                      </a:r>
                      <a:endParaRPr lang="en-US" sz="16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16+2.6</a:t>
                      </a:r>
                      <a:endParaRPr lang="en-US" sz="16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149</a:t>
                      </a:r>
                      <a:endParaRPr lang="en-US" sz="16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600" dirty="0" smtClean="0"/>
                        <a:t>5 G$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9842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0.24</a:t>
                      </a:r>
                      <a:endParaRPr lang="en-US" sz="16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5.6</a:t>
                      </a:r>
                      <a:endParaRPr lang="en-US" sz="16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</a:t>
                      </a:r>
                      <a:endParaRPr lang="en-US" sz="16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266</a:t>
                      </a:r>
                      <a:endParaRPr lang="en-US" sz="16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984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FCC-</a:t>
                      </a:r>
                      <a:r>
                        <a:rPr lang="en-US" sz="1600" dirty="0" err="1" smtClean="0"/>
                        <a:t>ee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ee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0.091+0.16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150+10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4+1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259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600" dirty="0" smtClean="0"/>
                        <a:t>10.5</a:t>
                      </a:r>
                      <a:r>
                        <a:rPr lang="en-US" sz="1600" baseline="0" dirty="0" smtClean="0"/>
                        <a:t> GCHF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9842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0.24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282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9842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0.365 (+0.35)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1.5 (+0.2)</a:t>
                      </a:r>
                      <a:r>
                        <a:rPr lang="en-US" sz="1600" baseline="0" dirty="0" smtClean="0"/>
                        <a:t> 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 (+1)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340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+1.1 GCHF</a:t>
                      </a:r>
                      <a:endParaRPr lang="en-US" sz="16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9842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LHeC</a:t>
                      </a:r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ep</a:t>
                      </a:r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60 / 7000</a:t>
                      </a:r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12</a:t>
                      </a:r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(+100)</a:t>
                      </a:r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1.75 GCHF</a:t>
                      </a:r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5263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FCC-</a:t>
                      </a:r>
                      <a:r>
                        <a:rPr lang="en-US" sz="1600" dirty="0" err="1" smtClean="0"/>
                        <a:t>hh</a:t>
                      </a:r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pp</a:t>
                      </a:r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100</a:t>
                      </a:r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30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25</a:t>
                      </a:r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580 (550)</a:t>
                      </a:r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17 GCHF (+7 GCHF)</a:t>
                      </a:r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984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HE-LHC</a:t>
                      </a:r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pp</a:t>
                      </a:r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27</a:t>
                      </a:r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20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</a:t>
                      </a:r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7.2 GCHF</a:t>
                      </a:r>
                      <a:endParaRPr lang="en-US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9867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physics landscape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624" y="1326769"/>
            <a:ext cx="8589328" cy="4114800"/>
          </a:xfrm>
        </p:spPr>
        <p:txBody>
          <a:bodyPr/>
          <a:lstStyle/>
          <a:p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Higgs </a:t>
            </a:r>
            <a:r>
              <a:rPr lang="it-IT" dirty="0">
                <a:solidFill>
                  <a:schemeClr val="bg1">
                    <a:lumMod val="65000"/>
                  </a:schemeClr>
                </a:solidFill>
              </a:rPr>
              <a:t>properties SM-like</a:t>
            </a:r>
            <a:r>
              <a:rPr lang="it-IT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At current precision level of several %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No (additional) signs of BSM physics.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After intensive searches at LHC</a:t>
            </a:r>
          </a:p>
          <a:p>
            <a:r>
              <a:rPr lang="en-US" dirty="0" smtClean="0"/>
              <a:t>… but SM is an insufficient description</a:t>
            </a:r>
          </a:p>
          <a:p>
            <a:pPr lvl="1"/>
            <a:r>
              <a:rPr lang="en-US" dirty="0" smtClean="0"/>
              <a:t>Prevalence of matter over anti-matter.</a:t>
            </a:r>
          </a:p>
          <a:p>
            <a:pPr lvl="2"/>
            <a:r>
              <a:rPr lang="en-US" dirty="0" smtClean="0"/>
              <a:t>Not explained by current values of CKM elements</a:t>
            </a:r>
            <a:endParaRPr lang="it-IT" dirty="0" smtClean="0"/>
          </a:p>
          <a:p>
            <a:pPr lvl="1"/>
            <a:r>
              <a:rPr lang="en-US" dirty="0" smtClean="0"/>
              <a:t>Neutrinos </a:t>
            </a:r>
            <a:r>
              <a:rPr lang="en-US" dirty="0"/>
              <a:t>have masses – not acquired in the SM.</a:t>
            </a:r>
          </a:p>
          <a:p>
            <a:pPr lvl="1"/>
            <a:r>
              <a:rPr lang="en-US" dirty="0" smtClean="0"/>
              <a:t>Compelling </a:t>
            </a:r>
            <a:r>
              <a:rPr lang="en-US" dirty="0"/>
              <a:t>evidence for the existence of dark </a:t>
            </a:r>
            <a:r>
              <a:rPr lang="en-US" dirty="0" smtClean="0"/>
              <a:t>matter in </a:t>
            </a:r>
            <a:r>
              <a:rPr lang="en-US" dirty="0"/>
              <a:t>the Universe with no candidate particle(s) in the SM</a:t>
            </a:r>
            <a:r>
              <a:rPr lang="en-US" dirty="0" smtClean="0"/>
              <a:t>.</a:t>
            </a:r>
          </a:p>
          <a:p>
            <a:r>
              <a:rPr lang="en-US" dirty="0" smtClean="0"/>
              <a:t>What new next accelerator to go beyond SM?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Bedeschi, LFC19, Trento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92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Beamstrahlung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0" y="1317625"/>
                <a:ext cx="7772400" cy="4114800"/>
              </a:xfrm>
            </p:spPr>
            <p:txBody>
              <a:bodyPr/>
              <a:lstStyle/>
              <a:p>
                <a:r>
                  <a:rPr lang="en-US" b="0" dirty="0" smtClean="0">
                    <a:sym typeface="Symbol" panose="05050102010706020507" pitchFamily="18" charset="2"/>
                  </a:rPr>
                  <a:t></a:t>
                </a:r>
                <a14:m>
                  <m:oMath xmlns:m="http://schemas.openxmlformats.org/officeDocument/2006/math"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𝐵𝑆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 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en-US" b="0" i="1" baseline="-25000" smtClean="0">
                                <a:latin typeface="Cambria Math" panose="02040503050406030204" pitchFamily="18" charset="0"/>
                              </a:rPr>
                              <m:t>𝐶𝑀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l-GR" b="0" i="1" smtClean="0">
                                <a:latin typeface="Cambria Math" panose="02040503050406030204" pitchFamily="18" charset="0"/>
                              </a:rPr>
                              <m:t>σ</m:t>
                            </m:r>
                            <m:r>
                              <a:rPr lang="en-US" b="0" i="1" baseline="-25000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den>
                        </m:f>
                      </m:e>
                    </m:d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baseline="30000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</a:rPr>
                          <m:t>σ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baseline="3000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it-IT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pPr lvl="1"/>
                <a:r>
                  <a:rPr lang="en-US" dirty="0" smtClean="0"/>
                  <a:t>ILC 240 ~ 1.6%</a:t>
                </a:r>
                <a:endParaRPr lang="it-IT" dirty="0" smtClean="0"/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317625"/>
                <a:ext cx="7772400" cy="4114800"/>
              </a:xfrm>
              <a:blipFill>
                <a:blip r:embed="rId2"/>
                <a:stretch>
                  <a:fillRect l="-1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Bedeschi, LFC19, Trento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066" y="1317625"/>
            <a:ext cx="3109346" cy="272402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0961" y="2249200"/>
            <a:ext cx="5724144" cy="1792448"/>
            <a:chOff x="192024" y="3303400"/>
            <a:chExt cx="6412230" cy="202777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2024" y="3303400"/>
              <a:ext cx="6412230" cy="84645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2024" y="4149852"/>
              <a:ext cx="6412230" cy="11813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5541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directions 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2760"/>
            <a:ext cx="9281160" cy="4790567"/>
          </a:xfrm>
        </p:spPr>
        <p:txBody>
          <a:bodyPr/>
          <a:lstStyle/>
          <a:p>
            <a:r>
              <a:rPr lang="en-US" sz="2000" dirty="0" smtClean="0"/>
              <a:t>ICFA statement - Tokyo, March 2019:</a:t>
            </a:r>
          </a:p>
          <a:p>
            <a:pPr lvl="1"/>
            <a:r>
              <a:rPr lang="en-US" sz="1800" dirty="0"/>
              <a:t>“ICFA confirms the international consensus that the highest priority for the next global machine is a “Higgs Factory” capable of precision studies of the Higgs boson.                              ………………………………………………………………       </a:t>
            </a:r>
            <a:r>
              <a:rPr lang="en-US" sz="1800" dirty="0" smtClean="0"/>
              <a:t>                                   ICFA </a:t>
            </a:r>
            <a:r>
              <a:rPr lang="en-US" sz="1800" dirty="0"/>
              <a:t>notes with satisfaction the great progress of the various options for Higgs factories </a:t>
            </a:r>
            <a:r>
              <a:rPr lang="en-US" sz="1800" dirty="0" smtClean="0"/>
              <a:t>proposed across </a:t>
            </a:r>
            <a:r>
              <a:rPr lang="en-US" sz="1800" dirty="0"/>
              <a:t>the world. All options will be considered in the European Strategy for Particle Physics </a:t>
            </a:r>
            <a:r>
              <a:rPr lang="en-US" sz="1800" dirty="0" smtClean="0"/>
              <a:t>Update and </a:t>
            </a:r>
            <a:r>
              <a:rPr lang="en-US" sz="1800" dirty="0"/>
              <a:t>by ICFA. </a:t>
            </a:r>
            <a:endParaRPr lang="en-US" sz="1800" dirty="0" smtClean="0"/>
          </a:p>
          <a:p>
            <a:r>
              <a:rPr lang="en-US" sz="2000" dirty="0" smtClean="0"/>
              <a:t>ICFA report – LP2019, Toronto, August 2019:</a:t>
            </a:r>
          </a:p>
          <a:p>
            <a:pPr lvl="1"/>
            <a:r>
              <a:rPr lang="en-US" sz="1800" dirty="0"/>
              <a:t>Worldwide effort for </a:t>
            </a:r>
            <a:r>
              <a:rPr lang="en-US" sz="1800" dirty="0" err="1"/>
              <a:t>e+e</a:t>
            </a:r>
            <a:r>
              <a:rPr lang="en-US" sz="1800" dirty="0"/>
              <a:t>- Higgs Factory </a:t>
            </a:r>
            <a:r>
              <a:rPr lang="en-US" sz="1800" b="1" i="1" dirty="0">
                <a:solidFill>
                  <a:srgbClr val="FF0000"/>
                </a:solidFill>
              </a:rPr>
              <a:t>must not fail!</a:t>
            </a:r>
          </a:p>
          <a:p>
            <a:pPr lvl="2"/>
            <a:r>
              <a:rPr lang="en-US" sz="1600" dirty="0"/>
              <a:t>Linear or Circular</a:t>
            </a:r>
          </a:p>
          <a:p>
            <a:pPr lvl="2"/>
            <a:r>
              <a:rPr lang="en-US" sz="1600" dirty="0"/>
              <a:t>Asia or Europe (or </a:t>
            </a:r>
            <a:r>
              <a:rPr lang="en-US" sz="1600" dirty="0" smtClean="0"/>
              <a:t>elsewhere?)</a:t>
            </a:r>
          </a:p>
          <a:p>
            <a:pPr marL="914400" lvl="2" indent="0">
              <a:buNone/>
            </a:pPr>
            <a:endParaRPr lang="en-US" sz="1600" dirty="0" smtClean="0"/>
          </a:p>
          <a:p>
            <a:r>
              <a:rPr lang="en-US" sz="2400" dirty="0" smtClean="0"/>
              <a:t>Recent comments on ESPPU preparations (B. </a:t>
            </a:r>
            <a:r>
              <a:rPr lang="en-US" sz="2400" dirty="0" err="1" smtClean="0"/>
              <a:t>Vachon</a:t>
            </a:r>
            <a:r>
              <a:rPr lang="en-US" sz="2400" dirty="0" smtClean="0"/>
              <a:t> – LP2019)</a:t>
            </a:r>
          </a:p>
          <a:p>
            <a:pPr lvl="1"/>
            <a:r>
              <a:rPr lang="en-US" sz="2200" dirty="0"/>
              <a:t>Emerging consensus for the importance of a “</a:t>
            </a:r>
            <a:r>
              <a:rPr lang="en-US" sz="2200" b="1" dirty="0"/>
              <a:t>Higgs factory</a:t>
            </a:r>
            <a:r>
              <a:rPr lang="en-US" sz="2200" dirty="0"/>
              <a:t>” to </a:t>
            </a:r>
            <a:r>
              <a:rPr lang="en-US" sz="2200" dirty="0" smtClean="0"/>
              <a:t>fully explore </a:t>
            </a:r>
            <a:r>
              <a:rPr lang="en-US" sz="2200" dirty="0"/>
              <a:t>properties of the Higgs, EW sector, </a:t>
            </a:r>
            <a:r>
              <a:rPr lang="en-US" sz="2200" dirty="0" smtClean="0"/>
              <a:t>etc.</a:t>
            </a:r>
          </a:p>
          <a:p>
            <a:pPr lvl="1"/>
            <a:r>
              <a:rPr lang="en-US" sz="2200" dirty="0" smtClean="0"/>
              <a:t>Need </a:t>
            </a:r>
            <a:r>
              <a:rPr lang="en-US" sz="2200" dirty="0"/>
              <a:t>to prepare a clear path towards </a:t>
            </a:r>
            <a:r>
              <a:rPr lang="en-US" sz="2200" b="1" dirty="0"/>
              <a:t>highest energy</a:t>
            </a:r>
            <a:r>
              <a:rPr lang="en-US" sz="2200" dirty="0"/>
              <a:t>.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Bedeschi</a:t>
            </a:r>
            <a:r>
              <a:rPr lang="en-US" dirty="0" smtClean="0"/>
              <a:t>, LFC19, Trento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03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: Rounded Corners 1">
            <a:extLst>
              <a:ext uri="{FF2B5EF4-FFF2-40B4-BE49-F238E27FC236}">
                <a16:creationId xmlns:a16="http://schemas.microsoft.com/office/drawing/2014/main" id="{F0195CCA-E46D-4D90-836B-B56B7147FC77}"/>
              </a:ext>
            </a:extLst>
          </p:cNvPr>
          <p:cNvSpPr/>
          <p:nvPr/>
        </p:nvSpPr>
        <p:spPr>
          <a:xfrm>
            <a:off x="623375" y="1397161"/>
            <a:ext cx="3529004" cy="5013960"/>
          </a:xfrm>
          <a:prstGeom prst="roundRect">
            <a:avLst>
              <a:gd name="adj" fmla="val 7607"/>
            </a:avLst>
          </a:prstGeom>
          <a:solidFill>
            <a:srgbClr val="99D6EA">
              <a:lumMod val="20000"/>
              <a:lumOff val="80000"/>
            </a:srgbClr>
          </a:solidFill>
          <a:ln w="28575" cap="flat" cmpd="sng" algn="ctr">
            <a:solidFill>
              <a:srgbClr val="99D6EA"/>
            </a:solidFill>
            <a:prstDash val="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ectangle 53"/>
          <p:cNvSpPr/>
          <p:nvPr/>
        </p:nvSpPr>
        <p:spPr bwMode="auto">
          <a:xfrm>
            <a:off x="762006" y="5132736"/>
            <a:ext cx="3127248" cy="105156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533400" marR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</a:pPr>
            <a:endParaRPr kumimoji="0" lang="it-IT" sz="28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factories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Bedeschi</a:t>
            </a:r>
            <a:r>
              <a:rPr lang="en-US" dirty="0" smtClean="0"/>
              <a:t>, LFC19, Trento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45" name="Content Placeholder 5"/>
          <p:cNvSpPr txBox="1">
            <a:spLocks/>
          </p:cNvSpPr>
          <p:nvPr/>
        </p:nvSpPr>
        <p:spPr>
          <a:xfrm>
            <a:off x="900629" y="804672"/>
            <a:ext cx="3570082" cy="6053328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Helvetica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</a:rPr>
              <a:t>e+e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</a:rPr>
              <a:t>-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</a:rPr>
              <a:t> linear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ILC 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CLIC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</a:rPr>
              <a:t>e+e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</a:rPr>
              <a:t>-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</a:rPr>
              <a:t> circular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ea typeface="ＭＳ Ｐゴシック" charset="0"/>
              </a:rPr>
              <a:t>FCC-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ea typeface="ＭＳ Ｐゴシック" charset="0"/>
              </a:rPr>
              <a:t>ee</a:t>
            </a: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/>
              <a:ea typeface="ＭＳ Ｐゴシック" charset="0"/>
            </a:endParaRP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ea typeface="ＭＳ Ｐゴシック" charset="0"/>
              </a:rPr>
              <a:t>CepC</a:t>
            </a: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/>
              <a:ea typeface="ＭＳ Ｐゴシック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l-GR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kumimoji="0" lang="el-GR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circular</a:t>
            </a:r>
          </a:p>
          <a:p>
            <a:pPr marL="7429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l-GR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μ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-HF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ＭＳ Ｐゴシック" charset="0"/>
            </a:endParaRPr>
          </a:p>
        </p:txBody>
      </p:sp>
      <p:sp>
        <p:nvSpPr>
          <p:cNvPr id="51" name="Rectangle: Rounded Corners 11">
            <a:extLst>
              <a:ext uri="{FF2B5EF4-FFF2-40B4-BE49-F238E27FC236}">
                <a16:creationId xmlns:a16="http://schemas.microsoft.com/office/drawing/2014/main" id="{967AE55C-FC50-46F9-B88E-764E994FC895}"/>
              </a:ext>
            </a:extLst>
          </p:cNvPr>
          <p:cNvSpPr/>
          <p:nvPr/>
        </p:nvSpPr>
        <p:spPr>
          <a:xfrm>
            <a:off x="4257887" y="1400556"/>
            <a:ext cx="4767241" cy="4936236"/>
          </a:xfrm>
          <a:prstGeom prst="roundRect">
            <a:avLst>
              <a:gd name="adj" fmla="val 7607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99D6EA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itle 6">
            <a:extLst>
              <a:ext uri="{FF2B5EF4-FFF2-40B4-BE49-F238E27FC236}">
                <a16:creationId xmlns:a16="http://schemas.microsoft.com/office/drawing/2014/main" id="{AD3E786B-C7B7-45E1-AC76-4C2D8CBC2415}"/>
              </a:ext>
            </a:extLst>
          </p:cNvPr>
          <p:cNvSpPr txBox="1">
            <a:spLocks/>
          </p:cNvSpPr>
          <p:nvPr/>
        </p:nvSpPr>
        <p:spPr>
          <a:xfrm>
            <a:off x="4681728" y="1336221"/>
            <a:ext cx="4343400" cy="1342411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Requirement:  </a:t>
            </a:r>
            <a:r>
              <a:rPr lang="en-US" sz="2400" b="0" dirty="0">
                <a:solidFill>
                  <a:srgbClr val="C00000"/>
                </a:solidFill>
              </a:rPr>
              <a:t>high  luminosity </a:t>
            </a:r>
            <a:r>
              <a:rPr lang="en-US" sz="2400" b="0" i="1" dirty="0">
                <a:solidFill>
                  <a:srgbClr val="050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sz="2400" b="0" dirty="0">
                <a:solidFill>
                  <a:srgbClr val="050C9B"/>
                </a:solidFill>
              </a:rPr>
              <a:t>(10</a:t>
            </a:r>
            <a:r>
              <a:rPr lang="en-US" sz="2400" b="0" baseline="30000" dirty="0">
                <a:solidFill>
                  <a:srgbClr val="050C9B"/>
                </a:solidFill>
              </a:rPr>
              <a:t>34</a:t>
            </a:r>
            <a:r>
              <a:rPr lang="en-US" sz="2400" b="0" dirty="0">
                <a:solidFill>
                  <a:srgbClr val="050C9B"/>
                </a:solidFill>
              </a:rPr>
              <a:t>) </a:t>
            </a:r>
            <a:r>
              <a:rPr lang="en-US" sz="2400" b="0" dirty="0">
                <a:solidFill>
                  <a:srgbClr val="C00000"/>
                </a:solidFill>
              </a:rPr>
              <a:t>at the Higgs energy scale</a:t>
            </a:r>
            <a:endParaRPr lang="en-US" b="0" dirty="0">
              <a:solidFill>
                <a:srgbClr val="C00000"/>
              </a:solidFill>
            </a:endParaRPr>
          </a:p>
        </p:txBody>
      </p:sp>
      <p:sp>
        <p:nvSpPr>
          <p:cNvPr id="53" name="Title 6">
            <a:extLst>
              <a:ext uri="{FF2B5EF4-FFF2-40B4-BE49-F238E27FC236}">
                <a16:creationId xmlns:a16="http://schemas.microsoft.com/office/drawing/2014/main" id="{32A3B0AC-E1F0-40EB-AB66-A134A49F1346}"/>
              </a:ext>
            </a:extLst>
          </p:cNvPr>
          <p:cNvSpPr txBox="1">
            <a:spLocks/>
          </p:cNvSpPr>
          <p:nvPr/>
        </p:nvSpPr>
        <p:spPr>
          <a:xfrm>
            <a:off x="4586366" y="4362095"/>
            <a:ext cx="4433062" cy="1574211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Usually, compared to the LHC </a:t>
            </a:r>
            <a:r>
              <a:rPr lang="en-US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en-US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is, as a machine </a:t>
            </a:r>
            <a:r>
              <a:rPr lang="en-US" dirty="0"/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C00000"/>
                </a:solidFill>
              </a:rPr>
              <a:t>27 km long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C00000"/>
                </a:solidFill>
              </a:rPr>
              <a:t>SC magnets (8T)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C00000"/>
                </a:solidFill>
              </a:rPr>
              <a:t>150 MW power total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C00000"/>
                </a:solidFill>
              </a:rPr>
              <a:t>~ 10 years to build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C00000"/>
                </a:solidFill>
              </a:rPr>
              <a:t>Cost “1 LHC Unit” </a:t>
            </a:r>
            <a:r>
              <a:rPr lang="en-US" sz="2400" baseline="30000" dirty="0">
                <a:solidFill>
                  <a:srgbClr val="050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endParaRPr lang="en-US" sz="2400" dirty="0">
              <a:solidFill>
                <a:srgbClr val="050C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701932" y="6091539"/>
            <a:ext cx="1462260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Difficult</a:t>
            </a:r>
            <a:endParaRPr lang="it-IT" b="1" dirty="0">
              <a:solidFill>
                <a:srgbClr val="FF0000"/>
              </a:solidFill>
            </a:endParaRPr>
          </a:p>
        </p:txBody>
      </p:sp>
      <p:cxnSp>
        <p:nvCxnSpPr>
          <p:cNvPr id="57" name="Straight Arrow Connector 56"/>
          <p:cNvCxnSpPr/>
          <p:nvPr/>
        </p:nvCxnSpPr>
        <p:spPr bwMode="auto">
          <a:xfrm flipH="1">
            <a:off x="3849624" y="6336792"/>
            <a:ext cx="603504" cy="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" name="Straight Arrow Connector 58"/>
          <p:cNvCxnSpPr/>
          <p:nvPr/>
        </p:nvCxnSpPr>
        <p:spPr bwMode="auto">
          <a:xfrm>
            <a:off x="2523744" y="6124139"/>
            <a:ext cx="1109087" cy="144902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1" name="TextBox 60"/>
          <p:cNvSpPr txBox="1"/>
          <p:nvPr/>
        </p:nvSpPr>
        <p:spPr>
          <a:xfrm rot="16200000">
            <a:off x="-1431391" y="4520507"/>
            <a:ext cx="3381118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V. SHILTSEV, Granada 2019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0701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Luminosity comparison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Bedeschi</a:t>
            </a:r>
            <a:r>
              <a:rPr lang="en-US" dirty="0" smtClean="0"/>
              <a:t>, LFC19, Trento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363884" y="1518676"/>
            <a:ext cx="7547469" cy="4894730"/>
            <a:chOff x="363884" y="1518676"/>
            <a:chExt cx="7547469" cy="4894730"/>
          </a:xfrm>
        </p:grpSpPr>
        <p:grpSp>
          <p:nvGrpSpPr>
            <p:cNvPr id="13" name="Group 12"/>
            <p:cNvGrpSpPr/>
            <p:nvPr/>
          </p:nvGrpSpPr>
          <p:grpSpPr>
            <a:xfrm>
              <a:off x="363884" y="1518676"/>
              <a:ext cx="7547469" cy="4894730"/>
              <a:chOff x="363884" y="1518676"/>
              <a:chExt cx="7547469" cy="4894730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63884" y="1518676"/>
                <a:ext cx="7547469" cy="4894730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1425388" y="1918447"/>
                <a:ext cx="4235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0000"/>
                    </a:solidFill>
                  </a:rPr>
                  <a:t>Z</a:t>
                </a:r>
                <a:endParaRPr lang="it-IT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2064795" y="2664151"/>
                <a:ext cx="5437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</a:rPr>
                  <a:t>W</a:t>
                </a:r>
                <a:endParaRPr lang="it-IT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707341" y="3259886"/>
                <a:ext cx="46358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tx1"/>
                    </a:solidFill>
                  </a:rPr>
                  <a:t>H</a:t>
                </a:r>
                <a:endParaRPr lang="it-IT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334869" y="3966041"/>
                <a:ext cx="42511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err="1" smtClean="0">
                    <a:solidFill>
                      <a:srgbClr val="00B050"/>
                    </a:solidFill>
                  </a:rPr>
                  <a:t>tt</a:t>
                </a:r>
                <a:endParaRPr lang="it-IT" b="1" dirty="0">
                  <a:solidFill>
                    <a:srgbClr val="00B050"/>
                  </a:solidFill>
                </a:endParaRPr>
              </a:p>
            </p:txBody>
          </p:sp>
        </p:grpSp>
        <p:cxnSp>
          <p:nvCxnSpPr>
            <p:cNvPr id="10" name="Straight Connector 9"/>
            <p:cNvCxnSpPr/>
            <p:nvPr/>
          </p:nvCxnSpPr>
          <p:spPr bwMode="auto">
            <a:xfrm>
              <a:off x="484796" y="4763589"/>
              <a:ext cx="1140823" cy="8708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" name="TextBox 14"/>
            <p:cNvSpPr txBox="1"/>
            <p:nvPr/>
          </p:nvSpPr>
          <p:spPr>
            <a:xfrm>
              <a:off x="400240" y="4332846"/>
              <a:ext cx="17591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100 x LEP</a:t>
              </a:r>
              <a:endParaRPr lang="it-IT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902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125" y="311150"/>
            <a:ext cx="6477000" cy="685800"/>
          </a:xfrm>
        </p:spPr>
        <p:txBody>
          <a:bodyPr/>
          <a:lstStyle/>
          <a:p>
            <a:r>
              <a:rPr lang="en-US" dirty="0"/>
              <a:t>Circular </a:t>
            </a:r>
            <a:r>
              <a:rPr lang="en-US" dirty="0" err="1"/>
              <a:t>e+e</a:t>
            </a:r>
            <a:r>
              <a:rPr lang="en-US" dirty="0"/>
              <a:t>- Higgs Factories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249" y="4060825"/>
            <a:ext cx="6321615" cy="2797175"/>
          </a:xfrm>
        </p:spPr>
        <p:txBody>
          <a:bodyPr/>
          <a:lstStyle/>
          <a:p>
            <a:r>
              <a:rPr lang="it-IT" sz="2400" dirty="0"/>
              <a:t>Key facts: </a:t>
            </a:r>
          </a:p>
          <a:p>
            <a:pPr lvl="1"/>
            <a:r>
              <a:rPr lang="it-IT" sz="2000" dirty="0"/>
              <a:t>100 km tunnel, three rings (e-, e+, booster)</a:t>
            </a:r>
          </a:p>
          <a:p>
            <a:pPr lvl="1"/>
            <a:r>
              <a:rPr lang="it-IT" sz="2000" dirty="0"/>
              <a:t>SRF power to beams 100 MW </a:t>
            </a:r>
            <a:r>
              <a:rPr lang="it-IT" sz="2000" dirty="0">
                <a:solidFill>
                  <a:srgbClr val="CCFFFF"/>
                </a:solidFill>
              </a:rPr>
              <a:t>(60 MW in CepC)</a:t>
            </a:r>
          </a:p>
          <a:p>
            <a:pPr lvl="1"/>
            <a:r>
              <a:rPr lang="it-IT" sz="2000" dirty="0"/>
              <a:t>Total site power &lt;300MW (tbd)</a:t>
            </a:r>
          </a:p>
          <a:p>
            <a:pPr lvl="1"/>
            <a:r>
              <a:rPr lang="it-IT" sz="2000" dirty="0"/>
              <a:t>Cost est. FCCee 7</a:t>
            </a:r>
            <a:r>
              <a:rPr lang="it-IT" sz="2000" dirty="0" smtClean="0"/>
              <a:t>.4 (tunnel)+ 3.1 BCHF (machine) </a:t>
            </a:r>
            <a:r>
              <a:rPr lang="it-IT" sz="2000" dirty="0"/>
              <a:t>(+1.1BCHF for tt</a:t>
            </a:r>
            <a:r>
              <a:rPr lang="it-IT" sz="2000" dirty="0" smtClean="0"/>
              <a:t>)</a:t>
            </a:r>
          </a:p>
          <a:p>
            <a:pPr lvl="2"/>
            <a:r>
              <a:rPr lang="it-IT" sz="1800" dirty="0" smtClean="0"/>
              <a:t>(“&lt; </a:t>
            </a:r>
            <a:r>
              <a:rPr lang="it-IT" sz="1800" dirty="0"/>
              <a:t>6BCHF” cited in the CepC </a:t>
            </a:r>
            <a:r>
              <a:rPr lang="it-IT" sz="1800" dirty="0" smtClean="0"/>
              <a:t>CDR)</a:t>
            </a:r>
            <a:endParaRPr lang="it-IT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Bedeschi</a:t>
            </a:r>
            <a:r>
              <a:rPr lang="en-US" dirty="0" smtClean="0"/>
              <a:t>, LFC19, Trento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1431391" y="4520507"/>
            <a:ext cx="3381118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V. SHILTSEV, Granada 2019</a:t>
            </a:r>
            <a:endParaRPr lang="it-IT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9C3B89-28B4-4BFE-ADA5-B0DAC86E9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2743" y="1347697"/>
            <a:ext cx="2439873" cy="2482678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5EC734-94D2-4400-952F-D5D15FB68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592" y="1332014"/>
            <a:ext cx="5198463" cy="2499321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7D78CE-E1B1-4B41-AC85-41FFEA7EF4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4191" y="3970050"/>
            <a:ext cx="2496975" cy="2354105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501" y="1329724"/>
            <a:ext cx="8414890" cy="227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75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at FCC-</a:t>
            </a:r>
            <a:r>
              <a:rPr lang="en-US" dirty="0" err="1" smtClean="0"/>
              <a:t>ee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33013"/>
            <a:ext cx="7772400" cy="4114800"/>
          </a:xfrm>
        </p:spPr>
        <p:txBody>
          <a:bodyPr/>
          <a:lstStyle/>
          <a:p>
            <a:r>
              <a:rPr lang="it-IT" dirty="0" smtClean="0"/>
              <a:t>Higgs </a:t>
            </a:r>
            <a:r>
              <a:rPr lang="it-IT" dirty="0"/>
              <a:t>factory</a:t>
            </a:r>
          </a:p>
          <a:p>
            <a:pPr lvl="1"/>
            <a:r>
              <a:rPr lang="it-IT" dirty="0" smtClean="0"/>
              <a:t>10</a:t>
            </a:r>
            <a:r>
              <a:rPr lang="it-IT" baseline="30000" dirty="0" smtClean="0"/>
              <a:t>6</a:t>
            </a:r>
            <a:r>
              <a:rPr lang="it-IT" dirty="0" smtClean="0"/>
              <a:t> </a:t>
            </a:r>
            <a:r>
              <a:rPr lang="it-IT" dirty="0"/>
              <a:t>e+e- → HZ</a:t>
            </a:r>
          </a:p>
          <a:p>
            <a:r>
              <a:rPr lang="it-IT" dirty="0" smtClean="0"/>
              <a:t>EW </a:t>
            </a:r>
            <a:r>
              <a:rPr lang="it-IT" dirty="0"/>
              <a:t>&amp; Top factory</a:t>
            </a:r>
          </a:p>
          <a:p>
            <a:pPr lvl="1"/>
            <a:r>
              <a:rPr lang="it-IT" dirty="0" smtClean="0"/>
              <a:t>3x10</a:t>
            </a:r>
            <a:r>
              <a:rPr lang="it-IT" baseline="30000" dirty="0" smtClean="0"/>
              <a:t>12</a:t>
            </a:r>
            <a:r>
              <a:rPr lang="it-IT" dirty="0" smtClean="0"/>
              <a:t> </a:t>
            </a:r>
            <a:r>
              <a:rPr lang="it-IT" dirty="0"/>
              <a:t>e+e- → Z</a:t>
            </a:r>
          </a:p>
          <a:p>
            <a:pPr lvl="1"/>
            <a:r>
              <a:rPr lang="it-IT" dirty="0" smtClean="0"/>
              <a:t>10</a:t>
            </a:r>
            <a:r>
              <a:rPr lang="it-IT" baseline="30000" dirty="0" smtClean="0"/>
              <a:t>8</a:t>
            </a:r>
            <a:r>
              <a:rPr lang="it-IT" dirty="0" smtClean="0"/>
              <a:t> </a:t>
            </a:r>
            <a:r>
              <a:rPr lang="it-IT" dirty="0"/>
              <a:t>e+e- → W+W- ; </a:t>
            </a:r>
            <a:endParaRPr lang="it-IT" dirty="0" smtClean="0"/>
          </a:p>
          <a:p>
            <a:pPr lvl="1"/>
            <a:r>
              <a:rPr lang="it-IT" dirty="0" smtClean="0"/>
              <a:t>10</a:t>
            </a:r>
            <a:r>
              <a:rPr lang="it-IT" baseline="30000" dirty="0" smtClean="0"/>
              <a:t>6</a:t>
            </a:r>
            <a:r>
              <a:rPr lang="it-IT" dirty="0" smtClean="0"/>
              <a:t> </a:t>
            </a:r>
            <a:r>
              <a:rPr lang="it-IT" dirty="0"/>
              <a:t>e+e- → </a:t>
            </a:r>
            <a:r>
              <a:rPr lang="it-IT" dirty="0" smtClean="0"/>
              <a:t>tt</a:t>
            </a:r>
          </a:p>
          <a:p>
            <a:r>
              <a:rPr lang="it-IT" dirty="0" smtClean="0"/>
              <a:t>Flavor </a:t>
            </a:r>
            <a:r>
              <a:rPr lang="it-IT" dirty="0"/>
              <a:t>factory</a:t>
            </a:r>
          </a:p>
          <a:p>
            <a:pPr lvl="1"/>
            <a:r>
              <a:rPr lang="it-IT" dirty="0" smtClean="0"/>
              <a:t>5x10</a:t>
            </a:r>
            <a:r>
              <a:rPr lang="it-IT" baseline="30000" dirty="0" smtClean="0"/>
              <a:t>12</a:t>
            </a:r>
            <a:r>
              <a:rPr lang="it-IT" dirty="0" smtClean="0"/>
              <a:t> </a:t>
            </a:r>
            <a:r>
              <a:rPr lang="it-IT" dirty="0"/>
              <a:t>e+e- → bb, cc </a:t>
            </a:r>
          </a:p>
          <a:p>
            <a:pPr lvl="1"/>
            <a:r>
              <a:rPr lang="it-IT" dirty="0" smtClean="0"/>
              <a:t>10</a:t>
            </a:r>
            <a:r>
              <a:rPr lang="it-IT" baseline="30000" dirty="0" smtClean="0"/>
              <a:t>11</a:t>
            </a:r>
            <a:r>
              <a:rPr lang="it-IT" dirty="0" smtClean="0"/>
              <a:t> </a:t>
            </a:r>
            <a:r>
              <a:rPr lang="it-IT" dirty="0"/>
              <a:t>e+e- → 𝛕+𝛕</a:t>
            </a:r>
            <a:r>
              <a:rPr lang="it-IT" dirty="0" smtClean="0"/>
              <a:t>-</a:t>
            </a:r>
          </a:p>
          <a:p>
            <a:r>
              <a:rPr lang="it-IT" dirty="0" smtClean="0"/>
              <a:t>Potential </a:t>
            </a:r>
            <a:r>
              <a:rPr lang="it-IT" dirty="0"/>
              <a:t>discovery of NP</a:t>
            </a:r>
          </a:p>
          <a:p>
            <a:pPr lvl="1"/>
            <a:r>
              <a:rPr lang="it-IT" dirty="0" smtClean="0"/>
              <a:t>ALPs</a:t>
            </a:r>
            <a:r>
              <a:rPr lang="it-IT" dirty="0"/>
              <a:t>, RH </a:t>
            </a:r>
            <a:r>
              <a:rPr lang="el-GR" dirty="0"/>
              <a:t>ν’</a:t>
            </a:r>
            <a:r>
              <a:rPr lang="it-IT" dirty="0"/>
              <a:t>s, …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Bedeschi, LFC19, Trento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F. Bedeschi, INFN-Pisa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E9BA46-1C93-4567-A05B-77BEED2B386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556" y="1601623"/>
            <a:ext cx="5415813" cy="371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74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462"/>
  <p:tag name="DEFAULTHEIGHT" val="328"/>
  <p:tag name="PREAMBLE" val="\documentclass{article}&#10;\pagestyle{empty}&#10;\usepackage{xspace,amssymb,amsfonts,amsmath}&#10;\usepackage{color}&#10;\usepackage{TeX4PPT}&#10;&#10;\begin{equation}&#10;E = \frac{s-\lambda q}{1-\lambda}&#10;\end{equation}&#10;\end{document}&#10;&#10;"/>
  <p:tag name="MAGPC" val="200"/>
  <p:tag name="FONTSIZE" val="10"/>
</p:tagLst>
</file>

<file path=ppt/theme/theme1.xml><?xml version="1.0" encoding="utf-8"?>
<a:theme xmlns:a="http://schemas.openxmlformats.org/drawingml/2006/main" name="Lezioni_CERN_2003">
  <a:themeElements>
    <a:clrScheme name="Lezioni_CERN_2003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ezioni_CERN_200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tx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533400" marR="0" indent="-5334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0000"/>
          </a:buClr>
          <a:buSzTx/>
          <a:buFont typeface="Wingdings" pitchFamily="2" charset="2"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tx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533400" marR="0" indent="-5334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0000"/>
          </a:buClr>
          <a:buSzTx/>
          <a:buFont typeface="Wingdings" pitchFamily="2" charset="2"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Lezioni_CERN_200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zioni_CERN_200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zioni_CERN_200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C:\WINDOWS\Application Data\Microsoft\Templates\Lezioni_CERN_2003.pot</Template>
  <TotalTime>0</TotalTime>
  <Pages>22</Pages>
  <Words>2332</Words>
  <Application>Microsoft Office PowerPoint</Application>
  <PresentationFormat>Letter Paper (8.5x11 in)</PresentationFormat>
  <Paragraphs>548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5" baseType="lpstr">
      <vt:lpstr>ＭＳ Ｐゴシック</vt:lpstr>
      <vt:lpstr>宋体</vt:lpstr>
      <vt:lpstr>Abadi</vt:lpstr>
      <vt:lpstr>Arial</vt:lpstr>
      <vt:lpstr>Avenir Book</vt:lpstr>
      <vt:lpstr>Calibri</vt:lpstr>
      <vt:lpstr>Cambria Math</vt:lpstr>
      <vt:lpstr>Centaur</vt:lpstr>
      <vt:lpstr>Geneva</vt:lpstr>
      <vt:lpstr>Helvetica</vt:lpstr>
      <vt:lpstr>Symbol</vt:lpstr>
      <vt:lpstr>Times</vt:lpstr>
      <vt:lpstr>Times New Roman</vt:lpstr>
      <vt:lpstr>Wingdings</vt:lpstr>
      <vt:lpstr>Lezioni_CERN_2003</vt:lpstr>
      <vt:lpstr>Future Circular e+e- Colliders</vt:lpstr>
      <vt:lpstr>Current physics landscape</vt:lpstr>
      <vt:lpstr>Current physics landscape</vt:lpstr>
      <vt:lpstr>Current physics landscape</vt:lpstr>
      <vt:lpstr>Current directions </vt:lpstr>
      <vt:lpstr>Higgs factories</vt:lpstr>
      <vt:lpstr>Luminosity comparison</vt:lpstr>
      <vt:lpstr>Circular e+e- Higgs Factories</vt:lpstr>
      <vt:lpstr>Physics at FCC-ee</vt:lpstr>
      <vt:lpstr>Higgs production</vt:lpstr>
      <vt:lpstr>Higgs total width</vt:lpstr>
      <vt:lpstr>Higgs coupling fits</vt:lpstr>
      <vt:lpstr>Higgs coupling fits</vt:lpstr>
      <vt:lpstr>Triple Higgs</vt:lpstr>
      <vt:lpstr>EWK </vt:lpstr>
      <vt:lpstr>EWK examples</vt:lpstr>
      <vt:lpstr>NP sensitivity from EFT fits</vt:lpstr>
      <vt:lpstr>Heavy flavors</vt:lpstr>
      <vt:lpstr>Direct NP search example: HNL</vt:lpstr>
      <vt:lpstr>Accelerators</vt:lpstr>
      <vt:lpstr>PowerPoint Presentation</vt:lpstr>
      <vt:lpstr>FCC-ee + FCC-hh</vt:lpstr>
      <vt:lpstr>PowerPoint Presentation</vt:lpstr>
      <vt:lpstr>CEPC</vt:lpstr>
      <vt:lpstr>Conclusions</vt:lpstr>
      <vt:lpstr>PowerPoint Presentation</vt:lpstr>
      <vt:lpstr>LHC BSM exclusion</vt:lpstr>
      <vt:lpstr>Higgs coupling comparison</vt:lpstr>
      <vt:lpstr>e+e- Ring Higgs Factories</vt:lpstr>
      <vt:lpstr>Challenges of e+e- Ring HF’s</vt:lpstr>
      <vt:lpstr>Linear Colliders e+e- Higgs Factories</vt:lpstr>
      <vt:lpstr>International Linear Collider</vt:lpstr>
      <vt:lpstr>Compact LInear Collider</vt:lpstr>
      <vt:lpstr>Challenges of Linear Colliders Higgs Factories</vt:lpstr>
      <vt:lpstr>Limits of Linear e+e- Colliders</vt:lpstr>
      <vt:lpstr>Schedules</vt:lpstr>
      <vt:lpstr>Other comparisons</vt:lpstr>
      <vt:lpstr>Other comparisons</vt:lpstr>
      <vt:lpstr>Comparison table</vt:lpstr>
      <vt:lpstr>Beamstrahlung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of Collaboration Meeting talk</dc:title>
  <dc:subject>Bs workshop 1/14/05</dc:subject>
  <dc:creator>Franco Bedeschi</dc:creator>
  <cp:lastModifiedBy>F Bed</cp:lastModifiedBy>
  <cp:revision>2344</cp:revision>
  <cp:lastPrinted>2015-11-30T17:20:50Z</cp:lastPrinted>
  <dcterms:created xsi:type="dcterms:W3CDTF">1997-01-27T15:41:37Z</dcterms:created>
  <dcterms:modified xsi:type="dcterms:W3CDTF">2019-09-09T10:47:51Z</dcterms:modified>
</cp:coreProperties>
</file>