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257" r:id="rId4"/>
    <p:sldId id="258" r:id="rId5"/>
    <p:sldId id="290" r:id="rId6"/>
    <p:sldId id="295" r:id="rId7"/>
    <p:sldId id="291" r:id="rId8"/>
    <p:sldId id="302" r:id="rId9"/>
    <p:sldId id="298" r:id="rId10"/>
    <p:sldId id="293" r:id="rId11"/>
    <p:sldId id="296" r:id="rId12"/>
    <p:sldId id="265" r:id="rId13"/>
    <p:sldId id="289" r:id="rId14"/>
    <p:sldId id="271" r:id="rId15"/>
    <p:sldId id="272" r:id="rId16"/>
    <p:sldId id="300" r:id="rId17"/>
    <p:sldId id="301" r:id="rId18"/>
    <p:sldId id="303" r:id="rId19"/>
    <p:sldId id="264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93" autoAdjust="0"/>
    <p:restoredTop sz="94674"/>
  </p:normalViewPr>
  <p:slideViewPr>
    <p:cSldViewPr>
      <p:cViewPr varScale="1">
        <p:scale>
          <a:sx n="69" d="100"/>
          <a:sy n="69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45F9-9053-4D20-83BB-41803571A2A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3F0C-1B11-4C2F-8685-2918088F4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E3F0C-1B11-4C2F-8685-2918088F4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E3F0C-1B11-4C2F-8685-2918088F4C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500B-5D23-4514-8F81-C4437447FC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2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2DA5-39F3-4359-B8BA-A4C8D3E2EBE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CB6F-2F88-4B95-84CD-400E232F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20851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Looking for states analogous to the </a:t>
            </a:r>
            <a:r>
              <a:rPr lang="en-US" b="1" baseline="30000" dirty="0">
                <a:solidFill>
                  <a:schemeClr val="tx2">
                    <a:lumMod val="50000"/>
                  </a:schemeClr>
                </a:solidFill>
              </a:rPr>
              <a:t>12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 Hoyle state in heavier nuclei 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Marina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Barbui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13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4221"/>
            <a:ext cx="4495800" cy="6841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CB0097-1C7E-5A4A-BAD1-3B53BABE23CA}"/>
              </a:ext>
            </a:extLst>
          </p:cNvPr>
          <p:cNvGrpSpPr/>
          <p:nvPr/>
        </p:nvGrpSpPr>
        <p:grpSpPr>
          <a:xfrm>
            <a:off x="152400" y="5364177"/>
            <a:ext cx="8839200" cy="1417623"/>
            <a:chOff x="254000" y="2651224"/>
            <a:chExt cx="9306960" cy="17636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6C46C-0D23-A24B-AAD0-DF9219E84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0" y="2651224"/>
              <a:ext cx="9144000" cy="16966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9187EB-85A9-694F-85B1-A6EB2263A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" y="2667000"/>
              <a:ext cx="3238211" cy="17478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C5C6834-76BE-0C43-8ABB-7AEED7751C43}"/>
              </a:ext>
            </a:extLst>
          </p:cNvPr>
          <p:cNvSpPr txBox="1"/>
          <p:nvPr/>
        </p:nvSpPr>
        <p:spPr>
          <a:xfrm>
            <a:off x="4648200" y="5429071"/>
            <a:ext cx="4417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Workshop: Light clusters in nuclei and nuclear matter: Nuclear structure and decay, heavy ion collisions, and astrophysics</a:t>
            </a:r>
          </a:p>
          <a:p>
            <a:r>
              <a:rPr lang="en-US" dirty="0">
                <a:solidFill>
                  <a:srgbClr val="FFFF00"/>
                </a:solidFill>
              </a:rPr>
              <a:t>September 2-6, 2019</a:t>
            </a:r>
          </a:p>
        </p:txBody>
      </p:sp>
    </p:spTree>
    <p:extLst>
      <p:ext uri="{BB962C8B-B14F-4D97-AF65-F5344CB8AC3E}">
        <p14:creationId xmlns:p14="http://schemas.microsoft.com/office/powerpoint/2010/main" val="241111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5EB20-75DD-114B-9CC5-873DD03C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4953000" cy="380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5A1FD-F3A4-D64A-97D7-EE36A7522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74" y="3733800"/>
            <a:ext cx="379864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8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DE8E6-DF2F-1D43-8CB6-37B637016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4" y="971550"/>
            <a:ext cx="8825881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3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3 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31858" y="685800"/>
            <a:ext cx="2163269" cy="1428929"/>
            <a:chOff x="5456731" y="1143000"/>
            <a:chExt cx="2163269" cy="1428929"/>
          </a:xfrm>
        </p:grpSpPr>
        <p:grpSp>
          <p:nvGrpSpPr>
            <p:cNvPr id="25" name="Group 24"/>
            <p:cNvGrpSpPr/>
            <p:nvPr/>
          </p:nvGrpSpPr>
          <p:grpSpPr>
            <a:xfrm>
              <a:off x="5456731" y="1436132"/>
              <a:ext cx="1303628" cy="1135797"/>
              <a:chOff x="5860143" y="4884003"/>
              <a:chExt cx="1303628" cy="1135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877626" y="5029200"/>
                <a:ext cx="478641" cy="30926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60143" y="5486400"/>
                <a:ext cx="464457" cy="31325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346041" y="4884003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12</a:t>
                </a: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7012" y="5650468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12</a:t>
                </a: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454588" y="1364902"/>
              <a:ext cx="78964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54588" y="1593502"/>
              <a:ext cx="78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454588" y="1593502"/>
              <a:ext cx="768749" cy="299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292788" y="11430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2788" y="14478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16588" y="17526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3400" y="949404"/>
            <a:ext cx="4535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>
                <a:solidFill>
                  <a:srgbClr val="FF0000"/>
                </a:solidFill>
              </a:rPr>
              <a:t>20</a:t>
            </a:r>
            <a:r>
              <a:rPr lang="en-US" sz="2200" dirty="0">
                <a:solidFill>
                  <a:srgbClr val="FF0000"/>
                </a:solidFill>
              </a:rPr>
              <a:t>Ne</a:t>
            </a:r>
            <a:r>
              <a:rPr lang="en-US" sz="2200" dirty="0"/>
              <a:t> @ 12 </a:t>
            </a:r>
            <a:r>
              <a:rPr lang="en-US" sz="2200" dirty="0" err="1"/>
              <a:t>AMeV</a:t>
            </a:r>
            <a:r>
              <a:rPr lang="en-US" sz="2200" dirty="0"/>
              <a:t> +</a:t>
            </a:r>
            <a:r>
              <a:rPr lang="en-US" sz="2200" baseline="30000" dirty="0">
                <a:solidFill>
                  <a:srgbClr val="FF0000"/>
                </a:solidFill>
              </a:rPr>
              <a:t>4</a:t>
            </a:r>
            <a:r>
              <a:rPr lang="en-US" sz="2200" dirty="0">
                <a:solidFill>
                  <a:srgbClr val="FF0000"/>
                </a:solidFill>
              </a:rPr>
              <a:t>He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3 alphas </a:t>
            </a:r>
            <a:r>
              <a:rPr lang="en-US" sz="2200" dirty="0"/>
              <a:t>in the same event are correlated in time </a:t>
            </a:r>
            <a:r>
              <a:rPr lang="en-US" sz="2200" dirty="0">
                <a:latin typeface="Symbol" panose="05050102010706020507" pitchFamily="18" charset="2"/>
              </a:rPr>
              <a:t>D</a:t>
            </a:r>
            <a:r>
              <a:rPr lang="en-US" sz="2200" dirty="0"/>
              <a:t>T&lt;30 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85034"/>
            <a:ext cx="8458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r>
              <a:rPr lang="en-US" sz="2200" dirty="0" err="1">
                <a:solidFill>
                  <a:srgbClr val="FF0000"/>
                </a:solidFill>
              </a:rPr>
              <a:t>Ek_</a:t>
            </a:r>
            <a:r>
              <a:rPr lang="en-US" sz="22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err="1">
                <a:solidFill>
                  <a:srgbClr val="FF0000"/>
                </a:solidFill>
              </a:rPr>
              <a:t>_lab</a:t>
            </a:r>
            <a:r>
              <a:rPr lang="en-US" sz="2200" dirty="0">
                <a:solidFill>
                  <a:srgbClr val="FF0000"/>
                </a:solidFill>
              </a:rPr>
              <a:t>  -&gt; </a:t>
            </a:r>
            <a:r>
              <a:rPr lang="en-US" sz="2200" dirty="0" err="1">
                <a:solidFill>
                  <a:srgbClr val="FF0000"/>
                </a:solidFill>
              </a:rPr>
              <a:t>Ek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baseline="30000" dirty="0">
                <a:solidFill>
                  <a:srgbClr val="FF0000"/>
                </a:solidFill>
              </a:rPr>
              <a:t>12</a:t>
            </a:r>
            <a:r>
              <a:rPr lang="en-US" sz="2200" dirty="0">
                <a:solidFill>
                  <a:srgbClr val="FF0000"/>
                </a:solidFill>
              </a:rPr>
              <a:t>C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)</a:t>
            </a:r>
          </a:p>
          <a:p>
            <a:r>
              <a:rPr lang="en-US" sz="2200" dirty="0">
                <a:solidFill>
                  <a:srgbClr val="FF0000"/>
                </a:solidFill>
              </a:rPr>
              <a:t>E*(</a:t>
            </a:r>
            <a:r>
              <a:rPr lang="en-US" sz="2200" baseline="30000" dirty="0">
                <a:solidFill>
                  <a:srgbClr val="FF0000"/>
                </a:solidFill>
              </a:rPr>
              <a:t>12</a:t>
            </a:r>
            <a:r>
              <a:rPr lang="en-US" sz="2200" dirty="0">
                <a:solidFill>
                  <a:srgbClr val="FF0000"/>
                </a:solidFill>
              </a:rPr>
              <a:t>C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) = 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+E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+E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+ </a:t>
            </a:r>
            <a:r>
              <a:rPr lang="en-US" sz="2200" dirty="0" err="1">
                <a:solidFill>
                  <a:srgbClr val="FF0000"/>
                </a:solidFill>
              </a:rPr>
              <a:t>Qgg</a:t>
            </a:r>
            <a:r>
              <a:rPr lang="en-US" sz="2200" dirty="0">
                <a:solidFill>
                  <a:srgbClr val="FF0000"/>
                </a:solidFill>
              </a:rPr>
              <a:t> (7.26MeV) </a:t>
            </a:r>
          </a:p>
          <a:p>
            <a:endParaRPr lang="en-US" sz="2200" dirty="0"/>
          </a:p>
          <a:p>
            <a:r>
              <a:rPr lang="en-US" sz="2200" dirty="0"/>
              <a:t>Since the 3 alphas have similar and quite large energy in the laboratory and travel  similar flightpaths the energy loss correction almost cancels out when we calculate </a:t>
            </a:r>
            <a:r>
              <a:rPr lang="en-US" sz="2200" baseline="30000" dirty="0"/>
              <a:t>12</a:t>
            </a:r>
            <a:r>
              <a:rPr lang="en-US" sz="2200" dirty="0"/>
              <a:t>C excitation energy specially at energies close to the threshold.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40565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Reconstruction</a:t>
            </a:r>
            <a:r>
              <a:rPr lang="en-US" sz="2200" dirty="0"/>
              <a:t> of the interaction point with a recursive calculation based on conservation of energy and momentum and the </a:t>
            </a:r>
            <a:r>
              <a:rPr lang="en-US" sz="2200" dirty="0">
                <a:solidFill>
                  <a:srgbClr val="FF0000"/>
                </a:solidFill>
              </a:rPr>
              <a:t>assumptions</a:t>
            </a:r>
            <a:r>
              <a:rPr lang="en-US" sz="2200" dirty="0"/>
              <a:t>:</a:t>
            </a:r>
          </a:p>
          <a:p>
            <a:endParaRPr lang="en-US" sz="2200" dirty="0"/>
          </a:p>
          <a:p>
            <a:pPr marL="342900" indent="-342900">
              <a:buAutoNum type="arabicParenR"/>
            </a:pPr>
            <a:r>
              <a:rPr lang="en-US" sz="2200" dirty="0"/>
              <a:t>The 3 alphas come from a </a:t>
            </a:r>
            <a:r>
              <a:rPr lang="en-US" sz="2200" baseline="30000" dirty="0"/>
              <a:t>12</a:t>
            </a:r>
            <a:r>
              <a:rPr lang="en-US" sz="2200" dirty="0"/>
              <a:t>C</a:t>
            </a:r>
          </a:p>
          <a:p>
            <a:pPr marL="342900" indent="-342900">
              <a:buFontTx/>
              <a:buAutoNum type="arabicParenR"/>
            </a:pPr>
            <a:r>
              <a:rPr lang="en-US" sz="2200" dirty="0"/>
              <a:t>The other </a:t>
            </a:r>
            <a:r>
              <a:rPr lang="en-US" sz="2200" baseline="30000" dirty="0"/>
              <a:t>12</a:t>
            </a:r>
            <a:r>
              <a:rPr lang="en-US" sz="2200" dirty="0"/>
              <a:t>C is in the ground state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1002268"/>
            <a:ext cx="8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20</a:t>
            </a:r>
            <a:r>
              <a:rPr lang="en-US" dirty="0"/>
              <a:t>Ne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16880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08812" y="1278761"/>
            <a:ext cx="510988" cy="182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 flipV="1">
            <a:off x="5508812" y="1581329"/>
            <a:ext cx="510988" cy="291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19800" y="1186934"/>
            <a:ext cx="32954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9A9292-90E2-234F-9CE7-DFE91C86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80" y="3886200"/>
            <a:ext cx="4163020" cy="2819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4343400"/>
            <a:ext cx="4856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Relative energy of the three couples of alpha particles</a:t>
            </a:r>
            <a:r>
              <a:rPr lang="en-US" dirty="0"/>
              <a:t> -&gt; Tells us if the  decay is proceeding through the </a:t>
            </a:r>
            <a:r>
              <a:rPr lang="en-US" baseline="30000" dirty="0"/>
              <a:t>8</a:t>
            </a:r>
            <a:r>
              <a:rPr lang="en-US" dirty="0"/>
              <a:t>Be ground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Dalitz</a:t>
            </a:r>
            <a:r>
              <a:rPr lang="en-US" dirty="0">
                <a:solidFill>
                  <a:srgbClr val="FF0000"/>
                </a:solidFill>
              </a:rPr>
              <a:t> Plot </a:t>
            </a:r>
            <a:r>
              <a:rPr lang="en-US" dirty="0"/>
              <a:t>-&gt; Information about the energy and momentum of the emitted alpha particles.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4355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4964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(3-) at 9.64 MeV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02942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22C9C7-A96C-6240-B0E9-40BD22E80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9" y="914400"/>
            <a:ext cx="4764231" cy="36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7.65 MeV (0+) Hoyle State decays through </a:t>
            </a:r>
            <a:r>
              <a:rPr lang="en-US" sz="3100" b="1" baseline="30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sz="3100" b="1" baseline="-25000" dirty="0">
                <a:solidFill>
                  <a:schemeClr val="accent2">
                    <a:lumMod val="75000"/>
                  </a:schemeClr>
                </a:solidFill>
              </a:rPr>
              <a:t>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Experiment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9740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Simulation</a:t>
            </a: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51131"/>
            <a:ext cx="2971800" cy="240166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80" y="1038225"/>
            <a:ext cx="3500120" cy="23540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/>
          <a:srcRect t="16466" r="6977"/>
          <a:stretch/>
        </p:blipFill>
        <p:spPr bwMode="auto">
          <a:xfrm>
            <a:off x="228600" y="4343401"/>
            <a:ext cx="34290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5"/>
          <a:srcRect t="13439" r="13191"/>
          <a:stretch/>
        </p:blipFill>
        <p:spPr bwMode="auto">
          <a:xfrm>
            <a:off x="4724400" y="4191000"/>
            <a:ext cx="357505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3922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agreement with Monte Carlo simulation of the Hoyle state decaying through the </a:t>
            </a:r>
            <a:r>
              <a:rPr lang="en-US" baseline="30000" dirty="0"/>
              <a:t>8</a:t>
            </a:r>
            <a:r>
              <a:rPr lang="en-US" dirty="0"/>
              <a:t>Be ground state</a:t>
            </a:r>
          </a:p>
        </p:txBody>
      </p:sp>
    </p:spTree>
    <p:extLst>
      <p:ext uri="{BB962C8B-B14F-4D97-AF65-F5344CB8AC3E}">
        <p14:creationId xmlns:p14="http://schemas.microsoft.com/office/powerpoint/2010/main" val="114037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152400"/>
            <a:ext cx="8963891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9.64 MeV (3-) decays through  </a:t>
            </a:r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544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agreement with Monte Carlo simulation of a 3- state decaying through the </a:t>
            </a:r>
            <a:r>
              <a:rPr lang="en-US" baseline="30000" dirty="0"/>
              <a:t>8</a:t>
            </a:r>
            <a:r>
              <a:rPr lang="en-US" dirty="0"/>
              <a:t>Be ground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85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Experiment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40502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Simulation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429000" cy="255853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055132"/>
            <a:ext cx="3762375" cy="245006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2663" t="16758" r="7397"/>
          <a:stretch/>
        </p:blipFill>
        <p:spPr bwMode="auto">
          <a:xfrm>
            <a:off x="533400" y="4370613"/>
            <a:ext cx="3548418" cy="2487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/>
          <a:srcRect l="2793" t="13844" r="12569" b="3092"/>
          <a:stretch/>
        </p:blipFill>
        <p:spPr bwMode="auto">
          <a:xfrm>
            <a:off x="4876800" y="4370613"/>
            <a:ext cx="3657600" cy="2411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18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4 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31858" y="685800"/>
            <a:ext cx="2072554" cy="1428929"/>
            <a:chOff x="5456731" y="1143000"/>
            <a:chExt cx="2072554" cy="1428929"/>
          </a:xfrm>
        </p:grpSpPr>
        <p:grpSp>
          <p:nvGrpSpPr>
            <p:cNvPr id="25" name="Group 24"/>
            <p:cNvGrpSpPr/>
            <p:nvPr/>
          </p:nvGrpSpPr>
          <p:grpSpPr>
            <a:xfrm>
              <a:off x="5456731" y="1436132"/>
              <a:ext cx="1303628" cy="1135797"/>
              <a:chOff x="5860143" y="4884003"/>
              <a:chExt cx="1303628" cy="1135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877626" y="5029200"/>
                <a:ext cx="478641" cy="30926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60143" y="5486400"/>
                <a:ext cx="464457" cy="31325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346041" y="4884003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16</a:t>
                </a:r>
                <a:r>
                  <a:rPr lang="en-US" dirty="0"/>
                  <a:t>O</a:t>
                </a:r>
                <a:endParaRPr lang="en-US" baseline="-25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7012" y="5650468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8</a:t>
                </a:r>
                <a:r>
                  <a:rPr lang="en-US" dirty="0"/>
                  <a:t>Be</a:t>
                </a:r>
                <a:endParaRPr lang="en-US" baseline="-250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454588" y="1364902"/>
              <a:ext cx="78964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54588" y="1593502"/>
              <a:ext cx="78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454588" y="1593502"/>
              <a:ext cx="768749" cy="2998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202073" y="11430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02073" y="14478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02073" y="1764268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3400" y="949404"/>
            <a:ext cx="4535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>
                <a:solidFill>
                  <a:srgbClr val="FF0000"/>
                </a:solidFill>
              </a:rPr>
              <a:t>20</a:t>
            </a:r>
            <a:r>
              <a:rPr lang="en-US" sz="2200" dirty="0">
                <a:solidFill>
                  <a:srgbClr val="FF0000"/>
                </a:solidFill>
              </a:rPr>
              <a:t>Ne</a:t>
            </a:r>
            <a:r>
              <a:rPr lang="en-US" sz="2200" dirty="0"/>
              <a:t> @ 12 and 9.7 </a:t>
            </a:r>
            <a:r>
              <a:rPr lang="en-US" sz="2200" dirty="0" err="1"/>
              <a:t>AMeV</a:t>
            </a:r>
            <a:r>
              <a:rPr lang="en-US" sz="2200" dirty="0"/>
              <a:t> +</a:t>
            </a:r>
            <a:r>
              <a:rPr lang="en-US" sz="2200" baseline="30000" dirty="0">
                <a:solidFill>
                  <a:srgbClr val="FF0000"/>
                </a:solidFill>
              </a:rPr>
              <a:t>4</a:t>
            </a:r>
            <a:r>
              <a:rPr lang="en-US" sz="2200" dirty="0">
                <a:solidFill>
                  <a:srgbClr val="FF0000"/>
                </a:solidFill>
              </a:rPr>
              <a:t>He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4 alphas </a:t>
            </a:r>
            <a:r>
              <a:rPr lang="en-US" sz="2200" dirty="0"/>
              <a:t>in the same event are correlated in time </a:t>
            </a:r>
            <a:r>
              <a:rPr lang="en-US" sz="2200" dirty="0">
                <a:latin typeface="Symbol" panose="05050102010706020507" pitchFamily="18" charset="2"/>
              </a:rPr>
              <a:t>D</a:t>
            </a:r>
            <a:r>
              <a:rPr lang="en-US" sz="2200" dirty="0"/>
              <a:t>T&lt;30 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85034"/>
            <a:ext cx="8458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r>
              <a:rPr lang="en-US" sz="2200" dirty="0" err="1">
                <a:solidFill>
                  <a:srgbClr val="FF0000"/>
                </a:solidFill>
              </a:rPr>
              <a:t>Ek_</a:t>
            </a:r>
            <a:r>
              <a:rPr lang="en-US" sz="22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err="1">
                <a:solidFill>
                  <a:srgbClr val="FF0000"/>
                </a:solidFill>
              </a:rPr>
              <a:t>_lab</a:t>
            </a:r>
            <a:r>
              <a:rPr lang="en-US" sz="2200" dirty="0">
                <a:solidFill>
                  <a:srgbClr val="FF0000"/>
                </a:solidFill>
              </a:rPr>
              <a:t>  -&gt; </a:t>
            </a:r>
            <a:r>
              <a:rPr lang="en-US" sz="2200" dirty="0" err="1">
                <a:solidFill>
                  <a:srgbClr val="FF0000"/>
                </a:solidFill>
              </a:rPr>
              <a:t>Ek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baseline="30000" dirty="0">
                <a:solidFill>
                  <a:srgbClr val="FF0000"/>
                </a:solidFill>
              </a:rPr>
              <a:t>16</a:t>
            </a:r>
            <a:r>
              <a:rPr lang="en-US" sz="2200" dirty="0">
                <a:solidFill>
                  <a:srgbClr val="FF0000"/>
                </a:solidFill>
              </a:rPr>
              <a:t>O)</a:t>
            </a:r>
          </a:p>
          <a:p>
            <a:r>
              <a:rPr lang="en-US" sz="2200" dirty="0">
                <a:solidFill>
                  <a:srgbClr val="FF0000"/>
                </a:solidFill>
              </a:rPr>
              <a:t>E*(</a:t>
            </a:r>
            <a:r>
              <a:rPr lang="en-US" sz="2200" baseline="30000" dirty="0">
                <a:solidFill>
                  <a:srgbClr val="FF0000"/>
                </a:solidFill>
              </a:rPr>
              <a:t>16</a:t>
            </a:r>
            <a:r>
              <a:rPr lang="en-US" sz="2200" dirty="0">
                <a:solidFill>
                  <a:srgbClr val="FF0000"/>
                </a:solidFill>
              </a:rPr>
              <a:t>O) = 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+E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+E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+E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4</a:t>
            </a:r>
            <a:r>
              <a:rPr lang="en-US" sz="2200" dirty="0">
                <a:solidFill>
                  <a:srgbClr val="FF0000"/>
                </a:solidFill>
              </a:rPr>
              <a:t>+ </a:t>
            </a:r>
            <a:r>
              <a:rPr lang="en-US" sz="2200" dirty="0" err="1">
                <a:solidFill>
                  <a:srgbClr val="FF0000"/>
                </a:solidFill>
              </a:rPr>
              <a:t>Qgg</a:t>
            </a:r>
            <a:r>
              <a:rPr lang="en-US" sz="2200" dirty="0">
                <a:solidFill>
                  <a:srgbClr val="FF0000"/>
                </a:solidFill>
              </a:rPr>
              <a:t> (14.4 MeV) 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40565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Reconstruction</a:t>
            </a:r>
            <a:r>
              <a:rPr lang="en-US" sz="2200" dirty="0"/>
              <a:t> of the interaction point with a recursive calculation based on conservation of energy and momentum and the </a:t>
            </a:r>
            <a:r>
              <a:rPr lang="en-US" sz="2200" dirty="0">
                <a:solidFill>
                  <a:srgbClr val="FF0000"/>
                </a:solidFill>
              </a:rPr>
              <a:t>assumptions</a:t>
            </a:r>
            <a:r>
              <a:rPr lang="en-US" sz="2200" dirty="0"/>
              <a:t>:</a:t>
            </a:r>
          </a:p>
          <a:p>
            <a:endParaRPr lang="en-US" sz="2200" dirty="0"/>
          </a:p>
          <a:p>
            <a:pPr marL="342900" indent="-342900">
              <a:buAutoNum type="arabicParenR"/>
            </a:pPr>
            <a:r>
              <a:rPr lang="en-US" sz="2200" dirty="0"/>
              <a:t>The 4 alphas come from a </a:t>
            </a:r>
            <a:r>
              <a:rPr lang="en-US" sz="2200" baseline="30000" dirty="0"/>
              <a:t>16</a:t>
            </a:r>
            <a:r>
              <a:rPr lang="en-US" sz="2200" dirty="0"/>
              <a:t>O</a:t>
            </a:r>
          </a:p>
          <a:p>
            <a:pPr marL="342900" indent="-342900">
              <a:buFontTx/>
              <a:buAutoNum type="arabicParenR"/>
            </a:pPr>
            <a:r>
              <a:rPr lang="en-US" sz="2200" dirty="0"/>
              <a:t>The </a:t>
            </a:r>
            <a:r>
              <a:rPr lang="en-US" sz="2200" baseline="30000" dirty="0"/>
              <a:t>8</a:t>
            </a:r>
            <a:r>
              <a:rPr lang="en-US" sz="2200" dirty="0"/>
              <a:t>Be is in the ground state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29715" y="1136302"/>
            <a:ext cx="789649" cy="601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77200" y="15356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29715" y="1905000"/>
            <a:ext cx="622734" cy="2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10285" y="168309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29715" y="1930063"/>
            <a:ext cx="622734" cy="196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10285" y="1905000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5638800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Only </a:t>
            </a:r>
            <a:r>
              <a:rPr lang="en-US" sz="2200" dirty="0">
                <a:latin typeface="Symbol" panose="05050102010706020507" pitchFamily="18" charset="2"/>
              </a:rPr>
              <a:t>a</a:t>
            </a:r>
            <a:r>
              <a:rPr lang="en-US" sz="2200" dirty="0"/>
              <a:t>-particles with energy larger than 13 MeV  are selected in order to cut those from the </a:t>
            </a:r>
            <a:r>
              <a:rPr lang="en-US" sz="2200" baseline="30000" dirty="0"/>
              <a:t>8</a:t>
            </a:r>
            <a:r>
              <a:rPr lang="en-US" sz="2200" dirty="0"/>
              <a:t>Be emitted in opposite direction.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53000" y="1002268"/>
            <a:ext cx="8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20</a:t>
            </a:r>
            <a:r>
              <a:rPr lang="en-US" dirty="0"/>
              <a:t>Ne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181600" y="16880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508812" y="1278761"/>
            <a:ext cx="510988" cy="182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5508812" y="1581329"/>
            <a:ext cx="510988" cy="291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019800" y="1186934"/>
            <a:ext cx="32954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0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57341"/>
              </p:ext>
            </p:extLst>
          </p:nvPr>
        </p:nvGraphicFramePr>
        <p:xfrm>
          <a:off x="685800" y="4876800"/>
          <a:ext cx="6400800" cy="1744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6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Energy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(Be)/ </a:t>
                      </a: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(Hoyle) </a:t>
                      </a:r>
                      <a:endParaRPr lang="en-US" sz="1200" kern="5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This work 12 </a:t>
                      </a:r>
                      <a:r>
                        <a:rPr lang="en-US" sz="1200" kern="0" dirty="0" err="1">
                          <a:effectLst/>
                        </a:rPr>
                        <a:t>AMeV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(Be)/ </a:t>
                      </a: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(Hoyle) </a:t>
                      </a:r>
                      <a:endParaRPr lang="en-US" sz="1200" kern="5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This work  9.7 </a:t>
                      </a:r>
                      <a:r>
                        <a:rPr lang="en-US" sz="1200" kern="5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AMeV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(Be)/ </a:t>
                      </a:r>
                      <a:r>
                        <a:rPr lang="en-US" sz="1200" kern="0" dirty="0">
                          <a:effectLst/>
                          <a:sym typeface="Symbol"/>
                        </a:rPr>
                        <a:t></a:t>
                      </a:r>
                      <a:r>
                        <a:rPr lang="en-US" sz="1200" kern="0" dirty="0">
                          <a:effectLst/>
                        </a:rPr>
                        <a:t>(Hoyle) </a:t>
                      </a:r>
                      <a:endParaRPr lang="en-US" sz="1200" kern="50" dirty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Freer et al. PRC 51, 1662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15.2±0.2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1±0.7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0.96 ± 0.3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17.1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0.6±0.3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0.7 ± 0.3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0.65 ± 0.16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17.5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 ± 0.3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0.72 ± 0.18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19.7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0.43±0.2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0.6 ± 0.5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0.47 ± 0.15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21.4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5.3±2.8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 ± 1</a:t>
                      </a:r>
                      <a:endParaRPr lang="en-US" sz="1200" kern="5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&gt;3 ± 1.1</a:t>
                      </a:r>
                      <a:endParaRPr lang="en-US" sz="1200" kern="5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46880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0E48C-AE23-2A43-9375-5769B975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40875"/>
            <a:ext cx="3981450" cy="317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46625-6D7B-BE46-B01C-3085028C6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551" y="990600"/>
            <a:ext cx="438804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2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1F9F-3152-424B-A3DA-17DC0E74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baseline="300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Mg Excitation energy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49E85-B100-3740-ABDD-4DB77C6B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222" y="3505200"/>
            <a:ext cx="4500562" cy="304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5092EB-18D4-8840-910D-512AD44D77B0}"/>
              </a:ext>
            </a:extLst>
          </p:cNvPr>
          <p:cNvSpPr/>
          <p:nvPr/>
        </p:nvSpPr>
        <p:spPr>
          <a:xfrm>
            <a:off x="6477000" y="3886200"/>
            <a:ext cx="838200" cy="2667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A3763-2228-E340-AFCF-73C2F1C8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1" y="838200"/>
            <a:ext cx="4500562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55F02B-D2B6-164B-B5BD-DDDDBBCDE5F3}"/>
              </a:ext>
            </a:extLst>
          </p:cNvPr>
          <p:cNvSpPr txBox="1"/>
          <p:nvPr/>
        </p:nvSpPr>
        <p:spPr>
          <a:xfrm>
            <a:off x="1143000" y="13626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multiplicity 4 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23161-682C-B14B-A3A9-604EB5A9AA0C}"/>
              </a:ext>
            </a:extLst>
          </p:cNvPr>
          <p:cNvSpPr txBox="1"/>
          <p:nvPr/>
        </p:nvSpPr>
        <p:spPr>
          <a:xfrm>
            <a:off x="4495800" y="1143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state at around 34 MeV decaying into 6 alpha particles. This energy is close to the 33.4 MeV predicted by Yamada and Schuck for a state analogous to the Hoyle state in </a:t>
            </a:r>
            <a:r>
              <a:rPr lang="en-US" baseline="30000" dirty="0"/>
              <a:t>12</a:t>
            </a:r>
            <a:r>
              <a:rPr lang="en-US" dirty="0"/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210992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the suggested technique it is possible to </a:t>
            </a:r>
            <a:r>
              <a:rPr lang="en-US" dirty="0">
                <a:solidFill>
                  <a:srgbClr val="FF0000"/>
                </a:solidFill>
              </a:rPr>
              <a:t>identify states near the alpha decay threshold in </a:t>
            </a:r>
            <a:r>
              <a:rPr lang="en-US" baseline="30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Be and 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events</a:t>
            </a:r>
            <a:r>
              <a:rPr lang="en-US" dirty="0"/>
              <a:t> -&gt; show a structure at 15.2 MeV possible candidate for a state analogous to the Hoyle state in </a:t>
            </a:r>
            <a:r>
              <a:rPr lang="en-US" baseline="30000" dirty="0"/>
              <a:t>16</a:t>
            </a:r>
            <a:r>
              <a:rPr lang="en-US" dirty="0"/>
              <a:t>O (candidate 0+ state predicted at Ex 15.1 MeV). The few events in this peak decay equally into </a:t>
            </a:r>
          </a:p>
          <a:p>
            <a:pPr marL="0" indent="0">
              <a:buNone/>
            </a:pPr>
            <a:r>
              <a:rPr lang="en-US" dirty="0"/>
              <a:t>               - alpha + </a:t>
            </a:r>
            <a:r>
              <a:rPr lang="en-US" baseline="30000" dirty="0"/>
              <a:t>12</a:t>
            </a:r>
            <a:r>
              <a:rPr lang="en-US" dirty="0"/>
              <a:t>C</a:t>
            </a:r>
            <a:r>
              <a:rPr lang="en-US" baseline="-25000" dirty="0"/>
              <a:t>(Hoyle)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- 2 </a:t>
            </a:r>
            <a:r>
              <a:rPr lang="en-US" baseline="30000" dirty="0"/>
              <a:t>8</a:t>
            </a:r>
            <a:r>
              <a:rPr lang="en-US" dirty="0"/>
              <a:t>Be</a:t>
            </a:r>
            <a:r>
              <a:rPr lang="en-US" baseline="-25000" dirty="0"/>
              <a:t>(</a:t>
            </a:r>
            <a:r>
              <a:rPr lang="en-US" baseline="-25000" dirty="0" err="1"/>
              <a:t>gs</a:t>
            </a:r>
            <a:r>
              <a:rPr lang="en-US" baseline="-25000" dirty="0"/>
              <a:t>)</a:t>
            </a:r>
            <a:r>
              <a:rPr lang="en-US" dirty="0"/>
              <a:t> </a:t>
            </a:r>
          </a:p>
          <a:p>
            <a:r>
              <a:rPr lang="en-US" dirty="0"/>
              <a:t>Possible state in </a:t>
            </a:r>
            <a:r>
              <a:rPr lang="en-US" baseline="30000" dirty="0"/>
              <a:t>24</a:t>
            </a:r>
            <a:r>
              <a:rPr lang="en-US" dirty="0"/>
              <a:t>Mg decaying into 6 alpha particles at around 34 MeV.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8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Why we use a thick target in inverse kinematics</a:t>
            </a:r>
          </a:p>
          <a:p>
            <a:r>
              <a:rPr lang="en-US" dirty="0"/>
              <a:t>Experimental setup for the reaction </a:t>
            </a:r>
            <a:r>
              <a:rPr lang="en-US" baseline="30000" dirty="0"/>
              <a:t>20</a:t>
            </a:r>
            <a:r>
              <a:rPr lang="en-US" dirty="0"/>
              <a:t>Ne +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at 12 </a:t>
            </a:r>
            <a:r>
              <a:rPr lang="en-US" dirty="0" err="1"/>
              <a:t>AMeV</a:t>
            </a:r>
            <a:r>
              <a:rPr lang="en-US" dirty="0"/>
              <a:t> and 9.7 </a:t>
            </a:r>
            <a:r>
              <a:rPr lang="en-US" dirty="0" err="1"/>
              <a:t>AMeV</a:t>
            </a:r>
            <a:endParaRPr lang="en-US" dirty="0"/>
          </a:p>
          <a:p>
            <a:r>
              <a:rPr lang="en-US" dirty="0"/>
              <a:t>Show that with this technique we can identify states near the threshold in </a:t>
            </a:r>
            <a:r>
              <a:rPr lang="en-US" baseline="30000" dirty="0"/>
              <a:t>8</a:t>
            </a:r>
            <a:r>
              <a:rPr lang="en-US" dirty="0"/>
              <a:t>Be (</a:t>
            </a:r>
            <a:r>
              <a:rPr lang="en-US" dirty="0">
                <a:latin typeface="Symbol" panose="05050102010706020507" pitchFamily="18" charset="2"/>
              </a:rPr>
              <a:t>a </a:t>
            </a:r>
            <a:r>
              <a:rPr lang="en-US" dirty="0"/>
              <a:t>-multiplicity 2) and </a:t>
            </a:r>
            <a:r>
              <a:rPr lang="en-US" baseline="30000" dirty="0"/>
              <a:t>12</a:t>
            </a:r>
            <a:r>
              <a:rPr lang="en-US" dirty="0"/>
              <a:t>C (</a:t>
            </a:r>
            <a:r>
              <a:rPr lang="en-US" dirty="0">
                <a:latin typeface="Symbol" panose="05050102010706020507" pitchFamily="18" charset="2"/>
              </a:rPr>
              <a:t>a </a:t>
            </a:r>
            <a:r>
              <a:rPr lang="en-US" dirty="0"/>
              <a:t>- multiplicity 3)</a:t>
            </a:r>
          </a:p>
          <a:p>
            <a:r>
              <a:rPr lang="en-US" dirty="0"/>
              <a:t>Interesting results for </a:t>
            </a:r>
            <a:r>
              <a:rPr lang="en-US" baseline="30000" dirty="0"/>
              <a:t>16</a:t>
            </a:r>
            <a:r>
              <a:rPr lang="en-US" dirty="0"/>
              <a:t>O (</a:t>
            </a:r>
            <a:r>
              <a:rPr lang="en-US" dirty="0">
                <a:latin typeface="Symbol" panose="05050102010706020507" pitchFamily="18" charset="2"/>
              </a:rPr>
              <a:t>a </a:t>
            </a:r>
            <a:r>
              <a:rPr lang="en-US" dirty="0"/>
              <a:t>- multiplicity 4)</a:t>
            </a:r>
          </a:p>
          <a:p>
            <a:r>
              <a:rPr lang="en-US" dirty="0"/>
              <a:t>Interesting results for </a:t>
            </a:r>
            <a:r>
              <a:rPr lang="en-US" baseline="30000" dirty="0"/>
              <a:t>24</a:t>
            </a:r>
            <a:r>
              <a:rPr lang="en-US" dirty="0"/>
              <a:t>Mg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7826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M. </a:t>
            </a:r>
            <a:r>
              <a:rPr lang="en-US" dirty="0" err="1"/>
              <a:t>Barbui</a:t>
            </a:r>
            <a:r>
              <a:rPr lang="en-US" dirty="0"/>
              <a:t>, K. Hagel, J. Gauthier, </a:t>
            </a:r>
            <a:r>
              <a:rPr lang="en-US" dirty="0" err="1"/>
              <a:t>R.Wada</a:t>
            </a:r>
            <a:r>
              <a:rPr lang="en-US" dirty="0"/>
              <a:t>, S. </a:t>
            </a:r>
            <a:r>
              <a:rPr lang="en-US" dirty="0" err="1"/>
              <a:t>Wuenschel</a:t>
            </a:r>
            <a:r>
              <a:rPr lang="en-US" dirty="0"/>
              <a:t>, X-G. Cao V.Z Goldberg and J.B. </a:t>
            </a:r>
            <a:r>
              <a:rPr lang="en-US" dirty="0" err="1"/>
              <a:t>Natowitz</a:t>
            </a:r>
            <a:r>
              <a:rPr lang="en-US" dirty="0"/>
              <a:t> (Cyclotron Institute,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Texas A&amp;M University</a:t>
            </a:r>
            <a:r>
              <a:rPr lang="en-US" dirty="0"/>
              <a:t>, College Station, TX, USA )</a:t>
            </a:r>
          </a:p>
          <a:p>
            <a:pPr marL="0" indent="0">
              <a:buNone/>
            </a:pPr>
            <a:r>
              <a:rPr lang="en-US" dirty="0"/>
              <a:t>R. T. </a:t>
            </a:r>
            <a:r>
              <a:rPr lang="en-US" dirty="0" err="1"/>
              <a:t>deSouza</a:t>
            </a:r>
            <a:r>
              <a:rPr lang="en-US" dirty="0"/>
              <a:t>, S. </a:t>
            </a:r>
            <a:r>
              <a:rPr lang="en-US" dirty="0" err="1"/>
              <a:t>Hudan</a:t>
            </a:r>
            <a:r>
              <a:rPr lang="en-US" dirty="0"/>
              <a:t>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Indiana University</a:t>
            </a:r>
            <a:r>
              <a:rPr lang="en-US" dirty="0"/>
              <a:t>, Bloomington, IN, USA) </a:t>
            </a:r>
          </a:p>
          <a:p>
            <a:pPr marL="0" indent="0">
              <a:buNone/>
            </a:pPr>
            <a:r>
              <a:rPr lang="en-US" dirty="0"/>
              <a:t>D. Fang (Shanghai Institute of Applied Physics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SINAP</a:t>
            </a:r>
            <a:r>
              <a:rPr lang="en-US" dirty="0"/>
              <a:t>), Chinese Academy of Sciences, Shanghai, China)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88930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Alpha clustering in nuclei</a:t>
            </a:r>
          </a:p>
        </p:txBody>
      </p:sp>
      <p:pic>
        <p:nvPicPr>
          <p:cNvPr id="5" name="Obraz 2" descr="Iked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0"/>
            <a:ext cx="51816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1600200"/>
            <a:ext cx="4800600" cy="609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1143000"/>
            <a:ext cx="3255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Ikeda diagram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(K. Ikeda, N.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Takigawa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and H.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Horiuchi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Prog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Theor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Phys. Suppl. Extra Number, 464, 1968.)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Many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theoretical works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have brought to the picture of alpha cluster nuclei described as 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diluted gas of alphas in the lowest S state</a:t>
            </a:r>
            <a:r>
              <a:rPr lang="en-US" b="1" dirty="0"/>
              <a:t>.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PRL 87, 192501; PRC 75, 037303)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Possible existence of </a:t>
            </a:r>
            <a:r>
              <a:rPr lang="en-US" b="1" dirty="0">
                <a:solidFill>
                  <a:srgbClr val="FF0000"/>
                </a:solidFill>
              </a:rPr>
              <a:t>alpha condensates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nuclear matter.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Experimentally </a:t>
            </a:r>
            <a:r>
              <a:rPr lang="en-US" b="1" dirty="0">
                <a:solidFill>
                  <a:srgbClr val="FF0000"/>
                </a:solidFill>
              </a:rPr>
              <a:t>only few not conclusive works are available for </a:t>
            </a:r>
            <a:r>
              <a:rPr lang="en-US" b="1" baseline="30000" dirty="0">
                <a:solidFill>
                  <a:srgbClr val="FF0000"/>
                </a:solidFill>
              </a:rPr>
              <a:t>16</a:t>
            </a:r>
            <a:r>
              <a:rPr lang="en-US" b="1" dirty="0">
                <a:solidFill>
                  <a:srgbClr val="FF0000"/>
                </a:solidFill>
              </a:rPr>
              <a:t>O or heavier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78227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Look for states analogous to the 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 Hoyle state using the thick target inverse kinematics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technique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M.Barbui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et al. PRC 98, 044601,2018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3000" y="152400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5200" y="838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Estimated limit N = 7-10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 self-conjugate nuclei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Yamada and Schuck PRC 69, 024309, Bai and Ren PRC 97, 05301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876799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The thick target inverse kinematics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89966"/>
            <a:ext cx="5410200" cy="5391834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Allows covering a </a:t>
            </a:r>
            <a:r>
              <a:rPr lang="en-US" dirty="0">
                <a:solidFill>
                  <a:srgbClr val="FF0000"/>
                </a:solidFill>
              </a:rPr>
              <a:t>large range</a:t>
            </a:r>
            <a:r>
              <a:rPr lang="en-US" dirty="0"/>
              <a:t> of incident </a:t>
            </a:r>
            <a:r>
              <a:rPr lang="en-US" dirty="0">
                <a:solidFill>
                  <a:srgbClr val="FF0000"/>
                </a:solidFill>
              </a:rPr>
              <a:t>energies</a:t>
            </a:r>
            <a:r>
              <a:rPr lang="en-US" dirty="0"/>
              <a:t> in the same experiment. </a:t>
            </a:r>
          </a:p>
          <a:p>
            <a:pPr marL="285750" indent="-285750"/>
            <a:r>
              <a:rPr lang="en-US" dirty="0"/>
              <a:t>In the inverse kinematics, the reaction </a:t>
            </a:r>
            <a:r>
              <a:rPr lang="en-US" dirty="0">
                <a:solidFill>
                  <a:srgbClr val="FF0000"/>
                </a:solidFill>
              </a:rPr>
              <a:t>products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focused at forward angles</a:t>
            </a:r>
            <a:r>
              <a:rPr lang="en-US" dirty="0"/>
              <a:t>. </a:t>
            </a:r>
          </a:p>
          <a:p>
            <a:pPr marL="285750" indent="-285750"/>
            <a:r>
              <a:rPr lang="en-US" dirty="0"/>
              <a:t>Allows measuring reaction </a:t>
            </a:r>
            <a:r>
              <a:rPr lang="en-US" dirty="0">
                <a:solidFill>
                  <a:srgbClr val="FF0000"/>
                </a:solidFill>
              </a:rPr>
              <a:t>products emitted at 0</a:t>
            </a:r>
            <a:r>
              <a:rPr lang="en-US" baseline="30000" dirty="0">
                <a:solidFill>
                  <a:srgbClr val="FF0000"/>
                </a:solidFill>
              </a:rPr>
              <a:t>o</a:t>
            </a:r>
            <a:r>
              <a:rPr lang="en-US" dirty="0"/>
              <a:t>. </a:t>
            </a:r>
          </a:p>
          <a:p>
            <a:pPr marL="285750" indent="-285750"/>
            <a:r>
              <a:rPr lang="en-US" dirty="0"/>
              <a:t>This Method has been used several times to study resonant elastic scattering or transfer reactions and is </a:t>
            </a:r>
            <a:r>
              <a:rPr lang="en-US" dirty="0">
                <a:solidFill>
                  <a:srgbClr val="FF0000"/>
                </a:solidFill>
              </a:rPr>
              <a:t>used here for the first time to detect multiple alpha emission</a:t>
            </a:r>
            <a:r>
              <a:rPr lang="en-US" dirty="0"/>
              <a:t>.</a:t>
            </a:r>
          </a:p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Limit:  </a:t>
            </a:r>
            <a:r>
              <a:rPr lang="en-US" dirty="0"/>
              <a:t>The position of the interaction point inside the gas has to be reconstructed with some assumptions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88068"/>
            <a:ext cx="3394472" cy="45259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553200" y="3593068"/>
            <a:ext cx="9144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200" y="6260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FF0000"/>
                </a:solidFill>
              </a:rPr>
              <a:t>Ne Beam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53573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Monitor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detector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391400" y="4941332"/>
            <a:ext cx="533400" cy="46886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77000" y="6629400"/>
            <a:ext cx="228600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9400" y="6629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12082" y="1466166"/>
            <a:ext cx="2074718" cy="10045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107382" y="1466166"/>
            <a:ext cx="1579418" cy="10045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06591" y="1466166"/>
            <a:ext cx="980209" cy="8960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402782" y="1466166"/>
            <a:ext cx="284018" cy="8960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399" y="304800"/>
            <a:ext cx="4191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Pressurized chamber</a:t>
            </a:r>
          </a:p>
          <a:p>
            <a:r>
              <a:rPr lang="en-US" sz="2400" baseline="30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He gas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pressure sufficient to stop the beam before the detectors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1466166"/>
            <a:ext cx="304800" cy="70416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Havar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window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2800" y="1179731"/>
            <a:ext cx="184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4 </a:t>
            </a:r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b="1" dirty="0">
                <a:solidFill>
                  <a:srgbClr val="0070C0"/>
                </a:solidFill>
              </a:rPr>
              <a:t>E-E telescopes</a:t>
            </a:r>
          </a:p>
        </p:txBody>
      </p:sp>
    </p:spTree>
    <p:extLst>
      <p:ext uri="{BB962C8B-B14F-4D97-AF65-F5344CB8AC3E}">
        <p14:creationId xmlns:p14="http://schemas.microsoft.com/office/powerpoint/2010/main" val="1867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1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13131"/>
            <a:ext cx="7315200" cy="5068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12AMeV the statistical evaporation plays an important role. This contribution is estimated using the </a:t>
            </a:r>
            <a:r>
              <a:rPr lang="en-US" dirty="0">
                <a:solidFill>
                  <a:srgbClr val="FF0000"/>
                </a:solidFill>
              </a:rPr>
              <a:t>PACE4</a:t>
            </a:r>
            <a:r>
              <a:rPr lang="en-US" dirty="0"/>
              <a:t> code and the </a:t>
            </a:r>
            <a:r>
              <a:rPr lang="en-US" dirty="0">
                <a:solidFill>
                  <a:srgbClr val="92D050"/>
                </a:solidFill>
              </a:rPr>
              <a:t>HIPSE</a:t>
            </a:r>
            <a:r>
              <a:rPr lang="en-US" dirty="0"/>
              <a:t>, both run with beam energy steps of 0.5 MeV/nucleon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56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1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resonant elastic scattering is our reference reaction. We can compare the result with existing cross sections and have a double check for the beam intensity obtained from the monitor.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983069"/>
            <a:ext cx="747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agreement with the excitation function measured in 10-15 </a:t>
            </a:r>
            <a:r>
              <a:rPr lang="en-US" dirty="0" err="1"/>
              <a:t>keV</a:t>
            </a:r>
            <a:r>
              <a:rPr lang="en-US" dirty="0"/>
              <a:t> energy steps in normal kinematics at 168</a:t>
            </a:r>
            <a:r>
              <a:rPr lang="en-US" baseline="30000" dirty="0"/>
              <a:t>o</a:t>
            </a:r>
            <a:r>
              <a:rPr lang="en-US" dirty="0"/>
              <a:t> in the center of mass By R. </a:t>
            </a:r>
            <a:r>
              <a:rPr lang="en-US" dirty="0" err="1"/>
              <a:t>Abegg</a:t>
            </a:r>
            <a:r>
              <a:rPr lang="en-US" dirty="0"/>
              <a:t> and C.A. Davis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180BC3-5422-F349-BF09-239DDF19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990130"/>
            <a:ext cx="5886450" cy="3986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CECF42-F18F-634B-93A2-9A033F09AFD1}"/>
              </a:ext>
            </a:extLst>
          </p:cNvPr>
          <p:cNvSpPr txBox="1"/>
          <p:nvPr/>
        </p:nvSpPr>
        <p:spPr>
          <a:xfrm>
            <a:off x="4572000" y="3657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Alphas are punching through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70E852-2EC8-E94B-9D92-969D5B828FD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962400" y="4119265"/>
            <a:ext cx="609600" cy="528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6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64175" y="1692176"/>
            <a:ext cx="2016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12AMeV</a:t>
            </a:r>
          </a:p>
          <a:p>
            <a:r>
              <a:rPr lang="en-US" sz="2400" dirty="0"/>
              <a:t>Background estimated with HIPSE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3DE89-7A74-D149-9FBA-E6CC908C0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" r="2108"/>
          <a:stretch/>
        </p:blipFill>
        <p:spPr>
          <a:xfrm>
            <a:off x="76200" y="838200"/>
            <a:ext cx="7391400" cy="601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B05D0-FD5B-B042-B974-6B5F660E588A}"/>
              </a:ext>
            </a:extLst>
          </p:cNvPr>
          <p:cNvSpPr txBox="1"/>
          <p:nvPr/>
        </p:nvSpPr>
        <p:spPr>
          <a:xfrm>
            <a:off x="5562600" y="95833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F9D9E-281B-CE43-80F6-36116D89A14F}"/>
              </a:ext>
            </a:extLst>
          </p:cNvPr>
          <p:cNvSpPr txBox="1"/>
          <p:nvPr/>
        </p:nvSpPr>
        <p:spPr>
          <a:xfrm>
            <a:off x="5562600" y="3059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F82E7-5E26-BD4F-A063-2ACA96FD26AB}"/>
              </a:ext>
            </a:extLst>
          </p:cNvPr>
          <p:cNvSpPr txBox="1"/>
          <p:nvPr/>
        </p:nvSpPr>
        <p:spPr>
          <a:xfrm>
            <a:off x="5562600" y="502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Subtraction</a:t>
            </a:r>
          </a:p>
        </p:txBody>
      </p:sp>
    </p:spTree>
    <p:extLst>
      <p:ext uri="{BB962C8B-B14F-4D97-AF65-F5344CB8AC3E}">
        <p14:creationId xmlns:p14="http://schemas.microsoft.com/office/powerpoint/2010/main" val="126330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6978" y="2263254"/>
            <a:ext cx="2016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9.7 </a:t>
            </a:r>
            <a:r>
              <a:rPr lang="en-US" sz="2400" dirty="0" err="1"/>
              <a:t>AMeV</a:t>
            </a:r>
            <a:endParaRPr lang="en-US" sz="2400" dirty="0"/>
          </a:p>
          <a:p>
            <a:r>
              <a:rPr lang="en-US" sz="2400" dirty="0"/>
              <a:t>After subtracting the background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7563" r="8851" b="4398"/>
          <a:stretch/>
        </p:blipFill>
        <p:spPr bwMode="auto">
          <a:xfrm>
            <a:off x="600850" y="1822955"/>
            <a:ext cx="6104750" cy="38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72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Events with alpha multiplicity 2 </a:t>
            </a:r>
            <a:r>
              <a:rPr lang="en-US" dirty="0"/>
              <a:t/>
            </a:r>
            <a:br>
              <a:rPr lang="en-US" dirty="0"/>
            </a:br>
            <a:endParaRPr lang="en-US" sz="27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31858" y="685800"/>
            <a:ext cx="2163269" cy="1428929"/>
            <a:chOff x="5456731" y="1143000"/>
            <a:chExt cx="2163269" cy="1428929"/>
          </a:xfrm>
        </p:grpSpPr>
        <p:grpSp>
          <p:nvGrpSpPr>
            <p:cNvPr id="25" name="Group 24"/>
            <p:cNvGrpSpPr/>
            <p:nvPr/>
          </p:nvGrpSpPr>
          <p:grpSpPr>
            <a:xfrm>
              <a:off x="5456731" y="1436132"/>
              <a:ext cx="1303628" cy="1135797"/>
              <a:chOff x="5860143" y="4884003"/>
              <a:chExt cx="1303628" cy="1135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5877626" y="5029200"/>
                <a:ext cx="478641" cy="309266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860143" y="5486400"/>
                <a:ext cx="464457" cy="313251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346041" y="4884003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8</a:t>
                </a:r>
                <a:r>
                  <a:rPr lang="en-US" dirty="0"/>
                  <a:t>Be</a:t>
                </a:r>
                <a:endParaRPr lang="en-US" baseline="-25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47012" y="5650468"/>
                <a:ext cx="816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aseline="30000" dirty="0"/>
                  <a:t>16</a:t>
                </a:r>
                <a:r>
                  <a:rPr lang="en-US" dirty="0"/>
                  <a:t>O</a:t>
                </a:r>
                <a:endParaRPr lang="en-US" baseline="-25000" dirty="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6454588" y="1364902"/>
              <a:ext cx="78964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454588" y="1593502"/>
              <a:ext cx="789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292788" y="11430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2788" y="1447800"/>
              <a:ext cx="327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3400" y="949404"/>
            <a:ext cx="4535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30000" dirty="0">
                <a:solidFill>
                  <a:srgbClr val="FF0000"/>
                </a:solidFill>
              </a:rPr>
              <a:t>20</a:t>
            </a:r>
            <a:r>
              <a:rPr lang="en-US" sz="2200" dirty="0">
                <a:solidFill>
                  <a:srgbClr val="FF0000"/>
                </a:solidFill>
              </a:rPr>
              <a:t>Ne</a:t>
            </a:r>
            <a:r>
              <a:rPr lang="en-US" sz="2200" dirty="0"/>
              <a:t> @ 12 and 9.7 </a:t>
            </a:r>
            <a:r>
              <a:rPr lang="en-US" sz="2200" dirty="0" err="1"/>
              <a:t>AMeV</a:t>
            </a:r>
            <a:r>
              <a:rPr lang="en-US" sz="2200" dirty="0"/>
              <a:t>  +</a:t>
            </a:r>
            <a:r>
              <a:rPr lang="en-US" sz="2200" baseline="30000" dirty="0">
                <a:solidFill>
                  <a:srgbClr val="FF0000"/>
                </a:solidFill>
              </a:rPr>
              <a:t>4</a:t>
            </a:r>
            <a:r>
              <a:rPr lang="en-US" sz="2200" dirty="0">
                <a:solidFill>
                  <a:srgbClr val="FF0000"/>
                </a:solidFill>
              </a:rPr>
              <a:t>He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2 alphas </a:t>
            </a:r>
            <a:r>
              <a:rPr lang="en-US" sz="2200" dirty="0"/>
              <a:t>in the same event are correlated in time </a:t>
            </a:r>
            <a:r>
              <a:rPr lang="en-US" sz="2200" dirty="0">
                <a:latin typeface="Symbol" panose="05050102010706020507" pitchFamily="18" charset="2"/>
              </a:rPr>
              <a:t>D</a:t>
            </a:r>
            <a:r>
              <a:rPr lang="en-US" sz="2200" dirty="0"/>
              <a:t>T&lt;30 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85034"/>
            <a:ext cx="8458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r>
              <a:rPr lang="en-US" sz="2200" dirty="0" err="1">
                <a:solidFill>
                  <a:srgbClr val="FF0000"/>
                </a:solidFill>
              </a:rPr>
              <a:t>Ek_</a:t>
            </a:r>
            <a:r>
              <a:rPr lang="en-US" sz="22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err="1">
                <a:solidFill>
                  <a:srgbClr val="FF0000"/>
                </a:solidFill>
              </a:rPr>
              <a:t>_lab</a:t>
            </a:r>
            <a:r>
              <a:rPr lang="en-US" sz="2200" dirty="0">
                <a:solidFill>
                  <a:srgbClr val="FF0000"/>
                </a:solidFill>
              </a:rPr>
              <a:t>  -&gt; </a:t>
            </a:r>
            <a:r>
              <a:rPr lang="en-US" sz="2200" dirty="0" err="1">
                <a:solidFill>
                  <a:srgbClr val="FF0000"/>
                </a:solidFill>
              </a:rPr>
              <a:t>Ek</a:t>
            </a:r>
            <a:r>
              <a:rPr lang="en-US" sz="2200" dirty="0">
                <a:solidFill>
                  <a:srgbClr val="FF0000"/>
                </a:solidFill>
              </a:rPr>
              <a:t>(</a:t>
            </a:r>
            <a:r>
              <a:rPr lang="en-US" sz="2200" baseline="30000" dirty="0">
                <a:solidFill>
                  <a:srgbClr val="FF0000"/>
                </a:solidFill>
              </a:rPr>
              <a:t>8</a:t>
            </a:r>
            <a:r>
              <a:rPr lang="en-US" sz="2200" dirty="0">
                <a:solidFill>
                  <a:srgbClr val="FF0000"/>
                </a:solidFill>
              </a:rPr>
              <a:t>Be)</a:t>
            </a:r>
          </a:p>
          <a:p>
            <a:r>
              <a:rPr lang="en-US" sz="2200" dirty="0">
                <a:solidFill>
                  <a:srgbClr val="FF0000"/>
                </a:solidFill>
              </a:rPr>
              <a:t>E*(</a:t>
            </a:r>
            <a:r>
              <a:rPr lang="en-US" sz="2200" baseline="30000" dirty="0">
                <a:solidFill>
                  <a:srgbClr val="FF0000"/>
                </a:solidFill>
              </a:rPr>
              <a:t>8</a:t>
            </a:r>
            <a:r>
              <a:rPr lang="en-US" sz="2200" dirty="0">
                <a:solidFill>
                  <a:srgbClr val="FF0000"/>
                </a:solidFill>
              </a:rPr>
              <a:t>Be) = 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+E</a:t>
            </a:r>
            <a:r>
              <a:rPr lang="en-US" sz="2200" baseline="-25000" dirty="0">
                <a:solidFill>
                  <a:srgbClr val="FF0000"/>
                </a:solidFill>
              </a:rPr>
              <a:t>cm</a:t>
            </a:r>
            <a:r>
              <a:rPr lang="en-US" sz="2200" dirty="0">
                <a:solidFill>
                  <a:srgbClr val="FF0000"/>
                </a:solidFill>
              </a:rPr>
              <a:t>_</a:t>
            </a:r>
            <a:r>
              <a:rPr lang="en-US" sz="2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+ </a:t>
            </a:r>
            <a:r>
              <a:rPr lang="en-US" sz="2200" dirty="0" err="1">
                <a:solidFill>
                  <a:srgbClr val="FF0000"/>
                </a:solidFill>
              </a:rPr>
              <a:t>Qgg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endParaRPr lang="en-US" sz="2200" dirty="0"/>
          </a:p>
          <a:p>
            <a:r>
              <a:rPr lang="en-US" sz="2200" dirty="0"/>
              <a:t>Since the 2 alphas have similar and quite large energy in the laboratory and travel  similar flightpaths the energy loss correction almost cancels out when we calculate </a:t>
            </a:r>
            <a:r>
              <a:rPr lang="en-US" sz="2200" baseline="30000" dirty="0"/>
              <a:t>8</a:t>
            </a:r>
            <a:r>
              <a:rPr lang="en-US" sz="2200" dirty="0"/>
              <a:t>Be excitation energy specially at energies close to the threshold.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167187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Reconstruction</a:t>
            </a:r>
            <a:r>
              <a:rPr lang="en-US" sz="2200" dirty="0"/>
              <a:t> of the interaction point with a recursive calculation based on conservation of energy and momentum and the </a:t>
            </a:r>
            <a:r>
              <a:rPr lang="en-US" sz="2200" dirty="0">
                <a:solidFill>
                  <a:srgbClr val="FF0000"/>
                </a:solidFill>
              </a:rPr>
              <a:t>assumptions</a:t>
            </a:r>
            <a:r>
              <a:rPr lang="en-US" sz="2200" dirty="0"/>
              <a:t>: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200" dirty="0"/>
              <a:t>The 2 alphas come from a </a:t>
            </a:r>
            <a:r>
              <a:rPr lang="en-US" sz="2200" baseline="30000" dirty="0"/>
              <a:t>8</a:t>
            </a:r>
            <a:r>
              <a:rPr lang="en-US" sz="2200" dirty="0"/>
              <a:t>Be</a:t>
            </a:r>
          </a:p>
          <a:p>
            <a:pPr marL="342900" indent="-342900">
              <a:buFontTx/>
              <a:buAutoNum type="arabicParenR"/>
            </a:pPr>
            <a:r>
              <a:rPr lang="en-US" sz="2200" dirty="0"/>
              <a:t>The </a:t>
            </a:r>
            <a:r>
              <a:rPr lang="en-US" sz="2200" baseline="30000" dirty="0"/>
              <a:t>16</a:t>
            </a:r>
            <a:r>
              <a:rPr lang="en-US" sz="2200" dirty="0"/>
              <a:t>O is in the ground state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002268"/>
            <a:ext cx="81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20</a:t>
            </a:r>
            <a:r>
              <a:rPr lang="en-US" dirty="0"/>
              <a:t>Ne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1688068"/>
            <a:ext cx="3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08812" y="1278761"/>
            <a:ext cx="510988" cy="182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8" idx="3"/>
          </p:cNvCxnSpPr>
          <p:nvPr/>
        </p:nvCxnSpPr>
        <p:spPr>
          <a:xfrm flipV="1">
            <a:off x="5508812" y="1581329"/>
            <a:ext cx="510988" cy="2914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1186934"/>
            <a:ext cx="329541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8E101-6C1F-8746-8B82-96A77619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623" y="3054149"/>
            <a:ext cx="3103977" cy="23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8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1247</Words>
  <Application>Microsoft Office PowerPoint</Application>
  <PresentationFormat>On-screen Show (4:3)</PresentationFormat>
  <Paragraphs>163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Office Theme</vt:lpstr>
      <vt:lpstr>Looking for states analogous to the 12C Hoyle state in heavier nuclei  </vt:lpstr>
      <vt:lpstr>Outline</vt:lpstr>
      <vt:lpstr>Alpha clustering in nuclei</vt:lpstr>
      <vt:lpstr>The thick target inverse kinematics technique</vt:lpstr>
      <vt:lpstr>Events with alpha multiplicity 1  </vt:lpstr>
      <vt:lpstr>Events with alpha multiplicity 1  </vt:lpstr>
      <vt:lpstr>Events with alpha multiplicity 2</vt:lpstr>
      <vt:lpstr>Events with alpha multiplicity 2</vt:lpstr>
      <vt:lpstr>Events with alpha multiplicity 2  </vt:lpstr>
      <vt:lpstr>Events with alpha multiplicity 2</vt:lpstr>
      <vt:lpstr>Events with alpha multiplicity 2</vt:lpstr>
      <vt:lpstr>Events with alpha multiplicity 3  </vt:lpstr>
      <vt:lpstr>Events with alpha multiplicity 3</vt:lpstr>
      <vt:lpstr>7.65 MeV (0+) Hoyle State decays through 8Begs </vt:lpstr>
      <vt:lpstr>9.64 MeV (3-) decays through  8Begs </vt:lpstr>
      <vt:lpstr>Events with alpha multiplicity 4  </vt:lpstr>
      <vt:lpstr>Events with alpha multiplicity 4</vt:lpstr>
      <vt:lpstr>24Mg Excitation energy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alpha cluster structure of nuclei using the thick target inverse kinematics technique for multiple alpha decays.  The 24Mg case</dc:title>
  <dc:creator>marina</dc:creator>
  <cp:lastModifiedBy>Gerd Roepke</cp:lastModifiedBy>
  <cp:revision>299</cp:revision>
  <dcterms:created xsi:type="dcterms:W3CDTF">2013-05-22T19:45:09Z</dcterms:created>
  <dcterms:modified xsi:type="dcterms:W3CDTF">2019-09-04T08:58:32Z</dcterms:modified>
</cp:coreProperties>
</file>