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</p:sldMasterIdLst>
  <p:notesMasterIdLst>
    <p:notesMasterId r:id="rId24"/>
  </p:notesMasterIdLst>
  <p:sldIdLst>
    <p:sldId id="256" r:id="rId4"/>
    <p:sldId id="276" r:id="rId5"/>
    <p:sldId id="309" r:id="rId6"/>
    <p:sldId id="311" r:id="rId7"/>
    <p:sldId id="312" r:id="rId8"/>
    <p:sldId id="313" r:id="rId9"/>
    <p:sldId id="319" r:id="rId10"/>
    <p:sldId id="317" r:id="rId11"/>
    <p:sldId id="274" r:id="rId12"/>
    <p:sldId id="318" r:id="rId13"/>
    <p:sldId id="293" r:id="rId14"/>
    <p:sldId id="288" r:id="rId15"/>
    <p:sldId id="292" r:id="rId16"/>
    <p:sldId id="315" r:id="rId17"/>
    <p:sldId id="316" r:id="rId18"/>
    <p:sldId id="314" r:id="rId19"/>
    <p:sldId id="266" r:id="rId20"/>
    <p:sldId id="268" r:id="rId21"/>
    <p:sldId id="270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82D"/>
    <a:srgbClr val="216AA8"/>
    <a:srgbClr val="000099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89170-6324-4B95-8B10-BD5E95A85F81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3E434-7ED2-44EC-ABC4-708F0A68D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45B9-FC9D-4915-BDEF-AC65ED6292B6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7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9F4E-6311-418F-9EEE-68BF0665AF20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65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306F-7354-41EC-AEA1-AEB87DB2825E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30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2982-91D5-4B38-AA1D-1D747C943FA7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7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BE72-BACB-4E54-8C8B-3FBB4E0E0FC4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66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8044-EAC6-4E68-9C06-EF9C931A6656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16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649B-4651-4EB6-A04B-A38D0A365206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417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6F1-36A1-49E7-BC53-4D5BD65B24D9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6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D9D-32A4-4DEA-BEF1-0FE4CFA1BF60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7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6BF-3284-4F31-810C-9076444B87A5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803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DB3D-A5C1-4A7D-B81C-B484F5679F67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1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504-D928-47E8-8FA1-3BC646CC59AB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282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4313-2576-4DA6-8AFF-4AE83C96A106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92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1199-5D35-4E98-842F-E60543021D33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09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60B1-5386-41FB-BD02-DFC0C9684814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440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AAF8-C936-43D5-B49D-E7DCC11DC5FC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04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73DE-9FE9-4C12-A1E0-A1A5C5B7D5C8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683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FB-CCF3-48E7-A311-FADB6495CB34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81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2844-E81E-4464-AC84-F205A19536CF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14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7EE8-F02D-483A-97BD-B69B0E763DB9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331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185-7E8F-465D-B6BF-868A5EF92E00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0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6F76-5D77-4738-AF8E-AB6EA11C3FA2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9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7F7A-EDD6-4E87-A8E6-806619268759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54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FB15-B6BD-4C16-9D2F-7B5F04150FFC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823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FBA-9FB2-43B4-9CEB-53748C785925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022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CFDE-2B67-45E8-8D1D-77090D393DD5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58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50B-F9FA-4E5A-8F25-7ACF13974A4A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18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2E64-AFF6-45B5-B2D1-0E37CC953FC7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7795-4F7D-4A5C-9B78-5AACFF96629D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3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5EA-3855-4083-AEF9-4EAAF68FF527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2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293B-C278-408E-8293-DBFB50141F9B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84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4AC-9CF0-44DC-AF30-8319E6D76B3E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5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BACB-ED7B-4154-B2D1-3AFE97D05A7B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82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E2DE35-8A13-4645-8B47-BA506F27CE5D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60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D58D8D-B3F1-4CF6-9E24-A97C78076C73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1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005D-2255-4A4D-AF27-5CEB13625350}" type="datetime1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61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68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79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80.png"/><Relationship Id="rId5" Type="http://schemas.openxmlformats.org/officeDocument/2006/relationships/image" Target="../media/image78.png"/><Relationship Id="rId4" Type="http://schemas.openxmlformats.org/officeDocument/2006/relationships/image" Target="../media/image5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9.png"/><Relationship Id="rId5" Type="http://schemas.openxmlformats.org/officeDocument/2006/relationships/image" Target="../media/image82.png"/><Relationship Id="rId4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52.png"/><Relationship Id="rId3" Type="http://schemas.openxmlformats.org/officeDocument/2006/relationships/image" Target="../media/image27.png"/><Relationship Id="rId21" Type="http://schemas.openxmlformats.org/officeDocument/2006/relationships/image" Target="../media/image38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26.png"/><Relationship Id="rId16" Type="http://schemas.openxmlformats.org/officeDocument/2006/relationships/image" Target="../media/image64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59.png"/><Relationship Id="rId24" Type="http://schemas.openxmlformats.org/officeDocument/2006/relationships/image" Target="../media/image50.png"/><Relationship Id="rId6" Type="http://schemas.openxmlformats.org/officeDocument/2006/relationships/image" Target="../media/image54.png"/><Relationship Id="rId5" Type="http://schemas.openxmlformats.org/officeDocument/2006/relationships/image" Target="../media/image29.png"/><Relationship Id="rId15" Type="http://schemas.openxmlformats.org/officeDocument/2006/relationships/image" Target="../media/image63.png"/><Relationship Id="rId23" Type="http://schemas.openxmlformats.org/officeDocument/2006/relationships/image" Target="../media/image40.png"/><Relationship Id="rId28" Type="http://schemas.openxmlformats.org/officeDocument/2006/relationships/image" Target="../media/image41.png"/><Relationship Id="rId19" Type="http://schemas.openxmlformats.org/officeDocument/2006/relationships/image" Target="../media/image67.png"/><Relationship Id="rId4" Type="http://schemas.openxmlformats.org/officeDocument/2006/relationships/image" Target="../media/image28.png"/><Relationship Id="rId14" Type="http://schemas.openxmlformats.org/officeDocument/2006/relationships/image" Target="../media/image62.png"/><Relationship Id="rId22" Type="http://schemas.openxmlformats.org/officeDocument/2006/relationships/image" Target="../media/image39.png"/><Relationship Id="rId27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31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12" Type="http://schemas.openxmlformats.org/officeDocument/2006/relationships/image" Target="../media/image1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0" Type="http://schemas.openxmlformats.org/officeDocument/2006/relationships/image" Target="../media/image160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DC391-2917-4688-A272-C4F547B29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36" y="969861"/>
            <a:ext cx="12057528" cy="693002"/>
          </a:xfrm>
        </p:spPr>
        <p:txBody>
          <a:bodyPr>
            <a:normAutofit/>
          </a:bodyPr>
          <a:lstStyle/>
          <a:p>
            <a:r>
              <a:rPr lang="en-US" altLang="zh-CN" sz="3200" i="1">
                <a:solidFill>
                  <a:srgbClr val="216AA8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Ab initio</a:t>
            </a:r>
            <a:r>
              <a:rPr lang="en-US" altLang="zh-CN" sz="3200">
                <a:solidFill>
                  <a:srgbClr val="216AA8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study of high-momentum physics in s-shell nuclei</a:t>
            </a:r>
            <a:endParaRPr lang="zh-CN" altLang="en-US" sz="3200" i="1" dirty="0">
              <a:solidFill>
                <a:srgbClr val="216AA8"/>
              </a:solidFill>
              <a:latin typeface="Georgia" panose="02040502050405020303" pitchFamily="18" charset="0"/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6C5B3A47-8789-418A-BC0C-FEBDF0567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4098" y="2806500"/>
            <a:ext cx="7543800" cy="6046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kern="100" cap="none" spc="-50" dirty="0">
                <a:solidFill>
                  <a:schemeClr val="tx1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Mengjiao L</a:t>
            </a:r>
            <a:r>
              <a:rPr lang="en-US" altLang="zh-CN" sz="100" kern="100" cap="none" spc="-50" dirty="0">
                <a:solidFill>
                  <a:schemeClr val="tx1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altLang="zh-CN" sz="2400" kern="100" cap="none" spc="-50" dirty="0">
                <a:solidFill>
                  <a:schemeClr val="tx1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YU</a:t>
            </a:r>
            <a:r>
              <a:rPr lang="en-US" altLang="ja-JP" sz="1400" kern="100" cap="none" spc="-50" dirty="0">
                <a:solidFill>
                  <a:schemeClr val="tx1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 </a:t>
            </a:r>
            <a:endParaRPr lang="x-none" altLang="zh-CN" sz="2800" kern="100" cap="none" spc="-50" dirty="0">
              <a:solidFill>
                <a:schemeClr val="tx1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190A38-0D76-4252-891C-1F0F7B2375FB}"/>
              </a:ext>
            </a:extLst>
          </p:cNvPr>
          <p:cNvGrpSpPr/>
          <p:nvPr/>
        </p:nvGrpSpPr>
        <p:grpSpPr>
          <a:xfrm>
            <a:off x="5405658" y="5166780"/>
            <a:ext cx="1380681" cy="721359"/>
            <a:chOff x="3908054" y="4679775"/>
            <a:chExt cx="1380681" cy="721359"/>
          </a:xfrm>
        </p:grpSpPr>
        <p:pic>
          <p:nvPicPr>
            <p:cNvPr id="6" name="Picture 2" descr="“RCNP logo”的图片搜索结果">
              <a:extLst>
                <a:ext uri="{FF2B5EF4-FFF2-40B4-BE49-F238E27FC236}">
                  <a16:creationId xmlns:a16="http://schemas.microsoft.com/office/drawing/2014/main" id="{0E436226-844C-4175-A155-1D43BA14D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679775"/>
              <a:ext cx="716735" cy="721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“osaka university logo”的图片搜索结果">
              <a:extLst>
                <a:ext uri="{FF2B5EF4-FFF2-40B4-BE49-F238E27FC236}">
                  <a16:creationId xmlns:a16="http://schemas.microsoft.com/office/drawing/2014/main" id="{C343B8E7-1EA3-4644-B089-DA6524618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054" y="4748356"/>
              <a:ext cx="609791" cy="599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FE82B74-E25C-4E63-AEE1-BD6E86CC2E3F}"/>
              </a:ext>
            </a:extLst>
          </p:cNvPr>
          <p:cNvSpPr/>
          <p:nvPr/>
        </p:nvSpPr>
        <p:spPr>
          <a:xfrm>
            <a:off x="4140977" y="5972814"/>
            <a:ext cx="3910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100" spc="-5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Light clusters in Nuclei and Nuclear Matter</a:t>
            </a:r>
          </a:p>
          <a:p>
            <a:pPr algn="ctr"/>
            <a:r>
              <a:rPr lang="en-US" altLang="zh-CN" kern="100" spc="-5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ECT*, Trento, Italy, July </a:t>
            </a:r>
            <a:r>
              <a:rPr lang="en-US" altLang="zh-CN" kern="100" spc="-5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25th, 2019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A2069F-4734-4ECE-9D68-64FBEFA561D2}"/>
              </a:ext>
            </a:extLst>
          </p:cNvPr>
          <p:cNvSpPr/>
          <p:nvPr/>
        </p:nvSpPr>
        <p:spPr>
          <a:xfrm>
            <a:off x="3809998" y="342862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i="1" kern="100" spc="-5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Research Center for Nuclear Physics</a:t>
            </a:r>
            <a:r>
              <a:rPr lang="en-US" altLang="zh-CN" i="1" kern="100" spc="-5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, </a:t>
            </a:r>
            <a:br>
              <a:rPr lang="en-US" altLang="zh-CN" i="1" kern="100" spc="-5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</a:br>
            <a:r>
              <a:rPr lang="en-US" altLang="zh-CN" i="1" kern="100" spc="-5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Osaka University</a:t>
            </a:r>
          </a:p>
          <a:p>
            <a:pPr algn="ctr">
              <a:lnSpc>
                <a:spcPct val="100000"/>
              </a:lnSpc>
            </a:pPr>
            <a:endParaRPr lang="en-US" altLang="zh-CN" sz="1600" i="1" kern="100" spc="-5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3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3112F7-2EDA-4CE2-9161-566A2AA0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41A7DF-EF4C-4201-BD5A-AD880794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6" y="1614498"/>
            <a:ext cx="5344365" cy="375358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2272B73-D295-4F94-B198-3D34022CF195}"/>
              </a:ext>
            </a:extLst>
          </p:cNvPr>
          <p:cNvSpPr txBox="1"/>
          <p:nvPr/>
        </p:nvSpPr>
        <p:spPr>
          <a:xfrm>
            <a:off x="4652684" y="307041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EC8FEECE-D898-46EF-B98F-87A45D74A556}"/>
              </a:ext>
            </a:extLst>
          </p:cNvPr>
          <p:cNvSpPr txBox="1">
            <a:spLocks/>
          </p:cNvSpPr>
          <p:nvPr/>
        </p:nvSpPr>
        <p:spPr>
          <a:xfrm>
            <a:off x="991036" y="361590"/>
            <a:ext cx="7375089" cy="58590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The TOAMD treatment </a:t>
            </a:r>
            <a:r>
              <a:rPr lang="en-US" altLang="zh-CN" sz="2900" kern="100" spc="-5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of finite nuclei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00BA6E-DE3B-4EEB-89B1-7C6F5D2C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247" y="1614497"/>
            <a:ext cx="5320553" cy="375243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701B37C-C0F4-44EC-B6E8-3E20B5412F77}"/>
              </a:ext>
            </a:extLst>
          </p:cNvPr>
          <p:cNvSpPr/>
          <p:nvPr/>
        </p:nvSpPr>
        <p:spPr>
          <a:xfrm>
            <a:off x="448235" y="55149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</a:rPr>
              <a:t>T. Myo, H. Toki, K. Ikeda, H. Horiuchi, T. Suhara, </a:t>
            </a:r>
            <a:b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</a:rPr>
            </a:br>
            <a:r>
              <a:rPr lang="en-US" altLang="zh-CN" i="1" kern="100">
                <a:latin typeface="Times New Roman" panose="02020603050405020304" pitchFamily="18" charset="0"/>
                <a:ea typeface="等线" panose="02010600030101010101" pitchFamily="2" charset="-122"/>
              </a:rPr>
              <a:t>Phys. Lett. B</a:t>
            </a:r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b="1" kern="100">
                <a:latin typeface="Times New Roman" panose="02020603050405020304" pitchFamily="18" charset="0"/>
                <a:ea typeface="等线" panose="02010600030101010101" pitchFamily="2" charset="-122"/>
              </a:rPr>
              <a:t>769</a:t>
            </a:r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</a:rPr>
              <a:t>, 213 (2017).</a:t>
            </a: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FB686F1-5556-4B99-843F-340DF1A87FBC}"/>
              </a:ext>
            </a:extLst>
          </p:cNvPr>
          <p:cNvSpPr/>
          <p:nvPr/>
        </p:nvSpPr>
        <p:spPr>
          <a:xfrm>
            <a:off x="5862917" y="55137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</a:rPr>
              <a:t>T. Myo, H. Toki, K. Ikeda, H. Horiuchi, M. Lyu, </a:t>
            </a:r>
            <a:b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</a:rPr>
            </a:br>
            <a:r>
              <a:rPr lang="en-US" altLang="zh-CN" i="1" kern="100">
                <a:latin typeface="Times New Roman" panose="02020603050405020304" pitchFamily="18" charset="0"/>
                <a:ea typeface="等线" panose="02010600030101010101" pitchFamily="2" charset="-122"/>
              </a:rPr>
              <a:t>submitted to Phys. Rev. C </a:t>
            </a:r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</a:rPr>
              <a:t>(2019).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79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51390"/>
          <a:stretch/>
        </p:blipFill>
        <p:spPr>
          <a:xfrm>
            <a:off x="2332607" y="3653730"/>
            <a:ext cx="4779840" cy="9778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1064"/>
          <a:stretch/>
        </p:blipFill>
        <p:spPr>
          <a:xfrm>
            <a:off x="1888030" y="2749001"/>
            <a:ext cx="4779840" cy="984389"/>
          </a:xfrm>
          <a:prstGeom prst="rect">
            <a:avLst/>
          </a:prstGeom>
        </p:spPr>
      </p:pic>
      <p:sp>
        <p:nvSpPr>
          <p:cNvPr id="4" name="副标题 2"/>
          <p:cNvSpPr txBox="1">
            <a:spLocks/>
          </p:cNvSpPr>
          <p:nvPr/>
        </p:nvSpPr>
        <p:spPr>
          <a:xfrm>
            <a:off x="769052" y="543424"/>
            <a:ext cx="7691759" cy="57492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The </a:t>
            </a:r>
            <a:r>
              <a:rPr lang="en-US" altLang="zh-CN" sz="2900" kern="100" spc="-5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formulation of TO-HMAMD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945" y="1170150"/>
            <a:ext cx="57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formulation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of TO-HMAMD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3944" y="2605873"/>
            <a:ext cx="57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functions in Gaussian expansion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943" y="4627061"/>
            <a:ext cx="57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TO-HMAMD bases are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875346" y="5013537"/>
                <a:ext cx="57925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channels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correlation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</a:t>
                </a:r>
                <a:r>
                  <a:rPr lang="en-US" altLang="zh-C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(2+4=6)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anges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Gaussian expansion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 kinds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magnitudes of imaginary shifts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46" y="5013537"/>
                <a:ext cx="5792525" cy="1200329"/>
              </a:xfrm>
              <a:prstGeom prst="rect">
                <a:avLst/>
              </a:prstGeom>
              <a:blipFill>
                <a:blip r:embed="rId3"/>
                <a:stretch>
                  <a:fillRect l="-737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677B2217-ACBF-4625-9F66-9F11544EFF9D}"/>
              </a:ext>
            </a:extLst>
          </p:cNvPr>
          <p:cNvGrpSpPr/>
          <p:nvPr/>
        </p:nvGrpSpPr>
        <p:grpSpPr>
          <a:xfrm>
            <a:off x="741111" y="1597798"/>
            <a:ext cx="8193741" cy="855477"/>
            <a:chOff x="537883" y="1514425"/>
            <a:chExt cx="8193741" cy="85547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883" y="1514425"/>
              <a:ext cx="8193741" cy="855477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562074B-4DC0-4BDD-A27D-0A43DC72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5310" y="1863040"/>
              <a:ext cx="1145432" cy="207970"/>
            </a:xfrm>
            <a:prstGeom prst="rect">
              <a:avLst/>
            </a:prstGeom>
          </p:spPr>
        </p:pic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6EEFCA-9571-4C05-B844-F7D41901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9620-E45C-4A40-A597-F61057ABC57D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689B42B-67B2-43C9-9290-D0A8E7D02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862" y="2326341"/>
            <a:ext cx="4382193" cy="4413366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EFBB56B-3E9C-43C7-BABD-7968F02B4C7E}"/>
              </a:ext>
            </a:extLst>
          </p:cNvPr>
          <p:cNvSpPr/>
          <p:nvPr/>
        </p:nvSpPr>
        <p:spPr>
          <a:xfrm>
            <a:off x="7285862" y="5260201"/>
            <a:ext cx="4382193" cy="1223083"/>
          </a:xfrm>
          <a:prstGeom prst="roundRect">
            <a:avLst/>
          </a:prstGeom>
          <a:noFill/>
          <a:ln w="28575">
            <a:solidFill>
              <a:srgbClr val="A028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05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187"/>
            <a:ext cx="6583680" cy="4597574"/>
          </a:xfrm>
          <a:prstGeom prst="rect">
            <a:avLst/>
          </a:prstGeom>
        </p:spPr>
      </p:pic>
      <p:sp>
        <p:nvSpPr>
          <p:cNvPr id="4" name="副标题 2"/>
          <p:cNvSpPr txBox="1">
            <a:spLocks/>
          </p:cNvSpPr>
          <p:nvPr/>
        </p:nvSpPr>
        <p:spPr>
          <a:xfrm>
            <a:off x="704723" y="473902"/>
            <a:ext cx="9286441" cy="54328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Convergence of TO-HMAMD and Double TOAMD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64473" y="1922392"/>
            <a:ext cx="1595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TOAMD</a:t>
            </a:r>
            <a:endParaRPr lang="zh-CN" alt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1518539" y="2260946"/>
            <a:ext cx="238992" cy="29889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1518539" y="2230756"/>
            <a:ext cx="346568" cy="66763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7E757665-4FE0-4EFC-8368-CCF5CDB2BB7D}"/>
              </a:ext>
            </a:extLst>
          </p:cNvPr>
          <p:cNvSpPr/>
          <p:nvPr/>
        </p:nvSpPr>
        <p:spPr>
          <a:xfrm>
            <a:off x="1379681" y="4006072"/>
            <a:ext cx="790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E872C28-E2A3-41F6-AF85-8748DBCD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1031" y="6201535"/>
            <a:ext cx="3276600" cy="365125"/>
          </a:xfrm>
        </p:spPr>
        <p:txBody>
          <a:bodyPr/>
          <a:lstStyle/>
          <a:p>
            <a:fld id="{C9569620-E45C-4A40-A597-F61057ABC57D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9A91861-16D7-427B-84B3-4CFD49A2F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640" y="1343687"/>
            <a:ext cx="6004360" cy="42710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66B5223-6ED6-47A4-B495-CCA5A9E1605E}"/>
              </a:ext>
            </a:extLst>
          </p:cNvPr>
          <p:cNvSpPr/>
          <p:nvPr/>
        </p:nvSpPr>
        <p:spPr>
          <a:xfrm>
            <a:off x="404369" y="5690722"/>
            <a:ext cx="6096000" cy="10216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M. Lyu, M. Isaka, T. Myo, H. Toki, K. Ikeda, </a:t>
            </a:r>
            <a:b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H. Horiuchi, T. Suhara, and T. Yamada,</a:t>
            </a:r>
            <a:b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i="1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Prog. Theor. Exp. Phys.</a:t>
            </a:r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011D01 (2018)</a:t>
            </a:r>
            <a:endParaRPr lang="zh-CN" altLang="zh-CN" sz="1600" kern="100">
              <a:latin typeface="Century" panose="020406040505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17F5CDA-E71F-4381-A173-2981458D5900}"/>
              </a:ext>
            </a:extLst>
          </p:cNvPr>
          <p:cNvSpPr/>
          <p:nvPr/>
        </p:nvSpPr>
        <p:spPr>
          <a:xfrm>
            <a:off x="6884894" y="5739870"/>
            <a:ext cx="5208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M. Lyu, T. Myo, M. Isaka, H. Toki, K. Ikeda, </a:t>
            </a:r>
            <a:b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H. Horiuchi, T. Suhara, and T. Yamada</a:t>
            </a:r>
            <a:br>
              <a:rPr lang="en-US" altLang="zh-CN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i="1" kern="1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Phys. Rev. C</a:t>
            </a:r>
            <a:r>
              <a:rPr lang="en-US" altLang="zh-CN" kern="1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zh-CN" b="1" kern="1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98</a:t>
            </a:r>
            <a:r>
              <a:rPr lang="en-US" altLang="zh-CN" kern="1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064002 (2018)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 txBox="1">
            <a:spLocks/>
          </p:cNvSpPr>
          <p:nvPr/>
        </p:nvSpPr>
        <p:spPr>
          <a:xfrm>
            <a:off x="595267" y="633861"/>
            <a:ext cx="11001465" cy="54328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Energy, </a:t>
            </a:r>
            <a:r>
              <a:rPr lang="en-US" altLang="zh-CN" sz="2900" kern="100" spc="-5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radius and components of </a:t>
            </a:r>
            <a:r>
              <a:rPr lang="en-US" altLang="zh-CN" sz="2900" kern="100" spc="-50" baseline="3000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3</a:t>
            </a:r>
            <a:r>
              <a:rPr lang="en-US" altLang="zh-CN" sz="2900" kern="100" spc="-5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 and </a:t>
            </a:r>
            <a:r>
              <a:rPr lang="en-US" altLang="zh-CN" sz="2900" kern="100" spc="-50" baseline="3000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4</a:t>
            </a:r>
            <a:r>
              <a:rPr lang="en-US" altLang="zh-CN" sz="2900" kern="100" spc="-5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He with bare interaction</a:t>
            </a:r>
            <a:endParaRPr lang="en-US" altLang="zh-CN" sz="2900" kern="100" spc="-50" dirty="0">
              <a:solidFill>
                <a:srgbClr val="216AA8"/>
              </a:solidFill>
              <a:latin typeface="Georgia" panose="02040502050405020303" pitchFamily="18" charset="0"/>
              <a:ea typeface="DengXi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altLang="zh-CN" sz="3200" kern="100" spc="-50" baseline="30000" dirty="0">
              <a:solidFill>
                <a:srgbClr val="FF0000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37" y="2371038"/>
            <a:ext cx="5695689" cy="21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4B83581-245F-4D60-A4B6-580352281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09"/>
          <a:stretch/>
        </p:blipFill>
        <p:spPr>
          <a:xfrm>
            <a:off x="1652502" y="2456329"/>
            <a:ext cx="1259540" cy="20073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9D5FF9B-256B-4A62-BE28-55FEBAB4FF04}"/>
              </a:ext>
            </a:extLst>
          </p:cNvPr>
          <p:cNvSpPr/>
          <p:nvPr/>
        </p:nvSpPr>
        <p:spPr>
          <a:xfrm>
            <a:off x="1746190" y="6481703"/>
            <a:ext cx="8486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[1] </a:t>
            </a:r>
            <a:r>
              <a:rPr lang="en-US" altLang="zh-CN" sz="1200" u="sng">
                <a:solidFill>
                  <a:schemeClr val="bg1"/>
                </a:solidFill>
              </a:rPr>
              <a:t>M. Lyu</a:t>
            </a:r>
            <a:r>
              <a:rPr lang="en-US" altLang="zh-CN" sz="1200">
                <a:solidFill>
                  <a:schemeClr val="bg1"/>
                </a:solidFill>
              </a:rPr>
              <a:t>, M. Isaka, T. Myo, H. Toki, K. Ikeda, H. Horiuchi, T. Suhara, and T. Yamada</a:t>
            </a:r>
            <a:r>
              <a:rPr lang="en-US" altLang="zh-CN" sz="1200" i="1">
                <a:solidFill>
                  <a:schemeClr val="bg1"/>
                </a:solidFill>
              </a:rPr>
              <a:t>, Prog Theor Exp Phys </a:t>
            </a:r>
            <a:r>
              <a:rPr lang="en-US" altLang="zh-CN" sz="1200" b="1">
                <a:solidFill>
                  <a:schemeClr val="bg1"/>
                </a:solidFill>
              </a:rPr>
              <a:t>2018</a:t>
            </a:r>
            <a:r>
              <a:rPr lang="en-US" altLang="zh-CN" sz="1200">
                <a:solidFill>
                  <a:schemeClr val="bg1"/>
                </a:solidFill>
              </a:rPr>
              <a:t>, 011D01 (2018).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842D20-CB92-4796-B929-D302D27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9620-E45C-4A40-A597-F61057ABC57D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1AB7862-FA54-471E-9C6D-312A2777C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877" y="2373668"/>
            <a:ext cx="5240533" cy="263126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1A07816-2858-4566-9296-CFAD700426A6}"/>
              </a:ext>
            </a:extLst>
          </p:cNvPr>
          <p:cNvSpPr/>
          <p:nvPr/>
        </p:nvSpPr>
        <p:spPr>
          <a:xfrm>
            <a:off x="714137" y="1863770"/>
            <a:ext cx="8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kern="100" spc="-50" baseline="3000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3</a:t>
            </a:r>
            <a:r>
              <a:rPr lang="en-US" altLang="zh-CN" sz="2400" kern="100" spc="-5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</a:t>
            </a:r>
            <a:endParaRPr lang="zh-CN" altLang="en-US" sz="24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734FBFF-6077-4E44-B0CA-8D593732D079}"/>
              </a:ext>
            </a:extLst>
          </p:cNvPr>
          <p:cNvSpPr/>
          <p:nvPr/>
        </p:nvSpPr>
        <p:spPr>
          <a:xfrm>
            <a:off x="6409826" y="1846696"/>
            <a:ext cx="10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kern="100" spc="-50" baseline="3000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4</a:t>
            </a:r>
            <a:r>
              <a:rPr lang="en-US" altLang="zh-CN" sz="2400" kern="100" spc="-5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He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90951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>
            <a:spLocks/>
          </p:cNvSpPr>
          <p:nvPr/>
        </p:nvSpPr>
        <p:spPr>
          <a:xfrm>
            <a:off x="583137" y="529990"/>
            <a:ext cx="11608863" cy="89316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High-momentum component induced by tensor/short-range interaction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B24572A-F1C9-48C4-A5E9-30044D2F1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81" y="1766352"/>
            <a:ext cx="3607482" cy="352002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C674653-AA28-4788-B29B-F062AB356FAF}"/>
              </a:ext>
            </a:extLst>
          </p:cNvPr>
          <p:cNvSpPr/>
          <p:nvPr/>
        </p:nvSpPr>
        <p:spPr>
          <a:xfrm>
            <a:off x="1031242" y="5451257"/>
            <a:ext cx="4664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Fig.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Nucleon momentum distribution</a:t>
            </a:r>
            <a:b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[</a:t>
            </a:r>
            <a:r>
              <a:rPr lang="it-IT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Ciofi degli Atti</a:t>
            </a:r>
            <a:r>
              <a:rPr lang="it-IT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et al.</a:t>
            </a:r>
            <a:r>
              <a:rPr lang="it-IT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Phys. Rev. C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53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, 1689 (1996)]. </a:t>
            </a: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5B5DDD-44C6-444D-A950-3C82BCB28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790" y="1603294"/>
            <a:ext cx="5338010" cy="384614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0F23BD3-24FB-4F56-9ECA-F2665D423A4A}"/>
              </a:ext>
            </a:extLst>
          </p:cNvPr>
          <p:cNvSpPr/>
          <p:nvPr/>
        </p:nvSpPr>
        <p:spPr>
          <a:xfrm>
            <a:off x="6794126" y="5451257"/>
            <a:ext cx="428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Fig.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Proton momentum distribution by GFMC</a:t>
            </a:r>
            <a:b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[</a:t>
            </a:r>
            <a:r>
              <a:rPr lang="it-IT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Wiringa </a:t>
            </a:r>
            <a:r>
              <a:rPr lang="it-IT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et al.</a:t>
            </a:r>
            <a:r>
              <a:rPr lang="it-IT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Phys. Rev. </a:t>
            </a:r>
            <a:r>
              <a:rPr lang="en-US" altLang="zh-CN" sz="1600" dirty="0">
                <a:latin typeface="Times New Roman" panose="02020603050405020304" pitchFamily="18" charset="0"/>
              </a:rPr>
              <a:t>C </a:t>
            </a:r>
            <a:r>
              <a:rPr lang="en-US" altLang="zh-CN" sz="1600" b="1" dirty="0">
                <a:latin typeface="Times New Roman" panose="02020603050405020304" pitchFamily="18" charset="0"/>
              </a:rPr>
              <a:t>89</a:t>
            </a:r>
            <a:r>
              <a:rPr lang="en-US" altLang="zh-CN" sz="1600" dirty="0">
                <a:latin typeface="Times New Roman" panose="02020603050405020304" pitchFamily="18" charset="0"/>
              </a:rPr>
              <a:t>, 024305 (2014)]. 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859671-72C6-4C4F-9EEA-AD260B87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4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>
            <a:spLocks/>
          </p:cNvSpPr>
          <p:nvPr/>
        </p:nvSpPr>
        <p:spPr>
          <a:xfrm>
            <a:off x="706946" y="743382"/>
            <a:ext cx="10592863" cy="61616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What’s the contribution from each participant of </a:t>
            </a:r>
            <a:r>
              <a:rPr lang="en-US" altLang="zh-CN" sz="2900" i="1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NN-</a:t>
            </a:r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correlations?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5B5DDD-44C6-444D-A950-3C82BCB2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8" y="1440563"/>
            <a:ext cx="5338010" cy="384614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0F23BD3-24FB-4F56-9ECA-F2665D423A4A}"/>
              </a:ext>
            </a:extLst>
          </p:cNvPr>
          <p:cNvSpPr/>
          <p:nvPr/>
        </p:nvSpPr>
        <p:spPr>
          <a:xfrm>
            <a:off x="1269194" y="5288526"/>
            <a:ext cx="428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Fig.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Proton momentum distribution by GFMC</a:t>
            </a:r>
            <a:b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[</a:t>
            </a:r>
            <a:r>
              <a:rPr lang="it-IT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Wiringa </a:t>
            </a:r>
            <a:r>
              <a:rPr lang="it-IT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et al.</a:t>
            </a:r>
            <a:r>
              <a:rPr lang="it-IT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Phys. Rev. </a:t>
            </a:r>
            <a:r>
              <a:rPr lang="en-US" altLang="zh-CN" sz="1600" dirty="0">
                <a:latin typeface="Times New Roman" panose="02020603050405020304" pitchFamily="18" charset="0"/>
              </a:rPr>
              <a:t>C </a:t>
            </a:r>
            <a:r>
              <a:rPr lang="en-US" altLang="zh-CN" sz="1600" b="1" dirty="0">
                <a:latin typeface="Times New Roman" panose="02020603050405020304" pitchFamily="18" charset="0"/>
              </a:rPr>
              <a:t>89</a:t>
            </a:r>
            <a:r>
              <a:rPr lang="en-US" altLang="zh-CN" sz="1600" dirty="0">
                <a:latin typeface="Times New Roman" panose="02020603050405020304" pitchFamily="18" charset="0"/>
              </a:rPr>
              <a:t>, 024305 (2014)]. </a:t>
            </a:r>
            <a:endParaRPr lang="zh-CN" altLang="en-US" sz="1600" dirty="0"/>
          </a:p>
        </p:txBody>
      </p:sp>
      <p:pic>
        <p:nvPicPr>
          <p:cNvPr id="5" name="图形 4" descr="研究">
            <a:extLst>
              <a:ext uri="{FF2B5EF4-FFF2-40B4-BE49-F238E27FC236}">
                <a16:creationId xmlns:a16="http://schemas.microsoft.com/office/drawing/2014/main" id="{D5E11497-228A-42D9-87E7-2B7D4C257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9251" y="2408327"/>
            <a:ext cx="2221224" cy="222122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C3E43A-F42D-47C7-8D5A-0FFE441E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26B7B59-10C4-4A1D-9FFC-DC9761F8D470}"/>
              </a:ext>
            </a:extLst>
          </p:cNvPr>
          <p:cNvSpPr/>
          <p:nvPr/>
        </p:nvSpPr>
        <p:spPr>
          <a:xfrm>
            <a:off x="6837100" y="4701878"/>
            <a:ext cx="5134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Concept diagram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components in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different correlation-functions</a:t>
            </a:r>
            <a:endParaRPr lang="zh-CN" altLang="en-US" sz="1600" i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8F654AF-39B7-4CCA-9608-0A1E2FB1A91A}"/>
              </a:ext>
            </a:extLst>
          </p:cNvPr>
          <p:cNvSpPr/>
          <p:nvPr/>
        </p:nvSpPr>
        <p:spPr>
          <a:xfrm>
            <a:off x="8012996" y="1786790"/>
            <a:ext cx="3835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(TO-HMAMD)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左大括号 4">
            <a:extLst>
              <a:ext uri="{FF2B5EF4-FFF2-40B4-BE49-F238E27FC236}">
                <a16:creationId xmlns:a16="http://schemas.microsoft.com/office/drawing/2014/main" id="{6B1927F1-C3FE-4F1E-B183-E253AA649F51}"/>
              </a:ext>
            </a:extLst>
          </p:cNvPr>
          <p:cNvSpPr/>
          <p:nvPr/>
        </p:nvSpPr>
        <p:spPr>
          <a:xfrm rot="5400000">
            <a:off x="9322630" y="1873400"/>
            <a:ext cx="1536212" cy="2099930"/>
          </a:xfrm>
          <a:custGeom>
            <a:avLst/>
            <a:gdLst>
              <a:gd name="connsiteX0" fmla="*/ 202711 w 202711"/>
              <a:gd name="connsiteY0" fmla="*/ 2096755 h 2096755"/>
              <a:gd name="connsiteX1" fmla="*/ 101355 w 202711"/>
              <a:gd name="connsiteY1" fmla="*/ 2096753 h 2096755"/>
              <a:gd name="connsiteX2" fmla="*/ 101356 w 202711"/>
              <a:gd name="connsiteY2" fmla="*/ 1048380 h 2096755"/>
              <a:gd name="connsiteX3" fmla="*/ 0 w 202711"/>
              <a:gd name="connsiteY3" fmla="*/ 1048378 h 2096755"/>
              <a:gd name="connsiteX4" fmla="*/ 101356 w 202711"/>
              <a:gd name="connsiteY4" fmla="*/ 1048376 h 2096755"/>
              <a:gd name="connsiteX5" fmla="*/ 101356 w 202711"/>
              <a:gd name="connsiteY5" fmla="*/ 2 h 2096755"/>
              <a:gd name="connsiteX6" fmla="*/ 202712 w 202711"/>
              <a:gd name="connsiteY6" fmla="*/ 0 h 2096755"/>
              <a:gd name="connsiteX7" fmla="*/ 202711 w 202711"/>
              <a:gd name="connsiteY7" fmla="*/ 2096755 h 2096755"/>
              <a:gd name="connsiteX0" fmla="*/ 202711 w 202711"/>
              <a:gd name="connsiteY0" fmla="*/ 2096755 h 2096755"/>
              <a:gd name="connsiteX1" fmla="*/ 101355 w 202711"/>
              <a:gd name="connsiteY1" fmla="*/ 2096753 h 2096755"/>
              <a:gd name="connsiteX2" fmla="*/ 101356 w 202711"/>
              <a:gd name="connsiteY2" fmla="*/ 1048380 h 2096755"/>
              <a:gd name="connsiteX3" fmla="*/ 0 w 202711"/>
              <a:gd name="connsiteY3" fmla="*/ 1048378 h 2096755"/>
              <a:gd name="connsiteX4" fmla="*/ 101356 w 202711"/>
              <a:gd name="connsiteY4" fmla="*/ 1048376 h 2096755"/>
              <a:gd name="connsiteX5" fmla="*/ 101356 w 202711"/>
              <a:gd name="connsiteY5" fmla="*/ 2 h 2096755"/>
              <a:gd name="connsiteX6" fmla="*/ 202712 w 202711"/>
              <a:gd name="connsiteY6" fmla="*/ 0 h 2096755"/>
              <a:gd name="connsiteX0" fmla="*/ 202711 w 1536212"/>
              <a:gd name="connsiteY0" fmla="*/ 2099930 h 2099930"/>
              <a:gd name="connsiteX1" fmla="*/ 101355 w 1536212"/>
              <a:gd name="connsiteY1" fmla="*/ 2099928 h 2099930"/>
              <a:gd name="connsiteX2" fmla="*/ 101356 w 1536212"/>
              <a:gd name="connsiteY2" fmla="*/ 1051555 h 2099930"/>
              <a:gd name="connsiteX3" fmla="*/ 0 w 1536212"/>
              <a:gd name="connsiteY3" fmla="*/ 1051553 h 2099930"/>
              <a:gd name="connsiteX4" fmla="*/ 101356 w 1536212"/>
              <a:gd name="connsiteY4" fmla="*/ 1051551 h 2099930"/>
              <a:gd name="connsiteX5" fmla="*/ 101356 w 1536212"/>
              <a:gd name="connsiteY5" fmla="*/ 3177 h 2099930"/>
              <a:gd name="connsiteX6" fmla="*/ 202712 w 1536212"/>
              <a:gd name="connsiteY6" fmla="*/ 3175 h 2099930"/>
              <a:gd name="connsiteX7" fmla="*/ 202711 w 1536212"/>
              <a:gd name="connsiteY7" fmla="*/ 2099930 h 2099930"/>
              <a:gd name="connsiteX0" fmla="*/ 202711 w 1536212"/>
              <a:gd name="connsiteY0" fmla="*/ 2099930 h 2099930"/>
              <a:gd name="connsiteX1" fmla="*/ 101355 w 1536212"/>
              <a:gd name="connsiteY1" fmla="*/ 2099928 h 2099930"/>
              <a:gd name="connsiteX2" fmla="*/ 101356 w 1536212"/>
              <a:gd name="connsiteY2" fmla="*/ 1051555 h 2099930"/>
              <a:gd name="connsiteX3" fmla="*/ 0 w 1536212"/>
              <a:gd name="connsiteY3" fmla="*/ 1051553 h 2099930"/>
              <a:gd name="connsiteX4" fmla="*/ 101356 w 1536212"/>
              <a:gd name="connsiteY4" fmla="*/ 1051551 h 2099930"/>
              <a:gd name="connsiteX5" fmla="*/ 101356 w 1536212"/>
              <a:gd name="connsiteY5" fmla="*/ 3177 h 2099930"/>
              <a:gd name="connsiteX6" fmla="*/ 1536212 w 1536212"/>
              <a:gd name="connsiteY6" fmla="*/ 0 h 20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6212" h="2099930" stroke="0" extrusionOk="0">
                <a:moveTo>
                  <a:pt x="202711" y="2099930"/>
                </a:moveTo>
                <a:lnTo>
                  <a:pt x="101355" y="2099928"/>
                </a:lnTo>
                <a:cubicBezTo>
                  <a:pt x="101355" y="1750470"/>
                  <a:pt x="101356" y="1401013"/>
                  <a:pt x="101356" y="1051555"/>
                </a:cubicBezTo>
                <a:cubicBezTo>
                  <a:pt x="101356" y="1051554"/>
                  <a:pt x="55977" y="1051553"/>
                  <a:pt x="0" y="1051553"/>
                </a:cubicBezTo>
                <a:lnTo>
                  <a:pt x="101356" y="1051551"/>
                </a:lnTo>
                <a:lnTo>
                  <a:pt x="101356" y="3177"/>
                </a:lnTo>
                <a:cubicBezTo>
                  <a:pt x="101356" y="3176"/>
                  <a:pt x="146735" y="3175"/>
                  <a:pt x="202712" y="3175"/>
                </a:cubicBezTo>
                <a:cubicBezTo>
                  <a:pt x="202712" y="702093"/>
                  <a:pt x="202711" y="1401012"/>
                  <a:pt x="202711" y="2099930"/>
                </a:cubicBezTo>
                <a:close/>
              </a:path>
              <a:path w="1536212" h="2099930" fill="none">
                <a:moveTo>
                  <a:pt x="202711" y="2099930"/>
                </a:moveTo>
                <a:lnTo>
                  <a:pt x="101355" y="2099928"/>
                </a:lnTo>
                <a:cubicBezTo>
                  <a:pt x="101355" y="1750470"/>
                  <a:pt x="101356" y="1401013"/>
                  <a:pt x="101356" y="1051555"/>
                </a:cubicBezTo>
                <a:cubicBezTo>
                  <a:pt x="101356" y="1051554"/>
                  <a:pt x="55977" y="1051553"/>
                  <a:pt x="0" y="1051553"/>
                </a:cubicBezTo>
                <a:lnTo>
                  <a:pt x="101356" y="1051551"/>
                </a:lnTo>
                <a:lnTo>
                  <a:pt x="101356" y="3177"/>
                </a:lnTo>
                <a:cubicBezTo>
                  <a:pt x="101356" y="3176"/>
                  <a:pt x="1480235" y="0"/>
                  <a:pt x="153621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E0BF7E4-65FD-4CDC-A646-95F50FA8C1EB}"/>
              </a:ext>
            </a:extLst>
          </p:cNvPr>
          <p:cNvSpPr/>
          <p:nvPr/>
        </p:nvSpPr>
        <p:spPr>
          <a:xfrm>
            <a:off x="8435477" y="236499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EC75A8F-A44A-4694-B4E2-B20474DB183E}"/>
              </a:ext>
            </a:extLst>
          </p:cNvPr>
          <p:cNvSpPr/>
          <p:nvPr/>
        </p:nvSpPr>
        <p:spPr>
          <a:xfrm>
            <a:off x="10536467" y="3658154"/>
            <a:ext cx="1254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Many-body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B8AF881-40B5-4A05-A96B-15F7010ABB58}"/>
              </a:ext>
            </a:extLst>
          </p:cNvPr>
          <p:cNvSpPr/>
          <p:nvPr/>
        </p:nvSpPr>
        <p:spPr>
          <a:xfrm>
            <a:off x="7153915" y="2977281"/>
            <a:ext cx="85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38713B7-0EDD-4F60-98F4-9541077E1EA1}"/>
              </a:ext>
            </a:extLst>
          </p:cNvPr>
          <p:cNvSpPr/>
          <p:nvPr/>
        </p:nvSpPr>
        <p:spPr>
          <a:xfrm>
            <a:off x="9573099" y="3658154"/>
            <a:ext cx="80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6FA17E0-0E37-4A60-AA26-01BCE12D5F1B}"/>
              </a:ext>
            </a:extLst>
          </p:cNvPr>
          <p:cNvSpPr/>
          <p:nvPr/>
        </p:nvSpPr>
        <p:spPr>
          <a:xfrm>
            <a:off x="5893716" y="3658154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AMD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413DF8F-D756-4057-8E70-3D0F19EFF557}"/>
              </a:ext>
            </a:extLst>
          </p:cNvPr>
          <p:cNvSpPr/>
          <p:nvPr/>
        </p:nvSpPr>
        <p:spPr>
          <a:xfrm>
            <a:off x="8312103" y="365815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Short-range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左大括号 31">
            <a:extLst>
              <a:ext uri="{FF2B5EF4-FFF2-40B4-BE49-F238E27FC236}">
                <a16:creationId xmlns:a16="http://schemas.microsoft.com/office/drawing/2014/main" id="{B418EE6F-398A-414A-B1E6-D095F7980342}"/>
              </a:ext>
            </a:extLst>
          </p:cNvPr>
          <p:cNvSpPr/>
          <p:nvPr/>
        </p:nvSpPr>
        <p:spPr>
          <a:xfrm rot="5400000">
            <a:off x="7401817" y="2246026"/>
            <a:ext cx="311542" cy="2546760"/>
          </a:xfrm>
          <a:prstGeom prst="leftBrace">
            <a:avLst>
              <a:gd name="adj1" fmla="val 0"/>
              <a:gd name="adj2" fmla="val 492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8C06441-4258-4E23-B3CA-14204D6DE77F}"/>
              </a:ext>
            </a:extLst>
          </p:cNvPr>
          <p:cNvSpPr/>
          <p:nvPr/>
        </p:nvSpPr>
        <p:spPr>
          <a:xfrm>
            <a:off x="6805835" y="3654677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Middle-range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左大括号 19">
            <a:extLst>
              <a:ext uri="{FF2B5EF4-FFF2-40B4-BE49-F238E27FC236}">
                <a16:creationId xmlns:a16="http://schemas.microsoft.com/office/drawing/2014/main" id="{7BB130CB-EEC8-4D73-AE8F-53AD5DC6AD48}"/>
              </a:ext>
            </a:extLst>
          </p:cNvPr>
          <p:cNvSpPr/>
          <p:nvPr/>
        </p:nvSpPr>
        <p:spPr>
          <a:xfrm rot="5400000">
            <a:off x="8286678" y="1972145"/>
            <a:ext cx="988465" cy="2392680"/>
          </a:xfrm>
          <a:custGeom>
            <a:avLst/>
            <a:gdLst>
              <a:gd name="connsiteX0" fmla="*/ 369333 w 369333"/>
              <a:gd name="connsiteY0" fmla="*/ 2392680 h 2392680"/>
              <a:gd name="connsiteX1" fmla="*/ 184666 w 369333"/>
              <a:gd name="connsiteY1" fmla="*/ 2392676 h 2392680"/>
              <a:gd name="connsiteX2" fmla="*/ 184667 w 369333"/>
              <a:gd name="connsiteY2" fmla="*/ 1193544 h 2392680"/>
              <a:gd name="connsiteX3" fmla="*/ 0 w 369333"/>
              <a:gd name="connsiteY3" fmla="*/ 1193540 h 2392680"/>
              <a:gd name="connsiteX4" fmla="*/ 184667 w 369333"/>
              <a:gd name="connsiteY4" fmla="*/ 1193536 h 2392680"/>
              <a:gd name="connsiteX5" fmla="*/ 184667 w 369333"/>
              <a:gd name="connsiteY5" fmla="*/ 4 h 2392680"/>
              <a:gd name="connsiteX6" fmla="*/ 369334 w 369333"/>
              <a:gd name="connsiteY6" fmla="*/ 0 h 2392680"/>
              <a:gd name="connsiteX7" fmla="*/ 369333 w 369333"/>
              <a:gd name="connsiteY7" fmla="*/ 2392680 h 2392680"/>
              <a:gd name="connsiteX0" fmla="*/ 369333 w 369333"/>
              <a:gd name="connsiteY0" fmla="*/ 2392680 h 2392680"/>
              <a:gd name="connsiteX1" fmla="*/ 184666 w 369333"/>
              <a:gd name="connsiteY1" fmla="*/ 2392676 h 2392680"/>
              <a:gd name="connsiteX2" fmla="*/ 184667 w 369333"/>
              <a:gd name="connsiteY2" fmla="*/ 1193544 h 2392680"/>
              <a:gd name="connsiteX3" fmla="*/ 0 w 369333"/>
              <a:gd name="connsiteY3" fmla="*/ 1193540 h 2392680"/>
              <a:gd name="connsiteX4" fmla="*/ 184667 w 369333"/>
              <a:gd name="connsiteY4" fmla="*/ 1193536 h 2392680"/>
              <a:gd name="connsiteX5" fmla="*/ 184667 w 369333"/>
              <a:gd name="connsiteY5" fmla="*/ 4 h 2392680"/>
              <a:gd name="connsiteX6" fmla="*/ 369334 w 369333"/>
              <a:gd name="connsiteY6" fmla="*/ 0 h 2392680"/>
              <a:gd name="connsiteX0" fmla="*/ 369333 w 985287"/>
              <a:gd name="connsiteY0" fmla="*/ 2392680 h 2392680"/>
              <a:gd name="connsiteX1" fmla="*/ 184666 w 985287"/>
              <a:gd name="connsiteY1" fmla="*/ 2392676 h 2392680"/>
              <a:gd name="connsiteX2" fmla="*/ 184667 w 985287"/>
              <a:gd name="connsiteY2" fmla="*/ 1193544 h 2392680"/>
              <a:gd name="connsiteX3" fmla="*/ 0 w 985287"/>
              <a:gd name="connsiteY3" fmla="*/ 1193540 h 2392680"/>
              <a:gd name="connsiteX4" fmla="*/ 184667 w 985287"/>
              <a:gd name="connsiteY4" fmla="*/ 1193536 h 2392680"/>
              <a:gd name="connsiteX5" fmla="*/ 184667 w 985287"/>
              <a:gd name="connsiteY5" fmla="*/ 4 h 2392680"/>
              <a:gd name="connsiteX6" fmla="*/ 369334 w 985287"/>
              <a:gd name="connsiteY6" fmla="*/ 0 h 2392680"/>
              <a:gd name="connsiteX7" fmla="*/ 369333 w 985287"/>
              <a:gd name="connsiteY7" fmla="*/ 2392680 h 2392680"/>
              <a:gd name="connsiteX0" fmla="*/ 369333 w 985287"/>
              <a:gd name="connsiteY0" fmla="*/ 2392680 h 2392680"/>
              <a:gd name="connsiteX1" fmla="*/ 184666 w 985287"/>
              <a:gd name="connsiteY1" fmla="*/ 2392676 h 2392680"/>
              <a:gd name="connsiteX2" fmla="*/ 184667 w 985287"/>
              <a:gd name="connsiteY2" fmla="*/ 1193544 h 2392680"/>
              <a:gd name="connsiteX3" fmla="*/ 0 w 985287"/>
              <a:gd name="connsiteY3" fmla="*/ 1193540 h 2392680"/>
              <a:gd name="connsiteX4" fmla="*/ 184667 w 985287"/>
              <a:gd name="connsiteY4" fmla="*/ 1193536 h 2392680"/>
              <a:gd name="connsiteX5" fmla="*/ 184667 w 985287"/>
              <a:gd name="connsiteY5" fmla="*/ 4 h 2392680"/>
              <a:gd name="connsiteX6" fmla="*/ 985287 w 985287"/>
              <a:gd name="connsiteY6" fmla="*/ 3175 h 2392680"/>
              <a:gd name="connsiteX0" fmla="*/ 369333 w 988465"/>
              <a:gd name="connsiteY0" fmla="*/ 2392680 h 2392680"/>
              <a:gd name="connsiteX1" fmla="*/ 184666 w 988465"/>
              <a:gd name="connsiteY1" fmla="*/ 2392676 h 2392680"/>
              <a:gd name="connsiteX2" fmla="*/ 184667 w 988465"/>
              <a:gd name="connsiteY2" fmla="*/ 1193544 h 2392680"/>
              <a:gd name="connsiteX3" fmla="*/ 0 w 988465"/>
              <a:gd name="connsiteY3" fmla="*/ 1193540 h 2392680"/>
              <a:gd name="connsiteX4" fmla="*/ 184667 w 988465"/>
              <a:gd name="connsiteY4" fmla="*/ 1193536 h 2392680"/>
              <a:gd name="connsiteX5" fmla="*/ 184667 w 988465"/>
              <a:gd name="connsiteY5" fmla="*/ 4 h 2392680"/>
              <a:gd name="connsiteX6" fmla="*/ 369334 w 988465"/>
              <a:gd name="connsiteY6" fmla="*/ 0 h 2392680"/>
              <a:gd name="connsiteX7" fmla="*/ 369333 w 988465"/>
              <a:gd name="connsiteY7" fmla="*/ 2392680 h 2392680"/>
              <a:gd name="connsiteX0" fmla="*/ 369333 w 988465"/>
              <a:gd name="connsiteY0" fmla="*/ 2392680 h 2392680"/>
              <a:gd name="connsiteX1" fmla="*/ 184666 w 988465"/>
              <a:gd name="connsiteY1" fmla="*/ 2392676 h 2392680"/>
              <a:gd name="connsiteX2" fmla="*/ 184667 w 988465"/>
              <a:gd name="connsiteY2" fmla="*/ 1193544 h 2392680"/>
              <a:gd name="connsiteX3" fmla="*/ 0 w 988465"/>
              <a:gd name="connsiteY3" fmla="*/ 1193540 h 2392680"/>
              <a:gd name="connsiteX4" fmla="*/ 184667 w 988465"/>
              <a:gd name="connsiteY4" fmla="*/ 1193536 h 2392680"/>
              <a:gd name="connsiteX5" fmla="*/ 184667 w 988465"/>
              <a:gd name="connsiteY5" fmla="*/ 4 h 2392680"/>
              <a:gd name="connsiteX6" fmla="*/ 988465 w 988465"/>
              <a:gd name="connsiteY6" fmla="*/ 3175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465" h="2392680" stroke="0" extrusionOk="0">
                <a:moveTo>
                  <a:pt x="369333" y="2392680"/>
                </a:moveTo>
                <a:lnTo>
                  <a:pt x="184666" y="2392676"/>
                </a:lnTo>
                <a:cubicBezTo>
                  <a:pt x="184666" y="1992965"/>
                  <a:pt x="184667" y="1593255"/>
                  <a:pt x="184667" y="1193544"/>
                </a:cubicBezTo>
                <a:cubicBezTo>
                  <a:pt x="184667" y="1193542"/>
                  <a:pt x="101989" y="1193540"/>
                  <a:pt x="0" y="1193540"/>
                </a:cubicBezTo>
                <a:lnTo>
                  <a:pt x="184667" y="1193536"/>
                </a:lnTo>
                <a:lnTo>
                  <a:pt x="184667" y="4"/>
                </a:lnTo>
                <a:cubicBezTo>
                  <a:pt x="184667" y="2"/>
                  <a:pt x="267345" y="0"/>
                  <a:pt x="369334" y="0"/>
                </a:cubicBezTo>
                <a:cubicBezTo>
                  <a:pt x="369334" y="797560"/>
                  <a:pt x="369333" y="1595120"/>
                  <a:pt x="369333" y="2392680"/>
                </a:cubicBezTo>
                <a:close/>
              </a:path>
              <a:path w="988465" h="2392680" fill="none">
                <a:moveTo>
                  <a:pt x="369333" y="2392680"/>
                </a:moveTo>
                <a:lnTo>
                  <a:pt x="184666" y="2392676"/>
                </a:lnTo>
                <a:cubicBezTo>
                  <a:pt x="184666" y="1992965"/>
                  <a:pt x="184667" y="1593255"/>
                  <a:pt x="184667" y="1193544"/>
                </a:cubicBezTo>
                <a:cubicBezTo>
                  <a:pt x="184667" y="1193542"/>
                  <a:pt x="101989" y="1193540"/>
                  <a:pt x="0" y="1193540"/>
                </a:cubicBezTo>
                <a:lnTo>
                  <a:pt x="184667" y="1193536"/>
                </a:lnTo>
                <a:lnTo>
                  <a:pt x="184667" y="4"/>
                </a:lnTo>
                <a:cubicBezTo>
                  <a:pt x="184667" y="2"/>
                  <a:pt x="886476" y="3175"/>
                  <a:pt x="988465" y="317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03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0B9C34-D01F-4376-8C59-47549BEB1360}"/>
                  </a:ext>
                </a:extLst>
              </p:cNvPr>
              <p:cNvSpPr txBox="1"/>
              <p:nvPr/>
            </p:nvSpPr>
            <p:spPr>
              <a:xfrm>
                <a:off x="845360" y="2935369"/>
                <a:ext cx="5362174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right-hand-side is </a:t>
                </a:r>
                <a:r>
                  <a:rPr lang="en-US" altLang="zh-CN" dirty="0">
                    <a:solidFill>
                      <a:srgbClr val="A0282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projection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b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HMAMD functional space, which is denoted as</a:t>
                </a:r>
                <a:b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A0282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A0282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r>
                      <a:rPr lang="en-US" altLang="zh-CN" i="1">
                        <a:solidFill>
                          <a:srgbClr val="A0282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A0282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altLang="zh-CN" i="1">
                        <a:solidFill>
                          <a:srgbClr val="A0282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A0282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HMAMD</m:t>
                    </m:r>
                    <m:r>
                      <a:rPr lang="en-US" altLang="zh-CN" i="1">
                        <a:solidFill>
                          <a:srgbClr val="A0282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define the overlap between </a:t>
                </a:r>
                <a:r>
                  <a:rPr lang="en-US" altLang="zh-CN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initio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 </a:t>
                </a:r>
                <a:b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A0282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A0282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r>
                      <a:rPr lang="en-US" altLang="zh-CN" b="0" i="1" smtClean="0">
                        <a:solidFill>
                          <a:srgbClr val="A0282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solidFill>
                      <a:srgbClr val="A0282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its </a:t>
                </a:r>
                <a:r>
                  <a:rPr lang="en-US" altLang="zh-CN" dirty="0">
                    <a:solidFill>
                      <a:srgbClr val="A0282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projection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HMAMD model </a:t>
                </a:r>
                <a:b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space, to show the quality of expansion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0B9C34-D01F-4376-8C59-47549BEB1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60" y="2935369"/>
                <a:ext cx="5362174" cy="2031325"/>
              </a:xfrm>
              <a:prstGeom prst="rect">
                <a:avLst/>
              </a:prstGeom>
              <a:blipFill>
                <a:blip r:embed="rId2"/>
                <a:stretch>
                  <a:fillRect l="-796" t="-1802" b="-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C32F416C-3FBF-4485-B553-17EC240538E1}"/>
              </a:ext>
            </a:extLst>
          </p:cNvPr>
          <p:cNvSpPr/>
          <p:nvPr/>
        </p:nvSpPr>
        <p:spPr>
          <a:xfrm>
            <a:off x="845361" y="678934"/>
            <a:ext cx="927689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>
                <a:solidFill>
                  <a:srgbClr val="216AA8"/>
                </a:solidFill>
                <a:latin typeface="Georgia" panose="02040502050405020303" pitchFamily="18" charset="0"/>
              </a:rPr>
              <a:t>Expansion of </a:t>
            </a:r>
            <a:r>
              <a:rPr lang="en-US" altLang="zh-CN" sz="2900" i="1" dirty="0">
                <a:solidFill>
                  <a:srgbClr val="216AA8"/>
                </a:solidFill>
                <a:latin typeface="Georgia" panose="02040502050405020303" pitchFamily="18" charset="0"/>
              </a:rPr>
              <a:t>ab initio </a:t>
            </a:r>
            <a:r>
              <a:rPr lang="en-US" altLang="zh-CN" sz="2900" dirty="0">
                <a:solidFill>
                  <a:srgbClr val="216AA8"/>
                </a:solidFill>
                <a:latin typeface="Georgia" panose="02040502050405020303" pitchFamily="18" charset="0"/>
              </a:rPr>
              <a:t>wave function by HMAMD bases</a:t>
            </a:r>
            <a:endParaRPr lang="zh-CN" altLang="en-US" sz="2900" dirty="0">
              <a:solidFill>
                <a:srgbClr val="216AA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26C4954-9B36-400B-970E-10B0A8A0DBA2}"/>
                  </a:ext>
                </a:extLst>
              </p:cNvPr>
              <p:cNvSpPr/>
              <p:nvPr/>
            </p:nvSpPr>
            <p:spPr>
              <a:xfrm>
                <a:off x="2236405" y="4966694"/>
                <a:ext cx="2690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O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HM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AMD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26C4954-9B36-400B-970E-10B0A8A0D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405" y="4966694"/>
                <a:ext cx="2690417" cy="369332"/>
              </a:xfrm>
              <a:prstGeom prst="rect">
                <a:avLst/>
              </a:prstGeom>
              <a:blipFill>
                <a:blip r:embed="rId3"/>
                <a:stretch>
                  <a:fillRect l="-2041" t="-121667" r="-7937" b="-18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B31EAFE-CC07-4C48-A353-0547984810C5}"/>
                  </a:ext>
                </a:extLst>
              </p:cNvPr>
              <p:cNvSpPr txBox="1"/>
              <p:nvPr/>
            </p:nvSpPr>
            <p:spPr>
              <a:xfrm>
                <a:off x="845361" y="1540708"/>
                <a:ext cx="49966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altLang="zh-CN" dirty="0">
                    <a:solidFill>
                      <a:srgbClr val="A0282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US" altLang="zh-CN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initio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solidFill>
                      <a:srgbClr val="A0282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HMAMD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bases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B31EAFE-CC07-4C48-A353-054798481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61" y="1540708"/>
                <a:ext cx="4996639" cy="646331"/>
              </a:xfrm>
              <a:prstGeom prst="rect">
                <a:avLst/>
              </a:prstGeom>
              <a:blipFill>
                <a:blip r:embed="rId4"/>
                <a:stretch>
                  <a:fillRect l="-855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188E844-0DC8-4C91-B450-4C5E18ED3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121" y="2241506"/>
            <a:ext cx="2949701" cy="63939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BF398C5-3496-4B8A-BB2D-49CFA130AD84}"/>
              </a:ext>
            </a:extLst>
          </p:cNvPr>
          <p:cNvSpPr/>
          <p:nvPr/>
        </p:nvSpPr>
        <p:spPr>
          <a:xfrm>
            <a:off x="1116132" y="5380637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F02EBD0-DF8B-4F93-AC5D-A648B72A1138}"/>
                  </a:ext>
                </a:extLst>
              </p:cNvPr>
              <p:cNvSpPr/>
              <p:nvPr/>
            </p:nvSpPr>
            <p:spPr>
              <a:xfrm>
                <a:off x="3200762" y="5603403"/>
                <a:ext cx="11825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CN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 O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altLang="zh-CN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F02EBD0-DF8B-4F93-AC5D-A648B72A1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762" y="5603403"/>
                <a:ext cx="1182568" cy="369332"/>
              </a:xfrm>
              <a:prstGeom prst="rect">
                <a:avLst/>
              </a:prstGeom>
              <a:blipFill>
                <a:blip r:embed="rId6"/>
                <a:stretch>
                  <a:fillRect l="-4124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灯片编号占位符 40">
            <a:extLst>
              <a:ext uri="{FF2B5EF4-FFF2-40B4-BE49-F238E27FC236}">
                <a16:creationId xmlns:a16="http://schemas.microsoft.com/office/drawing/2014/main" id="{394A5659-9806-4848-9ED5-4A722DD2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3203E1A-49A9-4CBE-ADFE-4F7CA8ED4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715" y="1670337"/>
            <a:ext cx="5773451" cy="42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2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1821720E-EA05-4C1B-BE45-EAE69AB2E8B1}"/>
              </a:ext>
            </a:extLst>
          </p:cNvPr>
          <p:cNvSpPr txBox="1">
            <a:spLocks/>
          </p:cNvSpPr>
          <p:nvPr/>
        </p:nvSpPr>
        <p:spPr>
          <a:xfrm>
            <a:off x="838200" y="274638"/>
            <a:ext cx="10515600" cy="56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distribution of AMD wave function (preliminary)</a:t>
            </a:r>
            <a:endParaRPr lang="zh-CN" altLang="en-US" sz="3200" i="1" dirty="0">
              <a:solidFill>
                <a:srgbClr val="216AA8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238AF0-CA75-4D98-AB69-0EF1F25E8ABD}"/>
              </a:ext>
            </a:extLst>
          </p:cNvPr>
          <p:cNvSpPr txBox="1"/>
          <p:nvPr/>
        </p:nvSpPr>
        <p:spPr>
          <a:xfrm>
            <a:off x="838200" y="1138831"/>
            <a:ext cx="532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momentum distribution operators are defined as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D529CE3-9D58-4695-91F4-5FF0A6972BC4}"/>
              </a:ext>
            </a:extLst>
          </p:cNvPr>
          <p:cNvSpPr txBox="1"/>
          <p:nvPr/>
        </p:nvSpPr>
        <p:spPr>
          <a:xfrm>
            <a:off x="1177280" y="426124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A5B2D2C-58C7-4B65-89A5-921A57376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19" y="1421704"/>
            <a:ext cx="3983907" cy="25923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0050A9C-9AD8-4AE6-B80A-365060464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65" y="4076706"/>
            <a:ext cx="1497368" cy="81748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4F73116-43B1-4F3F-AF5A-CF545F638454}"/>
              </a:ext>
            </a:extLst>
          </p:cNvPr>
          <p:cNvSpPr/>
          <p:nvPr/>
        </p:nvSpPr>
        <p:spPr>
          <a:xfrm>
            <a:off x="935980" y="5004327"/>
            <a:ext cx="479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single-particle momentum in the c.m.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3732F78-7F2F-427A-8CD4-89C6EE459C0C}"/>
                  </a:ext>
                </a:extLst>
              </p:cNvPr>
              <p:cNvSpPr/>
              <p:nvPr/>
            </p:nvSpPr>
            <p:spPr>
              <a:xfrm>
                <a:off x="935980" y="5436296"/>
                <a:ext cx="41248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altLang="zh-CN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c.m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motion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laboratory frame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3732F78-7F2F-427A-8CD4-89C6EE459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80" y="5436296"/>
                <a:ext cx="4124847" cy="369332"/>
              </a:xfrm>
              <a:prstGeom prst="rect">
                <a:avLst/>
              </a:prstGeom>
              <a:blipFill>
                <a:blip r:embed="rId4"/>
                <a:stretch>
                  <a:fillRect l="-1036" t="-10000" r="-44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AD02B48B-CCEE-41CA-AA24-366599ECA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655" y="1138831"/>
            <a:ext cx="5265023" cy="3933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659F9EA-1D97-476B-9034-2F3BFFDBEF48}"/>
                  </a:ext>
                </a:extLst>
              </p:cNvPr>
              <p:cNvSpPr/>
              <p:nvPr/>
            </p:nvSpPr>
            <p:spPr>
              <a:xfrm>
                <a:off x="7121847" y="5232999"/>
                <a:ext cx="43506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 Momentum distribution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AMD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659F9EA-1D97-476B-9034-2F3BFFDBE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847" y="5232999"/>
                <a:ext cx="4350679" cy="338554"/>
              </a:xfrm>
              <a:prstGeom prst="rect">
                <a:avLst/>
              </a:prstGeom>
              <a:blipFill>
                <a:blip r:embed="rId6"/>
                <a:stretch>
                  <a:fillRect l="-420" t="-7143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7DF59CAB-42CD-480A-9FF4-10E92CC5DDB1}"/>
              </a:ext>
            </a:extLst>
          </p:cNvPr>
          <p:cNvSpPr/>
          <p:nvPr/>
        </p:nvSpPr>
        <p:spPr>
          <a:xfrm>
            <a:off x="935980" y="5890044"/>
            <a:ext cx="479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Formulae and code developed for momentum distribution 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</p:txBody>
      </p:sp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6CAE9B14-50EA-4342-9D6E-2C0A92ED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91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1821720E-EA05-4C1B-BE45-EAE69AB2E8B1}"/>
              </a:ext>
            </a:extLst>
          </p:cNvPr>
          <p:cNvSpPr txBox="1">
            <a:spLocks/>
          </p:cNvSpPr>
          <p:nvPr/>
        </p:nvSpPr>
        <p:spPr>
          <a:xfrm>
            <a:off x="838200" y="274638"/>
            <a:ext cx="10515600" cy="56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distribution of HM-AMD bases (intrinsic</a:t>
            </a:r>
            <a:r>
              <a:rPr lang="zh-CN" altLang="en-US" sz="32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frame)</a:t>
            </a:r>
            <a:endParaRPr lang="zh-CN" altLang="en-US" sz="3200" i="1" dirty="0">
              <a:solidFill>
                <a:srgbClr val="216AA8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3D5AB58-46CE-447A-80D8-125623336196}"/>
              </a:ext>
            </a:extLst>
          </p:cNvPr>
          <p:cNvGrpSpPr/>
          <p:nvPr/>
        </p:nvGrpSpPr>
        <p:grpSpPr>
          <a:xfrm>
            <a:off x="5759824" y="1282496"/>
            <a:ext cx="5436950" cy="4945222"/>
            <a:chOff x="838201" y="1312704"/>
            <a:chExt cx="5436950" cy="494522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31AF8A0-E4AF-48E7-80CD-C4FF34C80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7036"/>
            <a:stretch/>
          </p:blipFill>
          <p:spPr>
            <a:xfrm>
              <a:off x="866777" y="1343025"/>
              <a:ext cx="2562224" cy="2665258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13B8C7-27D7-4BCF-949B-80AAE10D3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366"/>
            <a:stretch/>
          </p:blipFill>
          <p:spPr>
            <a:xfrm>
              <a:off x="3568700" y="1312704"/>
              <a:ext cx="2706451" cy="269557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C6DB562-C4B1-403C-A52E-734DADA4A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372" t="4924"/>
            <a:stretch/>
          </p:blipFill>
          <p:spPr>
            <a:xfrm>
              <a:off x="3568699" y="3613150"/>
              <a:ext cx="2706451" cy="2644776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865D72D-FF80-4B9C-8074-9058476E6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994" r="18789"/>
            <a:stretch/>
          </p:blipFill>
          <p:spPr>
            <a:xfrm>
              <a:off x="838201" y="3638550"/>
              <a:ext cx="2562224" cy="25939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2FBD96F-4245-4F9A-86AF-73A453048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7252" y="3525865"/>
              <a:ext cx="142871" cy="379386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9DF5D0F-E886-421C-B6FA-3E9CD8FF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5979" y="5853139"/>
              <a:ext cx="142871" cy="379386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84E4046-374A-4863-904B-FE1DFAD92736}"/>
              </a:ext>
            </a:extLst>
          </p:cNvPr>
          <p:cNvGrpSpPr/>
          <p:nvPr/>
        </p:nvGrpSpPr>
        <p:grpSpPr>
          <a:xfrm>
            <a:off x="995226" y="1158725"/>
            <a:ext cx="3776198" cy="5068993"/>
            <a:chOff x="7120402" y="1312704"/>
            <a:chExt cx="3776198" cy="506899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C7012E4-06E8-4635-835E-5F4AC297B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5683" y="1312704"/>
              <a:ext cx="3453049" cy="2717784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A619CEF-A868-4AD8-808B-997D9655BCC7}"/>
                </a:ext>
              </a:extLst>
            </p:cNvPr>
            <p:cNvSpPr/>
            <p:nvPr/>
          </p:nvSpPr>
          <p:spPr>
            <a:xfrm rot="16200000">
              <a:off x="7007121" y="1981673"/>
              <a:ext cx="5651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(fm</a:t>
              </a:r>
              <a:r>
                <a:rPr lang="en-US" altLang="zh-CN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600" dirty="0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D13E8E2-14EA-4744-9592-6D0E39B7C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3381" y="3613149"/>
              <a:ext cx="3723219" cy="2768548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058C4BB-E41A-4386-B1AD-675B6F20B2F2}"/>
                </a:ext>
              </a:extLst>
            </p:cNvPr>
            <p:cNvSpPr/>
            <p:nvPr/>
          </p:nvSpPr>
          <p:spPr>
            <a:xfrm rot="16200000">
              <a:off x="7031524" y="4525790"/>
              <a:ext cx="5651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(fm</a:t>
              </a:r>
              <a:r>
                <a:rPr lang="en-US" altLang="zh-CN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600" dirty="0"/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EA3AB55-7EEF-4324-BF26-BC84FC940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07" t="48948" r="91558" b="1"/>
            <a:stretch/>
          </p:blipFill>
          <p:spPr>
            <a:xfrm>
              <a:off x="7200206" y="2433508"/>
              <a:ext cx="258231" cy="1413384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188F6D-1F6F-4497-BC17-52D4D48DA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7092" y="2393352"/>
              <a:ext cx="242251" cy="666667"/>
            </a:xfrm>
            <a:prstGeom prst="rect">
              <a:avLst/>
            </a:prstGeom>
          </p:spPr>
        </p:pic>
      </p:grp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A1996720-6BFB-46F3-AFB8-D1DF7492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03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1821720E-EA05-4C1B-BE45-EAE69AB2E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4638"/>
                <a:ext cx="10515600" cy="56511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3200" dirty="0">
                    <a:solidFill>
                      <a:srgbClr val="216A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distribution of </a:t>
                </a:r>
                <a14:m>
                  <m:oMath xmlns:m="http://schemas.openxmlformats.org/officeDocument/2006/math">
                    <m:r>
                      <a:rPr lang="en-US" altLang="zh-CN" sz="3200" b="0" i="1" baseline="30000" smtClean="0">
                        <a:solidFill>
                          <a:srgbClr val="216AA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altLang="zh-CN" sz="3200" dirty="0">
                    <a:solidFill>
                      <a:srgbClr val="216AA8"/>
                    </a:solidFill>
                    <a:latin typeface="Georgia" panose="02040502050405020303" pitchFamily="18" charset="0"/>
                  </a:rPr>
                  <a:t>He (very preliminary)</a:t>
                </a:r>
                <a:endParaRPr lang="zh-CN" altLang="en-US" sz="3200" dirty="0">
                  <a:solidFill>
                    <a:srgbClr val="216AA8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1821720E-EA05-4C1B-BE45-EAE69AB2E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638"/>
                <a:ext cx="10515600" cy="565117"/>
              </a:xfrm>
              <a:prstGeom prst="rect">
                <a:avLst/>
              </a:prstGeom>
              <a:blipFill>
                <a:blip r:embed="rId2"/>
                <a:stretch>
                  <a:fillRect l="-1449" t="-13978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473DCD6B-9E34-4680-883F-E556F751AD9A}"/>
              </a:ext>
            </a:extLst>
          </p:cNvPr>
          <p:cNvSpPr/>
          <p:nvPr/>
        </p:nvSpPr>
        <p:spPr>
          <a:xfrm>
            <a:off x="7606675" y="4762049"/>
            <a:ext cx="3379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distribution of </a:t>
            </a:r>
            <a:r>
              <a:rPr lang="en-US" altLang="zh-CN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He and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its component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FB79A25-84A3-4371-9307-6F74C493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1810272-DB1B-4F2E-953A-84F53787F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28" y="999565"/>
            <a:ext cx="6992471" cy="5289550"/>
          </a:xfrm>
          <a:prstGeom prst="rect">
            <a:avLst/>
          </a:prstGeom>
        </p:spPr>
      </p:pic>
      <p:sp>
        <p:nvSpPr>
          <p:cNvPr id="3" name="右大括号 2">
            <a:extLst>
              <a:ext uri="{FF2B5EF4-FFF2-40B4-BE49-F238E27FC236}">
                <a16:creationId xmlns:a16="http://schemas.microsoft.com/office/drawing/2014/main" id="{719D4EC8-3FCF-4156-844A-AFFCCD01038A}"/>
              </a:ext>
            </a:extLst>
          </p:cNvPr>
          <p:cNvSpPr/>
          <p:nvPr/>
        </p:nvSpPr>
        <p:spPr>
          <a:xfrm>
            <a:off x="7413812" y="1380565"/>
            <a:ext cx="192863" cy="110265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CAF0F9-3461-430B-8B49-DF477BEB54EB}"/>
              </a:ext>
            </a:extLst>
          </p:cNvPr>
          <p:cNvSpPr/>
          <p:nvPr/>
        </p:nvSpPr>
        <p:spPr>
          <a:xfrm>
            <a:off x="7700682" y="1511176"/>
            <a:ext cx="2344149" cy="84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Each component wave function is constructed to be </a:t>
            </a:r>
            <a:r>
              <a:rPr lang="en-US" altLang="zh-CN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orthogonal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 with above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51235" t="50018"/>
          <a:stretch/>
        </p:blipFill>
        <p:spPr>
          <a:xfrm>
            <a:off x="6476205" y="1857400"/>
            <a:ext cx="3158828" cy="2334713"/>
          </a:xfrm>
          <a:prstGeom prst="rect">
            <a:avLst/>
          </a:prstGeom>
        </p:spPr>
      </p:pic>
      <p:sp>
        <p:nvSpPr>
          <p:cNvPr id="28" name="副标题 2"/>
          <p:cNvSpPr txBox="1">
            <a:spLocks/>
          </p:cNvSpPr>
          <p:nvPr/>
        </p:nvSpPr>
        <p:spPr>
          <a:xfrm>
            <a:off x="787422" y="455053"/>
            <a:ext cx="7268197" cy="48079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i="1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NN</a:t>
            </a:r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-correlations in </a:t>
            </a:r>
            <a:r>
              <a:rPr lang="en-US" altLang="zh-CN" sz="2900" i="1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ab initio </a:t>
            </a:r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calculations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4647" y="6481794"/>
            <a:ext cx="7268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</a:t>
            </a:r>
            <a:r>
              <a:rPr lang="zh-CN" altLang="en-US" sz="1200" dirty="0">
                <a:solidFill>
                  <a:schemeClr val="bg1"/>
                </a:solidFill>
              </a:rPr>
              <a:t>R. B. Wiringa, V. G. J. Stoks, and R. Schiavilla, Phys. Rev. C </a:t>
            </a:r>
            <a:r>
              <a:rPr lang="zh-CN" altLang="en-US" sz="1200" b="1" dirty="0">
                <a:solidFill>
                  <a:schemeClr val="bg1"/>
                </a:solidFill>
              </a:rPr>
              <a:t>51</a:t>
            </a:r>
            <a:r>
              <a:rPr lang="zh-CN" altLang="en-US" sz="1200" dirty="0">
                <a:solidFill>
                  <a:schemeClr val="bg1"/>
                </a:solidFill>
              </a:rPr>
              <a:t>, 38 (1995).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291C445-A123-4740-81F1-C3894FB4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84" b="50017"/>
          <a:stretch/>
        </p:blipFill>
        <p:spPr>
          <a:xfrm>
            <a:off x="1533244" y="1857400"/>
            <a:ext cx="3272292" cy="233471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2AD42D1-DFBA-4EB0-89A2-64066B11D81B}"/>
              </a:ext>
            </a:extLst>
          </p:cNvPr>
          <p:cNvSpPr/>
          <p:nvPr/>
        </p:nvSpPr>
        <p:spPr>
          <a:xfrm>
            <a:off x="1107933" y="1211069"/>
            <a:ext cx="348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Strong short-range repulsion in</a:t>
            </a:r>
            <a:br>
              <a:rPr lang="en-US" altLang="zh-CN" dirty="0">
                <a:latin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</a:rPr>
              <a:t>AV8’ bare interaction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2D9A728-8CB6-4D92-ABD9-8EEC8BF7BCE8}"/>
              </a:ext>
            </a:extLst>
          </p:cNvPr>
          <p:cNvSpPr/>
          <p:nvPr/>
        </p:nvSpPr>
        <p:spPr>
          <a:xfrm>
            <a:off x="5863678" y="1250086"/>
            <a:ext cx="348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Strong tensor attraction in AV8’ </a:t>
            </a:r>
            <a:br>
              <a:rPr lang="en-US" altLang="zh-CN" dirty="0">
                <a:latin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</a:rPr>
              <a:t>( </a:t>
            </a:r>
            <a:r>
              <a:rPr lang="en-US" altLang="zh-CN" dirty="0">
                <a:solidFill>
                  <a:srgbClr val="A0282D"/>
                </a:solidFill>
                <a:latin typeface="Times New Roman" panose="02020603050405020304" pitchFamily="18" charset="0"/>
              </a:rPr>
              <a:t>&gt; 50% </a:t>
            </a:r>
            <a:r>
              <a:rPr lang="en-US" altLang="zh-CN" dirty="0">
                <a:latin typeface="Times New Roman" panose="02020603050405020304" pitchFamily="18" charset="0"/>
              </a:rPr>
              <a:t>of total attraction)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80286D-4A40-4D61-97A1-B4221B046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44" y="4745157"/>
            <a:ext cx="1731300" cy="9968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6213C9-CDB6-48A6-9877-6B98CCA07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544" y="4843803"/>
            <a:ext cx="1645916" cy="89816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E569CDD-C47B-4349-A594-879336D94C37}"/>
              </a:ext>
            </a:extLst>
          </p:cNvPr>
          <p:cNvSpPr/>
          <p:nvPr/>
        </p:nvSpPr>
        <p:spPr>
          <a:xfrm>
            <a:off x="1107933" y="4414263"/>
            <a:ext cx="3480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Particle-hole excitations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2070B6E-5082-488E-BD07-194992E62AC1}"/>
              </a:ext>
            </a:extLst>
          </p:cNvPr>
          <p:cNvSpPr/>
          <p:nvPr/>
        </p:nvSpPr>
        <p:spPr>
          <a:xfrm>
            <a:off x="5863677" y="4372394"/>
            <a:ext cx="3480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A0282D"/>
                </a:solidFill>
                <a:latin typeface="Times New Roman" panose="02020603050405020304" pitchFamily="18" charset="0"/>
              </a:rPr>
              <a:t>Many-body</a:t>
            </a:r>
            <a:r>
              <a:rPr lang="en-US" altLang="zh-CN" dirty="0">
                <a:latin typeface="Times New Roman" panose="02020603050405020304" pitchFamily="18" charset="0"/>
              </a:rPr>
              <a:t> correlations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055648E-CD84-4D47-8B41-6978B3C34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760" y="4949051"/>
            <a:ext cx="1388279" cy="1042995"/>
          </a:xfrm>
          <a:prstGeom prst="rect">
            <a:avLst/>
          </a:prstGeom>
          <a:ln w="57150">
            <a:prstDash val="solid"/>
            <a:tailEnd type="triangle"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CF90E92-F8AB-4CAF-9733-B293F7A70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038" y="4843803"/>
            <a:ext cx="1240640" cy="1194206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F23CE1B-0EF5-4D7D-93F2-A2CBCE817392}"/>
              </a:ext>
            </a:extLst>
          </p:cNvPr>
          <p:cNvSpPr/>
          <p:nvPr/>
        </p:nvSpPr>
        <p:spPr>
          <a:xfrm>
            <a:off x="9376641" y="515774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kern="100" spc="-50" dirty="0">
                <a:solidFill>
                  <a:schemeClr val="accent2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……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1F9FE-8924-4CC9-A2F8-7379495D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47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E151B91-2CA4-4E6C-AE8D-B457F46CE7E6}"/>
              </a:ext>
            </a:extLst>
          </p:cNvPr>
          <p:cNvSpPr/>
          <p:nvPr/>
        </p:nvSpPr>
        <p:spPr>
          <a:xfrm>
            <a:off x="4839887" y="2625479"/>
            <a:ext cx="2512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kern="100" spc="-5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Thank you</a:t>
            </a:r>
            <a:r>
              <a:rPr lang="zh-CN" altLang="en-US" sz="2000" kern="100" spc="-5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altLang="zh-CN" sz="2000" kern="100" spc="-5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very</a:t>
            </a:r>
            <a:r>
              <a:rPr lang="zh-CN" altLang="en-US" sz="2000" kern="100" spc="-5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altLang="zh-CN" sz="2000" kern="100" spc="-5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much</a:t>
            </a:r>
            <a:endParaRPr lang="x-none" altLang="zh-CN" sz="2000" kern="100" spc="-50" baseline="30000" dirty="0">
              <a:solidFill>
                <a:srgbClr val="FF0000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ABAE411-6139-4C37-86DF-DD03FD9D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8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>
            <a:spLocks/>
          </p:cNvSpPr>
          <p:nvPr/>
        </p:nvSpPr>
        <p:spPr>
          <a:xfrm>
            <a:off x="583137" y="529990"/>
            <a:ext cx="10770663" cy="89316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Correlation diagrams of AMD based approaches for </a:t>
            </a:r>
            <a:r>
              <a:rPr lang="en-US" altLang="zh-CN" sz="2900" i="1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ab initio </a:t>
            </a:r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calculation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78B15E-2E4E-4FB9-8B9B-C3E6F6B4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73" y="1328139"/>
            <a:ext cx="4964555" cy="4999871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F1F0B9-73CB-43F8-B117-D680F24D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1B7ED00-39B9-41B6-8358-EB4E68947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14" y="2690831"/>
            <a:ext cx="3719744" cy="41808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177B2C6-BF0A-4629-AC02-C42FA589D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563" y="4240685"/>
            <a:ext cx="2261679" cy="46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3B8A411-9A5A-4496-918B-17B131041DFC}"/>
                  </a:ext>
                </a:extLst>
              </p:cNvPr>
              <p:cNvSpPr txBox="1"/>
              <p:nvPr/>
            </p:nvSpPr>
            <p:spPr>
              <a:xfrm>
                <a:off x="1108132" y="3594354"/>
                <a:ext cx="40555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is single nucleon state of Gaussian form</a:t>
                </a:r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3B8A411-9A5A-4496-918B-17B131041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3594354"/>
                <a:ext cx="4055537" cy="646331"/>
              </a:xfrm>
              <a:prstGeom prst="rect">
                <a:avLst/>
              </a:prstGeom>
              <a:blipFill>
                <a:blip r:embed="rId5"/>
                <a:stretch>
                  <a:fillRect l="-1053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EC162221-E049-467F-ABD7-A4300AC4CC9A}"/>
              </a:ext>
            </a:extLst>
          </p:cNvPr>
          <p:cNvSpPr txBox="1"/>
          <p:nvPr/>
        </p:nvSpPr>
        <p:spPr>
          <a:xfrm>
            <a:off x="1108133" y="1423154"/>
            <a:ext cx="4055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The AMD wave function which is widely used in microscopic calculation of nuclear cluster systems is adopted as the reference state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F92DEB5-271D-4280-AB81-B928376E1FBF}"/>
                  </a:ext>
                </a:extLst>
              </p:cNvPr>
              <p:cNvSpPr txBox="1"/>
              <p:nvPr/>
            </p:nvSpPr>
            <p:spPr>
              <a:xfrm>
                <a:off x="1108132" y="5211556"/>
                <a:ext cx="55970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-correlation is </a:t>
                </a:r>
                <a:r>
                  <a:rPr lang="en-US" altLang="zh-CN" i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not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explicitly described </a:t>
                </a:r>
                <a:br>
                  <a:rPr lang="en-US" altLang="zh-CN" dirty="0">
                    <a:latin typeface="Times New Roman" panose="02020603050405020304" pitchFamily="18" charset="0"/>
                  </a:rPr>
                </a:br>
                <a:r>
                  <a:rPr lang="en-US" altLang="zh-CN">
                    <a:latin typeface="Times New Roman" panose="02020603050405020304" pitchFamily="18" charset="0"/>
                  </a:rPr>
                  <a:t>in AMD</a:t>
                </a:r>
                <a:r>
                  <a:rPr lang="en-US" altLang="zh-CN" i="1">
                    <a:latin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</a:rPr>
                  <a:t>reference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function</a:t>
                </a:r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F92DEB5-271D-4280-AB81-B928376E1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5211556"/>
                <a:ext cx="5597015" cy="646331"/>
              </a:xfrm>
              <a:prstGeom prst="rect">
                <a:avLst/>
              </a:prstGeom>
              <a:blipFill>
                <a:blip r:embed="rId6"/>
                <a:stretch>
                  <a:fillRect l="-763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20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副标题 2"/>
              <p:cNvSpPr txBox="1">
                <a:spLocks/>
              </p:cNvSpPr>
              <p:nvPr/>
            </p:nvSpPr>
            <p:spPr>
              <a:xfrm>
                <a:off x="610318" y="554245"/>
                <a:ext cx="7779088" cy="89316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900" kern="100" spc="-50" dirty="0">
                    <a:solidFill>
                      <a:srgbClr val="216AA8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The HMAMD treatment of </a:t>
                </a:r>
                <a14:m>
                  <m:oMath xmlns:m="http://schemas.openxmlformats.org/officeDocument/2006/math">
                    <m:r>
                      <a:rPr lang="en-US" altLang="zh-CN" sz="2900" i="1" kern="100" spc="-50">
                        <a:solidFill>
                          <a:srgbClr val="216AA8"/>
                        </a:solidFill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𝑁𝑁</m:t>
                    </m:r>
                  </m:oMath>
                </a14:m>
                <a:r>
                  <a:rPr lang="en-US" altLang="zh-CN" sz="2900" kern="100" spc="-50" dirty="0">
                    <a:solidFill>
                      <a:srgbClr val="216AA8"/>
                    </a:solidFill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900" kern="100" spc="-50" dirty="0">
                    <a:solidFill>
                      <a:srgbClr val="216AA8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correlations</a:t>
                </a:r>
                <a:endParaRPr lang="x-none" altLang="zh-CN" sz="2900" kern="100" spc="-50" dirty="0">
                  <a:solidFill>
                    <a:srgbClr val="216AA8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副标题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8" y="554245"/>
                <a:ext cx="7779088" cy="893164"/>
              </a:xfrm>
              <a:prstGeom prst="rect">
                <a:avLst/>
              </a:prstGeom>
              <a:blipFill>
                <a:blip r:embed="rId2"/>
                <a:stretch>
                  <a:fillRect l="-470" t="-13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AD54973-7E80-4191-BD5E-B56A49D46219}"/>
              </a:ext>
            </a:extLst>
          </p:cNvPr>
          <p:cNvSpPr txBox="1"/>
          <p:nvPr/>
        </p:nvSpPr>
        <p:spPr>
          <a:xfrm>
            <a:off x="1267081" y="2842210"/>
            <a:ext cx="663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where two paired nucleons are shifted in </a:t>
            </a:r>
            <a:r>
              <a:rPr lang="en-US" altLang="zh-CN">
                <a:latin typeface="Times New Roman" panose="02020603050405020304" pitchFamily="18" charset="0"/>
              </a:rPr>
              <a:t>momentum space [1,2]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4EDC45C-9C9F-4247-821B-0118398D4B30}"/>
                  </a:ext>
                </a:extLst>
              </p:cNvPr>
              <p:cNvSpPr txBox="1"/>
              <p:nvPr/>
            </p:nvSpPr>
            <p:spPr>
              <a:xfrm>
                <a:off x="1267083" y="1328380"/>
                <a:ext cx="6741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</a:rPr>
                  <a:t>The HM excitation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-pairs are described by introducing </a:t>
                </a:r>
                <a:r>
                  <a:rPr lang="en-US" altLang="zh-CN" dirty="0">
                    <a:solidFill>
                      <a:srgbClr val="A0282D"/>
                    </a:solidFill>
                    <a:latin typeface="Times New Roman" panose="02020603050405020304" pitchFamily="18" charset="0"/>
                  </a:rPr>
                  <a:t>imaginary shifts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for Gaussian wave packets in AMD reference state</a:t>
                </a:r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4EDC45C-9C9F-4247-821B-0118398D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83" y="1328380"/>
                <a:ext cx="6741777" cy="646331"/>
              </a:xfrm>
              <a:prstGeom prst="rect">
                <a:avLst/>
              </a:prstGeom>
              <a:blipFill>
                <a:blip r:embed="rId3"/>
                <a:stretch>
                  <a:fillRect l="-633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B9E2039C-0949-4A06-900A-329D80C6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765" y="1328380"/>
            <a:ext cx="2248015" cy="3007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BE733F1-3483-42A7-807A-24DE503BD67A}"/>
                  </a:ext>
                </a:extLst>
              </p:cNvPr>
              <p:cNvSpPr/>
              <p:nvPr/>
            </p:nvSpPr>
            <p:spPr>
              <a:xfrm>
                <a:off x="1912399" y="2183392"/>
                <a:ext cx="57742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HMAMD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{|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BE733F1-3483-42A7-807A-24DE503BD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99" y="2183392"/>
                <a:ext cx="5774275" cy="369332"/>
              </a:xfrm>
              <a:prstGeom prst="rect">
                <a:avLst/>
              </a:prstGeom>
              <a:blipFill>
                <a:blip r:embed="rId5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33A6687-5480-4378-B38C-6EC4988605C6}"/>
                  </a:ext>
                </a:extLst>
              </p:cNvPr>
              <p:cNvSpPr/>
              <p:nvPr/>
            </p:nvSpPr>
            <p:spPr>
              <a:xfrm>
                <a:off x="2458438" y="3227662"/>
                <a:ext cx="4082848" cy="780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33A6687-5480-4378-B38C-6EC498860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438" y="3227662"/>
                <a:ext cx="4082848" cy="7805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2EE3796-8189-4198-9F4F-9731508C3D0D}"/>
                  </a:ext>
                </a:extLst>
              </p:cNvPr>
              <p:cNvSpPr/>
              <p:nvPr/>
            </p:nvSpPr>
            <p:spPr>
              <a:xfrm>
                <a:off x="2367479" y="3882768"/>
                <a:ext cx="3397981" cy="780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=3~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2EE3796-8189-4198-9F4F-9731508C3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479" y="3882768"/>
                <a:ext cx="3397981" cy="780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6C9663-E739-4226-BA2F-E58E7696B41B}"/>
                  </a:ext>
                </a:extLst>
              </p:cNvPr>
              <p:cNvSpPr/>
              <p:nvPr/>
            </p:nvSpPr>
            <p:spPr>
              <a:xfrm>
                <a:off x="725544" y="5045003"/>
                <a:ext cx="6741777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HMAMD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16C9663-E739-4226-BA2F-E58E7696B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44" y="5045003"/>
                <a:ext cx="6741777" cy="764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4E4B8E7-3994-4244-A378-B1F7218BA157}"/>
              </a:ext>
            </a:extLst>
          </p:cNvPr>
          <p:cNvSpPr txBox="1"/>
          <p:nvPr/>
        </p:nvSpPr>
        <p:spPr>
          <a:xfrm>
            <a:off x="1267082" y="4802347"/>
            <a:ext cx="586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the total wave function in “</a:t>
            </a:r>
            <a:r>
              <a:rPr lang="en-US" altLang="zh-CN" dirty="0">
                <a:solidFill>
                  <a:srgbClr val="A0282D"/>
                </a:solidFill>
                <a:latin typeface="Times New Roman" panose="02020603050405020304" pitchFamily="18" charset="0"/>
              </a:rPr>
              <a:t>Single HMAMD</a:t>
            </a:r>
            <a:r>
              <a:rPr lang="en-US" altLang="zh-CN" dirty="0">
                <a:latin typeface="Times New Roman" panose="02020603050405020304" pitchFamily="18" charset="0"/>
              </a:rPr>
              <a:t>” (1st-order)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4E26A9-B3C2-401A-ABEC-99821330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C99A71-55C4-4E4A-A815-0A682D14F8E8}"/>
              </a:ext>
            </a:extLst>
          </p:cNvPr>
          <p:cNvSpPr/>
          <p:nvPr/>
        </p:nvSpPr>
        <p:spPr>
          <a:xfrm>
            <a:off x="7488559" y="4571514"/>
            <a:ext cx="4703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N. Itagaki and A. Tohsaki, </a:t>
            </a:r>
            <a:r>
              <a: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014304 (2018).</a:t>
            </a: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H. Matsuno, Y. Kanada-En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yo, and N. Itagaki, </a:t>
            </a:r>
            <a:b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054306 (2018).</a:t>
            </a:r>
          </a:p>
        </p:txBody>
      </p:sp>
    </p:spTree>
    <p:extLst>
      <p:ext uri="{BB962C8B-B14F-4D97-AF65-F5344CB8AC3E}">
        <p14:creationId xmlns:p14="http://schemas.microsoft.com/office/powerpoint/2010/main" val="199335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副标题 2"/>
          <p:cNvSpPr txBox="1">
            <a:spLocks/>
          </p:cNvSpPr>
          <p:nvPr/>
        </p:nvSpPr>
        <p:spPr>
          <a:xfrm>
            <a:off x="726210" y="610449"/>
            <a:ext cx="7691759" cy="57492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Application of HMAMD in finite nuclei (</a:t>
            </a:r>
            <a:r>
              <a:rPr lang="en-US" altLang="zh-CN" sz="2900" kern="100" spc="-50" baseline="3000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3</a:t>
            </a:r>
            <a:r>
              <a:rPr lang="en-US" altLang="zh-CN" sz="2900" kern="100" spc="-5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H)</a:t>
            </a:r>
            <a:endParaRPr lang="x-none" altLang="zh-CN" sz="2900" kern="100" spc="-50" baseline="30000" dirty="0">
              <a:solidFill>
                <a:srgbClr val="216AA8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5804F31-56A4-4C47-9D4E-CDE077CC60B8}"/>
              </a:ext>
            </a:extLst>
          </p:cNvPr>
          <p:cNvGrpSpPr/>
          <p:nvPr/>
        </p:nvGrpSpPr>
        <p:grpSpPr>
          <a:xfrm>
            <a:off x="910855" y="1448280"/>
            <a:ext cx="8193871" cy="4318799"/>
            <a:chOff x="910855" y="1448280"/>
            <a:chExt cx="8193871" cy="4318799"/>
          </a:xfrm>
        </p:grpSpPr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59D46457-5504-4579-A829-D14D0F3A988C}"/>
                </a:ext>
              </a:extLst>
            </p:cNvPr>
            <p:cNvCxnSpPr/>
            <p:nvPr/>
          </p:nvCxnSpPr>
          <p:spPr>
            <a:xfrm flipV="1">
              <a:off x="910855" y="1448280"/>
              <a:ext cx="0" cy="458011"/>
            </a:xfrm>
            <a:prstGeom prst="straightConnector1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72758396-BD67-4447-A9B9-23123B69114A}"/>
                </a:ext>
              </a:extLst>
            </p:cNvPr>
            <p:cNvSpPr txBox="1"/>
            <p:nvPr/>
          </p:nvSpPr>
          <p:spPr>
            <a:xfrm>
              <a:off x="910855" y="1542117"/>
              <a:ext cx="487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sz="2400" i="1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zh-CN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AB5EDB5D-41B7-45DF-B230-89C8D75D0DEA}"/>
                </a:ext>
              </a:extLst>
            </p:cNvPr>
            <p:cNvSpPr/>
            <p:nvPr/>
          </p:nvSpPr>
          <p:spPr>
            <a:xfrm>
              <a:off x="1543337" y="1836157"/>
              <a:ext cx="466725" cy="466725"/>
            </a:xfrm>
            <a:prstGeom prst="ellipse">
              <a:avLst/>
            </a:prstGeom>
            <a:solidFill>
              <a:srgbClr val="865640"/>
            </a:solidFill>
            <a:ln w="15875" cap="flat" cmpd="sng" algn="ctr">
              <a:solidFill>
                <a:srgbClr val="BD582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CE1B2299-4607-454B-A04E-094CC68E1FAB}"/>
                </a:ext>
              </a:extLst>
            </p:cNvPr>
            <p:cNvSpPr/>
            <p:nvPr/>
          </p:nvSpPr>
          <p:spPr>
            <a:xfrm>
              <a:off x="1547007" y="3192191"/>
              <a:ext cx="466725" cy="466725"/>
            </a:xfrm>
            <a:prstGeom prst="ellipse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CA395097-8788-494B-834A-7495140C8116}"/>
                </a:ext>
              </a:extLst>
            </p:cNvPr>
            <p:cNvSpPr/>
            <p:nvPr/>
          </p:nvSpPr>
          <p:spPr>
            <a:xfrm>
              <a:off x="1530027" y="4553489"/>
              <a:ext cx="466725" cy="466725"/>
            </a:xfrm>
            <a:prstGeom prst="ellipse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C45BE02-A938-49C5-B8BE-AF1E7D321564}"/>
                    </a:ext>
                  </a:extLst>
                </p:cNvPr>
                <p:cNvSpPr txBox="1"/>
                <p:nvPr/>
              </p:nvSpPr>
              <p:spPr>
                <a:xfrm>
                  <a:off x="1350575" y="1910518"/>
                  <a:ext cx="1839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C45BE02-A938-49C5-B8BE-AF1E7D321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0575" y="1910518"/>
                  <a:ext cx="18396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B2640F57-08CD-4314-8BC0-55A93E4DDE64}"/>
                    </a:ext>
                  </a:extLst>
                </p:cNvPr>
                <p:cNvSpPr txBox="1"/>
                <p:nvPr/>
              </p:nvSpPr>
              <p:spPr>
                <a:xfrm>
                  <a:off x="1346065" y="3289687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B2640F57-08CD-4314-8BC0-55A93E4DDE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065" y="3289687"/>
                  <a:ext cx="18992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E5AF1A3D-1A1E-4DE5-8DFB-A3E73B33056E}"/>
                    </a:ext>
                  </a:extLst>
                </p:cNvPr>
                <p:cNvSpPr txBox="1"/>
                <p:nvPr/>
              </p:nvSpPr>
              <p:spPr>
                <a:xfrm>
                  <a:off x="1346065" y="4649126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E5AF1A3D-1A1E-4DE5-8DFB-A3E73B330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065" y="4649126"/>
                  <a:ext cx="18992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直接箭头连接符 111">
              <a:extLst>
                <a:ext uri="{FF2B5EF4-FFF2-40B4-BE49-F238E27FC236}">
                  <a16:creationId xmlns:a16="http://schemas.microsoft.com/office/drawing/2014/main" id="{DB9A9C81-4792-47E4-B5BC-4FE3E1E318C0}"/>
                </a:ext>
              </a:extLst>
            </p:cNvPr>
            <p:cNvCxnSpPr/>
            <p:nvPr/>
          </p:nvCxnSpPr>
          <p:spPr>
            <a:xfrm flipV="1">
              <a:off x="1763387" y="2061926"/>
              <a:ext cx="0" cy="1362075"/>
            </a:xfrm>
            <a:prstGeom prst="straightConnector1">
              <a:avLst/>
            </a:prstGeom>
            <a:noFill/>
            <a:ln w="57150" cap="flat" cmpd="sng" algn="ctr">
              <a:solidFill>
                <a:srgbClr val="94A088"/>
              </a:solidFill>
              <a:prstDash val="solid"/>
              <a:tailEnd type="triangle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29754CC6-1BAA-4560-B035-22DF9D1B0D3E}"/>
                </a:ext>
              </a:extLst>
            </p:cNvPr>
            <p:cNvCxnSpPr/>
            <p:nvPr/>
          </p:nvCxnSpPr>
          <p:spPr>
            <a:xfrm>
              <a:off x="1763387" y="3424001"/>
              <a:ext cx="0" cy="1362851"/>
            </a:xfrm>
            <a:prstGeom prst="straightConnector1">
              <a:avLst/>
            </a:prstGeom>
            <a:noFill/>
            <a:ln w="57150" cap="flat" cmpd="sng" algn="ctr">
              <a:solidFill>
                <a:srgbClr val="9B8357"/>
              </a:solidFill>
              <a:prstDash val="sysDot"/>
              <a:tailEnd type="triangle"/>
            </a:ln>
            <a:effectLst/>
          </p:spPr>
        </p:cxnSp>
        <p:cxnSp>
          <p:nvCxnSpPr>
            <p:cNvPr id="114" name="直接箭头连接符 113">
              <a:extLst>
                <a:ext uri="{FF2B5EF4-FFF2-40B4-BE49-F238E27FC236}">
                  <a16:creationId xmlns:a16="http://schemas.microsoft.com/office/drawing/2014/main" id="{56EB5FC2-3A63-4767-B919-212BA632C629}"/>
                </a:ext>
              </a:extLst>
            </p:cNvPr>
            <p:cNvCxnSpPr/>
            <p:nvPr/>
          </p:nvCxnSpPr>
          <p:spPr>
            <a:xfrm flipV="1">
              <a:off x="2126741" y="4544938"/>
              <a:ext cx="0" cy="45801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id="{2C1B96C5-98D1-4FF0-A04F-F3C03B9462F8}"/>
                </a:ext>
              </a:extLst>
            </p:cNvPr>
            <p:cNvCxnSpPr/>
            <p:nvPr/>
          </p:nvCxnSpPr>
          <p:spPr>
            <a:xfrm>
              <a:off x="2126741" y="3188553"/>
              <a:ext cx="0" cy="470363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16" name="直接箭头连接符 115">
              <a:extLst>
                <a:ext uri="{FF2B5EF4-FFF2-40B4-BE49-F238E27FC236}">
                  <a16:creationId xmlns:a16="http://schemas.microsoft.com/office/drawing/2014/main" id="{504E043D-AADE-4475-91F8-E228C92D6CB8}"/>
                </a:ext>
              </a:extLst>
            </p:cNvPr>
            <p:cNvCxnSpPr/>
            <p:nvPr/>
          </p:nvCxnSpPr>
          <p:spPr>
            <a:xfrm flipV="1">
              <a:off x="2092603" y="1820010"/>
              <a:ext cx="0" cy="45801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DFB154CC-7C93-41E7-8EB2-A2C081744E42}"/>
                    </a:ext>
                  </a:extLst>
                </p:cNvPr>
                <p:cNvSpPr txBox="1"/>
                <p:nvPr/>
              </p:nvSpPr>
              <p:spPr>
                <a:xfrm>
                  <a:off x="1243084" y="5272328"/>
                  <a:ext cx="1040606" cy="494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↑,</m:t>
                            </m:r>
                            <m:r>
                              <a:rPr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b>
                        </m:sSub>
                      </m:oMath>
                    </m:oMathPara>
                  </a14:m>
                  <a:endParaRPr lang="zh-CN" altLang="en-US" sz="1600" b="1" dirty="0">
                    <a:solidFill>
                      <a:srgbClr val="0070C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DFB154CC-7C93-41E7-8EB2-A2C081744E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3084" y="5272328"/>
                  <a:ext cx="1040606" cy="494751"/>
                </a:xfrm>
                <a:prstGeom prst="rect">
                  <a:avLst/>
                </a:prstGeom>
                <a:blipFill>
                  <a:blip r:embed="rId5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F35A1AE3-5631-421B-A0AC-63B64A53116C}"/>
                </a:ext>
              </a:extLst>
            </p:cNvPr>
            <p:cNvGrpSpPr/>
            <p:nvPr/>
          </p:nvGrpSpPr>
          <p:grpSpPr>
            <a:xfrm>
              <a:off x="2463180" y="1836157"/>
              <a:ext cx="1269835" cy="3930922"/>
              <a:chOff x="2406185" y="1576903"/>
              <a:chExt cx="1269835" cy="3930922"/>
            </a:xfrm>
          </p:grpSpPr>
          <p:grpSp>
            <p:nvGrpSpPr>
              <p:cNvPr id="119" name="组合 118">
                <a:extLst>
                  <a:ext uri="{FF2B5EF4-FFF2-40B4-BE49-F238E27FC236}">
                    <a16:creationId xmlns:a16="http://schemas.microsoft.com/office/drawing/2014/main" id="{B7DC3681-FD73-437C-8764-EB81AD1AF966}"/>
                  </a:ext>
                </a:extLst>
              </p:cNvPr>
              <p:cNvGrpSpPr/>
              <p:nvPr/>
            </p:nvGrpSpPr>
            <p:grpSpPr>
              <a:xfrm>
                <a:off x="2623778" y="1576903"/>
                <a:ext cx="780678" cy="3191928"/>
                <a:chOff x="2623778" y="1576903"/>
                <a:chExt cx="780678" cy="3191928"/>
              </a:xfrm>
            </p:grpSpPr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FF23266E-2A99-47A3-8DF3-F6D3B524A4CB}"/>
                    </a:ext>
                  </a:extLst>
                </p:cNvPr>
                <p:cNvSpPr/>
                <p:nvPr/>
              </p:nvSpPr>
              <p:spPr>
                <a:xfrm>
                  <a:off x="2820916" y="4301830"/>
                  <a:ext cx="466725" cy="466725"/>
                </a:xfrm>
                <a:prstGeom prst="ellipse">
                  <a:avLst/>
                </a:prstGeom>
                <a:solidFill>
                  <a:srgbClr val="865640"/>
                </a:solidFill>
                <a:ln w="15875" cap="flat" cmpd="sng" algn="ctr">
                  <a:solidFill>
                    <a:srgbClr val="BD582C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CF7E82E4-854B-4469-94F5-C2CE527334C8}"/>
                    </a:ext>
                  </a:extLst>
                </p:cNvPr>
                <p:cNvSpPr/>
                <p:nvPr/>
              </p:nvSpPr>
              <p:spPr>
                <a:xfrm>
                  <a:off x="2824723" y="2958073"/>
                  <a:ext cx="466725" cy="466725"/>
                </a:xfrm>
                <a:prstGeom prst="ellipse">
                  <a:avLst/>
                </a:prstGeom>
                <a:solidFill>
                  <a:srgbClr val="E48312"/>
                </a:solidFill>
                <a:ln w="15875" cap="flat" cmpd="sng" algn="ctr">
                  <a:solidFill>
                    <a:srgbClr val="E48312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FA763EB1-8755-462B-B8DF-19CE25C8D4BA}"/>
                    </a:ext>
                  </a:extLst>
                </p:cNvPr>
                <p:cNvSpPr/>
                <p:nvPr/>
              </p:nvSpPr>
              <p:spPr>
                <a:xfrm>
                  <a:off x="2824723" y="1576903"/>
                  <a:ext cx="466725" cy="466725"/>
                </a:xfrm>
                <a:prstGeom prst="ellipse">
                  <a:avLst/>
                </a:prstGeom>
                <a:solidFill>
                  <a:srgbClr val="E48312"/>
                </a:solidFill>
                <a:ln w="15875" cap="flat" cmpd="sng" algn="ctr">
                  <a:solidFill>
                    <a:srgbClr val="E48312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文本框 123">
                      <a:extLst>
                        <a:ext uri="{FF2B5EF4-FFF2-40B4-BE49-F238E27FC236}">
                          <a16:creationId xmlns:a16="http://schemas.microsoft.com/office/drawing/2014/main" id="{4E943E84-3481-45A7-98AF-D91BD67557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23778" y="4368236"/>
                      <a:ext cx="1839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文本框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3778" y="4368236"/>
                      <a:ext cx="183960" cy="276999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32258" r="-25806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文本框 124">
                      <a:extLst>
                        <a:ext uri="{FF2B5EF4-FFF2-40B4-BE49-F238E27FC236}">
                          <a16:creationId xmlns:a16="http://schemas.microsoft.com/office/drawing/2014/main" id="{EFD1A216-234A-41AA-961B-D10333075F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23780" y="3055569"/>
                      <a:ext cx="18992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文本框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3780" y="3055569"/>
                      <a:ext cx="189924" cy="276999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18750" r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文本框 125">
                      <a:extLst>
                        <a:ext uri="{FF2B5EF4-FFF2-40B4-BE49-F238E27FC236}">
                          <a16:creationId xmlns:a16="http://schemas.microsoft.com/office/drawing/2014/main" id="{78D10A7A-47F2-4219-917A-C9CCB70FD4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24520" y="1680660"/>
                      <a:ext cx="18992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文本框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4520" y="1680660"/>
                      <a:ext cx="189924" cy="276999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l="-19355" r="-161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7" name="直接箭头连接符 126">
                  <a:extLst>
                    <a:ext uri="{FF2B5EF4-FFF2-40B4-BE49-F238E27FC236}">
                      <a16:creationId xmlns:a16="http://schemas.microsoft.com/office/drawing/2014/main" id="{BB443240-C93E-4262-8CCF-AA33422CC6FC}"/>
                    </a:ext>
                  </a:extLst>
                </p:cNvPr>
                <p:cNvCxnSpPr/>
                <p:nvPr/>
              </p:nvCxnSpPr>
              <p:spPr>
                <a:xfrm flipV="1">
                  <a:off x="3041103" y="1827808"/>
                  <a:ext cx="0" cy="1362075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rgbClr val="9B8357"/>
                  </a:solidFill>
                  <a:prstDash val="sysDot"/>
                  <a:tailEnd type="triangle"/>
                </a:ln>
                <a:effectLst/>
              </p:spPr>
            </p:cxnSp>
            <p:cxnSp>
              <p:nvCxnSpPr>
                <p:cNvPr id="128" name="直接箭头连接符 127">
                  <a:extLst>
                    <a:ext uri="{FF2B5EF4-FFF2-40B4-BE49-F238E27FC236}">
                      <a16:creationId xmlns:a16="http://schemas.microsoft.com/office/drawing/2014/main" id="{1E172856-C8DC-49D9-A71D-DC86D22A49BB}"/>
                    </a:ext>
                  </a:extLst>
                </p:cNvPr>
                <p:cNvCxnSpPr/>
                <p:nvPr/>
              </p:nvCxnSpPr>
              <p:spPr>
                <a:xfrm>
                  <a:off x="3041103" y="3189883"/>
                  <a:ext cx="0" cy="1362851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rgbClr val="94A088"/>
                  </a:solidFill>
                  <a:prstDash val="solid"/>
                  <a:tailEnd type="triangle"/>
                </a:ln>
                <a:effectLst>
                  <a:outerShdw blurRad="38100" dist="25400" dir="2700000" algn="br" rotWithShape="0">
                    <a:srgbClr val="000000">
                      <a:alpha val="60000"/>
                    </a:srgbClr>
                  </a:outerShdw>
                </a:effectLst>
              </p:spPr>
            </p:cxnSp>
            <p:cxnSp>
              <p:nvCxnSpPr>
                <p:cNvPr id="129" name="直接箭头连接符 128">
                  <a:extLst>
                    <a:ext uri="{FF2B5EF4-FFF2-40B4-BE49-F238E27FC236}">
                      <a16:creationId xmlns:a16="http://schemas.microsoft.com/office/drawing/2014/main" id="{E433B5B6-3A68-41FA-8511-F04DC024C2CD}"/>
                    </a:ext>
                  </a:extLst>
                </p:cNvPr>
                <p:cNvCxnSpPr/>
                <p:nvPr/>
              </p:nvCxnSpPr>
              <p:spPr>
                <a:xfrm flipV="1">
                  <a:off x="3404456" y="4310820"/>
                  <a:ext cx="0" cy="458011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30" name="直接箭头连接符 129">
                  <a:extLst>
                    <a:ext uri="{FF2B5EF4-FFF2-40B4-BE49-F238E27FC236}">
                      <a16:creationId xmlns:a16="http://schemas.microsoft.com/office/drawing/2014/main" id="{BD7FBAA8-3405-4586-AEE3-0CF406CDAE6F}"/>
                    </a:ext>
                  </a:extLst>
                </p:cNvPr>
                <p:cNvCxnSpPr/>
                <p:nvPr/>
              </p:nvCxnSpPr>
              <p:spPr>
                <a:xfrm>
                  <a:off x="3404456" y="2954435"/>
                  <a:ext cx="0" cy="47036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31" name="直接箭头连接符 130">
                  <a:extLst>
                    <a:ext uri="{FF2B5EF4-FFF2-40B4-BE49-F238E27FC236}">
                      <a16:creationId xmlns:a16="http://schemas.microsoft.com/office/drawing/2014/main" id="{71D1A208-CE4C-48EE-9449-A2694079C969}"/>
                    </a:ext>
                  </a:extLst>
                </p:cNvPr>
                <p:cNvCxnSpPr/>
                <p:nvPr/>
              </p:nvCxnSpPr>
              <p:spPr>
                <a:xfrm flipV="1">
                  <a:off x="3370319" y="1585892"/>
                  <a:ext cx="0" cy="458011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文本框 119">
                    <a:extLst>
                      <a:ext uri="{FF2B5EF4-FFF2-40B4-BE49-F238E27FC236}">
                        <a16:creationId xmlns:a16="http://schemas.microsoft.com/office/drawing/2014/main" id="{AA8361C8-11C6-47BE-B0D5-B467AA4874A8}"/>
                      </a:ext>
                    </a:extLst>
                  </p:cNvPr>
                  <p:cNvSpPr txBox="1"/>
                  <p:nvPr/>
                </p:nvSpPr>
                <p:spPr>
                  <a:xfrm>
                    <a:off x="2406185" y="5013074"/>
                    <a:ext cx="1269835" cy="4947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↑,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↑</m:t>
                              </m:r>
                            </m:sub>
                          </m:sSub>
                        </m:oMath>
                      </m:oMathPara>
                    </a14:m>
                    <a:endParaRPr kumimoji="0" lang="zh-CN" alt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7" name="文本框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185" y="5013074"/>
                    <a:ext cx="1269835" cy="494751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b="-609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4860EE70-CC2B-4610-9D59-5B5BA5120C6A}"/>
                </a:ext>
              </a:extLst>
            </p:cNvPr>
            <p:cNvGrpSpPr/>
            <p:nvPr/>
          </p:nvGrpSpPr>
          <p:grpSpPr>
            <a:xfrm>
              <a:off x="3758546" y="1501759"/>
              <a:ext cx="2610033" cy="4265320"/>
              <a:chOff x="3701551" y="1242505"/>
              <a:chExt cx="2610033" cy="4265320"/>
            </a:xfrm>
          </p:grpSpPr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C809911E-D516-4CF0-BE98-CD35C4EA0B91}"/>
                  </a:ext>
                </a:extLst>
              </p:cNvPr>
              <p:cNvSpPr/>
              <p:nvPr/>
            </p:nvSpPr>
            <p:spPr>
              <a:xfrm>
                <a:off x="4102100" y="1597407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BC9190B6-C54D-4CC9-BE38-A9301EFA2511}"/>
                  </a:ext>
                </a:extLst>
              </p:cNvPr>
              <p:cNvSpPr/>
              <p:nvPr/>
            </p:nvSpPr>
            <p:spPr>
              <a:xfrm>
                <a:off x="4105770" y="2953439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985B2037-E6AA-4432-A0BB-46541634619A}"/>
                  </a:ext>
                </a:extLst>
              </p:cNvPr>
              <p:cNvSpPr/>
              <p:nvPr/>
            </p:nvSpPr>
            <p:spPr>
              <a:xfrm>
                <a:off x="4088790" y="4314739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文本框 135">
                    <a:extLst>
                      <a:ext uri="{FF2B5EF4-FFF2-40B4-BE49-F238E27FC236}">
                        <a16:creationId xmlns:a16="http://schemas.microsoft.com/office/drawing/2014/main" id="{87EEE57C-D68B-4B98-9967-37CC3147EEBA}"/>
                      </a:ext>
                    </a:extLst>
                  </p:cNvPr>
                  <p:cNvSpPr txBox="1"/>
                  <p:nvPr/>
                </p:nvSpPr>
                <p:spPr>
                  <a:xfrm>
                    <a:off x="3909338" y="1671768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6" name="文本框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9338" y="1671768"/>
                    <a:ext cx="183960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33333" r="-30000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58E9BB37-D746-4B00-8F41-47069CCED932}"/>
                      </a:ext>
                    </a:extLst>
                  </p:cNvPr>
                  <p:cNvSpPr txBox="1"/>
                  <p:nvPr/>
                </p:nvSpPr>
                <p:spPr>
                  <a:xfrm>
                    <a:off x="3904827" y="3050936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7" name="文本框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4827" y="3050936"/>
                    <a:ext cx="189924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文本框 137">
                    <a:extLst>
                      <a:ext uri="{FF2B5EF4-FFF2-40B4-BE49-F238E27FC236}">
                        <a16:creationId xmlns:a16="http://schemas.microsoft.com/office/drawing/2014/main" id="{3CC2A26D-8559-4AEE-9508-306F2E6DD920}"/>
                      </a:ext>
                    </a:extLst>
                  </p:cNvPr>
                  <p:cNvSpPr txBox="1"/>
                  <p:nvPr/>
                </p:nvSpPr>
                <p:spPr>
                  <a:xfrm>
                    <a:off x="3904827" y="4410376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8" name="文本框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4827" y="4410376"/>
                    <a:ext cx="189924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9" name="直接箭头连接符 138">
                <a:extLst>
                  <a:ext uri="{FF2B5EF4-FFF2-40B4-BE49-F238E27FC236}">
                    <a16:creationId xmlns:a16="http://schemas.microsoft.com/office/drawing/2014/main" id="{26786BE5-F719-44C4-935C-C85B4B679201}"/>
                  </a:ext>
                </a:extLst>
              </p:cNvPr>
              <p:cNvCxnSpPr/>
              <p:nvPr/>
            </p:nvCxnSpPr>
            <p:spPr>
              <a:xfrm flipV="1">
                <a:off x="4322150" y="1823176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140" name="直接箭头连接符 139">
                <a:extLst>
                  <a:ext uri="{FF2B5EF4-FFF2-40B4-BE49-F238E27FC236}">
                    <a16:creationId xmlns:a16="http://schemas.microsoft.com/office/drawing/2014/main" id="{39C12572-EEF9-4F19-B787-1F9C6B5965D6}"/>
                  </a:ext>
                </a:extLst>
              </p:cNvPr>
              <p:cNvCxnSpPr/>
              <p:nvPr/>
            </p:nvCxnSpPr>
            <p:spPr>
              <a:xfrm>
                <a:off x="4322150" y="3185250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41" name="直接箭头连接符 140">
                <a:extLst>
                  <a:ext uri="{FF2B5EF4-FFF2-40B4-BE49-F238E27FC236}">
                    <a16:creationId xmlns:a16="http://schemas.microsoft.com/office/drawing/2014/main" id="{681D92C2-1E84-4240-9C2B-BB5E790990CB}"/>
                  </a:ext>
                </a:extLst>
              </p:cNvPr>
              <p:cNvCxnSpPr/>
              <p:nvPr/>
            </p:nvCxnSpPr>
            <p:spPr>
              <a:xfrm flipV="1">
                <a:off x="4678190" y="2996492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42" name="直接箭头连接符 141">
                <a:extLst>
                  <a:ext uri="{FF2B5EF4-FFF2-40B4-BE49-F238E27FC236}">
                    <a16:creationId xmlns:a16="http://schemas.microsoft.com/office/drawing/2014/main" id="{A7EB3FAA-B57D-4462-BAFF-80E257E7620D}"/>
                  </a:ext>
                </a:extLst>
              </p:cNvPr>
              <p:cNvCxnSpPr/>
              <p:nvPr/>
            </p:nvCxnSpPr>
            <p:spPr>
              <a:xfrm>
                <a:off x="4661098" y="4317552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43" name="直接箭头连接符 142">
                <a:extLst>
                  <a:ext uri="{FF2B5EF4-FFF2-40B4-BE49-F238E27FC236}">
                    <a16:creationId xmlns:a16="http://schemas.microsoft.com/office/drawing/2014/main" id="{BF759CD2-D8A8-4483-8CFA-C2CFBFD675AA}"/>
                  </a:ext>
                </a:extLst>
              </p:cNvPr>
              <p:cNvCxnSpPr/>
              <p:nvPr/>
            </p:nvCxnSpPr>
            <p:spPr>
              <a:xfrm flipV="1">
                <a:off x="4651366" y="1581260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B2F15B45-6FD5-40EB-9B99-21AE1D8F619A}"/>
                  </a:ext>
                </a:extLst>
              </p:cNvPr>
              <p:cNvSpPr/>
              <p:nvPr/>
            </p:nvSpPr>
            <p:spPr>
              <a:xfrm>
                <a:off x="5455784" y="4301830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9A290A47-2325-47AB-A91C-5613804B4573}"/>
                  </a:ext>
                </a:extLst>
              </p:cNvPr>
              <p:cNvSpPr/>
              <p:nvPr/>
            </p:nvSpPr>
            <p:spPr>
              <a:xfrm>
                <a:off x="5459591" y="2958073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5FEB41FC-509E-4F2A-9F8B-640C82D84AA8}"/>
                  </a:ext>
                </a:extLst>
              </p:cNvPr>
              <p:cNvSpPr/>
              <p:nvPr/>
            </p:nvSpPr>
            <p:spPr>
              <a:xfrm>
                <a:off x="5459591" y="1576903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文本框 146">
                    <a:extLst>
                      <a:ext uri="{FF2B5EF4-FFF2-40B4-BE49-F238E27FC236}">
                        <a16:creationId xmlns:a16="http://schemas.microsoft.com/office/drawing/2014/main" id="{54870175-E119-4610-96D2-4A6764A60DFE}"/>
                      </a:ext>
                    </a:extLst>
                  </p:cNvPr>
                  <p:cNvSpPr txBox="1"/>
                  <p:nvPr/>
                </p:nvSpPr>
                <p:spPr>
                  <a:xfrm>
                    <a:off x="5258646" y="4368236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87" name="文本框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8646" y="4368236"/>
                    <a:ext cx="183960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33333" r="-3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文本框 147">
                    <a:extLst>
                      <a:ext uri="{FF2B5EF4-FFF2-40B4-BE49-F238E27FC236}">
                        <a16:creationId xmlns:a16="http://schemas.microsoft.com/office/drawing/2014/main" id="{E30FE05F-587D-4771-9441-4785CBCE6762}"/>
                      </a:ext>
                    </a:extLst>
                  </p:cNvPr>
                  <p:cNvSpPr txBox="1"/>
                  <p:nvPr/>
                </p:nvSpPr>
                <p:spPr>
                  <a:xfrm>
                    <a:off x="5258648" y="3055569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88" name="文本框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8648" y="3055569"/>
                    <a:ext cx="189924" cy="27699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文本框 148">
                    <a:extLst>
                      <a:ext uri="{FF2B5EF4-FFF2-40B4-BE49-F238E27FC236}">
                        <a16:creationId xmlns:a16="http://schemas.microsoft.com/office/drawing/2014/main" id="{9C834866-6914-4F09-B5D3-6AE1BBC49CDC}"/>
                      </a:ext>
                    </a:extLst>
                  </p:cNvPr>
                  <p:cNvSpPr txBox="1"/>
                  <p:nvPr/>
                </p:nvSpPr>
                <p:spPr>
                  <a:xfrm>
                    <a:off x="5259388" y="1680660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89" name="文本框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9388" y="1680660"/>
                    <a:ext cx="189924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0" name="直接箭头连接符 149">
                <a:extLst>
                  <a:ext uri="{FF2B5EF4-FFF2-40B4-BE49-F238E27FC236}">
                    <a16:creationId xmlns:a16="http://schemas.microsoft.com/office/drawing/2014/main" id="{002F2466-428C-4EDA-995F-2F94CD141E98}"/>
                  </a:ext>
                </a:extLst>
              </p:cNvPr>
              <p:cNvCxnSpPr/>
              <p:nvPr/>
            </p:nvCxnSpPr>
            <p:spPr>
              <a:xfrm flipV="1">
                <a:off x="5675971" y="1827808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51" name="直接箭头连接符 150">
                <a:extLst>
                  <a:ext uri="{FF2B5EF4-FFF2-40B4-BE49-F238E27FC236}">
                    <a16:creationId xmlns:a16="http://schemas.microsoft.com/office/drawing/2014/main" id="{112ED1E3-481E-4890-9C50-86E9842EC9A2}"/>
                  </a:ext>
                </a:extLst>
              </p:cNvPr>
              <p:cNvCxnSpPr/>
              <p:nvPr/>
            </p:nvCxnSpPr>
            <p:spPr>
              <a:xfrm>
                <a:off x="5675971" y="3189883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152" name="直接箭头连接符 151">
                <a:extLst>
                  <a:ext uri="{FF2B5EF4-FFF2-40B4-BE49-F238E27FC236}">
                    <a16:creationId xmlns:a16="http://schemas.microsoft.com/office/drawing/2014/main" id="{2369ED4E-7224-4BEC-94D3-F1F03379EDC2}"/>
                  </a:ext>
                </a:extLst>
              </p:cNvPr>
              <p:cNvCxnSpPr/>
              <p:nvPr/>
            </p:nvCxnSpPr>
            <p:spPr>
              <a:xfrm flipV="1">
                <a:off x="6039324" y="4310820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53" name="直接箭头连接符 152">
                <a:extLst>
                  <a:ext uri="{FF2B5EF4-FFF2-40B4-BE49-F238E27FC236}">
                    <a16:creationId xmlns:a16="http://schemas.microsoft.com/office/drawing/2014/main" id="{6C47C6CC-1DFC-4947-98E4-3B141EFD21D1}"/>
                  </a:ext>
                </a:extLst>
              </p:cNvPr>
              <p:cNvCxnSpPr/>
              <p:nvPr/>
            </p:nvCxnSpPr>
            <p:spPr>
              <a:xfrm>
                <a:off x="6039324" y="1597406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54" name="直接箭头连接符 153">
                <a:extLst>
                  <a:ext uri="{FF2B5EF4-FFF2-40B4-BE49-F238E27FC236}">
                    <a16:creationId xmlns:a16="http://schemas.microsoft.com/office/drawing/2014/main" id="{58C2257E-F656-444E-9B06-F66B40F1366C}"/>
                  </a:ext>
                </a:extLst>
              </p:cNvPr>
              <p:cNvCxnSpPr/>
              <p:nvPr/>
            </p:nvCxnSpPr>
            <p:spPr>
              <a:xfrm flipV="1">
                <a:off x="6044142" y="2996492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F3180798-B651-413F-B18D-D815A78657AF}"/>
                  </a:ext>
                </a:extLst>
              </p:cNvPr>
              <p:cNvCxnSpPr/>
              <p:nvPr/>
            </p:nvCxnSpPr>
            <p:spPr>
              <a:xfrm>
                <a:off x="3701551" y="1242505"/>
                <a:ext cx="0" cy="4133857"/>
              </a:xfrm>
              <a:prstGeom prst="line">
                <a:avLst/>
              </a:prstGeom>
              <a:noFill/>
              <a:ln w="12700" cap="flat" cmpd="sng" algn="ctr">
                <a:solidFill>
                  <a:srgbClr val="E48312"/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文本框 155">
                    <a:extLst>
                      <a:ext uri="{FF2B5EF4-FFF2-40B4-BE49-F238E27FC236}">
                        <a16:creationId xmlns:a16="http://schemas.microsoft.com/office/drawing/2014/main" id="{9F336483-5D0D-4CC4-9715-0134E12B2691}"/>
                      </a:ext>
                    </a:extLst>
                  </p:cNvPr>
                  <p:cNvSpPr txBox="1"/>
                  <p:nvPr/>
                </p:nvSpPr>
                <p:spPr>
                  <a:xfrm>
                    <a:off x="3801847" y="5013074"/>
                    <a:ext cx="1040606" cy="4947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↑,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↓</m:t>
                              </m:r>
                            </m:sub>
                          </m:sSub>
                        </m:oMath>
                      </m:oMathPara>
                    </a14:m>
                    <a:endParaRPr kumimoji="0" lang="zh-CN" alt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8" name="文本框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847" y="5013074"/>
                    <a:ext cx="1040606" cy="494751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b="-609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62338CF8-B53D-4A4D-AB1B-A908E25C766C}"/>
                      </a:ext>
                    </a:extLst>
                  </p:cNvPr>
                  <p:cNvSpPr txBox="1"/>
                  <p:nvPr/>
                </p:nvSpPr>
                <p:spPr>
                  <a:xfrm>
                    <a:off x="5041749" y="5013074"/>
                    <a:ext cx="1269835" cy="4947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↑,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↓</m:t>
                              </m:r>
                            </m:sub>
                          </m:sSub>
                        </m:oMath>
                      </m:oMathPara>
                    </a14:m>
                    <a:endParaRPr kumimoji="0" lang="zh-CN" alt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9" name="文本框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1749" y="5013074"/>
                    <a:ext cx="1269835" cy="494751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b="-609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C568CDA8-CF5D-4EB7-8D8A-CC0E7F5D6527}"/>
                </a:ext>
              </a:extLst>
            </p:cNvPr>
            <p:cNvGrpSpPr/>
            <p:nvPr/>
          </p:nvGrpSpPr>
          <p:grpSpPr>
            <a:xfrm>
              <a:off x="6483230" y="1501759"/>
              <a:ext cx="2621496" cy="4248457"/>
              <a:chOff x="6426235" y="1242505"/>
              <a:chExt cx="2621496" cy="4248457"/>
            </a:xfrm>
          </p:grpSpPr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B420116D-97BF-4862-BE0D-8CB8B4BD89E8}"/>
                  </a:ext>
                </a:extLst>
              </p:cNvPr>
              <p:cNvSpPr/>
              <p:nvPr/>
            </p:nvSpPr>
            <p:spPr>
              <a:xfrm>
                <a:off x="6824462" y="2949281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E858250F-0511-49D8-A33B-BA755312D423}"/>
                  </a:ext>
                </a:extLst>
              </p:cNvPr>
              <p:cNvSpPr/>
              <p:nvPr/>
            </p:nvSpPr>
            <p:spPr>
              <a:xfrm>
                <a:off x="6824460" y="1587206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D136E2BA-54BA-4BB6-80F9-15FAE0F8E00D}"/>
                  </a:ext>
                </a:extLst>
              </p:cNvPr>
              <p:cNvSpPr/>
              <p:nvPr/>
            </p:nvSpPr>
            <p:spPr>
              <a:xfrm>
                <a:off x="6824460" y="4311355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文本框 161">
                    <a:extLst>
                      <a:ext uri="{FF2B5EF4-FFF2-40B4-BE49-F238E27FC236}">
                        <a16:creationId xmlns:a16="http://schemas.microsoft.com/office/drawing/2014/main" id="{9C3A8F9C-4D12-420A-838D-2A346AF23BEA}"/>
                      </a:ext>
                    </a:extLst>
                  </p:cNvPr>
                  <p:cNvSpPr txBox="1"/>
                  <p:nvPr/>
                </p:nvSpPr>
                <p:spPr>
                  <a:xfrm>
                    <a:off x="6661922" y="3047553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28" name="文本框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1922" y="3047553"/>
                    <a:ext cx="183960" cy="276999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l="-33333" r="-3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文本框 162">
                    <a:extLst>
                      <a:ext uri="{FF2B5EF4-FFF2-40B4-BE49-F238E27FC236}">
                        <a16:creationId xmlns:a16="http://schemas.microsoft.com/office/drawing/2014/main" id="{19B6D748-CEDD-4427-AF05-FACEE3B3E8BE}"/>
                      </a:ext>
                    </a:extLst>
                  </p:cNvPr>
                  <p:cNvSpPr txBox="1"/>
                  <p:nvPr/>
                </p:nvSpPr>
                <p:spPr>
                  <a:xfrm>
                    <a:off x="6634532" y="1684160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29" name="文本框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4532" y="1684160"/>
                    <a:ext cx="189924" cy="27699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id="{1E275B0E-50EE-45DF-B6BE-79ECB19B17A0}"/>
                      </a:ext>
                    </a:extLst>
                  </p:cNvPr>
                  <p:cNvSpPr txBox="1"/>
                  <p:nvPr/>
                </p:nvSpPr>
                <p:spPr>
                  <a:xfrm>
                    <a:off x="6640498" y="4406992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0" name="文本框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0498" y="4406992"/>
                    <a:ext cx="189924" cy="276999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5" name="直接箭头连接符 164">
                <a:extLst>
                  <a:ext uri="{FF2B5EF4-FFF2-40B4-BE49-F238E27FC236}">
                    <a16:creationId xmlns:a16="http://schemas.microsoft.com/office/drawing/2014/main" id="{DDFAC830-A21C-461D-B69F-D1218D2A7CEC}"/>
                  </a:ext>
                </a:extLst>
              </p:cNvPr>
              <p:cNvCxnSpPr/>
              <p:nvPr/>
            </p:nvCxnSpPr>
            <p:spPr>
              <a:xfrm flipV="1">
                <a:off x="7057820" y="1819792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166" name="直接箭头连接符 165">
                <a:extLst>
                  <a:ext uri="{FF2B5EF4-FFF2-40B4-BE49-F238E27FC236}">
                    <a16:creationId xmlns:a16="http://schemas.microsoft.com/office/drawing/2014/main" id="{39C62CE6-71B6-4381-BB66-74D412BA24CA}"/>
                  </a:ext>
                </a:extLst>
              </p:cNvPr>
              <p:cNvCxnSpPr/>
              <p:nvPr/>
            </p:nvCxnSpPr>
            <p:spPr>
              <a:xfrm>
                <a:off x="7057820" y="3181867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A014B406-17FF-453D-BC80-48093792DB60}"/>
                  </a:ext>
                </a:extLst>
              </p:cNvPr>
              <p:cNvSpPr/>
              <p:nvPr/>
            </p:nvSpPr>
            <p:spPr>
              <a:xfrm>
                <a:off x="8176246" y="2949082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7F1A6CDB-393B-4470-98CE-4A8E8380A463}"/>
                  </a:ext>
                </a:extLst>
              </p:cNvPr>
              <p:cNvSpPr/>
              <p:nvPr/>
            </p:nvSpPr>
            <p:spPr>
              <a:xfrm>
                <a:off x="8189331" y="1577679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C2A2073C-F872-4C94-83E6-A1B73FD5BCD4}"/>
                  </a:ext>
                </a:extLst>
              </p:cNvPr>
              <p:cNvSpPr/>
              <p:nvPr/>
            </p:nvSpPr>
            <p:spPr>
              <a:xfrm>
                <a:off x="8189330" y="4301830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文本框 169">
                    <a:extLst>
                      <a:ext uri="{FF2B5EF4-FFF2-40B4-BE49-F238E27FC236}">
                        <a16:creationId xmlns:a16="http://schemas.microsoft.com/office/drawing/2014/main" id="{74CC6274-C4E3-429A-9ECD-128AB0A478A0}"/>
                      </a:ext>
                    </a:extLst>
                  </p:cNvPr>
                  <p:cNvSpPr txBox="1"/>
                  <p:nvPr/>
                </p:nvSpPr>
                <p:spPr>
                  <a:xfrm>
                    <a:off x="7980122" y="3102612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8" name="文本框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0122" y="3102612"/>
                    <a:ext cx="183960" cy="276999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 l="-33333" r="-3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文本框 170">
                    <a:extLst>
                      <a:ext uri="{FF2B5EF4-FFF2-40B4-BE49-F238E27FC236}">
                        <a16:creationId xmlns:a16="http://schemas.microsoft.com/office/drawing/2014/main" id="{0445D38D-D61E-4277-AADD-1EE8DA74C5D7}"/>
                      </a:ext>
                    </a:extLst>
                  </p:cNvPr>
                  <p:cNvSpPr txBox="1"/>
                  <p:nvPr/>
                </p:nvSpPr>
                <p:spPr>
                  <a:xfrm>
                    <a:off x="7969050" y="4406793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9" name="文本框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9050" y="4406793"/>
                    <a:ext cx="189924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文本框 171">
                    <a:extLst>
                      <a:ext uri="{FF2B5EF4-FFF2-40B4-BE49-F238E27FC236}">
                        <a16:creationId xmlns:a16="http://schemas.microsoft.com/office/drawing/2014/main" id="{165A731E-D4AE-44CC-9CCC-F642075D8CEE}"/>
                      </a:ext>
                    </a:extLst>
                  </p:cNvPr>
                  <p:cNvSpPr txBox="1"/>
                  <p:nvPr/>
                </p:nvSpPr>
                <p:spPr>
                  <a:xfrm>
                    <a:off x="7974158" y="1671768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0" name="文本框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4158" y="1671768"/>
                    <a:ext cx="189924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3" name="直接箭头连接符 172">
                <a:extLst>
                  <a:ext uri="{FF2B5EF4-FFF2-40B4-BE49-F238E27FC236}">
                    <a16:creationId xmlns:a16="http://schemas.microsoft.com/office/drawing/2014/main" id="{D32B129F-F13C-4283-ABCC-B9362B27605E}"/>
                  </a:ext>
                </a:extLst>
              </p:cNvPr>
              <p:cNvCxnSpPr/>
              <p:nvPr/>
            </p:nvCxnSpPr>
            <p:spPr>
              <a:xfrm flipV="1">
                <a:off x="8422690" y="1810267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74" name="直接箭头连接符 173">
                <a:extLst>
                  <a:ext uri="{FF2B5EF4-FFF2-40B4-BE49-F238E27FC236}">
                    <a16:creationId xmlns:a16="http://schemas.microsoft.com/office/drawing/2014/main" id="{512F31B6-D9A7-4599-8756-2AF30C0352DA}"/>
                  </a:ext>
                </a:extLst>
              </p:cNvPr>
              <p:cNvCxnSpPr/>
              <p:nvPr/>
            </p:nvCxnSpPr>
            <p:spPr>
              <a:xfrm>
                <a:off x="8422690" y="3172340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175" name="直接箭头连接符 174">
                <a:extLst>
                  <a:ext uri="{FF2B5EF4-FFF2-40B4-BE49-F238E27FC236}">
                    <a16:creationId xmlns:a16="http://schemas.microsoft.com/office/drawing/2014/main" id="{7EC955C6-0468-4881-8FD8-0F14C7CA5294}"/>
                  </a:ext>
                </a:extLst>
              </p:cNvPr>
              <p:cNvCxnSpPr/>
              <p:nvPr/>
            </p:nvCxnSpPr>
            <p:spPr>
              <a:xfrm>
                <a:off x="8787306" y="1589022"/>
                <a:ext cx="0" cy="46337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6" name="直接箭头连接符 175">
                <a:extLst>
                  <a:ext uri="{FF2B5EF4-FFF2-40B4-BE49-F238E27FC236}">
                    <a16:creationId xmlns:a16="http://schemas.microsoft.com/office/drawing/2014/main" id="{B4C7997F-A677-4FD7-A153-DBF46ED40A82}"/>
                  </a:ext>
                </a:extLst>
              </p:cNvPr>
              <p:cNvCxnSpPr/>
              <p:nvPr/>
            </p:nvCxnSpPr>
            <p:spPr>
              <a:xfrm flipV="1">
                <a:off x="8787306" y="4334728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7" name="直接箭头连接符 176">
                <a:extLst>
                  <a:ext uri="{FF2B5EF4-FFF2-40B4-BE49-F238E27FC236}">
                    <a16:creationId xmlns:a16="http://schemas.microsoft.com/office/drawing/2014/main" id="{D39EA5A2-D449-472F-B78E-63831E478932}"/>
                  </a:ext>
                </a:extLst>
              </p:cNvPr>
              <p:cNvCxnSpPr/>
              <p:nvPr/>
            </p:nvCxnSpPr>
            <p:spPr>
              <a:xfrm flipV="1">
                <a:off x="7421174" y="1577878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8" name="直接箭头连接符 177">
                <a:extLst>
                  <a:ext uri="{FF2B5EF4-FFF2-40B4-BE49-F238E27FC236}">
                    <a16:creationId xmlns:a16="http://schemas.microsoft.com/office/drawing/2014/main" id="{4233D5D2-A5B3-4F3D-9DCA-4A05D970D5CE}"/>
                  </a:ext>
                </a:extLst>
              </p:cNvPr>
              <p:cNvCxnSpPr/>
              <p:nvPr/>
            </p:nvCxnSpPr>
            <p:spPr>
              <a:xfrm>
                <a:off x="7402295" y="4267395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9" name="直接箭头连接符 178">
                <a:extLst>
                  <a:ext uri="{FF2B5EF4-FFF2-40B4-BE49-F238E27FC236}">
                    <a16:creationId xmlns:a16="http://schemas.microsoft.com/office/drawing/2014/main" id="{5B48BDFF-AED0-4E70-9EE4-A00ECA0CB89D}"/>
                  </a:ext>
                </a:extLst>
              </p:cNvPr>
              <p:cNvCxnSpPr/>
              <p:nvPr/>
            </p:nvCxnSpPr>
            <p:spPr>
              <a:xfrm flipV="1">
                <a:off x="7402295" y="2951819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80" name="直接箭头连接符 179">
                <a:extLst>
                  <a:ext uri="{FF2B5EF4-FFF2-40B4-BE49-F238E27FC236}">
                    <a16:creationId xmlns:a16="http://schemas.microsoft.com/office/drawing/2014/main" id="{5B3AC34C-4947-4A8F-AE34-8AD728262AD1}"/>
                  </a:ext>
                </a:extLst>
              </p:cNvPr>
              <p:cNvCxnSpPr/>
              <p:nvPr/>
            </p:nvCxnSpPr>
            <p:spPr>
              <a:xfrm flipV="1">
                <a:off x="8761714" y="2951620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81" name="直接连接符 180">
                <a:extLst>
                  <a:ext uri="{FF2B5EF4-FFF2-40B4-BE49-F238E27FC236}">
                    <a16:creationId xmlns:a16="http://schemas.microsoft.com/office/drawing/2014/main" id="{C9267A3A-C992-40F3-9CDA-65CE55C711CF}"/>
                  </a:ext>
                </a:extLst>
              </p:cNvPr>
              <p:cNvCxnSpPr/>
              <p:nvPr/>
            </p:nvCxnSpPr>
            <p:spPr>
              <a:xfrm>
                <a:off x="6426235" y="1242505"/>
                <a:ext cx="0" cy="4133857"/>
              </a:xfrm>
              <a:prstGeom prst="line">
                <a:avLst/>
              </a:prstGeom>
              <a:noFill/>
              <a:ln w="12700" cap="flat" cmpd="sng" algn="ctr">
                <a:solidFill>
                  <a:srgbClr val="E48312"/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文本框 181">
                    <a:extLst>
                      <a:ext uri="{FF2B5EF4-FFF2-40B4-BE49-F238E27FC236}">
                        <a16:creationId xmlns:a16="http://schemas.microsoft.com/office/drawing/2014/main" id="{BA340DF1-424F-4AD5-A1D3-5774E1F5E738}"/>
                      </a:ext>
                    </a:extLst>
                  </p:cNvPr>
                  <p:cNvSpPr txBox="1"/>
                  <p:nvPr/>
                </p:nvSpPr>
                <p:spPr>
                  <a:xfrm>
                    <a:off x="6540887" y="5013074"/>
                    <a:ext cx="1047018" cy="477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↑,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↑</m:t>
                              </m:r>
                            </m:sub>
                          </m:sSub>
                        </m:oMath>
                      </m:oMathPara>
                    </a14:m>
                    <a:endParaRPr kumimoji="0" lang="zh-CN" alt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0" name="文本框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887" y="5013074"/>
                    <a:ext cx="1047018" cy="477888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 b="-126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>
                    <a:extLst>
                      <a:ext uri="{FF2B5EF4-FFF2-40B4-BE49-F238E27FC236}">
                        <a16:creationId xmlns:a16="http://schemas.microsoft.com/office/drawing/2014/main" id="{4646F0C5-405F-43E6-8D8C-5D9DD0103FC3}"/>
                      </a:ext>
                    </a:extLst>
                  </p:cNvPr>
                  <p:cNvSpPr txBox="1"/>
                  <p:nvPr/>
                </p:nvSpPr>
                <p:spPr>
                  <a:xfrm>
                    <a:off x="7771484" y="5013074"/>
                    <a:ext cx="1276247" cy="477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↑,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US" altLang="zh-CN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↑</m:t>
                              </m:r>
                            </m:sub>
                          </m:sSub>
                        </m:oMath>
                      </m:oMathPara>
                    </a14:m>
                    <a:endParaRPr kumimoji="0" lang="zh-CN" alt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1" name="文本框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1484" y="5013074"/>
                    <a:ext cx="1276247" cy="477888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b="-126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84" name="文本框 183">
            <a:extLst>
              <a:ext uri="{FF2B5EF4-FFF2-40B4-BE49-F238E27FC236}">
                <a16:creationId xmlns:a16="http://schemas.microsoft.com/office/drawing/2014/main" id="{6D911757-1B4D-4287-B00F-FE8423E0786A}"/>
              </a:ext>
            </a:extLst>
          </p:cNvPr>
          <p:cNvSpPr txBox="1"/>
          <p:nvPr/>
        </p:nvSpPr>
        <p:spPr>
          <a:xfrm>
            <a:off x="10281495" y="154211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i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4CB2A6E4-98E3-4B51-8807-7BFB0274C092}"/>
              </a:ext>
            </a:extLst>
          </p:cNvPr>
          <p:cNvCxnSpPr>
            <a:cxnSpLocks/>
          </p:cNvCxnSpPr>
          <p:nvPr/>
        </p:nvCxnSpPr>
        <p:spPr>
          <a:xfrm>
            <a:off x="9845031" y="1767104"/>
            <a:ext cx="445598" cy="5845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86" name="矩形 185">
            <a:extLst>
              <a:ext uri="{FF2B5EF4-FFF2-40B4-BE49-F238E27FC236}">
                <a16:creationId xmlns:a16="http://schemas.microsoft.com/office/drawing/2014/main" id="{60805ABB-9744-4E26-87FB-D14BFF0544E4}"/>
              </a:ext>
            </a:extLst>
          </p:cNvPr>
          <p:cNvSpPr/>
          <p:nvPr/>
        </p:nvSpPr>
        <p:spPr>
          <a:xfrm>
            <a:off x="9948711" y="212698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kern="100" spc="-50" dirty="0">
                <a:solidFill>
                  <a:schemeClr val="accent2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……</a:t>
            </a:r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4D6A6899-6179-4CDE-9FA4-72FEB316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45A9A383-CDA3-4F81-B7F4-8C4335D5930D}"/>
              </a:ext>
            </a:extLst>
          </p:cNvPr>
          <p:cNvCxnSpPr>
            <a:cxnSpLocks/>
          </p:cNvCxnSpPr>
          <p:nvPr/>
        </p:nvCxnSpPr>
        <p:spPr>
          <a:xfrm>
            <a:off x="10624961" y="4295151"/>
            <a:ext cx="445598" cy="5845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5687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副标题 2"/>
          <p:cNvSpPr txBox="1">
            <a:spLocks/>
          </p:cNvSpPr>
          <p:nvPr/>
        </p:nvSpPr>
        <p:spPr>
          <a:xfrm>
            <a:off x="873214" y="535730"/>
            <a:ext cx="8627491" cy="57492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Angular momentum projection of HMAMD bases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6344785-2255-4F0F-8802-DC8BF2021BD4}"/>
              </a:ext>
            </a:extLst>
          </p:cNvPr>
          <p:cNvGrpSpPr/>
          <p:nvPr/>
        </p:nvGrpSpPr>
        <p:grpSpPr>
          <a:xfrm>
            <a:off x="1975016" y="1550304"/>
            <a:ext cx="8580407" cy="4950337"/>
            <a:chOff x="1975016" y="1550304"/>
            <a:chExt cx="8580407" cy="4950337"/>
          </a:xfrm>
        </p:grpSpPr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3F68B0B2-F353-40A3-801A-17822B728B39}"/>
                </a:ext>
              </a:extLst>
            </p:cNvPr>
            <p:cNvGrpSpPr/>
            <p:nvPr/>
          </p:nvGrpSpPr>
          <p:grpSpPr>
            <a:xfrm rot="15837259">
              <a:off x="4603580" y="1914859"/>
              <a:ext cx="2371149" cy="2651759"/>
              <a:chOff x="1234529" y="2105875"/>
              <a:chExt cx="2371149" cy="2651759"/>
            </a:xfrm>
          </p:grpSpPr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BF54910F-9947-48F6-8938-B0F15B2004DC}"/>
                  </a:ext>
                </a:extLst>
              </p:cNvPr>
              <p:cNvSpPr/>
              <p:nvPr/>
            </p:nvSpPr>
            <p:spPr>
              <a:xfrm rot="2638238">
                <a:off x="3130724" y="2105875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A6DAB2DD-23F3-4131-B904-7BE291D6E920}"/>
                  </a:ext>
                </a:extLst>
              </p:cNvPr>
              <p:cNvSpPr/>
              <p:nvPr/>
            </p:nvSpPr>
            <p:spPr>
              <a:xfrm rot="2638238">
                <a:off x="2191885" y="3084354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DB088F67-037A-4445-BC75-8583381CF75C}"/>
                  </a:ext>
                </a:extLst>
              </p:cNvPr>
              <p:cNvSpPr/>
              <p:nvPr/>
            </p:nvSpPr>
            <p:spPr>
              <a:xfrm rot="2638238">
                <a:off x="1234529" y="4052285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152" name="直接箭头连接符 151">
                <a:extLst>
                  <a:ext uri="{FF2B5EF4-FFF2-40B4-BE49-F238E27FC236}">
                    <a16:creationId xmlns:a16="http://schemas.microsoft.com/office/drawing/2014/main" id="{DDA4EC3E-A633-45D8-A655-C5543B89DDD4}"/>
                  </a:ext>
                </a:extLst>
              </p:cNvPr>
              <p:cNvCxnSpPr/>
              <p:nvPr/>
            </p:nvCxnSpPr>
            <p:spPr>
              <a:xfrm rot="2638238" flipV="1">
                <a:off x="2886942" y="2133632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53" name="直接箭头连接符 152">
                <a:extLst>
                  <a:ext uri="{FF2B5EF4-FFF2-40B4-BE49-F238E27FC236}">
                    <a16:creationId xmlns:a16="http://schemas.microsoft.com/office/drawing/2014/main" id="{52E2F33B-3D96-4D97-947E-3B4DAD81BB8B}"/>
                  </a:ext>
                </a:extLst>
              </p:cNvPr>
              <p:cNvCxnSpPr/>
              <p:nvPr/>
            </p:nvCxnSpPr>
            <p:spPr>
              <a:xfrm rot="2638238">
                <a:off x="1940998" y="3113803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54" name="直接箭头连接符 153">
                <a:extLst>
                  <a:ext uri="{FF2B5EF4-FFF2-40B4-BE49-F238E27FC236}">
                    <a16:creationId xmlns:a16="http://schemas.microsoft.com/office/drawing/2014/main" id="{65A9BD97-F2AD-443B-9B8A-64DE59804FBF}"/>
                  </a:ext>
                </a:extLst>
              </p:cNvPr>
              <p:cNvCxnSpPr/>
              <p:nvPr/>
            </p:nvCxnSpPr>
            <p:spPr>
              <a:xfrm rot="2638238" flipV="1">
                <a:off x="1738356" y="4299623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55" name="直接箭头连接符 154">
                <a:extLst>
                  <a:ext uri="{FF2B5EF4-FFF2-40B4-BE49-F238E27FC236}">
                    <a16:creationId xmlns:a16="http://schemas.microsoft.com/office/drawing/2014/main" id="{41AAAA8A-1EE0-4EDF-AFE6-E1B709877F3E}"/>
                  </a:ext>
                </a:extLst>
              </p:cNvPr>
              <p:cNvCxnSpPr/>
              <p:nvPr/>
            </p:nvCxnSpPr>
            <p:spPr>
              <a:xfrm rot="2638238">
                <a:off x="2675792" y="3321708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56" name="直接箭头连接符 155">
                <a:extLst>
                  <a:ext uri="{FF2B5EF4-FFF2-40B4-BE49-F238E27FC236}">
                    <a16:creationId xmlns:a16="http://schemas.microsoft.com/office/drawing/2014/main" id="{F1B193CC-C696-4F39-8630-DD2A2CEEAC8B}"/>
                  </a:ext>
                </a:extLst>
              </p:cNvPr>
              <p:cNvCxnSpPr/>
              <p:nvPr/>
            </p:nvCxnSpPr>
            <p:spPr>
              <a:xfrm rot="2638238" flipV="1">
                <a:off x="3605678" y="2314804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4BE4FC28-CF4B-4179-96A8-F309B0F0B697}"/>
                </a:ext>
              </a:extLst>
            </p:cNvPr>
            <p:cNvGrpSpPr/>
            <p:nvPr/>
          </p:nvGrpSpPr>
          <p:grpSpPr>
            <a:xfrm rot="421337">
              <a:off x="4475153" y="2013625"/>
              <a:ext cx="2371149" cy="2651759"/>
              <a:chOff x="1234529" y="2105875"/>
              <a:chExt cx="2371149" cy="2651759"/>
            </a:xfrm>
          </p:grpSpPr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D017119A-DAAC-4F9E-BA41-FA20891A8DB5}"/>
                  </a:ext>
                </a:extLst>
              </p:cNvPr>
              <p:cNvSpPr/>
              <p:nvPr/>
            </p:nvSpPr>
            <p:spPr>
              <a:xfrm rot="2638238">
                <a:off x="3130724" y="2105875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E8F04722-8A62-4EFF-ADF5-3C0AB2CA5F74}"/>
                  </a:ext>
                </a:extLst>
              </p:cNvPr>
              <p:cNvSpPr/>
              <p:nvPr/>
            </p:nvSpPr>
            <p:spPr>
              <a:xfrm rot="2638238">
                <a:off x="2191885" y="3084354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04A46CAE-48E9-4957-9394-1EBE18BCAA11}"/>
                  </a:ext>
                </a:extLst>
              </p:cNvPr>
              <p:cNvSpPr/>
              <p:nvPr/>
            </p:nvSpPr>
            <p:spPr>
              <a:xfrm rot="2638238">
                <a:off x="1234529" y="4052285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161" name="直接箭头连接符 160">
                <a:extLst>
                  <a:ext uri="{FF2B5EF4-FFF2-40B4-BE49-F238E27FC236}">
                    <a16:creationId xmlns:a16="http://schemas.microsoft.com/office/drawing/2014/main" id="{32E863A7-A131-46A9-9E7E-C21072B215BB}"/>
                  </a:ext>
                </a:extLst>
              </p:cNvPr>
              <p:cNvCxnSpPr/>
              <p:nvPr/>
            </p:nvCxnSpPr>
            <p:spPr>
              <a:xfrm rot="2638238" flipV="1">
                <a:off x="2886942" y="2133632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2" name="直接箭头连接符 161">
                <a:extLst>
                  <a:ext uri="{FF2B5EF4-FFF2-40B4-BE49-F238E27FC236}">
                    <a16:creationId xmlns:a16="http://schemas.microsoft.com/office/drawing/2014/main" id="{CB1EE1E2-1AE0-48F9-84DC-5068124DAAB3}"/>
                  </a:ext>
                </a:extLst>
              </p:cNvPr>
              <p:cNvCxnSpPr/>
              <p:nvPr/>
            </p:nvCxnSpPr>
            <p:spPr>
              <a:xfrm rot="2638238">
                <a:off x="1940998" y="3113803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63" name="直接箭头连接符 162">
                <a:extLst>
                  <a:ext uri="{FF2B5EF4-FFF2-40B4-BE49-F238E27FC236}">
                    <a16:creationId xmlns:a16="http://schemas.microsoft.com/office/drawing/2014/main" id="{C158B8D8-4FA5-4A34-B3F0-1BE9080FACBB}"/>
                  </a:ext>
                </a:extLst>
              </p:cNvPr>
              <p:cNvCxnSpPr/>
              <p:nvPr/>
            </p:nvCxnSpPr>
            <p:spPr>
              <a:xfrm rot="2638238" flipV="1">
                <a:off x="1738356" y="4299623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4" name="直接箭头连接符 163">
                <a:extLst>
                  <a:ext uri="{FF2B5EF4-FFF2-40B4-BE49-F238E27FC236}">
                    <a16:creationId xmlns:a16="http://schemas.microsoft.com/office/drawing/2014/main" id="{958A08AA-69DE-45A4-B1E6-D9F1EA9998BF}"/>
                  </a:ext>
                </a:extLst>
              </p:cNvPr>
              <p:cNvCxnSpPr/>
              <p:nvPr/>
            </p:nvCxnSpPr>
            <p:spPr>
              <a:xfrm rot="2638238">
                <a:off x="2675792" y="3321708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5" name="直接箭头连接符 164">
                <a:extLst>
                  <a:ext uri="{FF2B5EF4-FFF2-40B4-BE49-F238E27FC236}">
                    <a16:creationId xmlns:a16="http://schemas.microsoft.com/office/drawing/2014/main" id="{E04F44F5-8776-4394-85B5-D83EDCD28C14}"/>
                  </a:ext>
                </a:extLst>
              </p:cNvPr>
              <p:cNvCxnSpPr/>
              <p:nvPr/>
            </p:nvCxnSpPr>
            <p:spPr>
              <a:xfrm rot="2638238" flipV="1">
                <a:off x="3605678" y="2314804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F165C8B0-AF3A-4494-AF12-9F69D4CB7FC6}"/>
                </a:ext>
              </a:extLst>
            </p:cNvPr>
            <p:cNvSpPr txBox="1"/>
            <p:nvPr/>
          </p:nvSpPr>
          <p:spPr>
            <a:xfrm>
              <a:off x="1975016" y="5072878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HMAMD</a:t>
              </a:r>
              <a:endPara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08B049D4-0444-4F4F-872F-82C7D8A28A7E}"/>
                    </a:ext>
                  </a:extLst>
                </p:cNvPr>
                <p:cNvSpPr txBox="1"/>
                <p:nvPr/>
              </p:nvSpPr>
              <p:spPr>
                <a:xfrm>
                  <a:off x="7694556" y="2805865"/>
                  <a:ext cx="1028358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08B049D4-0444-4F4F-872F-82C7D8A28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556" y="2805865"/>
                  <a:ext cx="1028358" cy="5186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8" name="组合 167">
              <a:extLst>
                <a:ext uri="{FF2B5EF4-FFF2-40B4-BE49-F238E27FC236}">
                  <a16:creationId xmlns:a16="http://schemas.microsoft.com/office/drawing/2014/main" id="{0FE3EFAC-9B03-45C1-ABBF-05F0B1C6F1C6}"/>
                </a:ext>
              </a:extLst>
            </p:cNvPr>
            <p:cNvGrpSpPr/>
            <p:nvPr/>
          </p:nvGrpSpPr>
          <p:grpSpPr>
            <a:xfrm>
              <a:off x="5232673" y="1611452"/>
              <a:ext cx="780676" cy="3200204"/>
              <a:chOff x="3765823" y="1401902"/>
              <a:chExt cx="780676" cy="3200204"/>
            </a:xfrm>
          </p:grpSpPr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7DD99473-15F4-4ED3-BAB8-217E3DEE5BFE}"/>
                  </a:ext>
                </a:extLst>
              </p:cNvPr>
              <p:cNvSpPr/>
              <p:nvPr/>
            </p:nvSpPr>
            <p:spPr>
              <a:xfrm>
                <a:off x="3963096" y="1418049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49351AAB-974C-4DFA-AF99-87658FB1B249}"/>
                  </a:ext>
                </a:extLst>
              </p:cNvPr>
              <p:cNvSpPr/>
              <p:nvPr/>
            </p:nvSpPr>
            <p:spPr>
              <a:xfrm>
                <a:off x="3966765" y="2774083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F7D26F1A-8A91-4FC5-88A5-FC6A9290BDC0}"/>
                  </a:ext>
                </a:extLst>
              </p:cNvPr>
              <p:cNvSpPr/>
              <p:nvPr/>
            </p:nvSpPr>
            <p:spPr>
              <a:xfrm>
                <a:off x="3949785" y="4135381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文本框 171">
                    <a:extLst>
                      <a:ext uri="{FF2B5EF4-FFF2-40B4-BE49-F238E27FC236}">
                        <a16:creationId xmlns:a16="http://schemas.microsoft.com/office/drawing/2014/main" id="{7E430399-FAB9-44E8-81A3-60DB23507DF3}"/>
                      </a:ext>
                    </a:extLst>
                  </p:cNvPr>
                  <p:cNvSpPr txBox="1"/>
                  <p:nvPr/>
                </p:nvSpPr>
                <p:spPr>
                  <a:xfrm>
                    <a:off x="3770335" y="1492410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1" name="文本框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0335" y="1492410"/>
                    <a:ext cx="183960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id="{B04A79FE-8161-4BF7-B58D-938FF762B633}"/>
                      </a:ext>
                    </a:extLst>
                  </p:cNvPr>
                  <p:cNvSpPr txBox="1"/>
                  <p:nvPr/>
                </p:nvSpPr>
                <p:spPr>
                  <a:xfrm>
                    <a:off x="3765823" y="2871579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3" name="文本框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823" y="2871579"/>
                    <a:ext cx="18992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文本框 173">
                    <a:extLst>
                      <a:ext uri="{FF2B5EF4-FFF2-40B4-BE49-F238E27FC236}">
                        <a16:creationId xmlns:a16="http://schemas.microsoft.com/office/drawing/2014/main" id="{DE413B11-A16A-4DAC-977D-C345FBAE5022}"/>
                      </a:ext>
                    </a:extLst>
                  </p:cNvPr>
                  <p:cNvSpPr txBox="1"/>
                  <p:nvPr/>
                </p:nvSpPr>
                <p:spPr>
                  <a:xfrm>
                    <a:off x="3765823" y="4231018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4" name="文本框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823" y="4231018"/>
                    <a:ext cx="189924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5" name="直接箭头连接符 174">
                <a:extLst>
                  <a:ext uri="{FF2B5EF4-FFF2-40B4-BE49-F238E27FC236}">
                    <a16:creationId xmlns:a16="http://schemas.microsoft.com/office/drawing/2014/main" id="{825D99C0-1CC6-48C1-A2F1-770FFB714BAC}"/>
                  </a:ext>
                </a:extLst>
              </p:cNvPr>
              <p:cNvCxnSpPr/>
              <p:nvPr/>
            </p:nvCxnSpPr>
            <p:spPr>
              <a:xfrm flipV="1">
                <a:off x="4183147" y="1643818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176" name="直接箭头连接符 175">
                <a:extLst>
                  <a:ext uri="{FF2B5EF4-FFF2-40B4-BE49-F238E27FC236}">
                    <a16:creationId xmlns:a16="http://schemas.microsoft.com/office/drawing/2014/main" id="{BE5C6605-70E7-4FD9-BEC4-8A741C508D84}"/>
                  </a:ext>
                </a:extLst>
              </p:cNvPr>
              <p:cNvCxnSpPr/>
              <p:nvPr/>
            </p:nvCxnSpPr>
            <p:spPr>
              <a:xfrm>
                <a:off x="4183147" y="3005893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77" name="直接箭头连接符 176">
                <a:extLst>
                  <a:ext uri="{FF2B5EF4-FFF2-40B4-BE49-F238E27FC236}">
                    <a16:creationId xmlns:a16="http://schemas.microsoft.com/office/drawing/2014/main" id="{1EAE198F-AF74-40CE-9782-895B37046427}"/>
                  </a:ext>
                </a:extLst>
              </p:cNvPr>
              <p:cNvCxnSpPr/>
              <p:nvPr/>
            </p:nvCxnSpPr>
            <p:spPr>
              <a:xfrm flipV="1">
                <a:off x="4546499" y="4126830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8" name="直接箭头连接符 177">
                <a:extLst>
                  <a:ext uri="{FF2B5EF4-FFF2-40B4-BE49-F238E27FC236}">
                    <a16:creationId xmlns:a16="http://schemas.microsoft.com/office/drawing/2014/main" id="{110CFB27-90FE-4C2A-9523-039779EA20EB}"/>
                  </a:ext>
                </a:extLst>
              </p:cNvPr>
              <p:cNvCxnSpPr/>
              <p:nvPr/>
            </p:nvCxnSpPr>
            <p:spPr>
              <a:xfrm>
                <a:off x="4546499" y="2770445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9" name="直接箭头连接符 178">
                <a:extLst>
                  <a:ext uri="{FF2B5EF4-FFF2-40B4-BE49-F238E27FC236}">
                    <a16:creationId xmlns:a16="http://schemas.microsoft.com/office/drawing/2014/main" id="{28DB69D5-7078-4CBB-98C4-E39AE4FCCE29}"/>
                  </a:ext>
                </a:extLst>
              </p:cNvPr>
              <p:cNvCxnSpPr/>
              <p:nvPr/>
            </p:nvCxnSpPr>
            <p:spPr>
              <a:xfrm flipV="1">
                <a:off x="4512363" y="1401902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80" name="组合 179">
              <a:extLst>
                <a:ext uri="{FF2B5EF4-FFF2-40B4-BE49-F238E27FC236}">
                  <a16:creationId xmlns:a16="http://schemas.microsoft.com/office/drawing/2014/main" id="{046883E2-DB06-4F05-BCF9-9BFFC3E4D760}"/>
                </a:ext>
              </a:extLst>
            </p:cNvPr>
            <p:cNvGrpSpPr/>
            <p:nvPr/>
          </p:nvGrpSpPr>
          <p:grpSpPr>
            <a:xfrm>
              <a:off x="8810653" y="1550304"/>
              <a:ext cx="780676" cy="3200204"/>
              <a:chOff x="6958317" y="1340754"/>
              <a:chExt cx="780676" cy="3200204"/>
            </a:xfrm>
          </p:grpSpPr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69949598-2D98-42A4-A5FE-D07CD80C34F3}"/>
                  </a:ext>
                </a:extLst>
              </p:cNvPr>
              <p:cNvSpPr/>
              <p:nvPr/>
            </p:nvSpPr>
            <p:spPr>
              <a:xfrm>
                <a:off x="7155589" y="1356901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2F467FD7-F872-45D5-A42A-28B54C08CB77}"/>
                  </a:ext>
                </a:extLst>
              </p:cNvPr>
              <p:cNvSpPr/>
              <p:nvPr/>
            </p:nvSpPr>
            <p:spPr>
              <a:xfrm>
                <a:off x="7159260" y="2712935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83D0463C-858D-404C-BE9C-0B572DA4209E}"/>
                  </a:ext>
                </a:extLst>
              </p:cNvPr>
              <p:cNvSpPr/>
              <p:nvPr/>
            </p:nvSpPr>
            <p:spPr>
              <a:xfrm>
                <a:off x="7142280" y="4074233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文本框 183">
                    <a:extLst>
                      <a:ext uri="{FF2B5EF4-FFF2-40B4-BE49-F238E27FC236}">
                        <a16:creationId xmlns:a16="http://schemas.microsoft.com/office/drawing/2014/main" id="{38CA21DA-D22B-4EF9-B4DB-2BE8D147E5DB}"/>
                      </a:ext>
                    </a:extLst>
                  </p:cNvPr>
                  <p:cNvSpPr txBox="1"/>
                  <p:nvPr/>
                </p:nvSpPr>
                <p:spPr>
                  <a:xfrm>
                    <a:off x="6962828" y="1431262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54" name="文本框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2828" y="1431262"/>
                    <a:ext cx="183960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3333" r="-3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>
                    <a:extLst>
                      <a:ext uri="{FF2B5EF4-FFF2-40B4-BE49-F238E27FC236}">
                        <a16:creationId xmlns:a16="http://schemas.microsoft.com/office/drawing/2014/main" id="{10B1FF77-569F-41EC-866E-B1E0D6E24F89}"/>
                      </a:ext>
                    </a:extLst>
                  </p:cNvPr>
                  <p:cNvSpPr txBox="1"/>
                  <p:nvPr/>
                </p:nvSpPr>
                <p:spPr>
                  <a:xfrm>
                    <a:off x="6958317" y="2810431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57" name="文本框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8317" y="2810431"/>
                    <a:ext cx="189924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8750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本框 185">
                    <a:extLst>
                      <a:ext uri="{FF2B5EF4-FFF2-40B4-BE49-F238E27FC236}">
                        <a16:creationId xmlns:a16="http://schemas.microsoft.com/office/drawing/2014/main" id="{24356BE4-81BE-4FC5-AA07-02C606C94CAF}"/>
                      </a:ext>
                    </a:extLst>
                  </p:cNvPr>
                  <p:cNvSpPr txBox="1"/>
                  <p:nvPr/>
                </p:nvSpPr>
                <p:spPr>
                  <a:xfrm>
                    <a:off x="6958317" y="4169870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58" name="文本框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8317" y="4169870"/>
                    <a:ext cx="189924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8750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7" name="直接箭头连接符 186">
                <a:extLst>
                  <a:ext uri="{FF2B5EF4-FFF2-40B4-BE49-F238E27FC236}">
                    <a16:creationId xmlns:a16="http://schemas.microsoft.com/office/drawing/2014/main" id="{A36FC873-F8B8-43B0-B221-88E07BA5F571}"/>
                  </a:ext>
                </a:extLst>
              </p:cNvPr>
              <p:cNvCxnSpPr/>
              <p:nvPr/>
            </p:nvCxnSpPr>
            <p:spPr>
              <a:xfrm flipV="1">
                <a:off x="7375640" y="1582670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188" name="直接箭头连接符 187">
                <a:extLst>
                  <a:ext uri="{FF2B5EF4-FFF2-40B4-BE49-F238E27FC236}">
                    <a16:creationId xmlns:a16="http://schemas.microsoft.com/office/drawing/2014/main" id="{FE4C798B-0225-438F-9826-37F1D26D33C9}"/>
                  </a:ext>
                </a:extLst>
              </p:cNvPr>
              <p:cNvCxnSpPr/>
              <p:nvPr/>
            </p:nvCxnSpPr>
            <p:spPr>
              <a:xfrm>
                <a:off x="7375640" y="2944745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89" name="直接箭头连接符 188">
                <a:extLst>
                  <a:ext uri="{FF2B5EF4-FFF2-40B4-BE49-F238E27FC236}">
                    <a16:creationId xmlns:a16="http://schemas.microsoft.com/office/drawing/2014/main" id="{3C29AF1A-34D5-4191-B406-E91265915081}"/>
                  </a:ext>
                </a:extLst>
              </p:cNvPr>
              <p:cNvCxnSpPr/>
              <p:nvPr/>
            </p:nvCxnSpPr>
            <p:spPr>
              <a:xfrm flipV="1">
                <a:off x="7738993" y="4065682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0" name="直接箭头连接符 189">
                <a:extLst>
                  <a:ext uri="{FF2B5EF4-FFF2-40B4-BE49-F238E27FC236}">
                    <a16:creationId xmlns:a16="http://schemas.microsoft.com/office/drawing/2014/main" id="{5F6813A6-C783-438C-9901-567933C405EB}"/>
                  </a:ext>
                </a:extLst>
              </p:cNvPr>
              <p:cNvCxnSpPr/>
              <p:nvPr/>
            </p:nvCxnSpPr>
            <p:spPr>
              <a:xfrm>
                <a:off x="7738993" y="2709297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1" name="直接箭头连接符 190">
                <a:extLst>
                  <a:ext uri="{FF2B5EF4-FFF2-40B4-BE49-F238E27FC236}">
                    <a16:creationId xmlns:a16="http://schemas.microsoft.com/office/drawing/2014/main" id="{E93F70EB-5EE8-4D9B-915E-CF37ECD0B2CB}"/>
                  </a:ext>
                </a:extLst>
              </p:cNvPr>
              <p:cNvCxnSpPr/>
              <p:nvPr/>
            </p:nvCxnSpPr>
            <p:spPr>
              <a:xfrm flipV="1">
                <a:off x="7704856" y="1340754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865C769B-5F8B-4335-A1DF-D14D341C16EC}"/>
                </a:ext>
              </a:extLst>
            </p:cNvPr>
            <p:cNvGrpSpPr/>
            <p:nvPr/>
          </p:nvGrpSpPr>
          <p:grpSpPr>
            <a:xfrm>
              <a:off x="2317990" y="1611452"/>
              <a:ext cx="780676" cy="3200204"/>
              <a:chOff x="3765823" y="1401902"/>
              <a:chExt cx="780676" cy="3200204"/>
            </a:xfrm>
          </p:grpSpPr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96B6F1E2-8205-47F5-8B0D-B2929A591A77}"/>
                  </a:ext>
                </a:extLst>
              </p:cNvPr>
              <p:cNvSpPr/>
              <p:nvPr/>
            </p:nvSpPr>
            <p:spPr>
              <a:xfrm>
                <a:off x="3963096" y="1418049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96E3B998-2603-4EAA-BDA8-FF425B489AF6}"/>
                  </a:ext>
                </a:extLst>
              </p:cNvPr>
              <p:cNvSpPr/>
              <p:nvPr/>
            </p:nvSpPr>
            <p:spPr>
              <a:xfrm>
                <a:off x="3966765" y="2774083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A5053622-CD20-479C-956C-7B3BFC74A8AE}"/>
                  </a:ext>
                </a:extLst>
              </p:cNvPr>
              <p:cNvSpPr/>
              <p:nvPr/>
            </p:nvSpPr>
            <p:spPr>
              <a:xfrm>
                <a:off x="3949785" y="4135381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文本框 195">
                    <a:extLst>
                      <a:ext uri="{FF2B5EF4-FFF2-40B4-BE49-F238E27FC236}">
                        <a16:creationId xmlns:a16="http://schemas.microsoft.com/office/drawing/2014/main" id="{01D041A5-90FA-4512-A261-155552921DD2}"/>
                      </a:ext>
                    </a:extLst>
                  </p:cNvPr>
                  <p:cNvSpPr txBox="1"/>
                  <p:nvPr/>
                </p:nvSpPr>
                <p:spPr>
                  <a:xfrm>
                    <a:off x="3770335" y="1492410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1" name="文本框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0335" y="1492410"/>
                    <a:ext cx="183960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文本框 196">
                    <a:extLst>
                      <a:ext uri="{FF2B5EF4-FFF2-40B4-BE49-F238E27FC236}">
                        <a16:creationId xmlns:a16="http://schemas.microsoft.com/office/drawing/2014/main" id="{9225FABE-BE62-47A2-B2BA-8279FECFC10C}"/>
                      </a:ext>
                    </a:extLst>
                  </p:cNvPr>
                  <p:cNvSpPr txBox="1"/>
                  <p:nvPr/>
                </p:nvSpPr>
                <p:spPr>
                  <a:xfrm>
                    <a:off x="3765823" y="2871579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3" name="文本框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823" y="2871579"/>
                    <a:ext cx="18992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文本框 197">
                    <a:extLst>
                      <a:ext uri="{FF2B5EF4-FFF2-40B4-BE49-F238E27FC236}">
                        <a16:creationId xmlns:a16="http://schemas.microsoft.com/office/drawing/2014/main" id="{BD8844CC-BBBE-4A71-9286-EA161F7AE4E4}"/>
                      </a:ext>
                    </a:extLst>
                  </p:cNvPr>
                  <p:cNvSpPr txBox="1"/>
                  <p:nvPr/>
                </p:nvSpPr>
                <p:spPr>
                  <a:xfrm>
                    <a:off x="3765823" y="4231018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4" name="文本框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823" y="4231018"/>
                    <a:ext cx="189924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9" name="直接箭头连接符 198">
                <a:extLst>
                  <a:ext uri="{FF2B5EF4-FFF2-40B4-BE49-F238E27FC236}">
                    <a16:creationId xmlns:a16="http://schemas.microsoft.com/office/drawing/2014/main" id="{249217DA-FA80-48EB-AE00-B652B8ACE366}"/>
                  </a:ext>
                </a:extLst>
              </p:cNvPr>
              <p:cNvCxnSpPr/>
              <p:nvPr/>
            </p:nvCxnSpPr>
            <p:spPr>
              <a:xfrm flipV="1">
                <a:off x="4183147" y="1643818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200" name="直接箭头连接符 199">
                <a:extLst>
                  <a:ext uri="{FF2B5EF4-FFF2-40B4-BE49-F238E27FC236}">
                    <a16:creationId xmlns:a16="http://schemas.microsoft.com/office/drawing/2014/main" id="{64C24C89-9D0E-43A2-86EE-083F3AD878FE}"/>
                  </a:ext>
                </a:extLst>
              </p:cNvPr>
              <p:cNvCxnSpPr/>
              <p:nvPr/>
            </p:nvCxnSpPr>
            <p:spPr>
              <a:xfrm>
                <a:off x="4183147" y="3005893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201" name="直接箭头连接符 200">
                <a:extLst>
                  <a:ext uri="{FF2B5EF4-FFF2-40B4-BE49-F238E27FC236}">
                    <a16:creationId xmlns:a16="http://schemas.microsoft.com/office/drawing/2014/main" id="{9792A3FE-FF79-43B6-93B4-E6FA2A23E6CC}"/>
                  </a:ext>
                </a:extLst>
              </p:cNvPr>
              <p:cNvCxnSpPr/>
              <p:nvPr/>
            </p:nvCxnSpPr>
            <p:spPr>
              <a:xfrm flipV="1">
                <a:off x="4546499" y="4126830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02" name="直接箭头连接符 201">
                <a:extLst>
                  <a:ext uri="{FF2B5EF4-FFF2-40B4-BE49-F238E27FC236}">
                    <a16:creationId xmlns:a16="http://schemas.microsoft.com/office/drawing/2014/main" id="{7B3ED17A-B53A-4074-8D7B-87CB9C555DB4}"/>
                  </a:ext>
                </a:extLst>
              </p:cNvPr>
              <p:cNvCxnSpPr/>
              <p:nvPr/>
            </p:nvCxnSpPr>
            <p:spPr>
              <a:xfrm>
                <a:off x="4546499" y="2770445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03" name="直接箭头连接符 202">
                <a:extLst>
                  <a:ext uri="{FF2B5EF4-FFF2-40B4-BE49-F238E27FC236}">
                    <a16:creationId xmlns:a16="http://schemas.microsoft.com/office/drawing/2014/main" id="{755D519E-B0B1-4B4D-B2D0-572C40A6303B}"/>
                  </a:ext>
                </a:extLst>
              </p:cNvPr>
              <p:cNvCxnSpPr/>
              <p:nvPr/>
            </p:nvCxnSpPr>
            <p:spPr>
              <a:xfrm flipV="1">
                <a:off x="4512363" y="1401902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204" name="文本框 203">
              <a:extLst>
                <a:ext uri="{FF2B5EF4-FFF2-40B4-BE49-F238E27FC236}">
                  <a16:creationId xmlns:a16="http://schemas.microsoft.com/office/drawing/2014/main" id="{A136C08E-2C58-495E-81E8-3482A6256BAB}"/>
                </a:ext>
              </a:extLst>
            </p:cNvPr>
            <p:cNvSpPr txBox="1"/>
            <p:nvPr/>
          </p:nvSpPr>
          <p:spPr>
            <a:xfrm>
              <a:off x="4307209" y="4960790"/>
              <a:ext cx="25330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HMAMD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rotated</a:t>
              </a:r>
              <a:b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space</a:t>
              </a:r>
              <a:endPara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文本框 204">
              <a:extLst>
                <a:ext uri="{FF2B5EF4-FFF2-40B4-BE49-F238E27FC236}">
                  <a16:creationId xmlns:a16="http://schemas.microsoft.com/office/drawing/2014/main" id="{476B238E-F2A5-45F9-BD1F-7D7E5A57D577}"/>
                </a:ext>
              </a:extLst>
            </p:cNvPr>
            <p:cNvSpPr txBox="1"/>
            <p:nvPr/>
          </p:nvSpPr>
          <p:spPr>
            <a:xfrm>
              <a:off x="7900529" y="4918990"/>
              <a:ext cx="26548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HMAMD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angular </a:t>
              </a:r>
              <a:b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momentum projected</a:t>
              </a:r>
              <a:endPara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文本框 205">
                  <a:extLst>
                    <a:ext uri="{FF2B5EF4-FFF2-40B4-BE49-F238E27FC236}">
                      <a16:creationId xmlns:a16="http://schemas.microsoft.com/office/drawing/2014/main" id="{62D131F0-C973-4D98-B5E6-8B2E94B399D5}"/>
                    </a:ext>
                  </a:extLst>
                </p:cNvPr>
                <p:cNvSpPr txBox="1"/>
                <p:nvPr/>
              </p:nvSpPr>
              <p:spPr>
                <a:xfrm>
                  <a:off x="6817728" y="5696803"/>
                  <a:ext cx="3711487" cy="803838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𝑀𝐾</m:t>
                            </m:r>
                          </m:sub>
                          <m:sup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sup>
                        </m:sSub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+1</m:t>
                            </m:r>
                          </m:num>
                          <m:den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kumimoji="0" lang="en-US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zh-CN" alt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en-US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0" lang="en-US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kumimoji="0" lang="en-US" altLang="zh-CN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altLang="zh-CN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kumimoji="0" lang="en-US" altLang="zh-CN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kumimoji="0" lang="en-US" altLang="zh-CN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𝑀𝐾</m:t>
                                    </m:r>
                                  </m:sub>
                                  <m:sup>
                                    <m:r>
                                      <a:rPr kumimoji="0" lang="en-US" altLang="zh-CN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𝐽</m:t>
                                    </m:r>
                                  </m:sup>
                                </m:sSubSup>
                                <m:r>
                                  <a:rPr kumimoji="0" lang="en-US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0" lang="en-US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0" lang="en-US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l-GR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Ω</m:t>
                                </m:r>
                              </m:e>
                            </m:d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kumimoji="0" lang="en-US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l-GR" altLang="zh-CN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Ω</m:t>
                                </m:r>
                              </m:e>
                            </m:d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kumimoji="0" lang="el-GR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Ω</m:t>
                            </m:r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6" name="文本框 205">
                  <a:extLst>
                    <a:ext uri="{FF2B5EF4-FFF2-40B4-BE49-F238E27FC236}">
                      <a16:creationId xmlns:a16="http://schemas.microsoft.com/office/drawing/2014/main" id="{62D131F0-C973-4D98-B5E6-8B2E94B39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728" y="5696803"/>
                  <a:ext cx="3711487" cy="803838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5875" cap="flat" cmpd="sng" algn="ctr">
                  <a:noFill/>
                  <a:prstDash val="solid"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BBB26B-6EF5-4543-9E34-F1B23B44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08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F0AB7167-7199-4952-96DA-E0C52B94D528}"/>
              </a:ext>
            </a:extLst>
          </p:cNvPr>
          <p:cNvSpPr/>
          <p:nvPr/>
        </p:nvSpPr>
        <p:spPr>
          <a:xfrm>
            <a:off x="6337070" y="5203137"/>
            <a:ext cx="514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kern="100">
                <a:latin typeface="Times New Roman" panose="02020603050405020304" pitchFamily="18" charset="0"/>
                <a:ea typeface="等线" panose="02010600030101010101" pitchFamily="2" charset="-122"/>
              </a:rPr>
              <a:t>Q. Zhao, M. Lyu, Z. Ren, T. Myo, H. Toki</a:t>
            </a:r>
            <a:r>
              <a:rPr lang="nn-NO" altLang="zh-CN" sz="1600" kern="100">
                <a:latin typeface="Times New Roman" panose="02020603050405020304" pitchFamily="18" charset="0"/>
                <a:ea typeface="MS Mincho" panose="02020609040205080304" pitchFamily="49" charset="-128"/>
              </a:rPr>
              <a:t>, K. Ikeda, </a:t>
            </a:r>
            <a:br>
              <a:rPr lang="nn-NO" altLang="zh-CN" sz="1600" kern="100"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nn-NO" altLang="zh-CN" sz="1600" kern="100">
                <a:latin typeface="Times New Roman" panose="02020603050405020304" pitchFamily="18" charset="0"/>
                <a:ea typeface="MS Mincho" panose="02020609040205080304" pitchFamily="49" charset="-128"/>
              </a:rPr>
              <a:t>H. Horiuchi, M. Isaka, and T. Yamada</a:t>
            </a:r>
            <a:r>
              <a:rPr lang="en-US" altLang="zh-CN" sz="1600" i="1" kern="100">
                <a:latin typeface="Times New Roman" panose="02020603050405020304" pitchFamily="18" charset="0"/>
                <a:ea typeface="MS Mincho" panose="02020609040205080304" pitchFamily="49" charset="-128"/>
              </a:rPr>
              <a:t>,</a:t>
            </a:r>
            <a:br>
              <a:rPr lang="en-US" altLang="zh-CN" sz="1600" i="1" kern="100"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zh-CN" sz="1600" i="1" kern="100">
                <a:latin typeface="Times New Roman" panose="02020603050405020304" pitchFamily="18" charset="0"/>
                <a:ea typeface="MS Mincho" panose="02020609040205080304" pitchFamily="49" charset="-128"/>
              </a:rPr>
              <a:t>Phys. Rev. C </a:t>
            </a:r>
            <a:r>
              <a:rPr lang="en-US" altLang="zh-CN" sz="1600" b="1" kern="100">
                <a:latin typeface="Times New Roman" panose="02020603050405020304" pitchFamily="18" charset="0"/>
                <a:ea typeface="MS Mincho" panose="02020609040205080304" pitchFamily="49" charset="-128"/>
              </a:rPr>
              <a:t>99, </a:t>
            </a:r>
            <a:r>
              <a:rPr lang="en-US" altLang="zh-CN" sz="1600" kern="100">
                <a:latin typeface="Times New Roman" panose="02020603050405020304" pitchFamily="18" charset="0"/>
                <a:ea typeface="等线" panose="02010600030101010101" pitchFamily="2" charset="-122"/>
              </a:rPr>
              <a:t>034311 (2019)</a:t>
            </a:r>
            <a:endParaRPr lang="zh-CN" altLang="en-US" sz="160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C3F9467-02E6-4A38-9591-B103D99A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674" y="4684148"/>
            <a:ext cx="4697329" cy="52273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467985-B41C-4292-AE58-045F9F65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6CF5EC-F56A-42F3-BC64-14AA82730F98}"/>
              </a:ext>
            </a:extLst>
          </p:cNvPr>
          <p:cNvSpPr txBox="1">
            <a:spLocks/>
          </p:cNvSpPr>
          <p:nvPr/>
        </p:nvSpPr>
        <p:spPr>
          <a:xfrm>
            <a:off x="610318" y="554245"/>
            <a:ext cx="7779088" cy="89316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kern="100" spc="-5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Application of HMAMD on </a:t>
            </a:r>
            <a:r>
              <a:rPr lang="en-US" altLang="zh-CN" sz="2400" kern="100" spc="-50" baseline="3000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3</a:t>
            </a:r>
            <a:r>
              <a:rPr lang="en-US" altLang="zh-CN" sz="2400" kern="100" spc="-5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H nuclei </a:t>
            </a:r>
            <a:endParaRPr lang="x-none" altLang="zh-CN" sz="2400" kern="100" spc="-50" dirty="0">
              <a:solidFill>
                <a:srgbClr val="216AA8"/>
              </a:solidFill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9BA069-0535-4465-89A6-50FE224F5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71" y="1567730"/>
            <a:ext cx="4697197" cy="30421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DC171C1-D0E3-4B49-8AAE-4472E0B49802}"/>
              </a:ext>
            </a:extLst>
          </p:cNvPr>
          <p:cNvSpPr/>
          <p:nvPr/>
        </p:nvSpPr>
        <p:spPr>
          <a:xfrm>
            <a:off x="621674" y="47601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kern="100">
                <a:latin typeface="Times New Roman" panose="02020603050405020304" pitchFamily="18" charset="0"/>
                <a:ea typeface="MS Mincho" panose="02020609040205080304" pitchFamily="49" charset="-128"/>
              </a:rPr>
              <a:t>T. Myo, H. Toki, K. Ikeda, H. Horiuchi, T. Suhara, </a:t>
            </a:r>
            <a:br>
              <a:rPr lang="en-US" altLang="zh-CN" sz="1600" kern="100"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zh-CN" sz="1600" kern="100">
                <a:latin typeface="Times New Roman" panose="02020603050405020304" pitchFamily="18" charset="0"/>
                <a:ea typeface="MS Mincho" panose="02020609040205080304" pitchFamily="49" charset="-128"/>
              </a:rPr>
              <a:t>M. Lyu, M. Isaka, and T. Yamada, </a:t>
            </a:r>
            <a:br>
              <a:rPr lang="en-US" altLang="zh-CN" sz="1600" kern="100"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zh-CN" sz="1600" i="1" kern="100">
                <a:latin typeface="Times New Roman" panose="02020603050405020304" pitchFamily="18" charset="0"/>
                <a:ea typeface="MS Mincho" panose="02020609040205080304" pitchFamily="49" charset="-128"/>
              </a:rPr>
              <a:t>Prog. Theor. Exp. Phys. </a:t>
            </a:r>
            <a:r>
              <a:rPr lang="en-US" altLang="zh-CN" sz="1600" b="1" kern="100">
                <a:latin typeface="Times New Roman" panose="02020603050405020304" pitchFamily="18" charset="0"/>
                <a:ea typeface="MS Mincho" panose="02020609040205080304" pitchFamily="49" charset="-128"/>
              </a:rPr>
              <a:t>2017</a:t>
            </a:r>
            <a:r>
              <a:rPr lang="en-US" altLang="zh-CN" sz="1600" kern="100">
                <a:latin typeface="Times New Roman" panose="02020603050405020304" pitchFamily="18" charset="0"/>
                <a:ea typeface="MS Mincho" panose="02020609040205080304" pitchFamily="49" charset="-128"/>
              </a:rPr>
              <a:t>, 111D01 (2017)</a:t>
            </a:r>
            <a:endParaRPr lang="zh-CN" altLang="en-US" sz="16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F73A7A5-B78F-44BD-8885-65F1996F265E}"/>
              </a:ext>
            </a:extLst>
          </p:cNvPr>
          <p:cNvSpPr/>
          <p:nvPr/>
        </p:nvSpPr>
        <p:spPr>
          <a:xfrm>
            <a:off x="673071" y="1095446"/>
            <a:ext cx="348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tensor correlation (Furutani–Tamagaki force)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A7233E-91C7-4039-9433-F3464F2BD828}"/>
              </a:ext>
            </a:extLst>
          </p:cNvPr>
          <p:cNvSpPr/>
          <p:nvPr/>
        </p:nvSpPr>
        <p:spPr>
          <a:xfrm>
            <a:off x="6329077" y="1095446"/>
            <a:ext cx="514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central correlation (AV4’ force)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DA37A79-5030-4B67-BFD8-6538A0397C0E}"/>
              </a:ext>
            </a:extLst>
          </p:cNvPr>
          <p:cNvSpPr/>
          <p:nvPr/>
        </p:nvSpPr>
        <p:spPr>
          <a:xfrm>
            <a:off x="10288367" y="2774577"/>
            <a:ext cx="2092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kern="100">
                <a:latin typeface="Times New Roman" panose="02020603050405020304" pitchFamily="18" charset="0"/>
                <a:ea typeface="等线" panose="02010600030101010101" pitchFamily="2" charset="-122"/>
              </a:rPr>
              <a:t>T. Myo, </a:t>
            </a:r>
            <a:br>
              <a:rPr lang="en-US" altLang="zh-CN" sz="1600" kern="100">
                <a:latin typeface="Times New Roman" panose="02020603050405020304" pitchFamily="18" charset="0"/>
                <a:ea typeface="等线" panose="02010600030101010101" pitchFamily="2" charset="-122"/>
              </a:rPr>
            </a:br>
            <a:r>
              <a:rPr lang="en-US" altLang="zh-CN" sz="1600" i="1" kern="100">
                <a:latin typeface="Times New Roman" panose="02020603050405020304" pitchFamily="18" charset="0"/>
                <a:ea typeface="等线" panose="02010600030101010101" pitchFamily="2" charset="-122"/>
              </a:rPr>
              <a:t>PTEP </a:t>
            </a:r>
            <a:r>
              <a:rPr lang="en-US" altLang="zh-CN" sz="1600" b="1" kern="100">
                <a:latin typeface="Times New Roman" panose="02020603050405020304" pitchFamily="18" charset="0"/>
                <a:ea typeface="等线" panose="02010600030101010101" pitchFamily="2" charset="-122"/>
              </a:rPr>
              <a:t>2018</a:t>
            </a:r>
            <a:r>
              <a:rPr lang="en-US" altLang="zh-CN" sz="1600" kern="100">
                <a:latin typeface="Times New Roman" panose="02020603050405020304" pitchFamily="18" charset="0"/>
                <a:ea typeface="等线" panose="02010600030101010101" pitchFamily="2" charset="-122"/>
              </a:rPr>
              <a:t>, </a:t>
            </a:r>
            <a:br>
              <a:rPr lang="en-US" altLang="zh-CN" sz="1600" kern="100">
                <a:latin typeface="Times New Roman" panose="02020603050405020304" pitchFamily="18" charset="0"/>
                <a:ea typeface="等线" panose="02010600030101010101" pitchFamily="2" charset="-122"/>
              </a:rPr>
            </a:br>
            <a:r>
              <a:rPr lang="en-US" altLang="zh-CN" sz="1600" kern="100">
                <a:latin typeface="Times New Roman" panose="02020603050405020304" pitchFamily="18" charset="0"/>
                <a:ea typeface="等线" panose="02010600030101010101" pitchFamily="2" charset="-122"/>
              </a:rPr>
              <a:t>031D01 (2018)</a:t>
            </a:r>
            <a:endParaRPr lang="zh-CN" altLang="en-US" sz="16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39706B-7C36-45F0-88D2-4EB2A5EF323A}"/>
              </a:ext>
            </a:extLst>
          </p:cNvPr>
          <p:cNvSpPr/>
          <p:nvPr/>
        </p:nvSpPr>
        <p:spPr>
          <a:xfrm>
            <a:off x="6337070" y="4390811"/>
            <a:ext cx="3480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NN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80601D2-4E47-440E-981D-BABC4470F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077" y="1499753"/>
            <a:ext cx="3959290" cy="27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2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14E0103-11E8-4B7C-9247-17D50B5B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46643E-AE07-4F59-A928-5D1C86468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814"/>
          <a:stretch/>
        </p:blipFill>
        <p:spPr>
          <a:xfrm>
            <a:off x="649477" y="1690034"/>
            <a:ext cx="5031258" cy="34779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64DEBF-30D9-4344-AFD4-81BA50C48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756" y="1665737"/>
            <a:ext cx="4873869" cy="3526526"/>
          </a:xfrm>
          <a:prstGeom prst="rect">
            <a:avLst/>
          </a:prstGeom>
        </p:spPr>
      </p:pic>
      <p:sp>
        <p:nvSpPr>
          <p:cNvPr id="5" name="副标题 2">
            <a:extLst>
              <a:ext uri="{FF2B5EF4-FFF2-40B4-BE49-F238E27FC236}">
                <a16:creationId xmlns:a16="http://schemas.microsoft.com/office/drawing/2014/main" id="{6E5D5326-7B6C-451E-84CB-46D1D287D5E4}"/>
              </a:ext>
            </a:extLst>
          </p:cNvPr>
          <p:cNvSpPr txBox="1">
            <a:spLocks/>
          </p:cNvSpPr>
          <p:nvPr/>
        </p:nvSpPr>
        <p:spPr>
          <a:xfrm>
            <a:off x="610318" y="554245"/>
            <a:ext cx="7779088" cy="89316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Application of HMAMD on infinite nuclear matter</a:t>
            </a:r>
            <a:endParaRPr lang="x-none" altLang="zh-CN" sz="2900" kern="100" spc="-50" dirty="0">
              <a:solidFill>
                <a:srgbClr val="216AA8"/>
              </a:solidFill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EFB062-AB97-4CDB-BE8F-309715ACD1F4}"/>
              </a:ext>
            </a:extLst>
          </p:cNvPr>
          <p:cNvSpPr/>
          <p:nvPr/>
        </p:nvSpPr>
        <p:spPr>
          <a:xfrm>
            <a:off x="1349160" y="5544154"/>
            <a:ext cx="8771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T. Myo, H. Takemoto, M. Lyu, N. Wan, C. Xu, H. Toki, H. Horiuchi, </a:t>
            </a:r>
            <a:b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T. Yamada, and K. Ikeda, </a:t>
            </a:r>
            <a:r>
              <a: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Rev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024312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F88149-C0F9-4AE2-8478-720A65C9613F}"/>
              </a:ext>
            </a:extLst>
          </p:cNvPr>
          <p:cNvSpPr/>
          <p:nvPr/>
        </p:nvSpPr>
        <p:spPr>
          <a:xfrm>
            <a:off x="2129908" y="1416704"/>
            <a:ext cx="3480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Symmetric Nuclear Matter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2EFF7F-480E-4398-8FA3-468B281A41FD}"/>
              </a:ext>
            </a:extLst>
          </p:cNvPr>
          <p:cNvSpPr/>
          <p:nvPr/>
        </p:nvSpPr>
        <p:spPr>
          <a:xfrm>
            <a:off x="7739804" y="1416704"/>
            <a:ext cx="2257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Neutron Matter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6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096" y="4454819"/>
            <a:ext cx="1733550" cy="1314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759507" y="1733618"/>
                <a:ext cx="6825138" cy="302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TOAMD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〉=(1+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+⋯)|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AMD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07" y="1733618"/>
                <a:ext cx="6825138" cy="302327"/>
              </a:xfrm>
              <a:prstGeom prst="rect">
                <a:avLst/>
              </a:prstGeom>
              <a:blipFill>
                <a:blip r:embed="rId3"/>
                <a:stretch>
                  <a:fillRect l="-179" r="-268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297406" y="2760739"/>
                <a:ext cx="2446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{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06" y="2760739"/>
                <a:ext cx="2446632" cy="276999"/>
              </a:xfrm>
              <a:prstGeom prst="rect">
                <a:avLst/>
              </a:prstGeom>
              <a:blipFill>
                <a:blip r:embed="rId4"/>
                <a:stretch>
                  <a:fillRect t="-4444" r="-3242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165654" y="2711782"/>
                <a:ext cx="2215157" cy="374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654" y="2711782"/>
                <a:ext cx="2215157" cy="374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副标题 2"/>
          <p:cNvSpPr txBox="1">
            <a:spLocks/>
          </p:cNvSpPr>
          <p:nvPr/>
        </p:nvSpPr>
        <p:spPr>
          <a:xfrm>
            <a:off x="991036" y="361590"/>
            <a:ext cx="7375089" cy="58590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The TOAMD treatment of </a:t>
            </a:r>
            <a:r>
              <a:rPr lang="en-US" altLang="zh-CN" sz="2900" i="1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NN</a:t>
            </a: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 correlation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0484" y="1294389"/>
            <a:ext cx="57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formulation of TOAMD wave function [1]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0485" y="2389904"/>
            <a:ext cx="257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 part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96481" y="2389904"/>
            <a:ext cx="257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nucleon state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953" y="4630820"/>
            <a:ext cx="1388279" cy="1042995"/>
          </a:xfrm>
          <a:prstGeom prst="rect">
            <a:avLst/>
          </a:prstGeom>
          <a:ln w="57150">
            <a:prstDash val="solid"/>
            <a:tailEnd type="triangle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459" y="4479609"/>
            <a:ext cx="1240640" cy="119420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66884" y="4487319"/>
            <a:ext cx="845062" cy="1422744"/>
            <a:chOff x="2872146" y="4355942"/>
            <a:chExt cx="845062" cy="142274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285137" y="4982605"/>
              <a:ext cx="432071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285136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872146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17208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3391405" y="4634443"/>
                  <a:ext cx="261289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baseline="-25000" dirty="0"/>
                </a:p>
              </p:txBody>
            </p:sp>
          </mc:Choice>
          <mc:Fallback xmlns=""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405" y="4634443"/>
                  <a:ext cx="261289" cy="270652"/>
                </a:xfrm>
                <a:prstGeom prst="rect">
                  <a:avLst/>
                </a:prstGeom>
                <a:blipFill>
                  <a:blip r:embed="rId8"/>
                  <a:stretch>
                    <a:fillRect l="-23256" r="-13953" b="-20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文本框 27"/>
          <p:cNvSpPr txBox="1"/>
          <p:nvPr/>
        </p:nvSpPr>
        <p:spPr>
          <a:xfrm>
            <a:off x="888306" y="3687708"/>
            <a:ext cx="257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correlation function (</a:t>
            </a:r>
            <a:r>
              <a:rPr lang="en-US" altLang="zh-CN" dirty="0">
                <a:solidFill>
                  <a:srgbClr val="A0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1F-term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96482" y="3702960"/>
            <a:ext cx="284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correlation function (</a:t>
            </a:r>
            <a:r>
              <a:rPr lang="en-US" altLang="zh-CN" dirty="0">
                <a:solidFill>
                  <a:srgbClr val="A0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2F-term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ladder)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59270" y="4440081"/>
            <a:ext cx="845062" cy="1422744"/>
            <a:chOff x="3954619" y="4359786"/>
            <a:chExt cx="845062" cy="1422744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4362246" y="4884580"/>
              <a:ext cx="432071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367609" y="4359786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954619" y="4359786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799681" y="4359786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/>
                <p:cNvSpPr txBox="1"/>
                <p:nvPr/>
              </p:nvSpPr>
              <p:spPr>
                <a:xfrm>
                  <a:off x="4473877" y="4532862"/>
                  <a:ext cx="261289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baseline="-25000" dirty="0"/>
                </a:p>
              </p:txBody>
            </p:sp>
          </mc:Choice>
          <mc:Fallback xmlns="">
            <p:sp>
              <p:nvSpPr>
                <p:cNvPr id="44" name="文本框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877" y="4532862"/>
                  <a:ext cx="261289" cy="270652"/>
                </a:xfrm>
                <a:prstGeom prst="rect">
                  <a:avLst/>
                </a:prstGeom>
                <a:blipFill>
                  <a:blip r:embed="rId9"/>
                  <a:stretch>
                    <a:fillRect l="-23256" r="-13953" b="-20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直接连接符 44"/>
            <p:cNvCxnSpPr/>
            <p:nvPr/>
          </p:nvCxnSpPr>
          <p:spPr>
            <a:xfrm>
              <a:off x="4362246" y="5375069"/>
              <a:ext cx="432071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/>
                <p:cNvSpPr txBox="1"/>
                <p:nvPr/>
              </p:nvSpPr>
              <p:spPr>
                <a:xfrm>
                  <a:off x="4459693" y="5021185"/>
                  <a:ext cx="261290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baseline="-25000" dirty="0"/>
                </a:p>
              </p:txBody>
            </p:sp>
          </mc:Choice>
          <mc:Fallback xmlns="">
            <p:sp>
              <p:nvSpPr>
                <p:cNvPr id="46" name="文本框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9693" y="5021185"/>
                  <a:ext cx="261290" cy="27065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581" r="-13953" b="-20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/>
          <p:cNvGrpSpPr/>
          <p:nvPr/>
        </p:nvGrpSpPr>
        <p:grpSpPr>
          <a:xfrm>
            <a:off x="9710089" y="4403675"/>
            <a:ext cx="850516" cy="1422744"/>
            <a:chOff x="5079928" y="4355942"/>
            <a:chExt cx="850516" cy="1422744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079928" y="4884580"/>
              <a:ext cx="432071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498372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5085382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930444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/>
                <p:cNvSpPr txBox="1"/>
                <p:nvPr/>
              </p:nvSpPr>
              <p:spPr>
                <a:xfrm>
                  <a:off x="5173592" y="4532862"/>
                  <a:ext cx="261289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baseline="-25000" dirty="0"/>
                </a:p>
              </p:txBody>
            </p:sp>
          </mc:Choice>
          <mc:Fallback xmlns="">
            <p:sp>
              <p:nvSpPr>
                <p:cNvPr id="52" name="文本框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3592" y="4532862"/>
                  <a:ext cx="261289" cy="270652"/>
                </a:xfrm>
                <a:prstGeom prst="rect">
                  <a:avLst/>
                </a:prstGeom>
                <a:blipFill>
                  <a:blip r:embed="rId11"/>
                  <a:stretch>
                    <a:fillRect l="-23256" r="-13953" b="-1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直接连接符 52"/>
            <p:cNvCxnSpPr/>
            <p:nvPr/>
          </p:nvCxnSpPr>
          <p:spPr>
            <a:xfrm>
              <a:off x="5493009" y="5371225"/>
              <a:ext cx="432071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/>
                <p:cNvSpPr txBox="1"/>
                <p:nvPr/>
              </p:nvSpPr>
              <p:spPr>
                <a:xfrm>
                  <a:off x="5590456" y="5017341"/>
                  <a:ext cx="261290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baseline="-25000" dirty="0"/>
                </a:p>
              </p:txBody>
            </p:sp>
          </mc:Choice>
          <mc:Fallback xmlns="">
            <p:sp>
              <p:nvSpPr>
                <p:cNvPr id="54" name="文本框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456" y="5017341"/>
                  <a:ext cx="261290" cy="27065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5581" r="-13953" b="-20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文本框 54"/>
          <p:cNvSpPr txBox="1"/>
          <p:nvPr/>
        </p:nvSpPr>
        <p:spPr>
          <a:xfrm>
            <a:off x="8193826" y="3687708"/>
            <a:ext cx="294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correlation function (</a:t>
            </a:r>
            <a:r>
              <a:rPr lang="en-US" altLang="zh-CN" dirty="0">
                <a:solidFill>
                  <a:srgbClr val="A0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2F-term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3-body)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DAD98B9B-C691-4CAD-8D77-58651725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70194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TM02900720[[fn=积分]]</Template>
  <TotalTime>488</TotalTime>
  <Words>964</Words>
  <Application>Microsoft Office PowerPoint</Application>
  <PresentationFormat>宽屏</PresentationFormat>
  <Paragraphs>172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等线</vt:lpstr>
      <vt:lpstr>Arial</vt:lpstr>
      <vt:lpstr>Calibri</vt:lpstr>
      <vt:lpstr>Calibri Light</vt:lpstr>
      <vt:lpstr>Cambria Math</vt:lpstr>
      <vt:lpstr>Century</vt:lpstr>
      <vt:lpstr>Georgia</vt:lpstr>
      <vt:lpstr>Script MT Bold</vt:lpstr>
      <vt:lpstr>Times New Roman</vt:lpstr>
      <vt:lpstr>Wingdings 2</vt:lpstr>
      <vt:lpstr>HDOfficeLightV0</vt:lpstr>
      <vt:lpstr>1_HDOfficeLightV0</vt:lpstr>
      <vt:lpstr>Blank</vt:lpstr>
      <vt:lpstr>Ab initio study of high-momentum physics in s-shell nuclei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Discussions on the HMAMD expansion of ab initio wave function</dc:title>
  <dc:creator>Lyu Mengjiao</dc:creator>
  <cp:lastModifiedBy>Lyu Mengjiao</cp:lastModifiedBy>
  <cp:revision>69</cp:revision>
  <dcterms:created xsi:type="dcterms:W3CDTF">2019-06-10T02:50:41Z</dcterms:created>
  <dcterms:modified xsi:type="dcterms:W3CDTF">2019-09-02T12:28:55Z</dcterms:modified>
</cp:coreProperties>
</file>