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9" r:id="rId2"/>
    <p:sldId id="360" r:id="rId3"/>
    <p:sldId id="374" r:id="rId4"/>
    <p:sldId id="353" r:id="rId5"/>
    <p:sldId id="340" r:id="rId6"/>
    <p:sldId id="367" r:id="rId7"/>
    <p:sldId id="368" r:id="rId8"/>
    <p:sldId id="375" r:id="rId9"/>
    <p:sldId id="267" r:id="rId10"/>
    <p:sldId id="268" r:id="rId11"/>
    <p:sldId id="376" r:id="rId12"/>
    <p:sldId id="382" r:id="rId13"/>
    <p:sldId id="334" r:id="rId14"/>
    <p:sldId id="370" r:id="rId15"/>
    <p:sldId id="388" r:id="rId16"/>
  </p:sldIdLst>
  <p:sldSz cx="9144000" cy="6858000" type="screen4x3"/>
  <p:notesSz cx="6451600" cy="93218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KUNO" initials="O" lastIdx="60" clrIdx="0">
    <p:extLst>
      <p:ext uri="{19B8F6BF-5375-455C-9EA6-DF929625EA0E}">
        <p15:presenceInfo xmlns:p15="http://schemas.microsoft.com/office/powerpoint/2012/main" userId="OKUN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FFE5E5"/>
    <a:srgbClr val="E7E7F9"/>
    <a:srgbClr val="3333CC"/>
    <a:srgbClr val="FFD5D5"/>
    <a:srgbClr val="FFC1C1"/>
    <a:srgbClr val="EFEFFB"/>
    <a:srgbClr val="BFBFEF"/>
    <a:srgbClr val="CAC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39" autoAdjust="0"/>
    <p:restoredTop sz="87853" autoAdjust="0"/>
  </p:normalViewPr>
  <p:slideViewPr>
    <p:cSldViewPr snapToGrid="0">
      <p:cViewPr varScale="1">
        <p:scale>
          <a:sx n="57" d="100"/>
          <a:sy n="57" d="100"/>
        </p:scale>
        <p:origin x="118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yamasaki\Desktop\Te110%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yamasaki\Desktop\Te110%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ancho\Desktop\WU\&#27604;.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914248366013071"/>
          <c:y val="8.5191944444444445E-2"/>
          <c:w val="0.67143710391796407"/>
          <c:h val="0.70023588483664601"/>
        </c:manualLayout>
      </c:layout>
      <c:scatterChart>
        <c:scatterStyle val="lineMarker"/>
        <c:varyColors val="0"/>
        <c:ser>
          <c:idx val="1"/>
          <c:order val="0"/>
          <c:tx>
            <c:strRef>
              <c:f>Q_alpha!$D$3</c:f>
              <c:strCache>
                <c:ptCount val="1"/>
                <c:pt idx="0">
                  <c:v>実験値</c:v>
                </c:pt>
              </c:strCache>
            </c:strRef>
          </c:tx>
          <c:spPr>
            <a:ln w="19050" cap="rnd">
              <a:noFill/>
              <a:round/>
            </a:ln>
            <a:effectLst/>
          </c:spPr>
          <c:marker>
            <c:symbol val="circle"/>
            <c:size val="7"/>
            <c:spPr>
              <a:solidFill>
                <a:schemeClr val="accent2"/>
              </a:solidFill>
              <a:ln w="50800">
                <a:solidFill>
                  <a:schemeClr val="accent2"/>
                </a:solidFill>
              </a:ln>
              <a:effectLst/>
            </c:spPr>
          </c:marker>
          <c:xVal>
            <c:numRef>
              <c:f>Q_alpha!$B$4:$B$7</c:f>
              <c:numCache>
                <c:formatCode>General</c:formatCode>
                <c:ptCount val="4"/>
                <c:pt idx="0">
                  <c:v>104</c:v>
                </c:pt>
                <c:pt idx="1">
                  <c:v>106</c:v>
                </c:pt>
                <c:pt idx="2">
                  <c:v>108</c:v>
                </c:pt>
                <c:pt idx="3">
                  <c:v>110</c:v>
                </c:pt>
              </c:numCache>
            </c:numRef>
          </c:xVal>
          <c:yVal>
            <c:numRef>
              <c:f>Q_alpha!$D$4:$D$7</c:f>
              <c:numCache>
                <c:formatCode>General</c:formatCode>
                <c:ptCount val="4"/>
                <c:pt idx="0">
                  <c:v>5.0999999999999996</c:v>
                </c:pt>
                <c:pt idx="1">
                  <c:v>4.2908999999999997</c:v>
                </c:pt>
                <c:pt idx="2">
                  <c:v>3.4208000000000003</c:v>
                </c:pt>
                <c:pt idx="3">
                  <c:v>2.6998000000000002</c:v>
                </c:pt>
              </c:numCache>
            </c:numRef>
          </c:yVal>
          <c:smooth val="0"/>
          <c:extLst xmlns:c16r2="http://schemas.microsoft.com/office/drawing/2015/06/chart">
            <c:ext xmlns:c16="http://schemas.microsoft.com/office/drawing/2014/chart" uri="{C3380CC4-5D6E-409C-BE32-E72D297353CC}">
              <c16:uniqueId val="{00000000-70F4-425D-9AE4-6C6D4B6F74E7}"/>
            </c:ext>
          </c:extLst>
        </c:ser>
        <c:ser>
          <c:idx val="0"/>
          <c:order val="1"/>
          <c:tx>
            <c:strRef>
              <c:f>Q_alpha!$F$3</c:f>
              <c:strCache>
                <c:ptCount val="1"/>
                <c:pt idx="0">
                  <c:v>理論値</c:v>
                </c:pt>
              </c:strCache>
            </c:strRef>
          </c:tx>
          <c:spPr>
            <a:ln w="19050" cap="rnd">
              <a:noFill/>
              <a:round/>
            </a:ln>
            <a:effectLst/>
          </c:spPr>
          <c:marker>
            <c:symbol val="circle"/>
            <c:size val="7"/>
            <c:spPr>
              <a:solidFill>
                <a:schemeClr val="accent1"/>
              </a:solidFill>
              <a:ln w="50800">
                <a:solidFill>
                  <a:schemeClr val="accent1"/>
                </a:solidFill>
              </a:ln>
              <a:effectLst/>
            </c:spPr>
          </c:marker>
          <c:xVal>
            <c:numRef>
              <c:f>Q_alpha!$B$4:$B$7</c:f>
              <c:numCache>
                <c:formatCode>General</c:formatCode>
                <c:ptCount val="4"/>
                <c:pt idx="0">
                  <c:v>104</c:v>
                </c:pt>
                <c:pt idx="1">
                  <c:v>106</c:v>
                </c:pt>
                <c:pt idx="2">
                  <c:v>108</c:v>
                </c:pt>
                <c:pt idx="3">
                  <c:v>110</c:v>
                </c:pt>
              </c:numCache>
            </c:numRef>
          </c:xVal>
          <c:yVal>
            <c:numRef>
              <c:f>Q_alpha!$F$4:$F$7</c:f>
              <c:numCache>
                <c:formatCode>General</c:formatCode>
                <c:ptCount val="4"/>
                <c:pt idx="0">
                  <c:v>4.8661241141339797</c:v>
                </c:pt>
                <c:pt idx="1">
                  <c:v>4.30803908830406</c:v>
                </c:pt>
                <c:pt idx="2">
                  <c:v>3.49940758299809</c:v>
                </c:pt>
                <c:pt idx="3">
                  <c:v>2.6998308545544099</c:v>
                </c:pt>
              </c:numCache>
            </c:numRef>
          </c:yVal>
          <c:smooth val="0"/>
          <c:extLst xmlns:c16r2="http://schemas.microsoft.com/office/drawing/2015/06/chart">
            <c:ext xmlns:c16="http://schemas.microsoft.com/office/drawing/2014/chart" uri="{C3380CC4-5D6E-409C-BE32-E72D297353CC}">
              <c16:uniqueId val="{00000001-70F4-425D-9AE4-6C6D4B6F74E7}"/>
            </c:ext>
          </c:extLst>
        </c:ser>
        <c:dLbls>
          <c:showLegendKey val="0"/>
          <c:showVal val="0"/>
          <c:showCatName val="0"/>
          <c:showSerName val="0"/>
          <c:showPercent val="0"/>
          <c:showBubbleSize val="0"/>
        </c:dLbls>
        <c:axId val="309398776"/>
        <c:axId val="309391328"/>
      </c:scatterChart>
      <c:valAx>
        <c:axId val="309398776"/>
        <c:scaling>
          <c:orientation val="minMax"/>
          <c:max val="112"/>
          <c:min val="102"/>
        </c:scaling>
        <c:delete val="0"/>
        <c:axPos val="b"/>
        <c:majorGridlines>
          <c:spPr>
            <a:ln w="12700" cap="flat" cmpd="sng" algn="ctr">
              <a:solidFill>
                <a:schemeClr val="tx1"/>
              </a:solidFill>
              <a:round/>
            </a:ln>
            <a:effectLst/>
          </c:spPr>
        </c:majorGridlines>
        <c:title>
          <c:tx>
            <c:rich>
              <a:bodyPr rot="0" spcFirstLastPara="1" vertOverflow="ellipsis" vert="horz" wrap="square" anchor="ctr" anchorCtr="1"/>
              <a:lstStyle/>
              <a:p>
                <a:pPr>
                  <a:defRPr sz="1800" b="0" i="0" u="none" strike="noStrike" kern="1200" baseline="0">
                    <a:solidFill>
                      <a:schemeClr val="tx1"/>
                    </a:solidFill>
                    <a:latin typeface="ＭＳ 明朝" panose="02020609040205080304" pitchFamily="17" charset="-128"/>
                    <a:ea typeface="ＭＳ 明朝" panose="02020609040205080304" pitchFamily="17" charset="-128"/>
                    <a:cs typeface="+mn-cs"/>
                  </a:defRPr>
                </a:pPr>
                <a:r>
                  <a:rPr lang="en-US" altLang="ja-JP" sz="1800" dirty="0" smtClean="0">
                    <a:solidFill>
                      <a:schemeClr val="tx1"/>
                    </a:solidFill>
                    <a:latin typeface="ＭＳ Ｐゴシック" panose="020B0600070205080204" pitchFamily="50" charset="-128"/>
                    <a:ea typeface="ＭＳ Ｐゴシック" panose="020B0600070205080204" pitchFamily="50" charset="-128"/>
                  </a:rPr>
                  <a:t>Mass</a:t>
                </a:r>
                <a:r>
                  <a:rPr lang="en-US" altLang="ja-JP" sz="1800" baseline="0" dirty="0" smtClean="0">
                    <a:solidFill>
                      <a:schemeClr val="tx1"/>
                    </a:solidFill>
                    <a:latin typeface="ＭＳ Ｐゴシック" panose="020B0600070205080204" pitchFamily="50" charset="-128"/>
                    <a:ea typeface="ＭＳ Ｐゴシック" panose="020B0600070205080204" pitchFamily="50" charset="-128"/>
                  </a:rPr>
                  <a:t> number</a:t>
                </a:r>
                <a:endParaRPr lang="ja-JP" altLang="en-US" sz="1800" i="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c:rich>
          </c:tx>
          <c:layout>
            <c:manualLayout>
              <c:xMode val="edge"/>
              <c:yMode val="edge"/>
              <c:x val="0.390480539375404"/>
              <c:y val="0.9015028069783264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ＭＳ 明朝" panose="02020609040205080304" pitchFamily="17" charset="-128"/>
                  <a:ea typeface="ＭＳ 明朝" panose="02020609040205080304" pitchFamily="17" charset="-128"/>
                  <a:cs typeface="+mn-cs"/>
                </a:defRPr>
              </a:pPr>
              <a:endParaRPr lang="ja-JP"/>
            </a:p>
          </c:txPr>
        </c:title>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crossAx val="309391328"/>
        <c:crosses val="autoZero"/>
        <c:crossBetween val="midCat"/>
        <c:majorUnit val="2"/>
      </c:valAx>
      <c:valAx>
        <c:axId val="309391328"/>
        <c:scaling>
          <c:orientation val="minMax"/>
          <c:min val="2"/>
        </c:scaling>
        <c:delete val="0"/>
        <c:axPos val="l"/>
        <c:majorGridlines>
          <c:spPr>
            <a:ln w="12700" cap="flat" cmpd="sng" algn="ctr">
              <a:solidFill>
                <a:schemeClr val="tx1"/>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defRPr>
                </a:pPr>
                <a:r>
                  <a:rPr kumimoji="1" lang="en-US" altLang="ja-JP" sz="1800" b="0" i="1" u="none" strike="noStrike" baseline="0" dirty="0">
                    <a:effectLst/>
                    <a:latin typeface="Symbol" panose="05050102010706020507" pitchFamily="18" charset="2"/>
                    <a:ea typeface="ＭＳ Ｐゴシック" panose="020B0600070205080204" pitchFamily="50" charset="-128"/>
                  </a:rPr>
                  <a:t>a</a:t>
                </a:r>
                <a:r>
                  <a:rPr kumimoji="1" lang="en-US" altLang="ja-JP" sz="1800" b="0" i="1" u="none" strike="noStrike" baseline="0" dirty="0">
                    <a:effectLst/>
                    <a:latin typeface="ＭＳ Ｐゴシック" panose="020B0600070205080204" pitchFamily="50" charset="-128"/>
                    <a:ea typeface="ＭＳ Ｐゴシック" panose="020B0600070205080204" pitchFamily="50" charset="-128"/>
                  </a:rPr>
                  <a:t> </a:t>
                </a:r>
                <a:r>
                  <a:rPr kumimoji="1" lang="en-US" altLang="ja-JP" sz="1800" b="0" i="0" u="none" strike="noStrike" baseline="0" dirty="0" smtClean="0">
                    <a:effectLst/>
                    <a:latin typeface="ＭＳ Ｐゴシック" panose="020B0600070205080204" pitchFamily="50" charset="-128"/>
                    <a:ea typeface="ＭＳ Ｐゴシック" panose="020B0600070205080204" pitchFamily="50" charset="-128"/>
                  </a:rPr>
                  <a:t>Binding Energies </a:t>
                </a:r>
                <a:r>
                  <a:rPr lang="en-US" altLang="ja-JP" sz="1800" baseline="0" dirty="0" smtClean="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sym typeface="Symbol" panose="05050102010706020507" pitchFamily="18" charset="2"/>
                  </a:rPr>
                  <a:t>[</a:t>
                </a:r>
                <a:r>
                  <a:rPr lang="en-US" altLang="ja-JP" sz="1800" baseline="0" dirty="0"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sym typeface="Symbol" panose="05050102010706020507" pitchFamily="18" charset="2"/>
                  </a:rPr>
                  <a:t>MeV</a:t>
                </a:r>
                <a:r>
                  <a:rPr lang="en-US" altLang="ja-JP" sz="1800" baseline="0" dirty="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sym typeface="Symbol" panose="05050102010706020507" pitchFamily="18" charset="2"/>
                  </a:rPr>
                  <a:t>]</a:t>
                </a:r>
                <a:endParaRPr lang="ja-JP" altLang="en-US" sz="1800" baseline="-25000" dirty="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c:rich>
          </c:tx>
          <c:layout>
            <c:manualLayout>
              <c:xMode val="edge"/>
              <c:yMode val="edge"/>
              <c:x val="1.9583823529411765E-2"/>
              <c:y val="0.10248111111111111"/>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defRPr>
              </a:pPr>
              <a:endParaRPr lang="ja-JP"/>
            </a:p>
          </c:txPr>
        </c:title>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crossAx val="309398776"/>
        <c:crosses val="autoZero"/>
        <c:crossBetween val="midCat"/>
        <c:majorUnit val="1"/>
      </c:valAx>
      <c:spPr>
        <a:noFill/>
        <a:ln w="22225">
          <a:solidFill>
            <a:schemeClr val="tx1"/>
          </a:solidFill>
        </a:ln>
        <a:effectLst/>
      </c:spPr>
    </c:plotArea>
    <c:legend>
      <c:legendPos val="r"/>
      <c:legendEntry>
        <c:idx val="1"/>
        <c:txPr>
          <a:bodyPr rot="0" spcFirstLastPara="1" vertOverflow="ellipsis" vert="horz" wrap="square" anchor="ctr" anchorCtr="1"/>
          <a:lstStyle/>
          <a:p>
            <a:pPr>
              <a:defRPr sz="1800" b="0"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legendEntry>
      <c:layout>
        <c:manualLayout>
          <c:xMode val="edge"/>
          <c:yMode val="edge"/>
          <c:x val="0.82683446296626206"/>
          <c:y val="0.56277415344553405"/>
          <c:w val="0.12575490196078432"/>
          <c:h val="0.1401233333333333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28529411764707"/>
          <c:y val="4.6481539807524057E-2"/>
          <c:w val="0.79123741830065364"/>
          <c:h val="0.89814814814814814"/>
        </c:manualLayout>
      </c:layout>
      <c:scatterChart>
        <c:scatterStyle val="smoothMarker"/>
        <c:varyColors val="0"/>
        <c:ser>
          <c:idx val="0"/>
          <c:order val="0"/>
          <c:tx>
            <c:strRef>
              <c:f>'104 (2)'!$B$2</c:f>
              <c:strCache>
                <c:ptCount val="1"/>
                <c:pt idx="0">
                  <c:v>0</c:v>
                </c:pt>
              </c:strCache>
            </c:strRef>
          </c:tx>
          <c:spPr>
            <a:ln w="31750" cap="rnd">
              <a:solidFill>
                <a:schemeClr val="accent1"/>
              </a:solidFill>
              <a:round/>
            </a:ln>
            <a:effectLst/>
          </c:spPr>
          <c:marker>
            <c:symbol val="none"/>
          </c:marker>
          <c:xVal>
            <c:numRef>
              <c:f>'104 (2)'!$F$14:$G$14</c:f>
              <c:numCache>
                <c:formatCode>General</c:formatCode>
                <c:ptCount val="2"/>
                <c:pt idx="0">
                  <c:v>-1</c:v>
                </c:pt>
                <c:pt idx="1">
                  <c:v>0</c:v>
                </c:pt>
              </c:numCache>
            </c:numRef>
          </c:xVal>
          <c:yVal>
            <c:numRef>
              <c:f>'104 (2)'!$C$2:$D$2</c:f>
              <c:numCache>
                <c:formatCode>0.0</c:formatCode>
                <c:ptCount val="2"/>
                <c:pt idx="0">
                  <c:v>5.1000385619198703</c:v>
                </c:pt>
                <c:pt idx="1">
                  <c:v>5.1000385619198703</c:v>
                </c:pt>
              </c:numCache>
            </c:numRef>
          </c:yVal>
          <c:smooth val="1"/>
          <c:extLst xmlns:c16r2="http://schemas.microsoft.com/office/drawing/2015/06/chart">
            <c:ext xmlns:c16="http://schemas.microsoft.com/office/drawing/2014/chart" uri="{C3380CC4-5D6E-409C-BE32-E72D297353CC}">
              <c16:uniqueId val="{00000000-9968-46D9-AE6D-AE9BAB867C1F}"/>
            </c:ext>
          </c:extLst>
        </c:ser>
        <c:ser>
          <c:idx val="1"/>
          <c:order val="1"/>
          <c:tx>
            <c:strRef>
              <c:f>'104 (2)'!$B$3</c:f>
              <c:strCache>
                <c:ptCount val="1"/>
                <c:pt idx="0">
                  <c:v>2</c:v>
                </c:pt>
              </c:strCache>
            </c:strRef>
          </c:tx>
          <c:spPr>
            <a:ln w="31750" cap="rnd">
              <a:solidFill>
                <a:schemeClr val="accent1"/>
              </a:solidFill>
              <a:round/>
            </a:ln>
            <a:effectLst/>
          </c:spPr>
          <c:marker>
            <c:symbol val="none"/>
          </c:marker>
          <c:xVal>
            <c:numRef>
              <c:f>'104 (2)'!$F$14:$G$14</c:f>
              <c:numCache>
                <c:formatCode>General</c:formatCode>
                <c:ptCount val="2"/>
                <c:pt idx="0">
                  <c:v>-1</c:v>
                </c:pt>
                <c:pt idx="1">
                  <c:v>0</c:v>
                </c:pt>
              </c:numCache>
            </c:numRef>
          </c:xVal>
          <c:yVal>
            <c:numRef>
              <c:f>'104 (2)'!$C$3:$D$3</c:f>
              <c:numCache>
                <c:formatCode>0.0</c:formatCode>
                <c:ptCount val="2"/>
                <c:pt idx="0">
                  <c:v>5.3369152553258798</c:v>
                </c:pt>
                <c:pt idx="1">
                  <c:v>5.3369152553258798</c:v>
                </c:pt>
              </c:numCache>
            </c:numRef>
          </c:yVal>
          <c:smooth val="1"/>
          <c:extLst xmlns:c16r2="http://schemas.microsoft.com/office/drawing/2015/06/chart">
            <c:ext xmlns:c16="http://schemas.microsoft.com/office/drawing/2014/chart" uri="{C3380CC4-5D6E-409C-BE32-E72D297353CC}">
              <c16:uniqueId val="{00000001-9968-46D9-AE6D-AE9BAB867C1F}"/>
            </c:ext>
          </c:extLst>
        </c:ser>
        <c:ser>
          <c:idx val="2"/>
          <c:order val="2"/>
          <c:tx>
            <c:strRef>
              <c:f>'104 (2)'!$B$4</c:f>
              <c:strCache>
                <c:ptCount val="1"/>
                <c:pt idx="0">
                  <c:v>4</c:v>
                </c:pt>
              </c:strCache>
            </c:strRef>
          </c:tx>
          <c:spPr>
            <a:ln w="31750" cap="rnd">
              <a:solidFill>
                <a:schemeClr val="accent1"/>
              </a:solidFill>
              <a:round/>
            </a:ln>
            <a:effectLst/>
          </c:spPr>
          <c:marker>
            <c:symbol val="none"/>
          </c:marker>
          <c:xVal>
            <c:numRef>
              <c:f>'104 (2)'!$F$14:$G$14</c:f>
              <c:numCache>
                <c:formatCode>General</c:formatCode>
                <c:ptCount val="2"/>
                <c:pt idx="0">
                  <c:v>-1</c:v>
                </c:pt>
                <c:pt idx="1">
                  <c:v>0</c:v>
                </c:pt>
              </c:numCache>
            </c:numRef>
          </c:xVal>
          <c:yVal>
            <c:numRef>
              <c:f>'104 (2)'!$C$4:$D$4</c:f>
              <c:numCache>
                <c:formatCode>0.0</c:formatCode>
                <c:ptCount val="2"/>
                <c:pt idx="0">
                  <c:v>5.8675226560380001</c:v>
                </c:pt>
                <c:pt idx="1">
                  <c:v>5.8675226560380001</c:v>
                </c:pt>
              </c:numCache>
            </c:numRef>
          </c:yVal>
          <c:smooth val="1"/>
          <c:extLst xmlns:c16r2="http://schemas.microsoft.com/office/drawing/2015/06/chart">
            <c:ext xmlns:c16="http://schemas.microsoft.com/office/drawing/2014/chart" uri="{C3380CC4-5D6E-409C-BE32-E72D297353CC}">
              <c16:uniqueId val="{00000002-9968-46D9-AE6D-AE9BAB867C1F}"/>
            </c:ext>
          </c:extLst>
        </c:ser>
        <c:ser>
          <c:idx val="3"/>
          <c:order val="3"/>
          <c:tx>
            <c:strRef>
              <c:f>'104 (2)'!$B$5</c:f>
              <c:strCache>
                <c:ptCount val="1"/>
                <c:pt idx="0">
                  <c:v>6</c:v>
                </c:pt>
              </c:strCache>
            </c:strRef>
          </c:tx>
          <c:spPr>
            <a:ln w="31750" cap="rnd">
              <a:solidFill>
                <a:schemeClr val="accent1"/>
              </a:solidFill>
              <a:round/>
            </a:ln>
            <a:effectLst/>
          </c:spPr>
          <c:marker>
            <c:symbol val="none"/>
          </c:marker>
          <c:xVal>
            <c:numRef>
              <c:f>'104 (2)'!$F$14:$G$14</c:f>
              <c:numCache>
                <c:formatCode>General</c:formatCode>
                <c:ptCount val="2"/>
                <c:pt idx="0">
                  <c:v>-1</c:v>
                </c:pt>
                <c:pt idx="1">
                  <c:v>0</c:v>
                </c:pt>
              </c:numCache>
            </c:numRef>
          </c:xVal>
          <c:yVal>
            <c:numRef>
              <c:f>'104 (2)'!$C$5:$D$5</c:f>
              <c:numCache>
                <c:formatCode>0.0</c:formatCode>
                <c:ptCount val="2"/>
                <c:pt idx="0">
                  <c:v>6.6365839833146101</c:v>
                </c:pt>
                <c:pt idx="1">
                  <c:v>6.6365839833146101</c:v>
                </c:pt>
              </c:numCache>
            </c:numRef>
          </c:yVal>
          <c:smooth val="1"/>
          <c:extLst xmlns:c16r2="http://schemas.microsoft.com/office/drawing/2015/06/chart">
            <c:ext xmlns:c16="http://schemas.microsoft.com/office/drawing/2014/chart" uri="{C3380CC4-5D6E-409C-BE32-E72D297353CC}">
              <c16:uniqueId val="{00000003-9968-46D9-AE6D-AE9BAB867C1F}"/>
            </c:ext>
          </c:extLst>
        </c:ser>
        <c:ser>
          <c:idx val="4"/>
          <c:order val="4"/>
          <c:tx>
            <c:strRef>
              <c:f>'104 (2)'!$B$6</c:f>
              <c:strCache>
                <c:ptCount val="1"/>
                <c:pt idx="0">
                  <c:v>8</c:v>
                </c:pt>
              </c:strCache>
            </c:strRef>
          </c:tx>
          <c:spPr>
            <a:ln w="31750" cap="rnd">
              <a:solidFill>
                <a:schemeClr val="accent1"/>
              </a:solidFill>
              <a:round/>
            </a:ln>
            <a:effectLst/>
          </c:spPr>
          <c:marker>
            <c:symbol val="none"/>
          </c:marker>
          <c:xVal>
            <c:numRef>
              <c:f>'104 (2)'!$F$14:$G$14</c:f>
              <c:numCache>
                <c:formatCode>General</c:formatCode>
                <c:ptCount val="2"/>
                <c:pt idx="0">
                  <c:v>-1</c:v>
                </c:pt>
                <c:pt idx="1">
                  <c:v>0</c:v>
                </c:pt>
              </c:numCache>
            </c:numRef>
          </c:xVal>
          <c:yVal>
            <c:numRef>
              <c:f>'104 (2)'!$C$6:$D$6</c:f>
              <c:numCache>
                <c:formatCode>0.0</c:formatCode>
                <c:ptCount val="2"/>
                <c:pt idx="0">
                  <c:v>7.5463033050105199</c:v>
                </c:pt>
                <c:pt idx="1">
                  <c:v>7.5463033050105199</c:v>
                </c:pt>
              </c:numCache>
            </c:numRef>
          </c:yVal>
          <c:smooth val="1"/>
          <c:extLst xmlns:c16r2="http://schemas.microsoft.com/office/drawing/2015/06/chart">
            <c:ext xmlns:c16="http://schemas.microsoft.com/office/drawing/2014/chart" uri="{C3380CC4-5D6E-409C-BE32-E72D297353CC}">
              <c16:uniqueId val="{00000004-9968-46D9-AE6D-AE9BAB867C1F}"/>
            </c:ext>
          </c:extLst>
        </c:ser>
        <c:ser>
          <c:idx val="5"/>
          <c:order val="5"/>
          <c:tx>
            <c:strRef>
              <c:f>'104 (2)'!$B$7</c:f>
              <c:strCache>
                <c:ptCount val="1"/>
                <c:pt idx="0">
                  <c:v>10</c:v>
                </c:pt>
              </c:strCache>
            </c:strRef>
          </c:tx>
          <c:spPr>
            <a:ln w="31750" cap="rnd">
              <a:solidFill>
                <a:schemeClr val="accent1"/>
              </a:solidFill>
              <a:round/>
            </a:ln>
            <a:effectLst/>
          </c:spPr>
          <c:marker>
            <c:symbol val="none"/>
          </c:marker>
          <c:xVal>
            <c:numRef>
              <c:f>'104 (2)'!$F$14:$G$14</c:f>
              <c:numCache>
                <c:formatCode>General</c:formatCode>
                <c:ptCount val="2"/>
                <c:pt idx="0">
                  <c:v>-1</c:v>
                </c:pt>
                <c:pt idx="1">
                  <c:v>0</c:v>
                </c:pt>
              </c:numCache>
            </c:numRef>
          </c:xVal>
          <c:yVal>
            <c:numRef>
              <c:f>'104 (2)'!$C$7:$D$7</c:f>
              <c:numCache>
                <c:formatCode>0.0</c:formatCode>
                <c:ptCount val="2"/>
                <c:pt idx="0">
                  <c:v>8.4534782397422603</c:v>
                </c:pt>
                <c:pt idx="1">
                  <c:v>8.4534782397422603</c:v>
                </c:pt>
              </c:numCache>
            </c:numRef>
          </c:yVal>
          <c:smooth val="1"/>
          <c:extLst xmlns:c16r2="http://schemas.microsoft.com/office/drawing/2015/06/chart" xmlns:c15="http://schemas.microsoft.com/office/drawing/2012/chart">
            <c:ext xmlns:c16="http://schemas.microsoft.com/office/drawing/2014/chart" uri="{C3380CC4-5D6E-409C-BE32-E72D297353CC}">
              <c16:uniqueId val="{00000005-9968-46D9-AE6D-AE9BAB867C1F}"/>
            </c:ext>
          </c:extLst>
        </c:ser>
        <c:ser>
          <c:idx val="7"/>
          <c:order val="6"/>
          <c:tx>
            <c:strRef>
              <c:f>'104 (2)'!$E$2</c:f>
              <c:strCache>
                <c:ptCount val="1"/>
                <c:pt idx="0">
                  <c:v>1</c:v>
                </c:pt>
              </c:strCache>
            </c:strRef>
          </c:tx>
          <c:spPr>
            <a:ln w="31750" cap="rnd">
              <a:solidFill>
                <a:srgbClr val="FF0000"/>
              </a:solidFill>
              <a:round/>
            </a:ln>
            <a:effectLst/>
          </c:spPr>
          <c:marker>
            <c:symbol val="none"/>
          </c:marker>
          <c:xVal>
            <c:numRef>
              <c:f>'104 (2)'!$B$14:$C$14</c:f>
              <c:numCache>
                <c:formatCode>General</c:formatCode>
                <c:ptCount val="2"/>
                <c:pt idx="0">
                  <c:v>1</c:v>
                </c:pt>
                <c:pt idx="1">
                  <c:v>2</c:v>
                </c:pt>
              </c:numCache>
            </c:numRef>
          </c:xVal>
          <c:yVal>
            <c:numRef>
              <c:f>'104 (2)'!$F$2:$G$2</c:f>
              <c:numCache>
                <c:formatCode>0.0</c:formatCode>
                <c:ptCount val="2"/>
                <c:pt idx="0">
                  <c:v>9.4601966598631702</c:v>
                </c:pt>
                <c:pt idx="1">
                  <c:v>9.4601966598631702</c:v>
                </c:pt>
              </c:numCache>
            </c:numRef>
          </c:yVal>
          <c:smooth val="1"/>
          <c:extLst xmlns:c16r2="http://schemas.microsoft.com/office/drawing/2015/06/chart">
            <c:ext xmlns:c16="http://schemas.microsoft.com/office/drawing/2014/chart" uri="{C3380CC4-5D6E-409C-BE32-E72D297353CC}">
              <c16:uniqueId val="{00000006-9968-46D9-AE6D-AE9BAB867C1F}"/>
            </c:ext>
          </c:extLst>
        </c:ser>
        <c:ser>
          <c:idx val="8"/>
          <c:order val="7"/>
          <c:tx>
            <c:strRef>
              <c:f>'104 (2)'!$E$3</c:f>
              <c:strCache>
                <c:ptCount val="1"/>
                <c:pt idx="0">
                  <c:v>3</c:v>
                </c:pt>
              </c:strCache>
            </c:strRef>
          </c:tx>
          <c:spPr>
            <a:ln w="31750" cap="rnd">
              <a:solidFill>
                <a:srgbClr val="FF0000"/>
              </a:solidFill>
              <a:round/>
            </a:ln>
            <a:effectLst/>
          </c:spPr>
          <c:marker>
            <c:symbol val="none"/>
          </c:marker>
          <c:xVal>
            <c:numRef>
              <c:f>'104 (2)'!$B$14:$C$14</c:f>
              <c:numCache>
                <c:formatCode>General</c:formatCode>
                <c:ptCount val="2"/>
                <c:pt idx="0">
                  <c:v>1</c:v>
                </c:pt>
                <c:pt idx="1">
                  <c:v>2</c:v>
                </c:pt>
              </c:numCache>
            </c:numRef>
          </c:xVal>
          <c:yVal>
            <c:numRef>
              <c:f>'104 (2)'!$F$3:$G$3</c:f>
              <c:numCache>
                <c:formatCode>0.0</c:formatCode>
                <c:ptCount val="2"/>
                <c:pt idx="0">
                  <c:v>9.9745222999186591</c:v>
                </c:pt>
                <c:pt idx="1">
                  <c:v>9.9745222999186591</c:v>
                </c:pt>
              </c:numCache>
            </c:numRef>
          </c:yVal>
          <c:smooth val="1"/>
          <c:extLst xmlns:c16r2="http://schemas.microsoft.com/office/drawing/2015/06/chart">
            <c:ext xmlns:c16="http://schemas.microsoft.com/office/drawing/2014/chart" uri="{C3380CC4-5D6E-409C-BE32-E72D297353CC}">
              <c16:uniqueId val="{00000007-9968-46D9-AE6D-AE9BAB867C1F}"/>
            </c:ext>
          </c:extLst>
        </c:ser>
        <c:ser>
          <c:idx val="9"/>
          <c:order val="8"/>
          <c:tx>
            <c:strRef>
              <c:f>'104 (2)'!$E$4</c:f>
              <c:strCache>
                <c:ptCount val="1"/>
                <c:pt idx="0">
                  <c:v>5</c:v>
                </c:pt>
              </c:strCache>
            </c:strRef>
          </c:tx>
          <c:spPr>
            <a:ln w="31750" cap="rnd">
              <a:solidFill>
                <a:srgbClr val="FF0000"/>
              </a:solidFill>
              <a:round/>
            </a:ln>
            <a:effectLst/>
          </c:spPr>
          <c:marker>
            <c:symbol val="none"/>
          </c:marker>
          <c:xVal>
            <c:numRef>
              <c:f>'104 (2)'!$B$14:$C$14</c:f>
              <c:numCache>
                <c:formatCode>General</c:formatCode>
                <c:ptCount val="2"/>
                <c:pt idx="0">
                  <c:v>1</c:v>
                </c:pt>
                <c:pt idx="1">
                  <c:v>2</c:v>
                </c:pt>
              </c:numCache>
            </c:numRef>
          </c:xVal>
          <c:yVal>
            <c:numRef>
              <c:f>'104 (2)'!$F$4:$G$4</c:f>
              <c:numCache>
                <c:formatCode>0.0</c:formatCode>
                <c:ptCount val="2"/>
                <c:pt idx="0">
                  <c:v>10.8740923680592</c:v>
                </c:pt>
                <c:pt idx="1">
                  <c:v>10.8740923680592</c:v>
                </c:pt>
              </c:numCache>
            </c:numRef>
          </c:yVal>
          <c:smooth val="1"/>
          <c:extLst xmlns:c16r2="http://schemas.microsoft.com/office/drawing/2015/06/chart">
            <c:ext xmlns:c16="http://schemas.microsoft.com/office/drawing/2014/chart" uri="{C3380CC4-5D6E-409C-BE32-E72D297353CC}">
              <c16:uniqueId val="{00000008-9968-46D9-AE6D-AE9BAB867C1F}"/>
            </c:ext>
          </c:extLst>
        </c:ser>
        <c:ser>
          <c:idx val="10"/>
          <c:order val="9"/>
          <c:tx>
            <c:strRef>
              <c:f>'104 (2)'!$E$5</c:f>
              <c:strCache>
                <c:ptCount val="1"/>
                <c:pt idx="0">
                  <c:v>7</c:v>
                </c:pt>
              </c:strCache>
            </c:strRef>
          </c:tx>
          <c:spPr>
            <a:ln w="31750" cap="rnd">
              <a:solidFill>
                <a:srgbClr val="FF0000"/>
              </a:solidFill>
              <a:round/>
            </a:ln>
            <a:effectLst/>
          </c:spPr>
          <c:marker>
            <c:symbol val="none"/>
          </c:marker>
          <c:xVal>
            <c:numRef>
              <c:f>'104 (2)'!$B$14:$C$14</c:f>
              <c:numCache>
                <c:formatCode>General</c:formatCode>
                <c:ptCount val="2"/>
                <c:pt idx="0">
                  <c:v>1</c:v>
                </c:pt>
                <c:pt idx="1">
                  <c:v>2</c:v>
                </c:pt>
              </c:numCache>
            </c:numRef>
          </c:xVal>
          <c:yVal>
            <c:numRef>
              <c:f>'104 (2)'!$F$5:$G$5</c:f>
              <c:numCache>
                <c:formatCode>0.0</c:formatCode>
                <c:ptCount val="2"/>
                <c:pt idx="0">
                  <c:v>12.104553266743601</c:v>
                </c:pt>
                <c:pt idx="1">
                  <c:v>12.104553266743601</c:v>
                </c:pt>
              </c:numCache>
            </c:numRef>
          </c:yVal>
          <c:smooth val="1"/>
          <c:extLst xmlns:c16r2="http://schemas.microsoft.com/office/drawing/2015/06/chart">
            <c:ext xmlns:c16="http://schemas.microsoft.com/office/drawing/2014/chart" uri="{C3380CC4-5D6E-409C-BE32-E72D297353CC}">
              <c16:uniqueId val="{00000009-9968-46D9-AE6D-AE9BAB867C1F}"/>
            </c:ext>
          </c:extLst>
        </c:ser>
        <c:ser>
          <c:idx val="11"/>
          <c:order val="10"/>
          <c:tx>
            <c:strRef>
              <c:f>'104 (2)'!$E$6</c:f>
              <c:strCache>
                <c:ptCount val="1"/>
                <c:pt idx="0">
                  <c:v>9</c:v>
                </c:pt>
              </c:strCache>
            </c:strRef>
          </c:tx>
          <c:spPr>
            <a:ln w="31750" cap="rnd">
              <a:solidFill>
                <a:srgbClr val="FF0000"/>
              </a:solidFill>
              <a:round/>
            </a:ln>
            <a:effectLst/>
          </c:spPr>
          <c:marker>
            <c:symbol val="none"/>
          </c:marker>
          <c:xVal>
            <c:numRef>
              <c:f>'104 (2)'!$B$14:$C$14</c:f>
              <c:numCache>
                <c:formatCode>General</c:formatCode>
                <c:ptCount val="2"/>
                <c:pt idx="0">
                  <c:v>1</c:v>
                </c:pt>
                <c:pt idx="1">
                  <c:v>2</c:v>
                </c:pt>
              </c:numCache>
            </c:numRef>
          </c:xVal>
          <c:yVal>
            <c:numRef>
              <c:f>'104 (2)'!$F$6:$G$6</c:f>
              <c:numCache>
                <c:formatCode>0.0</c:formatCode>
                <c:ptCount val="2"/>
                <c:pt idx="0">
                  <c:v>13.564841713525899</c:v>
                </c:pt>
                <c:pt idx="1">
                  <c:v>13.564841713525899</c:v>
                </c:pt>
              </c:numCache>
            </c:numRef>
          </c:yVal>
          <c:smooth val="1"/>
          <c:extLst xmlns:c16r2="http://schemas.microsoft.com/office/drawing/2015/06/chart">
            <c:ext xmlns:c16="http://schemas.microsoft.com/office/drawing/2014/chart" uri="{C3380CC4-5D6E-409C-BE32-E72D297353CC}">
              <c16:uniqueId val="{0000000A-9968-46D9-AE6D-AE9BAB867C1F}"/>
            </c:ext>
          </c:extLst>
        </c:ser>
        <c:ser>
          <c:idx val="6"/>
          <c:order val="11"/>
          <c:tx>
            <c:strRef>
              <c:f>'104 (2)'!$B$8</c:f>
              <c:strCache>
                <c:ptCount val="1"/>
                <c:pt idx="0">
                  <c:v>12</c:v>
                </c:pt>
              </c:strCache>
            </c:strRef>
          </c:tx>
          <c:spPr>
            <a:ln w="31750" cap="rnd">
              <a:solidFill>
                <a:schemeClr val="accent1"/>
              </a:solidFill>
              <a:round/>
            </a:ln>
            <a:effectLst/>
          </c:spPr>
          <c:marker>
            <c:symbol val="none"/>
          </c:marker>
          <c:xVal>
            <c:numRef>
              <c:f>'104 (2)'!$F$14:$G$14</c:f>
              <c:numCache>
                <c:formatCode>General</c:formatCode>
                <c:ptCount val="2"/>
                <c:pt idx="0">
                  <c:v>-1</c:v>
                </c:pt>
                <c:pt idx="1">
                  <c:v>0</c:v>
                </c:pt>
              </c:numCache>
            </c:numRef>
          </c:xVal>
          <c:yVal>
            <c:numRef>
              <c:f>'104 (2)'!$C$8:$D$8</c:f>
              <c:numCache>
                <c:formatCode>0.0</c:formatCode>
                <c:ptCount val="2"/>
                <c:pt idx="0">
                  <c:v>9.1908923092982295</c:v>
                </c:pt>
                <c:pt idx="1">
                  <c:v>9.1908923092982295</c:v>
                </c:pt>
              </c:numCache>
            </c:numRef>
          </c:yVal>
          <c:smooth val="1"/>
          <c:extLst xmlns:c16r2="http://schemas.microsoft.com/office/drawing/2015/06/chart" xmlns:c15="http://schemas.microsoft.com/office/drawing/2012/chart">
            <c:ext xmlns:c16="http://schemas.microsoft.com/office/drawing/2014/chart" uri="{C3380CC4-5D6E-409C-BE32-E72D297353CC}">
              <c16:uniqueId val="{0000000B-9968-46D9-AE6D-AE9BAB867C1F}"/>
            </c:ext>
          </c:extLst>
        </c:ser>
        <c:ser>
          <c:idx val="12"/>
          <c:order val="12"/>
          <c:tx>
            <c:strRef>
              <c:f>'104 (2)'!$B$9</c:f>
              <c:strCache>
                <c:ptCount val="1"/>
                <c:pt idx="0">
                  <c:v>14</c:v>
                </c:pt>
              </c:strCache>
            </c:strRef>
          </c:tx>
          <c:spPr>
            <a:ln w="31750" cap="rnd">
              <a:solidFill>
                <a:schemeClr val="accent1"/>
              </a:solidFill>
              <a:round/>
            </a:ln>
            <a:effectLst/>
          </c:spPr>
          <c:marker>
            <c:symbol val="none"/>
          </c:marker>
          <c:xVal>
            <c:numRef>
              <c:f>'104 (2)'!$F$14:$G$14</c:f>
              <c:numCache>
                <c:formatCode>General</c:formatCode>
                <c:ptCount val="2"/>
                <c:pt idx="0">
                  <c:v>-1</c:v>
                </c:pt>
                <c:pt idx="1">
                  <c:v>0</c:v>
                </c:pt>
              </c:numCache>
            </c:numRef>
          </c:xVal>
          <c:yVal>
            <c:numRef>
              <c:f>'104 (2)'!$C$9:$D$9</c:f>
              <c:numCache>
                <c:formatCode>0.0</c:formatCode>
                <c:ptCount val="2"/>
                <c:pt idx="0">
                  <c:v>9.6543492134302795</c:v>
                </c:pt>
                <c:pt idx="1">
                  <c:v>9.6543492134302795</c:v>
                </c:pt>
              </c:numCache>
            </c:numRef>
          </c:yVal>
          <c:smooth val="1"/>
          <c:extLst xmlns:c16r2="http://schemas.microsoft.com/office/drawing/2015/06/chart">
            <c:ext xmlns:c16="http://schemas.microsoft.com/office/drawing/2014/chart" uri="{C3380CC4-5D6E-409C-BE32-E72D297353CC}">
              <c16:uniqueId val="{0000000C-9968-46D9-AE6D-AE9BAB867C1F}"/>
            </c:ext>
          </c:extLst>
        </c:ser>
        <c:ser>
          <c:idx val="13"/>
          <c:order val="13"/>
          <c:tx>
            <c:strRef>
              <c:f>'104 (2)'!$B$10</c:f>
              <c:strCache>
                <c:ptCount val="1"/>
                <c:pt idx="0">
                  <c:v>16</c:v>
                </c:pt>
              </c:strCache>
            </c:strRef>
          </c:tx>
          <c:spPr>
            <a:ln w="31750" cap="rnd">
              <a:solidFill>
                <a:schemeClr val="accent1"/>
              </a:solidFill>
              <a:round/>
            </a:ln>
            <a:effectLst/>
          </c:spPr>
          <c:marker>
            <c:symbol val="none"/>
          </c:marker>
          <c:xVal>
            <c:numRef>
              <c:f>'104 (2)'!$F$14:$G$14</c:f>
              <c:numCache>
                <c:formatCode>General</c:formatCode>
                <c:ptCount val="2"/>
                <c:pt idx="0">
                  <c:v>-1</c:v>
                </c:pt>
                <c:pt idx="1">
                  <c:v>0</c:v>
                </c:pt>
              </c:numCache>
            </c:numRef>
          </c:xVal>
          <c:yVal>
            <c:numRef>
              <c:f>'104 (2)'!$C$10:$D$10</c:f>
              <c:numCache>
                <c:formatCode>0.0</c:formatCode>
                <c:ptCount val="2"/>
                <c:pt idx="0">
                  <c:v>9.9343491136009803</c:v>
                </c:pt>
                <c:pt idx="1">
                  <c:v>9.9343491136009803</c:v>
                </c:pt>
              </c:numCache>
            </c:numRef>
          </c:yVal>
          <c:smooth val="1"/>
          <c:extLst xmlns:c16r2="http://schemas.microsoft.com/office/drawing/2015/06/chart">
            <c:ext xmlns:c16="http://schemas.microsoft.com/office/drawing/2014/chart" uri="{C3380CC4-5D6E-409C-BE32-E72D297353CC}">
              <c16:uniqueId val="{0000000D-9968-46D9-AE6D-AE9BAB867C1F}"/>
            </c:ext>
          </c:extLst>
        </c:ser>
        <c:dLbls>
          <c:showLegendKey val="0"/>
          <c:showVal val="0"/>
          <c:showCatName val="0"/>
          <c:showSerName val="0"/>
          <c:showPercent val="0"/>
          <c:showBubbleSize val="0"/>
        </c:dLbls>
        <c:axId val="309394464"/>
        <c:axId val="309395640"/>
        <c:extLst xmlns:c16r2="http://schemas.microsoft.com/office/drawing/2015/06/chart"/>
      </c:scatterChart>
      <c:valAx>
        <c:axId val="309394464"/>
        <c:scaling>
          <c:orientation val="minMax"/>
          <c:max val="2.5"/>
          <c:min val="-1.5"/>
        </c:scaling>
        <c:delete val="1"/>
        <c:axPos val="b"/>
        <c:majorGridlines>
          <c:spPr>
            <a:ln w="9525" cap="flat" cmpd="sng" algn="ctr">
              <a:noFill/>
              <a:round/>
            </a:ln>
            <a:effectLst/>
          </c:spPr>
        </c:majorGridlines>
        <c:numFmt formatCode="General" sourceLinked="1"/>
        <c:majorTickMark val="out"/>
        <c:minorTickMark val="none"/>
        <c:tickLblPos val="nextTo"/>
        <c:crossAx val="309395640"/>
        <c:crosses val="autoZero"/>
        <c:crossBetween val="midCat"/>
      </c:valAx>
      <c:valAx>
        <c:axId val="309395640"/>
        <c:scaling>
          <c:orientation val="minMax"/>
          <c:max val="15"/>
          <c:min val="4"/>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altLang="ja-JP" sz="1800" i="1">
                    <a:solidFill>
                      <a:schemeClr val="tx1"/>
                    </a:solidFill>
                    <a:latin typeface="Times New Roman" panose="02020603050405020304" pitchFamily="18" charset="0"/>
                    <a:cs typeface="Times New Roman" panose="02020603050405020304" pitchFamily="18" charset="0"/>
                  </a:rPr>
                  <a:t>E </a:t>
                </a:r>
                <a:r>
                  <a:rPr lang="en-US" altLang="ja-JP" sz="1800">
                    <a:solidFill>
                      <a:schemeClr val="tx1"/>
                    </a:solidFill>
                    <a:latin typeface="Times New Roman" panose="02020603050405020304" pitchFamily="18" charset="0"/>
                    <a:cs typeface="Times New Roman" panose="02020603050405020304" pitchFamily="18" charset="0"/>
                  </a:rPr>
                  <a:t>[MeV]</a:t>
                </a:r>
                <a:endParaRPr lang="ja-JP" altLang="en-US" sz="180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2.776911764705883E-2"/>
              <c:y val="0.42757681159420291"/>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ja-JP"/>
            </a:p>
          </c:txPr>
        </c:title>
        <c:numFmt formatCode="0" sourceLinked="0"/>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crossAx val="309394464"/>
        <c:crossesAt val="-1.5"/>
        <c:crossBetween val="midCat"/>
        <c:majorUnit val="2"/>
      </c:valAx>
      <c:spPr>
        <a:noFill/>
        <a:ln>
          <a:solidFill>
            <a:schemeClr val="tx1"/>
          </a:solid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899993799860871"/>
          <c:y val="6.3941261498442731E-2"/>
          <c:w val="0.71582275505566839"/>
          <c:h val="0.77647373741509029"/>
        </c:manualLayout>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dPt>
            <c:idx val="0"/>
            <c:marker>
              <c:symbol val="circle"/>
              <c:size val="5"/>
              <c:spPr>
                <a:solidFill>
                  <a:schemeClr val="accent1"/>
                </a:solidFill>
                <a:ln w="114300">
                  <a:solidFill>
                    <a:schemeClr val="accent1"/>
                  </a:solidFill>
                </a:ln>
                <a:effectLst/>
              </c:spPr>
            </c:marker>
            <c:bubble3D val="0"/>
            <c:extLst xmlns:c16r2="http://schemas.microsoft.com/office/drawing/2015/06/chart">
              <c:ext xmlns:c16="http://schemas.microsoft.com/office/drawing/2014/chart" uri="{C3380CC4-5D6E-409C-BE32-E72D297353CC}">
                <c16:uniqueId val="{00000000-7E83-41EA-A98F-33B735F219AD}"/>
              </c:ext>
            </c:extLst>
          </c:dPt>
          <c:dPt>
            <c:idx val="1"/>
            <c:marker>
              <c:symbol val="circle"/>
              <c:size val="5"/>
              <c:spPr>
                <a:solidFill>
                  <a:schemeClr val="accent1"/>
                </a:solidFill>
                <a:ln w="114300">
                  <a:solidFill>
                    <a:schemeClr val="accent1"/>
                  </a:solidFill>
                </a:ln>
                <a:effectLst/>
              </c:spPr>
            </c:marker>
            <c:bubble3D val="0"/>
            <c:extLst xmlns:c16r2="http://schemas.microsoft.com/office/drawing/2015/06/chart">
              <c:ext xmlns:c16="http://schemas.microsoft.com/office/drawing/2014/chart" uri="{C3380CC4-5D6E-409C-BE32-E72D297353CC}">
                <c16:uniqueId val="{00000001-7E83-41EA-A98F-33B735F219AD}"/>
              </c:ext>
            </c:extLst>
          </c:dPt>
          <c:dPt>
            <c:idx val="2"/>
            <c:marker>
              <c:symbol val="circle"/>
              <c:size val="5"/>
              <c:spPr>
                <a:solidFill>
                  <a:schemeClr val="accent1"/>
                </a:solidFill>
                <a:ln w="114300">
                  <a:solidFill>
                    <a:schemeClr val="accent1"/>
                  </a:solidFill>
                </a:ln>
                <a:effectLst/>
              </c:spPr>
            </c:marker>
            <c:bubble3D val="0"/>
            <c:extLst xmlns:c16r2="http://schemas.microsoft.com/office/drawing/2015/06/chart">
              <c:ext xmlns:c16="http://schemas.microsoft.com/office/drawing/2014/chart" uri="{C3380CC4-5D6E-409C-BE32-E72D297353CC}">
                <c16:uniqueId val="{00000002-7E83-41EA-A98F-33B735F219AD}"/>
              </c:ext>
            </c:extLst>
          </c:dPt>
          <c:dPt>
            <c:idx val="3"/>
            <c:marker>
              <c:symbol val="circle"/>
              <c:size val="5"/>
              <c:spPr>
                <a:solidFill>
                  <a:schemeClr val="accent1"/>
                </a:solidFill>
                <a:ln w="114300">
                  <a:solidFill>
                    <a:schemeClr val="accent1"/>
                  </a:solidFill>
                </a:ln>
                <a:effectLst/>
              </c:spPr>
            </c:marker>
            <c:bubble3D val="0"/>
            <c:extLst xmlns:c16r2="http://schemas.microsoft.com/office/drawing/2015/06/chart">
              <c:ext xmlns:c16="http://schemas.microsoft.com/office/drawing/2014/chart" uri="{C3380CC4-5D6E-409C-BE32-E72D297353CC}">
                <c16:uniqueId val="{00000003-7E83-41EA-A98F-33B735F219AD}"/>
              </c:ext>
            </c:extLst>
          </c:dPt>
          <c:xVal>
            <c:numRef>
              <c:f>Sheet1!$A$3:$A$6</c:f>
              <c:numCache>
                <c:formatCode>General</c:formatCode>
                <c:ptCount val="4"/>
                <c:pt idx="0">
                  <c:v>104</c:v>
                </c:pt>
                <c:pt idx="1">
                  <c:v>106</c:v>
                </c:pt>
                <c:pt idx="2">
                  <c:v>108</c:v>
                </c:pt>
                <c:pt idx="3">
                  <c:v>110</c:v>
                </c:pt>
              </c:numCache>
            </c:numRef>
          </c:xVal>
          <c:yVal>
            <c:numRef>
              <c:f>Sheet1!$C$3:$C$6</c:f>
              <c:numCache>
                <c:formatCode>0.0</c:formatCode>
                <c:ptCount val="4"/>
                <c:pt idx="0">
                  <c:v>0.91819320279916194</c:v>
                </c:pt>
                <c:pt idx="1">
                  <c:v>0.62619864304733497</c:v>
                </c:pt>
                <c:pt idx="2">
                  <c:v>0.39168528905183297</c:v>
                </c:pt>
                <c:pt idx="3">
                  <c:v>0.24579387152110299</c:v>
                </c:pt>
              </c:numCache>
            </c:numRef>
          </c:yVal>
          <c:smooth val="0"/>
          <c:extLst xmlns:c16r2="http://schemas.microsoft.com/office/drawing/2015/06/chart">
            <c:ext xmlns:c16="http://schemas.microsoft.com/office/drawing/2014/chart" uri="{C3380CC4-5D6E-409C-BE32-E72D297353CC}">
              <c16:uniqueId val="{00000004-7E83-41EA-A98F-33B735F219AD}"/>
            </c:ext>
          </c:extLst>
        </c:ser>
        <c:dLbls>
          <c:showLegendKey val="0"/>
          <c:showVal val="0"/>
          <c:showCatName val="0"/>
          <c:showSerName val="0"/>
          <c:showPercent val="0"/>
          <c:showBubbleSize val="0"/>
        </c:dLbls>
        <c:axId val="309393680"/>
        <c:axId val="310410888"/>
      </c:scatterChart>
      <c:valAx>
        <c:axId val="3093936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310410888"/>
        <c:crosses val="autoZero"/>
        <c:crossBetween val="midCat"/>
        <c:majorUnit val="2"/>
      </c:valAx>
      <c:valAx>
        <c:axId val="31041088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309393680"/>
        <c:crosses val="autoZero"/>
        <c:crossBetween val="midCat"/>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795588" cy="466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654425" y="0"/>
            <a:ext cx="2795588" cy="466725"/>
          </a:xfrm>
          <a:prstGeom prst="rect">
            <a:avLst/>
          </a:prstGeom>
        </p:spPr>
        <p:txBody>
          <a:bodyPr vert="horz" lIns="91440" tIns="45720" rIns="91440" bIns="45720" rtlCol="0"/>
          <a:lstStyle>
            <a:lvl1pPr algn="r">
              <a:defRPr sz="1200"/>
            </a:lvl1pPr>
          </a:lstStyle>
          <a:p>
            <a:fld id="{A08A3102-37AE-454D-89FF-649878BF7D8C}" type="datetimeFigureOut">
              <a:rPr kumimoji="1" lang="ja-JP" altLang="en-US" smtClean="0"/>
              <a:t>2019/9/2</a:t>
            </a:fld>
            <a:endParaRPr kumimoji="1" lang="ja-JP" altLang="en-US"/>
          </a:p>
        </p:txBody>
      </p:sp>
      <p:sp>
        <p:nvSpPr>
          <p:cNvPr id="4" name="スライド イメージ プレースホルダー 3"/>
          <p:cNvSpPr>
            <a:spLocks noGrp="1" noRot="1" noChangeAspect="1"/>
          </p:cNvSpPr>
          <p:nvPr>
            <p:ph type="sldImg" idx="2"/>
          </p:nvPr>
        </p:nvSpPr>
        <p:spPr>
          <a:xfrm>
            <a:off x="1128713" y="1165225"/>
            <a:ext cx="4194175" cy="31464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44525" y="4486275"/>
            <a:ext cx="5162550" cy="36703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855075"/>
            <a:ext cx="2795588" cy="46672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654425" y="8855075"/>
            <a:ext cx="2795588" cy="466725"/>
          </a:xfrm>
          <a:prstGeom prst="rect">
            <a:avLst/>
          </a:prstGeom>
        </p:spPr>
        <p:txBody>
          <a:bodyPr vert="horz" lIns="91440" tIns="45720" rIns="91440" bIns="45720" rtlCol="0" anchor="b"/>
          <a:lstStyle>
            <a:lvl1pPr algn="r">
              <a:defRPr sz="1200"/>
            </a:lvl1pPr>
          </a:lstStyle>
          <a:p>
            <a:fld id="{34111FE7-D982-4B7C-A81F-937A8611E642}" type="slidenum">
              <a:rPr kumimoji="1" lang="ja-JP" altLang="en-US" smtClean="0"/>
              <a:t>‹#›</a:t>
            </a:fld>
            <a:endParaRPr kumimoji="1" lang="ja-JP" altLang="en-US"/>
          </a:p>
        </p:txBody>
      </p:sp>
    </p:spTree>
    <p:extLst>
      <p:ext uri="{BB962C8B-B14F-4D97-AF65-F5344CB8AC3E}">
        <p14:creationId xmlns:p14="http://schemas.microsoft.com/office/powerpoint/2010/main" val="9781547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15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1508"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FB0AFE-427D-4EA5-8F16-33580D5AA5D3}" type="slidenum">
              <a:rPr lang="ja-JP" altLang="en-US" smtClean="0"/>
              <a:pPr fontAlgn="base">
                <a:spcBef>
                  <a:spcPct val="0"/>
                </a:spcBef>
                <a:spcAft>
                  <a:spcPct val="0"/>
                </a:spcAft>
                <a:defRPr/>
              </a:pPr>
              <a:t>4</a:t>
            </a:fld>
            <a:endParaRPr lang="ja-JP" altLang="en-US" smtClean="0"/>
          </a:p>
        </p:txBody>
      </p:sp>
    </p:spTree>
    <p:extLst>
      <p:ext uri="{BB962C8B-B14F-4D97-AF65-F5344CB8AC3E}">
        <p14:creationId xmlns:p14="http://schemas.microsoft.com/office/powerpoint/2010/main" val="330245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37CD61C4-614C-4B20-9739-0FC9530FE0DB}" type="slidenum">
              <a:rPr lang="ja-JP" altLang="en-US" smtClean="0"/>
              <a:pPr/>
              <a:t>7</a:t>
            </a:fld>
            <a:endParaRPr lang="ja-JP" altLang="en-US"/>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1873339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37CD61C4-614C-4B20-9739-0FC9530FE0DB}" type="slidenum">
              <a:rPr lang="ja-JP" altLang="en-US" smtClean="0"/>
              <a:pPr/>
              <a:t>9</a:t>
            </a:fld>
            <a:endParaRPr lang="ja-JP" altLang="en-US"/>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3252128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37CD61C4-614C-4B20-9739-0FC9530FE0DB}" type="slidenum">
              <a:rPr lang="ja-JP" altLang="en-US" smtClean="0"/>
              <a:pPr/>
              <a:t>10</a:t>
            </a:fld>
            <a:endParaRPr lang="ja-JP" altLang="en-US"/>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2037661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同じ計算を他のテルルについても行ったのがこの図です。横軸が質量数、縦軸が</a:t>
                </a:r>
                <a:r>
                  <a:rPr kumimoji="1" lang="en-US" altLang="ja-JP" dirty="0"/>
                  <a:t>α</a:t>
                </a:r>
                <a:r>
                  <a:rPr kumimoji="1" lang="ja-JP" altLang="en-US" dirty="0"/>
                  <a:t>粒子の束縛エネルギーを表していて、オレンジが実験値、青が理論値を表します。ポテンシャルの強さは一律で</a:t>
                </a:r>
                <a:r>
                  <a:rPr kumimoji="1" lang="en-US" altLang="ja-JP" dirty="0"/>
                  <a:t>1.03</a:t>
                </a:r>
                <a:r>
                  <a:rPr kumimoji="1" lang="ja-JP" altLang="en-US" dirty="0"/>
                  <a:t>に設定したところ、テルル同位体の</a:t>
                </a:r>
                <a:r>
                  <a:rPr kumimoji="1" lang="en-US" altLang="ja-JP" dirty="0"/>
                  <a:t>α</a:t>
                </a:r>
                <a:r>
                  <a:rPr kumimoji="1" lang="ja-JP" altLang="en-US" dirty="0"/>
                  <a:t>粒子の束縛エネルギーを系統的に再現することができました。このことは採用した</a:t>
                </a:r>
                <a:r>
                  <a:rPr kumimoji="1" lang="en-US" altLang="ja-JP" dirty="0"/>
                  <a:t>Double</a:t>
                </a:r>
                <a:r>
                  <a:rPr kumimoji="1" lang="ja-JP" altLang="en-US" dirty="0"/>
                  <a:t>　</a:t>
                </a:r>
                <a:r>
                  <a:rPr lang="en-US" altLang="ja-JP" sz="1200" dirty="0">
                    <a:solidFill>
                      <a:srgbClr val="FF0000"/>
                    </a:solidFill>
                    <a:latin typeface="ＭＳ Ｐゴシック" panose="020B0600070205080204" pitchFamily="50" charset="-128"/>
                    <a:ea typeface="ＭＳ Ｐゴシック" panose="020B0600070205080204" pitchFamily="50" charset="-128"/>
                  </a:rPr>
                  <a:t>Folding Potential</a:t>
                </a:r>
                <a:r>
                  <a:rPr lang="ja-JP" altLang="en-US" sz="1200" dirty="0">
                    <a:solidFill>
                      <a:srgbClr val="FF0000"/>
                    </a:solidFill>
                    <a:latin typeface="ＭＳ Ｐゴシック" panose="020B0600070205080204" pitchFamily="50" charset="-128"/>
                    <a:ea typeface="ＭＳ Ｐゴシック" panose="020B0600070205080204" pitchFamily="50" charset="-128"/>
                  </a:rPr>
                  <a:t>の信頼性が高いことを意味します。</a:t>
                </a:r>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mc:Choice>
        <mc:Fallback xmlns="">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こちらが</a:t>
                </a:r>
                <a:r>
                  <a:rPr kumimoji="1" lang="en-US" altLang="ja-JP" sz="1200" kern="1200" dirty="0" smtClean="0">
                    <a:solidFill>
                      <a:schemeClr val="tx1"/>
                    </a:solidFill>
                    <a:effectLst/>
                    <a:latin typeface="+mn-lt"/>
                    <a:ea typeface="+mn-ea"/>
                    <a:cs typeface="+mn-cs"/>
                  </a:rPr>
                  <a:t>Te104</a:t>
                </a:r>
                <a:r>
                  <a:rPr kumimoji="1" lang="ja-JP" altLang="en-US" sz="1200" kern="1200" dirty="0" err="1">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Te106</a:t>
                </a:r>
                <a:r>
                  <a:rPr kumimoji="1" lang="ja-JP" altLang="ja-JP" sz="1200" kern="1200" dirty="0" err="1">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te108</a:t>
                </a:r>
                <a:r>
                  <a:rPr kumimoji="1" lang="ja-JP" altLang="ja-JP" sz="1200" kern="1200" dirty="0">
                    <a:solidFill>
                      <a:schemeClr val="tx1"/>
                    </a:solidFill>
                    <a:effectLst/>
                    <a:latin typeface="+mn-lt"/>
                    <a:ea typeface="+mn-ea"/>
                    <a:cs typeface="+mn-cs"/>
                  </a:rPr>
                  <a:t>と</a:t>
                </a:r>
                <a:r>
                  <a:rPr kumimoji="1" lang="en-US" altLang="ja-JP" sz="1200" kern="1200" dirty="0" smtClean="0">
                    <a:solidFill>
                      <a:schemeClr val="tx1"/>
                    </a:solidFill>
                    <a:effectLst/>
                    <a:latin typeface="+mn-lt"/>
                    <a:ea typeface="+mn-ea"/>
                    <a:cs typeface="+mn-cs"/>
                  </a:rPr>
                  <a:t>te110α</a:t>
                </a:r>
                <a:r>
                  <a:rPr kumimoji="1" lang="ja-JP" altLang="en-US" sz="1200" kern="1200" dirty="0" smtClean="0">
                    <a:solidFill>
                      <a:schemeClr val="tx1"/>
                    </a:solidFill>
                    <a:effectLst/>
                    <a:latin typeface="+mn-lt"/>
                    <a:ea typeface="+mn-ea"/>
                    <a:cs typeface="+mn-cs"/>
                  </a:rPr>
                  <a:t>粒子の</a:t>
                </a:r>
                <a:r>
                  <a:rPr kumimoji="1" lang="en-US" altLang="ja-JP" sz="1200" kern="1200" dirty="0" smtClean="0">
                    <a:solidFill>
                      <a:schemeClr val="tx1"/>
                    </a:solidFill>
                    <a:effectLst/>
                    <a:latin typeface="+mn-lt"/>
                    <a:ea typeface="+mn-ea"/>
                    <a:cs typeface="+mn-cs"/>
                  </a:rPr>
                  <a:t>α</a:t>
                </a:r>
                <a:r>
                  <a:rPr kumimoji="1" lang="ja-JP" altLang="en-US" sz="1200" kern="1200" dirty="0" smtClean="0">
                    <a:solidFill>
                      <a:schemeClr val="tx1"/>
                    </a:solidFill>
                    <a:effectLst/>
                    <a:latin typeface="+mn-lt"/>
                    <a:ea typeface="+mn-ea"/>
                    <a:cs typeface="+mn-cs"/>
                  </a:rPr>
                  <a:t>粒子の束縛エネルギーです。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ＭＳ Ｐゴシック" panose="020B0600070205080204" pitchFamily="50" charset="-128"/>
                    <a:ea typeface="ＭＳ Ｐゴシック" panose="020B0600070205080204" pitchFamily="50" charset="-128"/>
                  </a:rPr>
                  <a:t>DF</a:t>
                </a:r>
                <a:r>
                  <a:rPr kumimoji="1" lang="ja-JP" altLang="en-US" sz="1200" dirty="0" smtClean="0">
                    <a:latin typeface="ＭＳ Ｐゴシック" panose="020B0600070205080204" pitchFamily="50" charset="-128"/>
                    <a:ea typeface="ＭＳ Ｐゴシック" panose="020B0600070205080204" pitchFamily="50" charset="-128"/>
                  </a:rPr>
                  <a:t>ポテンシャルの強さは一律で</a:t>
                </a:r>
                <a:r>
                  <a:rPr kumimoji="1" lang="en-US" altLang="ja-JP" sz="1200" dirty="0" smtClean="0">
                    <a:latin typeface="ＭＳ Ｐゴシック" panose="020B0600070205080204" pitchFamily="50" charset="-128"/>
                    <a:ea typeface="ＭＳ Ｐゴシック" panose="020B0600070205080204" pitchFamily="50" charset="-128"/>
                  </a:rPr>
                  <a:t>1.03</a:t>
                </a:r>
                <a:r>
                  <a:rPr kumimoji="1" lang="ja-JP" altLang="en-US" sz="1200" dirty="0" smtClean="0">
                    <a:latin typeface="ＭＳ Ｐゴシック" panose="020B0600070205080204" pitchFamily="50" charset="-128"/>
                    <a:ea typeface="ＭＳ Ｐゴシック" panose="020B0600070205080204" pitchFamily="50" charset="-128"/>
                  </a:rPr>
                  <a:t>に設定しました。</a:t>
                </a:r>
                <a:endParaRPr kumimoji="1" lang="en-US" altLang="ja-JP" sz="12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ゴシック" panose="020B0600070205080204" pitchFamily="50" charset="-128"/>
                    <a:ea typeface="ＭＳ Ｐゴシック" panose="020B0600070205080204" pitchFamily="50" charset="-128"/>
                  </a:rPr>
                  <a:t>実験値と理論値を比較すると</a:t>
                </a:r>
                <a:r>
                  <a:rPr kumimoji="1" lang="en-US" altLang="ja-JP" sz="1200" dirty="0" smtClean="0">
                    <a:latin typeface="ＭＳ Ｐゴシック" panose="020B0600070205080204" pitchFamily="50" charset="-128"/>
                    <a:ea typeface="ＭＳ Ｐゴシック" panose="020B0600070205080204" pitchFamily="50" charset="-128"/>
                  </a:rPr>
                  <a:t>5</a:t>
                </a:r>
                <a:r>
                  <a:rPr kumimoji="1" lang="ja-JP" altLang="en-US" sz="1200" dirty="0" smtClean="0">
                    <a:latin typeface="ＭＳ Ｐゴシック" panose="020B0600070205080204" pitchFamily="50" charset="-128"/>
                    <a:ea typeface="ＭＳ Ｐゴシック" panose="020B0600070205080204" pitchFamily="50" charset="-128"/>
                  </a:rPr>
                  <a:t>パーセント未満の誤差だったので</a:t>
                </a:r>
                <a:r>
                  <a:rPr lang="en-US" altLang="ja-JP" sz="1200" b="0" i="0" smtClean="0">
                    <a:latin typeface="Cambria Math" panose="02040503050406030204" pitchFamily="18" charset="0"/>
                  </a:rPr>
                  <a:t>Te</a:t>
                </a:r>
                <a:r>
                  <a:rPr lang="ja-JP" altLang="en-US" sz="1200" dirty="0">
                    <a:latin typeface="ＭＳ Ｐゴシック" panose="020B0600070205080204" pitchFamily="50" charset="-128"/>
                    <a:ea typeface="ＭＳ Ｐゴシック" panose="020B0600070205080204" pitchFamily="50" charset="-128"/>
                  </a:rPr>
                  <a:t>同位体</a:t>
                </a:r>
                <a:r>
                  <a:rPr lang="ja-JP" altLang="en-US" sz="1200" dirty="0" smtClean="0">
                    <a:latin typeface="ＭＳ Ｐゴシック" panose="020B0600070205080204" pitchFamily="50" charset="-128"/>
                    <a:ea typeface="ＭＳ Ｐゴシック" panose="020B0600070205080204" pitchFamily="50" charset="-128"/>
                  </a:rPr>
                  <a:t>で</a:t>
                </a:r>
                <a:r>
                  <a:rPr lang="en-US" altLang="ja-JP" sz="1200" i="0">
                    <a:latin typeface="Cambria Math" panose="02040503050406030204" pitchFamily="18" charset="0"/>
                  </a:rPr>
                  <a:t>𝛼</a:t>
                </a:r>
                <a:r>
                  <a:rPr lang="ja-JP" altLang="en-US" sz="1200" dirty="0">
                    <a:latin typeface="ＭＳ Ｐゴシック" panose="020B0600070205080204" pitchFamily="50" charset="-128"/>
                    <a:ea typeface="ＭＳ Ｐゴシック" panose="020B0600070205080204" pitchFamily="50" charset="-128"/>
                  </a:rPr>
                  <a:t>粒子</a:t>
                </a:r>
                <a:r>
                  <a:rPr lang="ja-JP" altLang="en-US" sz="1200" dirty="0" smtClean="0">
                    <a:latin typeface="ＭＳ Ｐゴシック" panose="020B0600070205080204" pitchFamily="50" charset="-128"/>
                    <a:ea typeface="ＭＳ Ｐゴシック" panose="020B0600070205080204" pitchFamily="50" charset="-128"/>
                  </a:rPr>
                  <a:t>の</a:t>
                </a:r>
                <a:r>
                  <a:rPr lang="ja-JP" altLang="en-US" sz="1200" dirty="0">
                    <a:latin typeface="ＭＳ Ｐゴシック" panose="020B0600070205080204" pitchFamily="50" charset="-128"/>
                    <a:ea typeface="ＭＳ Ｐゴシック" panose="020B0600070205080204" pitchFamily="50" charset="-128"/>
                  </a:rPr>
                  <a:t>束縛</a:t>
                </a:r>
                <a:r>
                  <a:rPr lang="ja-JP" altLang="en-US" sz="1200" dirty="0" smtClean="0">
                    <a:latin typeface="ＭＳ Ｐゴシック" panose="020B0600070205080204" pitchFamily="50" charset="-128"/>
                    <a:ea typeface="ＭＳ Ｐゴシック" panose="020B0600070205080204" pitchFamily="50" charset="-128"/>
                  </a:rPr>
                  <a:t>エネルギーを</a:t>
                </a:r>
                <a:r>
                  <a:rPr kumimoji="1" lang="ja-JP" altLang="en-US" sz="1200" dirty="0" smtClean="0">
                    <a:latin typeface="ＭＳ Ｐゴシック" panose="020B0600070205080204" pitchFamily="50" charset="-128"/>
                    <a:ea typeface="ＭＳ Ｐゴシック" panose="020B0600070205080204" pitchFamily="50" charset="-128"/>
                  </a:rPr>
                  <a:t>再現</a:t>
                </a:r>
                <a:r>
                  <a:rPr kumimoji="1" lang="ja-JP" altLang="en-US" sz="1200" dirty="0" smtClean="0">
                    <a:latin typeface="ＭＳ Ｐゴシック" panose="020B0600070205080204" pitchFamily="50" charset="-128"/>
                    <a:ea typeface="ＭＳ Ｐゴシック" panose="020B0600070205080204" pitchFamily="50" charset="-128"/>
                  </a:rPr>
                  <a:t>できたといえます。</a:t>
                </a:r>
                <a:endParaRPr kumimoji="1" lang="en-US" altLang="ja-JP" sz="12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ゴシック" panose="020B0600070205080204" pitchFamily="50" charset="-128"/>
                    <a:ea typeface="ＭＳ Ｐゴシック" panose="020B0600070205080204" pitchFamily="50" charset="-128"/>
                  </a:rPr>
                  <a:t>よって、</a:t>
                </a:r>
                <a:r>
                  <a:rPr lang="en-US" altLang="ja-JP" sz="1200" dirty="0" smtClean="0">
                    <a:solidFill>
                      <a:srgbClr val="FF0000"/>
                    </a:solidFill>
                    <a:latin typeface="ＭＳ Ｐゴシック" panose="020B0600070205080204" pitchFamily="50" charset="-128"/>
                    <a:ea typeface="ＭＳ Ｐゴシック" panose="020B0600070205080204" pitchFamily="50" charset="-128"/>
                  </a:rPr>
                  <a:t>Double Folding Potential</a:t>
                </a:r>
                <a:r>
                  <a:rPr kumimoji="1" lang="ja-JP" altLang="en-US" sz="1200" dirty="0" smtClean="0">
                    <a:solidFill>
                      <a:srgbClr val="FF0000"/>
                    </a:solidFill>
                    <a:latin typeface="ＭＳ Ｐゴシック" panose="020B0600070205080204" pitchFamily="50" charset="-128"/>
                    <a:ea typeface="ＭＳ Ｐゴシック" panose="020B0600070205080204" pitchFamily="50" charset="-128"/>
                  </a:rPr>
                  <a:t>は信頼できると確認できました。</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ＭＳ Ｐゴシック" panose="020B0600070205080204" pitchFamily="50" charset="-128"/>
                  <a:ea typeface="ＭＳ Ｐゴシック" panose="020B0600070205080204" pitchFamily="50" charset="-128"/>
                </a:endParaRPr>
              </a:p>
              <a:p>
                <a:endParaRPr kumimoji="1" lang="ja-JP" altLang="en-US" dirty="0"/>
              </a:p>
            </p:txBody>
          </p:sp>
        </mc:Fallback>
      </mc:AlternateContent>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B7DF5E-F333-4007-92F1-77F8F1EDE57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58610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ja-JP" altLang="en-US" sz="1200" i="0" kern="1200" dirty="0">
                    <a:solidFill>
                      <a:schemeClr val="tx1"/>
                    </a:solidFill>
                    <a:latin typeface="+mn-lt"/>
                    <a:ea typeface="+mn-ea"/>
                    <a:cs typeface="+mn-cs"/>
                  </a:rPr>
                  <a:t>最後に回転エネルギーの結果について説明します。角運動量</a:t>
                </a:r>
                <a:r>
                  <a:rPr kumimoji="1" lang="en-US" altLang="ja-JP" sz="1200" i="0" kern="1200" dirty="0">
                    <a:solidFill>
                      <a:schemeClr val="tx1"/>
                    </a:solidFill>
                    <a:latin typeface="+mn-lt"/>
                    <a:ea typeface="+mn-ea"/>
                    <a:cs typeface="+mn-cs"/>
                  </a:rPr>
                  <a:t>L</a:t>
                </a:r>
                <a:r>
                  <a:rPr kumimoji="1" lang="ja-JP" altLang="en-US" sz="1200" i="0" kern="1200" dirty="0">
                    <a:solidFill>
                      <a:schemeClr val="tx1"/>
                    </a:solidFill>
                    <a:latin typeface="+mn-lt"/>
                    <a:ea typeface="+mn-ea"/>
                    <a:cs typeface="+mn-cs"/>
                  </a:rPr>
                  <a:t>を変えることによって、回転エネルギーを計算しました。これはその結果です。これは理論的な予言です。こちらが</a:t>
                </a:r>
                <a:r>
                  <a:rPr kumimoji="1" lang="en-US" altLang="ja-JP" sz="1200" i="0" kern="1200" dirty="0">
                    <a:solidFill>
                      <a:schemeClr val="tx1"/>
                    </a:solidFill>
                    <a:latin typeface="+mn-lt"/>
                    <a:ea typeface="+mn-ea"/>
                    <a:cs typeface="+mn-cs"/>
                  </a:rPr>
                  <a:t>L</a:t>
                </a:r>
                <a:r>
                  <a:rPr kumimoji="1" lang="ja-JP" altLang="en-US" sz="1200" i="0" kern="1200" dirty="0">
                    <a:solidFill>
                      <a:schemeClr val="tx1"/>
                    </a:solidFill>
                    <a:latin typeface="+mn-lt"/>
                    <a:ea typeface="+mn-ea"/>
                    <a:cs typeface="+mn-cs"/>
                  </a:rPr>
                  <a:t>が偶数、こちらが</a:t>
                </a:r>
                <a:r>
                  <a:rPr kumimoji="1" lang="en-US" altLang="ja-JP" sz="1200" i="0" kern="1200" dirty="0">
                    <a:solidFill>
                      <a:schemeClr val="tx1"/>
                    </a:solidFill>
                    <a:latin typeface="+mn-lt"/>
                    <a:ea typeface="+mn-ea"/>
                    <a:cs typeface="+mn-cs"/>
                  </a:rPr>
                  <a:t>L</a:t>
                </a:r>
                <a:r>
                  <a:rPr kumimoji="1" lang="ja-JP" altLang="en-US" sz="1200" i="0" kern="1200" dirty="0">
                    <a:solidFill>
                      <a:schemeClr val="tx1"/>
                    </a:solidFill>
                    <a:latin typeface="+mn-lt"/>
                    <a:ea typeface="+mn-ea"/>
                    <a:cs typeface="+mn-cs"/>
                  </a:rPr>
                  <a:t>が奇数です。これらに対応する実験データがまだないので、今後実験的な測定が望まれます。ここで注目してほしいのは、★この</a:t>
                </a:r>
                <a:r>
                  <a:rPr kumimoji="1" lang="en-US" altLang="ja-JP" sz="1200" i="0" kern="1200" dirty="0">
                    <a:solidFill>
                      <a:schemeClr val="tx1"/>
                    </a:solidFill>
                    <a:latin typeface="+mn-lt"/>
                    <a:ea typeface="+mn-ea"/>
                    <a:cs typeface="+mn-cs"/>
                  </a:rPr>
                  <a:t>L=1</a:t>
                </a:r>
                <a:r>
                  <a:rPr kumimoji="1" lang="ja-JP" altLang="en-US" sz="1200" i="0" kern="1200" dirty="0">
                    <a:solidFill>
                      <a:schemeClr val="tx1"/>
                    </a:solidFill>
                    <a:latin typeface="+mn-lt"/>
                    <a:ea typeface="+mn-ea"/>
                    <a:cs typeface="+mn-cs"/>
                  </a:rPr>
                  <a:t>の状態です。★その励起エネルギーは約４</a:t>
                </a:r>
                <a:r>
                  <a:rPr kumimoji="1" lang="en-US" altLang="ja-JP" sz="1200" i="0" kern="1200" dirty="0">
                    <a:solidFill>
                      <a:schemeClr val="tx1"/>
                    </a:solidFill>
                    <a:latin typeface="+mn-lt"/>
                    <a:ea typeface="+mn-ea"/>
                    <a:cs typeface="+mn-cs"/>
                  </a:rPr>
                  <a:t>MeV</a:t>
                </a:r>
                <a:r>
                  <a:rPr kumimoji="1" lang="ja-JP" altLang="en-US" sz="1200" i="0" kern="1200" dirty="0">
                    <a:solidFill>
                      <a:schemeClr val="tx1"/>
                    </a:solidFill>
                    <a:latin typeface="+mn-lt"/>
                    <a:ea typeface="+mn-ea"/>
                    <a:cs typeface="+mn-cs"/>
                  </a:rPr>
                  <a:t>です。一番下の基底状態は</a:t>
                </a:r>
                <a:r>
                  <a:rPr kumimoji="1" lang="en-US" altLang="ja-JP" sz="1200" i="0" kern="1200" dirty="0">
                    <a:solidFill>
                      <a:schemeClr val="tx1"/>
                    </a:solidFill>
                    <a:latin typeface="+mn-lt"/>
                    <a:ea typeface="+mn-ea"/>
                    <a:cs typeface="+mn-cs"/>
                  </a:rPr>
                  <a:t>α</a:t>
                </a:r>
                <a:r>
                  <a:rPr kumimoji="1" lang="ja-JP" altLang="en-US" sz="1200" i="0" kern="1200" dirty="0">
                    <a:solidFill>
                      <a:schemeClr val="tx1"/>
                    </a:solidFill>
                    <a:latin typeface="+mn-lt"/>
                    <a:ea typeface="+mn-ea"/>
                    <a:cs typeface="+mn-cs"/>
                  </a:rPr>
                  <a:t>とスズが</a:t>
                </a:r>
                <a:r>
                  <a:rPr kumimoji="1" lang="en-US" altLang="ja-JP" sz="1200" i="0" kern="1200" dirty="0">
                    <a:solidFill>
                      <a:schemeClr val="tx1"/>
                    </a:solidFill>
                    <a:latin typeface="+mn-lt"/>
                    <a:ea typeface="+mn-ea"/>
                    <a:cs typeface="+mn-cs"/>
                  </a:rPr>
                  <a:t>L=0</a:t>
                </a:r>
                <a:r>
                  <a:rPr kumimoji="1" lang="ja-JP" altLang="en-US" sz="1200" i="0" kern="1200" dirty="0" err="1">
                    <a:solidFill>
                      <a:schemeClr val="tx1"/>
                    </a:solidFill>
                    <a:latin typeface="+mn-lt"/>
                    <a:ea typeface="+mn-ea"/>
                    <a:cs typeface="+mn-cs"/>
                  </a:rPr>
                  <a:t>で結</a:t>
                </a:r>
                <a:r>
                  <a:rPr kumimoji="1" lang="ja-JP" altLang="en-US" sz="1200" i="0" kern="1200" dirty="0">
                    <a:solidFill>
                      <a:schemeClr val="tx1"/>
                    </a:solidFill>
                    <a:latin typeface="+mn-lt"/>
                    <a:ea typeface="+mn-ea"/>
                    <a:cs typeface="+mn-cs"/>
                  </a:rPr>
                  <a:t>合している状態で、こちらの励起状態は</a:t>
                </a:r>
                <a:r>
                  <a:rPr kumimoji="1" lang="en-US" altLang="ja-JP" sz="1200" i="0" kern="1200" dirty="0">
                    <a:solidFill>
                      <a:schemeClr val="tx1"/>
                    </a:solidFill>
                    <a:latin typeface="+mn-lt"/>
                    <a:ea typeface="+mn-ea"/>
                    <a:cs typeface="+mn-cs"/>
                  </a:rPr>
                  <a:t>L=1</a:t>
                </a:r>
                <a:r>
                  <a:rPr kumimoji="1" lang="ja-JP" altLang="en-US" sz="1200" i="0" kern="1200" dirty="0">
                    <a:solidFill>
                      <a:schemeClr val="tx1"/>
                    </a:solidFill>
                    <a:latin typeface="+mn-lt"/>
                    <a:ea typeface="+mn-ea"/>
                    <a:cs typeface="+mn-cs"/>
                  </a:rPr>
                  <a:t>で回転している状態になります。</a:t>
                </a:r>
                <a:endParaRPr kumimoji="1" lang="en-US" altLang="ja-JP" sz="1200" i="0" kern="1200" dirty="0">
                  <a:solidFill>
                    <a:schemeClr val="tx1"/>
                  </a:solidFill>
                  <a:latin typeface="+mn-lt"/>
                  <a:ea typeface="+mn-ea"/>
                  <a:cs typeface="+mn-cs"/>
                </a:endParaRPr>
              </a:p>
              <a:p>
                <a:endParaRPr kumimoji="1" lang="en-US" altLang="ja-JP" sz="1200" i="0" kern="1200" dirty="0">
                  <a:solidFill>
                    <a:schemeClr val="tx1"/>
                  </a:solidFill>
                  <a:latin typeface="+mn-lt"/>
                  <a:ea typeface="+mn-ea"/>
                  <a:cs typeface="+mn-cs"/>
                </a:endParaRPr>
              </a:p>
              <a:p>
                <a:r>
                  <a:rPr kumimoji="1" lang="ja-JP" altLang="en-US" sz="1200" i="0" kern="1200">
                    <a:solidFill>
                      <a:schemeClr val="tx1"/>
                    </a:solidFill>
                    <a:latin typeface="+mn-lt"/>
                    <a:ea typeface="+mn-ea"/>
                    <a:cs typeface="+mn-cs"/>
                  </a:rPr>
                  <a:t>★陽子</a:t>
                </a:r>
                <a:r>
                  <a:rPr kumimoji="1" lang="ja-JP" altLang="en-US" sz="1200" i="0" kern="1200" dirty="0">
                    <a:solidFill>
                      <a:schemeClr val="tx1"/>
                    </a:solidFill>
                    <a:latin typeface="+mn-lt"/>
                    <a:ea typeface="+mn-ea"/>
                    <a:cs typeface="+mn-cs"/>
                  </a:rPr>
                  <a:t>が１つ励起したと仮定する通常の場合はその励起エネルギーは約９</a:t>
                </a:r>
                <a:r>
                  <a:rPr kumimoji="1" lang="en-US" altLang="ja-JP" sz="1200" i="0" kern="1200" dirty="0">
                    <a:solidFill>
                      <a:schemeClr val="tx1"/>
                    </a:solidFill>
                    <a:latin typeface="+mn-lt"/>
                    <a:ea typeface="+mn-ea"/>
                    <a:cs typeface="+mn-cs"/>
                  </a:rPr>
                  <a:t>MeV</a:t>
                </a:r>
                <a:r>
                  <a:rPr kumimoji="1" lang="ja-JP" altLang="en-US" sz="1200" i="0" kern="1200" dirty="0">
                    <a:solidFill>
                      <a:schemeClr val="tx1"/>
                    </a:solidFill>
                    <a:latin typeface="+mn-lt"/>
                    <a:ea typeface="+mn-ea"/>
                    <a:cs typeface="+mn-cs"/>
                  </a:rPr>
                  <a:t>になります。</a:t>
                </a:r>
                <a:r>
                  <a:rPr kumimoji="1" lang="en-US" altLang="ja-JP" sz="1200" i="0" kern="1200" dirty="0">
                    <a:solidFill>
                      <a:schemeClr val="tx1"/>
                    </a:solidFill>
                    <a:latin typeface="+mn-lt"/>
                    <a:ea typeface="+mn-ea"/>
                    <a:cs typeface="+mn-cs"/>
                  </a:rPr>
                  <a:t>L=1</a:t>
                </a:r>
                <a:r>
                  <a:rPr kumimoji="1" lang="ja-JP" altLang="en-US" sz="1200" i="0" kern="1200" dirty="0">
                    <a:solidFill>
                      <a:schemeClr val="tx1"/>
                    </a:solidFill>
                    <a:latin typeface="+mn-lt"/>
                    <a:ea typeface="+mn-ea"/>
                    <a:cs typeface="+mn-cs"/>
                  </a:rPr>
                  <a:t>のクラスター状態はその半分以下の励起エネルギのところに表れました。★すなわち、低励起領域に</a:t>
                </a:r>
                <a:r>
                  <a:rPr kumimoji="1" lang="en-US" altLang="ja-JP" sz="1200" i="0" kern="1200" dirty="0">
                    <a:solidFill>
                      <a:schemeClr val="tx1"/>
                    </a:solidFill>
                    <a:latin typeface="+mn-lt"/>
                    <a:ea typeface="+mn-ea"/>
                    <a:cs typeface="+mn-cs"/>
                  </a:rPr>
                  <a:t>L=1</a:t>
                </a:r>
                <a:r>
                  <a:rPr kumimoji="1" lang="ja-JP" altLang="en-US" sz="1200" i="0" kern="1200" dirty="0">
                    <a:solidFill>
                      <a:schemeClr val="tx1"/>
                    </a:solidFill>
                    <a:latin typeface="+mn-lt"/>
                    <a:ea typeface="+mn-ea"/>
                    <a:cs typeface="+mn-cs"/>
                  </a:rPr>
                  <a:t>状態が確認されたということです。これはクラスター構造の一つの特徴です。</a:t>
                </a:r>
                <a:endParaRPr kumimoji="1" lang="en-US" altLang="ja-JP" sz="1200" i="0" kern="1200" dirty="0">
                  <a:solidFill>
                    <a:schemeClr val="tx1"/>
                  </a:solidFill>
                  <a:latin typeface="+mn-lt"/>
                  <a:ea typeface="+mn-ea"/>
                  <a:cs typeface="+mn-cs"/>
                </a:endParaRPr>
              </a:p>
            </p:txBody>
          </p:sp>
        </mc:Choice>
        <mc:Fallback xmlns="">
          <p:sp>
            <p:nvSpPr>
              <p:cNvPr id="3" name="ノート プレースホルダー 2"/>
              <p:cNvSpPr>
                <a:spLocks noGrp="1"/>
              </p:cNvSpPr>
              <p:nvPr>
                <p:ph type="body" idx="1"/>
              </p:nvPr>
            </p:nvSpPr>
            <p:spPr/>
            <p:txBody>
              <a:bodyPr/>
              <a:lstStyle/>
              <a:p>
                <a:r>
                  <a:rPr kumimoji="1" lang="ja-JP" altLang="en-US" dirty="0" smtClean="0"/>
                  <a:t>つぎに、</a:t>
                </a:r>
                <a:r>
                  <a:rPr kumimoji="1" lang="ja-JP" altLang="en-US" sz="1200" dirty="0" smtClean="0">
                    <a:latin typeface="ＭＳ Ｐゴシック" panose="020B0600070205080204" pitchFamily="50" charset="-128"/>
                    <a:ea typeface="ＭＳ Ｐゴシック" panose="020B0600070205080204" pitchFamily="50" charset="-128"/>
                  </a:rPr>
                  <a:t>角運動量</a:t>
                </a:r>
                <a:r>
                  <a:rPr kumimoji="1" lang="en-US" altLang="ja-JP" sz="1200" i="0" dirty="0" smtClean="0">
                    <a:latin typeface="Cambria Math" panose="02040503050406030204" pitchFamily="18" charset="0"/>
                    <a:ea typeface="Cambria Math" panose="02040503050406030204" pitchFamily="18" charset="0"/>
                  </a:rPr>
                  <a:t>𝐿</a:t>
                </a:r>
                <a:r>
                  <a:rPr kumimoji="1" lang="ja-JP" altLang="en-US" sz="1200" dirty="0" smtClean="0">
                    <a:latin typeface="ＭＳ Ｐゴシック" panose="020B0600070205080204" pitchFamily="50" charset="-128"/>
                    <a:ea typeface="ＭＳ Ｐゴシック" panose="020B0600070205080204" pitchFamily="50" charset="-128"/>
                  </a:rPr>
                  <a:t>を与えて回転エネルギーを計算</a:t>
                </a:r>
                <a:r>
                  <a:rPr kumimoji="1" lang="ja-JP" altLang="en-US" sz="1200" dirty="0" smtClean="0">
                    <a:latin typeface="ＭＳ Ｐゴシック" panose="020B0600070205080204" pitchFamily="50" charset="-128"/>
                    <a:ea typeface="ＭＳ Ｐゴシック" panose="020B0600070205080204" pitchFamily="50" charset="-128"/>
                  </a:rPr>
                  <a:t>しました</a:t>
                </a:r>
                <a:endParaRPr kumimoji="1" lang="en-US" altLang="ja-JP" sz="1200" dirty="0" smtClean="0">
                  <a:latin typeface="ＭＳ Ｐゴシック" panose="020B0600070205080204" pitchFamily="50" charset="-128"/>
                  <a:ea typeface="ＭＳ Ｐゴシック" panose="020B0600070205080204" pitchFamily="50" charset="-128"/>
                </a:endParaRPr>
              </a:p>
              <a:p>
                <a:r>
                  <a:rPr kumimoji="1" lang="ja-JP" altLang="en-US" sz="1200" dirty="0" smtClean="0">
                    <a:latin typeface="ＭＳ Ｐゴシック" panose="020B0600070205080204" pitchFamily="50" charset="-128"/>
                    <a:ea typeface="ＭＳ Ｐゴシック" panose="020B0600070205080204" pitchFamily="50" charset="-128"/>
                  </a:rPr>
                  <a:t>結果はこのようになりました</a:t>
                </a:r>
                <a:endParaRPr kumimoji="1" lang="en-US" altLang="ja-JP" sz="1200" dirty="0" smtClean="0">
                  <a:latin typeface="ＭＳ Ｐゴシック" panose="020B0600070205080204" pitchFamily="50" charset="-128"/>
                  <a:ea typeface="ＭＳ Ｐゴシック" panose="020B0600070205080204" pitchFamily="50" charset="-128"/>
                </a:endParaRPr>
              </a:p>
              <a:p>
                <a:r>
                  <a:rPr kumimoji="1" lang="en-US" altLang="ja-JP" sz="1200" dirty="0" smtClean="0">
                    <a:latin typeface="ＭＳ Ｐゴシック" panose="020B0600070205080204" pitchFamily="50" charset="-128"/>
                    <a:ea typeface="ＭＳ Ｐゴシック" panose="020B0600070205080204" pitchFamily="50" charset="-128"/>
                  </a:rPr>
                  <a:t>L=0</a:t>
                </a:r>
                <a:r>
                  <a:rPr kumimoji="1" lang="ja-JP" altLang="en-US" sz="1200" dirty="0" smtClean="0">
                    <a:latin typeface="ＭＳ Ｐゴシック" panose="020B0600070205080204" pitchFamily="50" charset="-128"/>
                    <a:ea typeface="ＭＳ Ｐゴシック" panose="020B0600070205080204" pitchFamily="50" charset="-128"/>
                  </a:rPr>
                  <a:t>と</a:t>
                </a:r>
                <a:r>
                  <a:rPr kumimoji="1" lang="en-US" altLang="ja-JP" sz="1200" dirty="0" smtClean="0">
                    <a:latin typeface="ＭＳ Ｐゴシック" panose="020B0600070205080204" pitchFamily="50" charset="-128"/>
                    <a:ea typeface="ＭＳ Ｐゴシック" panose="020B0600070205080204" pitchFamily="50" charset="-128"/>
                  </a:rPr>
                  <a:t>L=1</a:t>
                </a:r>
                <a:r>
                  <a:rPr kumimoji="1" lang="ja-JP" altLang="en-US" sz="1200" dirty="0" smtClean="0">
                    <a:latin typeface="ＭＳ Ｐゴシック" panose="020B0600070205080204" pitchFamily="50" charset="-128"/>
                    <a:ea typeface="ＭＳ Ｐゴシック" panose="020B0600070205080204" pitchFamily="50" charset="-128"/>
                  </a:rPr>
                  <a:t>で</a:t>
                </a:r>
                <a:r>
                  <a:rPr kumimoji="1" lang="en-US" altLang="ja-JP" sz="1200" dirty="0" smtClean="0">
                    <a:latin typeface="ＭＳ Ｐゴシック" panose="020B0600070205080204" pitchFamily="50" charset="-128"/>
                    <a:ea typeface="ＭＳ Ｐゴシック" panose="020B0600070205080204" pitchFamily="50" charset="-128"/>
                  </a:rPr>
                  <a:t>4.36ME</a:t>
                </a:r>
                <a:r>
                  <a:rPr kumimoji="1" lang="ja-JP" altLang="en-US" sz="1200" dirty="0" err="1" smtClean="0">
                    <a:latin typeface="ＭＳ Ｐゴシック" panose="020B0600070205080204" pitchFamily="50" charset="-128"/>
                    <a:ea typeface="ＭＳ Ｐゴシック" panose="020B0600070205080204" pitchFamily="50" charset="-128"/>
                  </a:rPr>
                  <a:t>ｖ</a:t>
                </a:r>
                <a:r>
                  <a:rPr kumimoji="1" lang="ja-JP" altLang="en-US" sz="1200" dirty="0" smtClean="0">
                    <a:latin typeface="ＭＳ Ｐゴシック" panose="020B0600070205080204" pitchFamily="50" charset="-128"/>
                    <a:ea typeface="ＭＳ Ｐゴシック" panose="020B0600070205080204" pitchFamily="50" charset="-128"/>
                  </a:rPr>
                  <a:t>差がありました。この数字は</a:t>
                </a:r>
                <a:r>
                  <a:rPr kumimoji="1" lang="en-US" altLang="ja-JP" sz="1200" dirty="0" smtClean="0">
                    <a:latin typeface="ＭＳ Ｐゴシック" panose="020B0600070205080204" pitchFamily="50" charset="-128"/>
                    <a:ea typeface="ＭＳ Ｐゴシック" panose="020B0600070205080204" pitchFamily="50" charset="-128"/>
                  </a:rPr>
                  <a:t>te104</a:t>
                </a:r>
                <a:r>
                  <a:rPr kumimoji="1" lang="ja-JP" altLang="en-US" sz="1200" dirty="0" smtClean="0">
                    <a:latin typeface="ＭＳ Ｐゴシック" panose="020B0600070205080204" pitchFamily="50" charset="-128"/>
                    <a:ea typeface="ＭＳ Ｐゴシック" panose="020B0600070205080204" pitchFamily="50" charset="-128"/>
                  </a:rPr>
                  <a:t>が</a:t>
                </a:r>
                <a:r>
                  <a:rPr lang="en-US" altLang="ja-JP" sz="1200" dirty="0" smtClean="0"/>
                  <a:t>1</a:t>
                </a:r>
                <a:r>
                  <a:rPr kumimoji="1" lang="ja-JP" altLang="en-US" sz="1200" i="0" kern="1200" dirty="0" smtClean="0">
                    <a:solidFill>
                      <a:schemeClr val="tx1"/>
                    </a:solidFill>
                    <a:latin typeface="+mn-lt"/>
                    <a:ea typeface="+mn-ea"/>
                    <a:cs typeface="+mn-cs"/>
                  </a:rPr>
                  <a:t>陽子励起するときのエネルギー</a:t>
                </a:r>
                <a:r>
                  <a:rPr kumimoji="1" lang="en-US" altLang="ja-JP" sz="1200" i="0" kern="1200" dirty="0" smtClean="0">
                    <a:solidFill>
                      <a:schemeClr val="tx1"/>
                    </a:solidFill>
                    <a:latin typeface="+mn-lt"/>
                    <a:ea typeface="+mn-ea"/>
                    <a:cs typeface="+mn-cs"/>
                  </a:rPr>
                  <a:t>9mev</a:t>
                </a:r>
                <a:r>
                  <a:rPr kumimoji="1" lang="ja-JP" altLang="en-US" sz="1200" i="0" kern="1200" dirty="0" smtClean="0">
                    <a:solidFill>
                      <a:schemeClr val="tx1"/>
                    </a:solidFill>
                    <a:latin typeface="+mn-lt"/>
                    <a:ea typeface="+mn-ea"/>
                    <a:cs typeface="+mn-cs"/>
                  </a:rPr>
                  <a:t>に比べて半分ほどの値です。</a:t>
                </a:r>
                <a:endParaRPr kumimoji="1" lang="en-US" altLang="ja-JP" sz="1200" i="0" kern="1200" dirty="0" smtClean="0">
                  <a:solidFill>
                    <a:schemeClr val="tx1"/>
                  </a:solidFill>
                  <a:latin typeface="+mn-lt"/>
                  <a:ea typeface="+mn-ea"/>
                  <a:cs typeface="+mn-cs"/>
                </a:endParaRPr>
              </a:p>
              <a:p>
                <a:r>
                  <a:rPr kumimoji="1" lang="ja-JP" altLang="en-US" sz="1200" i="0" kern="1200" dirty="0" smtClean="0">
                    <a:solidFill>
                      <a:schemeClr val="tx1"/>
                    </a:solidFill>
                    <a:latin typeface="+mn-lt"/>
                    <a:ea typeface="+mn-ea"/>
                    <a:cs typeface="+mn-cs"/>
                  </a:rPr>
                  <a:t>これより、低励起領域に</a:t>
                </a:r>
                <a:r>
                  <a:rPr kumimoji="1" lang="en-US" altLang="ja-JP" sz="1200" i="0" kern="1200" dirty="0" smtClean="0">
                    <a:solidFill>
                      <a:schemeClr val="tx1"/>
                    </a:solidFill>
                    <a:latin typeface="+mn-lt"/>
                    <a:ea typeface="+mn-ea"/>
                    <a:cs typeface="+mn-cs"/>
                  </a:rPr>
                  <a:t>L=1</a:t>
                </a:r>
                <a:r>
                  <a:rPr kumimoji="1" lang="ja-JP" altLang="en-US" sz="1200" i="0" kern="1200" dirty="0" smtClean="0">
                    <a:solidFill>
                      <a:schemeClr val="tx1"/>
                    </a:solidFill>
                    <a:latin typeface="+mn-lt"/>
                    <a:ea typeface="+mn-ea"/>
                    <a:cs typeface="+mn-cs"/>
                  </a:rPr>
                  <a:t>の状態が確認できたといえます。</a:t>
                </a:r>
                <a:endParaRPr kumimoji="1" lang="en-US" altLang="ja-JP" sz="1200" i="0" kern="1200" dirty="0" smtClean="0">
                  <a:solidFill>
                    <a:schemeClr val="tx1"/>
                  </a:solidFill>
                  <a:latin typeface="+mn-lt"/>
                  <a:ea typeface="+mn-ea"/>
                  <a:cs typeface="+mn-cs"/>
                </a:endParaRPr>
              </a:p>
            </p:txBody>
          </p:sp>
        </mc:Fallback>
      </mc:AlternateContent>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B7DF5E-F333-4007-92F1-77F8F1EDE57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29117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ノート プレースホルダー 1">
            <a:extLst>
              <a:ext uri="{FF2B5EF4-FFF2-40B4-BE49-F238E27FC236}">
                <a16:creationId xmlns:a16="http://schemas.microsoft.com/office/drawing/2014/main" xmlns="" id="{FF65E2E4-04D4-42A0-B2A9-C88226F25AFE}"/>
              </a:ext>
            </a:extLst>
          </p:cNvPr>
          <p:cNvSpPr>
            <a:spLocks noGrp="1"/>
          </p:cNvSpPr>
          <p:nvPr>
            <p:ph type="body" idx="1"/>
          </p:nvPr>
        </p:nvSpPr>
        <p:spPr/>
        <p:txBody>
          <a:bodyPr/>
          <a:lstStyle/>
          <a:p>
            <a:r>
              <a:rPr kumimoji="1" lang="ja-JP" altLang="en-US" dirty="0"/>
              <a:t>続いて、</a:t>
            </a:r>
            <a:r>
              <a:rPr kumimoji="1" lang="en-US" altLang="ja-JP" dirty="0" err="1"/>
              <a:t>Te</a:t>
            </a:r>
            <a:r>
              <a:rPr kumimoji="1" lang="ja-JP" altLang="en-US" dirty="0"/>
              <a:t>の同位体を議論します。</a:t>
            </a:r>
            <a:endParaRPr kumimoji="1" lang="en-US" altLang="ja-JP" dirty="0"/>
          </a:p>
          <a:p>
            <a:r>
              <a:rPr kumimoji="1" lang="ja-JP" altLang="en-US" dirty="0"/>
              <a:t>これらの色分けされた線は</a:t>
            </a:r>
            <a:r>
              <a:rPr kumimoji="1" lang="en-US" altLang="ja-JP" dirty="0"/>
              <a:t>Te104</a:t>
            </a:r>
            <a:r>
              <a:rPr kumimoji="1" lang="ja-JP" altLang="en-US" dirty="0"/>
              <a:t>から</a:t>
            </a:r>
            <a:r>
              <a:rPr kumimoji="1" lang="en-US" altLang="ja-JP" dirty="0"/>
              <a:t>Te110</a:t>
            </a:r>
            <a:r>
              <a:rPr kumimoji="1" lang="ja-JP" altLang="en-US" dirty="0" err="1"/>
              <a:t>までの</a:t>
            </a:r>
            <a:r>
              <a:rPr kumimoji="1" lang="ja-JP" altLang="en-US" dirty="0"/>
              <a:t>強度関数の計算結果を表します。</a:t>
            </a:r>
            <a:endParaRPr kumimoji="1" lang="en-US" altLang="ja-JP" dirty="0"/>
          </a:p>
          <a:p>
            <a:r>
              <a:rPr kumimoji="1" lang="ja-JP" altLang="en-US" dirty="0"/>
              <a:t>いずれの</a:t>
            </a:r>
            <a:r>
              <a:rPr kumimoji="1" lang="en-US" altLang="ja-JP" dirty="0" err="1"/>
              <a:t>Te</a:t>
            </a:r>
            <a:r>
              <a:rPr kumimoji="1" lang="ja-JP" altLang="en-US" dirty="0"/>
              <a:t>同位体にも鋭いピークが約</a:t>
            </a:r>
            <a:r>
              <a:rPr kumimoji="1" lang="en-US" altLang="ja-JP" dirty="0"/>
              <a:t>5MeV</a:t>
            </a:r>
            <a:r>
              <a:rPr kumimoji="1" lang="ja-JP" altLang="en-US" dirty="0"/>
              <a:t>付近に表れることが分かりました。</a:t>
            </a:r>
            <a:endParaRPr kumimoji="1" lang="en-US" altLang="ja-JP" dirty="0"/>
          </a:p>
          <a:p>
            <a:r>
              <a:rPr kumimoji="1" lang="ja-JP" altLang="en-US" dirty="0"/>
              <a:t>また、１陽子を放出する反応強度はこの辺りに表れるため、すべての励起強度はこちらの領域よりも低い領域に表れることが分かりました。</a:t>
            </a:r>
            <a:endParaRPr kumimoji="1" lang="en-US" altLang="ja-JP" dirty="0"/>
          </a:p>
          <a:p>
            <a:r>
              <a:rPr kumimoji="1" lang="ja-JP" altLang="en-US" dirty="0"/>
              <a:t>また、１粒子強度との比を取った系統性はこのようになります。横軸は質量数、縦軸は</a:t>
            </a:r>
            <a:r>
              <a:rPr kumimoji="1" lang="en-US" altLang="ja-JP" dirty="0"/>
              <a:t>Weisskopf Unit</a:t>
            </a:r>
            <a:r>
              <a:rPr kumimoji="1" lang="ja-JP" altLang="en-US" dirty="0"/>
              <a:t>との比です。</a:t>
            </a:r>
            <a:endParaRPr kumimoji="1" lang="en-US" altLang="ja-JP" dirty="0"/>
          </a:p>
          <a:p>
            <a:r>
              <a:rPr kumimoji="1" lang="ja-JP" altLang="en-US" dirty="0"/>
              <a:t>質量数が小さくなるにしたがって遷移強度は増大していて、</a:t>
            </a:r>
            <a:r>
              <a:rPr kumimoji="1" lang="en-US" altLang="ja-JP" dirty="0"/>
              <a:t>Te104</a:t>
            </a:r>
            <a:r>
              <a:rPr kumimoji="1" lang="ja-JP" altLang="en-US" dirty="0"/>
              <a:t>が最も増大していました。</a:t>
            </a:r>
            <a:endParaRPr kumimoji="1" lang="en-US" altLang="ja-JP" dirty="0"/>
          </a:p>
        </p:txBody>
      </p:sp>
    </p:spTree>
    <p:extLst>
      <p:ext uri="{BB962C8B-B14F-4D97-AF65-F5344CB8AC3E}">
        <p14:creationId xmlns:p14="http://schemas.microsoft.com/office/powerpoint/2010/main" val="4145214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111FE7-D982-4B7C-A81F-937A8611E642}" type="slidenum">
              <a:rPr kumimoji="1" lang="ja-JP" altLang="en-US" smtClean="0"/>
              <a:t>14</a:t>
            </a:fld>
            <a:endParaRPr kumimoji="1" lang="ja-JP" altLang="en-US"/>
          </a:p>
        </p:txBody>
      </p:sp>
    </p:spTree>
    <p:extLst>
      <p:ext uri="{BB962C8B-B14F-4D97-AF65-F5344CB8AC3E}">
        <p14:creationId xmlns:p14="http://schemas.microsoft.com/office/powerpoint/2010/main" val="585831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ja-JP" altLang="en-US" dirty="0"/>
                  <a:t>最後に</a:t>
                </a:r>
                <a:r>
                  <a:rPr kumimoji="1" lang="en-US" altLang="ja-JP" dirty="0"/>
                  <a:t>α</a:t>
                </a:r>
                <a:r>
                  <a:rPr kumimoji="1" lang="ja-JP" altLang="en-US" dirty="0"/>
                  <a:t>分解と陽子分解の遷移強度を比較します。</a:t>
                </a:r>
                <a:endParaRPr kumimoji="1" lang="en-US" altLang="ja-JP" dirty="0"/>
              </a:p>
              <a:p>
                <a:endParaRPr kumimoji="1" lang="en-US" altLang="ja-JP" dirty="0"/>
              </a:p>
              <a:p>
                <a:r>
                  <a:rPr kumimoji="1" lang="ja-JP" altLang="en-US" i="0" dirty="0">
                    <a:latin typeface="+mn-lt"/>
                    <a:cs typeface="+mn-cs"/>
                  </a:rPr>
                  <a:t>赤線は我々の計算によって求めた</a:t>
                </a:r>
                <a14:m>
                  <m:oMath xmlns:m="http://schemas.openxmlformats.org/officeDocument/2006/math">
                    <m:r>
                      <m:rPr>
                        <m:sty m:val="p"/>
                      </m:rPr>
                      <a:rPr kumimoji="1" lang="en-US" altLang="ja-JP" sz="1200" i="0" dirty="0">
                        <a:latin typeface="Cambria Math" panose="02040503050406030204" pitchFamily="18" charset="0"/>
                        <a:cs typeface="+mn-cs"/>
                      </a:rPr>
                      <m:t>α</m:t>
                    </m:r>
                  </m:oMath>
                </a14:m>
                <a:r>
                  <a:rPr kumimoji="1" lang="ja-JP" altLang="en-US" i="0" dirty="0">
                    <a:latin typeface="+mn-lt"/>
                    <a:cs typeface="+mn-cs"/>
                  </a:rPr>
                  <a:t>粒子を放出する場合の強度で、青線は陽子を放出する場合の強度です。</a:t>
                </a:r>
                <a:endParaRPr kumimoji="1" lang="en-US" altLang="ja-JP" i="0" dirty="0">
                  <a:latin typeface="+mn-lt"/>
                  <a:cs typeface="+mn-cs"/>
                </a:endParaRPr>
              </a:p>
              <a:p>
                <a:endParaRPr kumimoji="1" lang="en-US" altLang="ja-JP" i="0" dirty="0">
                  <a:latin typeface="+mn-lt"/>
                  <a:cs typeface="+mn-cs"/>
                </a:endParaRPr>
              </a:p>
              <a:p>
                <a:r>
                  <a:rPr kumimoji="1" lang="ja-JP" altLang="en-US" i="0" dirty="0">
                    <a:latin typeface="+mn-lt"/>
                    <a:cs typeface="+mn-cs"/>
                  </a:rPr>
                  <a:t>これは東工大の共同研究者に計算を依頼しました。</a:t>
                </a:r>
                <a:endParaRPr kumimoji="1" lang="en-US" altLang="ja-JP" i="0" dirty="0">
                  <a:latin typeface="+mn-lt"/>
                  <a:cs typeface="+mn-cs"/>
                </a:endParaRPr>
              </a:p>
              <a:p>
                <a:endParaRPr kumimoji="1" lang="en-US" altLang="ja-JP" i="0" dirty="0">
                  <a:latin typeface="+mn-lt"/>
                  <a:cs typeface="+mn-cs"/>
                </a:endParaRPr>
              </a:p>
              <a:p>
                <a:r>
                  <a:rPr kumimoji="1" lang="ja-JP" altLang="en-US" i="0" dirty="0">
                    <a:latin typeface="+mn-lt"/>
                    <a:cs typeface="+mn-cs"/>
                  </a:rPr>
                  <a:t>縦軸は任意スケールですが、陽子放出の場合ピーク位置は約</a:t>
                </a:r>
                <a:r>
                  <a:rPr kumimoji="1" lang="en-US" altLang="ja-JP" i="0" dirty="0">
                    <a:latin typeface="+mn-lt"/>
                    <a:cs typeface="+mn-cs"/>
                  </a:rPr>
                  <a:t>14MeV</a:t>
                </a:r>
                <a:r>
                  <a:rPr kumimoji="1" lang="ja-JP" altLang="en-US" i="0" dirty="0" err="1">
                    <a:latin typeface="+mn-lt"/>
                    <a:cs typeface="+mn-cs"/>
                  </a:rPr>
                  <a:t>、</a:t>
                </a:r>
                <a:r>
                  <a:rPr kumimoji="1" lang="en-US" altLang="ja-JP" i="0" dirty="0">
                    <a:latin typeface="+mn-lt"/>
                    <a:cs typeface="+mn-cs"/>
                  </a:rPr>
                  <a:t>α</a:t>
                </a:r>
                <a:r>
                  <a:rPr kumimoji="1" lang="ja-JP" altLang="en-US" i="0" dirty="0">
                    <a:latin typeface="+mn-lt"/>
                    <a:cs typeface="+mn-cs"/>
                  </a:rPr>
                  <a:t>粒子放出の場合ピーク位置は約</a:t>
                </a:r>
                <a:r>
                  <a:rPr kumimoji="1" lang="en-US" altLang="ja-JP" i="0" dirty="0">
                    <a:latin typeface="+mn-lt"/>
                    <a:cs typeface="+mn-cs"/>
                  </a:rPr>
                  <a:t>6MeV</a:t>
                </a:r>
                <a:r>
                  <a:rPr kumimoji="1" lang="ja-JP" altLang="en-US" i="0" dirty="0">
                    <a:latin typeface="+mn-lt"/>
                    <a:cs typeface="+mn-cs"/>
                  </a:rPr>
                  <a:t>になりました。</a:t>
                </a:r>
                <a:endParaRPr kumimoji="1" lang="en-US" altLang="ja-JP" i="0" dirty="0">
                  <a:latin typeface="+mn-lt"/>
                  <a:cs typeface="+mn-cs"/>
                </a:endParaRPr>
              </a:p>
              <a:p>
                <a:endParaRPr kumimoji="1" lang="en-US" altLang="ja-JP" i="0" dirty="0">
                  <a:latin typeface="+mn-lt"/>
                  <a:cs typeface="+mn-cs"/>
                </a:endParaRPr>
              </a:p>
              <a:p>
                <a:r>
                  <a:rPr kumimoji="1" lang="ja-JP" altLang="en-US" i="0" dirty="0">
                    <a:latin typeface="+mn-lt"/>
                    <a:cs typeface="+mn-cs"/>
                  </a:rPr>
                  <a:t>したがって、</a:t>
                </a:r>
                <a:r>
                  <a:rPr kumimoji="1" lang="en-US" altLang="ja-JP" i="0" dirty="0">
                    <a:latin typeface="+mn-lt"/>
                    <a:cs typeface="+mn-cs"/>
                  </a:rPr>
                  <a:t>α</a:t>
                </a:r>
                <a:r>
                  <a:rPr kumimoji="1" lang="ja-JP" altLang="en-US" i="0" dirty="0">
                    <a:latin typeface="+mn-lt"/>
                    <a:cs typeface="+mn-cs"/>
                  </a:rPr>
                  <a:t>分解に要する</a:t>
                </a:r>
                <a:r>
                  <a:rPr kumimoji="1" lang="en-US" altLang="ja-JP" i="0" dirty="0">
                    <a:latin typeface="+mn-lt"/>
                    <a:cs typeface="+mn-cs"/>
                  </a:rPr>
                  <a:t>γ</a:t>
                </a:r>
                <a:r>
                  <a:rPr kumimoji="1" lang="ja-JP" altLang="en-US" i="0" dirty="0">
                    <a:latin typeface="+mn-lt"/>
                    <a:cs typeface="+mn-cs"/>
                  </a:rPr>
                  <a:t>線の照射エネルギーはより小さいことが分かりました。</a:t>
                </a:r>
                <a:endParaRPr kumimoji="1" lang="en-US" altLang="ja-JP" i="0" dirty="0">
                  <a:latin typeface="+mn-lt"/>
                  <a:cs typeface="+mn-cs"/>
                </a:endParaRPr>
              </a:p>
              <a:p>
                <a:endParaRPr kumimoji="1" lang="en-US" altLang="ja-JP" i="0" dirty="0">
                  <a:latin typeface="Times New Roman" panose="02020603050405020304" pitchFamily="18" charset="0"/>
                  <a:cs typeface="Times New Roman" panose="02020603050405020304" pitchFamily="18" charset="0"/>
                </a:endParaRPr>
              </a:p>
              <a:p>
                <a:endParaRPr kumimoji="1" lang="ja-JP" altLang="en-US" i="1" dirty="0">
                  <a:latin typeface="Times New Roman" panose="02020603050405020304" pitchFamily="18" charset="0"/>
                  <a:cs typeface="Times New Roman" panose="02020603050405020304" pitchFamily="18" charset="0"/>
                </a:endParaRPr>
              </a:p>
            </p:txBody>
          </p:sp>
        </mc:Choice>
        <mc:Fallback xmlns="">
          <p:sp>
            <p:nvSpPr>
              <p:cNvPr id="3" name="ノート プレースホルダー 2"/>
              <p:cNvSpPr>
                <a:spLocks noGrp="1"/>
              </p:cNvSpPr>
              <p:nvPr>
                <p:ph type="body" idx="1"/>
              </p:nvPr>
            </p:nvSpPr>
            <p:spPr/>
            <p:txBody>
              <a:bodyPr/>
              <a:lstStyle/>
              <a:p>
                <a:r>
                  <a:rPr kumimoji="1" lang="ja-JP" altLang="en-US" dirty="0"/>
                  <a:t>次に強度関数を示します。</a:t>
                </a:r>
                <a:endParaRPr kumimoji="1" lang="en-US" altLang="ja-JP" dirty="0"/>
              </a:p>
              <a:p>
                <a:r>
                  <a:rPr kumimoji="1" lang="ja-JP" altLang="en-US" dirty="0"/>
                  <a:t>セシウム</a:t>
                </a:r>
                <a:r>
                  <a:rPr kumimoji="1" lang="en-US" altLang="ja-JP" dirty="0"/>
                  <a:t>-135</a:t>
                </a:r>
                <a:r>
                  <a:rPr kumimoji="1" lang="ja-JP" altLang="en-US" dirty="0"/>
                  <a:t>に対して考えたのは電気遷移なので、横軸はセシウム</a:t>
                </a:r>
                <a:r>
                  <a:rPr kumimoji="1" lang="en-US" altLang="ja-JP" dirty="0"/>
                  <a:t>-135</a:t>
                </a:r>
                <a:r>
                  <a:rPr kumimoji="1" lang="ja-JP" altLang="en-US" dirty="0" err="1"/>
                  <a:t>に照</a:t>
                </a:r>
                <a:r>
                  <a:rPr kumimoji="1" lang="ja-JP" altLang="en-US" dirty="0"/>
                  <a:t>射する</a:t>
                </a:r>
                <a:r>
                  <a:rPr kumimoji="1" lang="en-US" altLang="ja-JP" dirty="0"/>
                  <a:t>γ</a:t>
                </a:r>
                <a:r>
                  <a:rPr kumimoji="1" lang="ja-JP" altLang="en-US" dirty="0"/>
                  <a:t>線のエネルギーです。</a:t>
                </a:r>
                <a:endParaRPr kumimoji="1" lang="en-US" altLang="ja-JP" dirty="0"/>
              </a:p>
              <a:p>
                <a:r>
                  <a:rPr kumimoji="1" lang="ja-JP" altLang="en-US" dirty="0"/>
                  <a:t>縦軸は与えられたエネルギーによって、ヨウ素</a:t>
                </a:r>
                <a:r>
                  <a:rPr kumimoji="1" lang="en-US" altLang="ja-JP" dirty="0"/>
                  <a:t>-131</a:t>
                </a:r>
                <a:r>
                  <a:rPr kumimoji="1" lang="ja-JP" altLang="en-US" dirty="0"/>
                  <a:t>と</a:t>
                </a:r>
                <a:r>
                  <a:rPr kumimoji="1" lang="en-US" altLang="ja-JP" i="1" dirty="0">
                    <a:latin typeface="Times New Roman" panose="02020603050405020304" pitchFamily="18" charset="0"/>
                    <a:cs typeface="Times New Roman" panose="02020603050405020304" pitchFamily="18" charset="0"/>
                  </a:rPr>
                  <a:t>α</a:t>
                </a:r>
                <a:r>
                  <a:rPr kumimoji="1" lang="ja-JP" altLang="en-US" dirty="0"/>
                  <a:t>粒子に分解する確率の強度を示しています。</a:t>
                </a:r>
                <a:endParaRPr kumimoji="1" lang="en-US" altLang="ja-JP" dirty="0"/>
              </a:p>
              <a:p>
                <a:r>
                  <a:rPr kumimoji="1" lang="ja-JP" altLang="en-US" dirty="0"/>
                  <a:t>遷移強度は共鳴状態の近くに大きなピークを持つことが多く、今確認できる二つのピークもそれぞれ共鳴状態によるものです。</a:t>
                </a:r>
                <a:endParaRPr kumimoji="1" lang="en-US" altLang="ja-JP" dirty="0"/>
              </a:p>
              <a:p>
                <a:r>
                  <a:rPr kumimoji="1" lang="ja-JP" altLang="en-US" dirty="0"/>
                  <a:t>中でも低い励起エネルギーであることが確認された</a:t>
                </a:r>
                <a:r>
                  <a:rPr kumimoji="1" lang="en-US" altLang="ja-JP" sz="1200" b="0" i="0">
                    <a:latin typeface="Cambria Math" panose="02040503050406030204" pitchFamily="18" charset="0"/>
                  </a:rPr>
                  <a:t>1_1^−</a:t>
                </a:r>
                <a:r>
                  <a:rPr kumimoji="1" lang="ja-JP" altLang="en-US" dirty="0"/>
                  <a:t>状態に関して、非常に強い遷移強度を持っていることが確認されました。</a:t>
                </a:r>
                <a:endParaRPr kumimoji="1" lang="en-US" altLang="ja-JP" dirty="0"/>
              </a:p>
              <a:p>
                <a:r>
                  <a:rPr kumimoji="1" lang="ja-JP" altLang="en-US" dirty="0"/>
                  <a:t>つまり、ピークが出ている</a:t>
                </a:r>
                <a:r>
                  <a:rPr kumimoji="1" lang="en-US" altLang="ja-JP" dirty="0"/>
                  <a:t>6MeV</a:t>
                </a:r>
                <a:r>
                  <a:rPr kumimoji="1" lang="ja-JP" altLang="en-US" dirty="0"/>
                  <a:t>くらいのガンマ線を照射すれば、</a:t>
                </a:r>
                <a:r>
                  <a:rPr kumimoji="1" lang="en-US" altLang="ja-JP" dirty="0"/>
                  <a:t>α</a:t>
                </a:r>
                <a:r>
                  <a:rPr kumimoji="1" lang="ja-JP" altLang="en-US" dirty="0"/>
                  <a:t>クラスター構造から、ヨウ素</a:t>
                </a:r>
                <a:r>
                  <a:rPr kumimoji="1" lang="en-US" altLang="ja-JP" dirty="0"/>
                  <a:t>-131</a:t>
                </a:r>
                <a:r>
                  <a:rPr kumimoji="1" lang="ja-JP" altLang="en-US" dirty="0"/>
                  <a:t>と</a:t>
                </a:r>
                <a:r>
                  <a:rPr kumimoji="1" lang="en-US" altLang="ja-JP" dirty="0"/>
                  <a:t>α</a:t>
                </a:r>
                <a:r>
                  <a:rPr kumimoji="1" lang="ja-JP" altLang="en-US" dirty="0"/>
                  <a:t>粒子それぞれへと分解されやすいということです。</a:t>
                </a:r>
                <a:endParaRPr kumimoji="1" lang="en-US" altLang="ja-JP" dirty="0"/>
              </a:p>
              <a:p>
                <a:r>
                  <a:rPr kumimoji="1" lang="ja-JP" altLang="en-US" dirty="0"/>
                  <a:t>さらにこの結果を、キセノン</a:t>
                </a:r>
                <a:r>
                  <a:rPr kumimoji="1" lang="en-US" altLang="ja-JP" dirty="0"/>
                  <a:t>-134</a:t>
                </a:r>
                <a:r>
                  <a:rPr kumimoji="1" lang="ja-JP" altLang="en-US" dirty="0"/>
                  <a:t>と陽子を構成要素とする一粒子模型と比較します。</a:t>
                </a:r>
                <a:endParaRPr kumimoji="1" lang="en-US" altLang="ja-JP" dirty="0"/>
              </a:p>
              <a:p>
                <a:r>
                  <a:rPr kumimoji="1" lang="ja-JP" altLang="en-US" dirty="0"/>
                  <a:t>すると一粒子模型による遷移強度の出る領域よりも、はるかに低いことが分かります。</a:t>
                </a:r>
                <a:endParaRPr kumimoji="1" lang="en-US" altLang="ja-JP" i="0" dirty="0">
                  <a:latin typeface="+mn-lt"/>
                  <a:cs typeface="+mn-cs"/>
                </a:endParaRPr>
              </a:p>
              <a:p>
                <a:endParaRPr kumimoji="1" lang="en-US" altLang="ja-JP" i="0" dirty="0">
                  <a:latin typeface="Times New Roman" panose="02020603050405020304" pitchFamily="18" charset="0"/>
                  <a:cs typeface="Times New Roman" panose="02020603050405020304" pitchFamily="18" charset="0"/>
                </a:endParaRPr>
              </a:p>
              <a:p>
                <a:endParaRPr kumimoji="1" lang="ja-JP" altLang="en-US" i="1" dirty="0">
                  <a:latin typeface="Times New Roman" panose="02020603050405020304" pitchFamily="18" charset="0"/>
                  <a:cs typeface="Times New Roman" panose="02020603050405020304" pitchFamily="18" charset="0"/>
                </a:endParaRPr>
              </a:p>
            </p:txBody>
          </p:sp>
        </mc:Fallback>
      </mc:AlternateContent>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71E5DC1-F48B-489B-8E7A-472A7E29ADF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534759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5FC4013-DC83-4EB6-BBA7-B7A36FC4DBBC}" type="datetimeFigureOut">
              <a:rPr kumimoji="1" lang="ja-JP" altLang="en-US" smtClean="0"/>
              <a:t>2019/9/2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72A8EE-C0B7-45D7-8DA8-5608C389D645}" type="slidenum">
              <a:rPr kumimoji="1" lang="ja-JP" altLang="en-US" smtClean="0"/>
              <a:t>‹#›</a:t>
            </a:fld>
            <a:endParaRPr kumimoji="1" lang="ja-JP" altLang="en-US"/>
          </a:p>
        </p:txBody>
      </p:sp>
    </p:spTree>
    <p:extLst>
      <p:ext uri="{BB962C8B-B14F-4D97-AF65-F5344CB8AC3E}">
        <p14:creationId xmlns:p14="http://schemas.microsoft.com/office/powerpoint/2010/main" val="268275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FC4013-DC83-4EB6-BBA7-B7A36FC4DBBC}" type="datetimeFigureOut">
              <a:rPr kumimoji="1" lang="ja-JP" altLang="en-US" smtClean="0"/>
              <a:t>2019/9/2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72A8EE-C0B7-45D7-8DA8-5608C389D645}" type="slidenum">
              <a:rPr kumimoji="1" lang="ja-JP" altLang="en-US" smtClean="0"/>
              <a:t>‹#›</a:t>
            </a:fld>
            <a:endParaRPr kumimoji="1" lang="ja-JP" altLang="en-US"/>
          </a:p>
        </p:txBody>
      </p:sp>
    </p:spTree>
    <p:extLst>
      <p:ext uri="{BB962C8B-B14F-4D97-AF65-F5344CB8AC3E}">
        <p14:creationId xmlns:p14="http://schemas.microsoft.com/office/powerpoint/2010/main" val="1502833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FC4013-DC83-4EB6-BBA7-B7A36FC4DBBC}" type="datetimeFigureOut">
              <a:rPr kumimoji="1" lang="ja-JP" altLang="en-US" smtClean="0"/>
              <a:t>2019/9/2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72A8EE-C0B7-45D7-8DA8-5608C389D645}" type="slidenum">
              <a:rPr kumimoji="1" lang="ja-JP" altLang="en-US" smtClean="0"/>
              <a:t>‹#›</a:t>
            </a:fld>
            <a:endParaRPr kumimoji="1" lang="ja-JP" altLang="en-US"/>
          </a:p>
        </p:txBody>
      </p:sp>
    </p:spTree>
    <p:extLst>
      <p:ext uri="{BB962C8B-B14F-4D97-AF65-F5344CB8AC3E}">
        <p14:creationId xmlns:p14="http://schemas.microsoft.com/office/powerpoint/2010/main" val="353250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FC4013-DC83-4EB6-BBA7-B7A36FC4DBBC}" type="datetimeFigureOut">
              <a:rPr kumimoji="1" lang="ja-JP" altLang="en-US" smtClean="0"/>
              <a:t>2019/9/2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72A8EE-C0B7-45D7-8DA8-5608C389D645}" type="slidenum">
              <a:rPr kumimoji="1" lang="ja-JP" altLang="en-US" smtClean="0"/>
              <a:t>‹#›</a:t>
            </a:fld>
            <a:endParaRPr kumimoji="1" lang="ja-JP" altLang="en-US"/>
          </a:p>
        </p:txBody>
      </p:sp>
    </p:spTree>
    <p:extLst>
      <p:ext uri="{BB962C8B-B14F-4D97-AF65-F5344CB8AC3E}">
        <p14:creationId xmlns:p14="http://schemas.microsoft.com/office/powerpoint/2010/main" val="599059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5FC4013-DC83-4EB6-BBA7-B7A36FC4DBBC}" type="datetimeFigureOut">
              <a:rPr kumimoji="1" lang="ja-JP" altLang="en-US" smtClean="0"/>
              <a:t>2019/9/2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72A8EE-C0B7-45D7-8DA8-5608C389D645}" type="slidenum">
              <a:rPr kumimoji="1" lang="ja-JP" altLang="en-US" smtClean="0"/>
              <a:t>‹#›</a:t>
            </a:fld>
            <a:endParaRPr kumimoji="1" lang="ja-JP" altLang="en-US"/>
          </a:p>
        </p:txBody>
      </p:sp>
    </p:spTree>
    <p:extLst>
      <p:ext uri="{BB962C8B-B14F-4D97-AF65-F5344CB8AC3E}">
        <p14:creationId xmlns:p14="http://schemas.microsoft.com/office/powerpoint/2010/main" val="1884104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5FC4013-DC83-4EB6-BBA7-B7A36FC4DBBC}" type="datetimeFigureOut">
              <a:rPr kumimoji="1" lang="ja-JP" altLang="en-US" smtClean="0"/>
              <a:t>2019/9/2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72A8EE-C0B7-45D7-8DA8-5608C389D645}" type="slidenum">
              <a:rPr kumimoji="1" lang="ja-JP" altLang="en-US" smtClean="0"/>
              <a:t>‹#›</a:t>
            </a:fld>
            <a:endParaRPr kumimoji="1" lang="ja-JP" altLang="en-US"/>
          </a:p>
        </p:txBody>
      </p:sp>
    </p:spTree>
    <p:extLst>
      <p:ext uri="{BB962C8B-B14F-4D97-AF65-F5344CB8AC3E}">
        <p14:creationId xmlns:p14="http://schemas.microsoft.com/office/powerpoint/2010/main" val="863169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5FC4013-DC83-4EB6-BBA7-B7A36FC4DBBC}" type="datetimeFigureOut">
              <a:rPr kumimoji="1" lang="ja-JP" altLang="en-US" smtClean="0"/>
              <a:t>2019/9/2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972A8EE-C0B7-45D7-8DA8-5608C389D645}" type="slidenum">
              <a:rPr kumimoji="1" lang="ja-JP" altLang="en-US" smtClean="0"/>
              <a:t>‹#›</a:t>
            </a:fld>
            <a:endParaRPr kumimoji="1" lang="ja-JP" altLang="en-US"/>
          </a:p>
        </p:txBody>
      </p:sp>
    </p:spTree>
    <p:extLst>
      <p:ext uri="{BB962C8B-B14F-4D97-AF65-F5344CB8AC3E}">
        <p14:creationId xmlns:p14="http://schemas.microsoft.com/office/powerpoint/2010/main" val="272588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5FC4013-DC83-4EB6-BBA7-B7A36FC4DBBC}" type="datetimeFigureOut">
              <a:rPr kumimoji="1" lang="ja-JP" altLang="en-US" smtClean="0"/>
              <a:t>2019/9/2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972A8EE-C0B7-45D7-8DA8-5608C389D645}" type="slidenum">
              <a:rPr kumimoji="1" lang="ja-JP" altLang="en-US" smtClean="0"/>
              <a:t>‹#›</a:t>
            </a:fld>
            <a:endParaRPr kumimoji="1" lang="ja-JP" altLang="en-US"/>
          </a:p>
        </p:txBody>
      </p:sp>
    </p:spTree>
    <p:extLst>
      <p:ext uri="{BB962C8B-B14F-4D97-AF65-F5344CB8AC3E}">
        <p14:creationId xmlns:p14="http://schemas.microsoft.com/office/powerpoint/2010/main" val="77871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C4013-DC83-4EB6-BBA7-B7A36FC4DBBC}" type="datetimeFigureOut">
              <a:rPr kumimoji="1" lang="ja-JP" altLang="en-US" smtClean="0"/>
              <a:t>2019/9/2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972A8EE-C0B7-45D7-8DA8-5608C389D645}" type="slidenum">
              <a:rPr kumimoji="1" lang="ja-JP" altLang="en-US" smtClean="0"/>
              <a:t>‹#›</a:t>
            </a:fld>
            <a:endParaRPr kumimoji="1" lang="ja-JP" altLang="en-US"/>
          </a:p>
        </p:txBody>
      </p:sp>
    </p:spTree>
    <p:extLst>
      <p:ext uri="{BB962C8B-B14F-4D97-AF65-F5344CB8AC3E}">
        <p14:creationId xmlns:p14="http://schemas.microsoft.com/office/powerpoint/2010/main" val="2397339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FC4013-DC83-4EB6-BBA7-B7A36FC4DBBC}" type="datetimeFigureOut">
              <a:rPr kumimoji="1" lang="ja-JP" altLang="en-US" smtClean="0"/>
              <a:t>2019/9/2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72A8EE-C0B7-45D7-8DA8-5608C389D645}" type="slidenum">
              <a:rPr kumimoji="1" lang="ja-JP" altLang="en-US" smtClean="0"/>
              <a:t>‹#›</a:t>
            </a:fld>
            <a:endParaRPr kumimoji="1" lang="ja-JP" altLang="en-US"/>
          </a:p>
        </p:txBody>
      </p:sp>
    </p:spTree>
    <p:extLst>
      <p:ext uri="{BB962C8B-B14F-4D97-AF65-F5344CB8AC3E}">
        <p14:creationId xmlns:p14="http://schemas.microsoft.com/office/powerpoint/2010/main" val="1294896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FC4013-DC83-4EB6-BBA7-B7A36FC4DBBC}" type="datetimeFigureOut">
              <a:rPr kumimoji="1" lang="ja-JP" altLang="en-US" smtClean="0"/>
              <a:t>2019/9/2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72A8EE-C0B7-45D7-8DA8-5608C389D645}" type="slidenum">
              <a:rPr kumimoji="1" lang="ja-JP" altLang="en-US" smtClean="0"/>
              <a:t>‹#›</a:t>
            </a:fld>
            <a:endParaRPr kumimoji="1" lang="ja-JP" altLang="en-US"/>
          </a:p>
        </p:txBody>
      </p:sp>
    </p:spTree>
    <p:extLst>
      <p:ext uri="{BB962C8B-B14F-4D97-AF65-F5344CB8AC3E}">
        <p14:creationId xmlns:p14="http://schemas.microsoft.com/office/powerpoint/2010/main" val="702600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FC4013-DC83-4EB6-BBA7-B7A36FC4DBBC}" type="datetimeFigureOut">
              <a:rPr kumimoji="1" lang="ja-JP" altLang="en-US" smtClean="0"/>
              <a:t>2019/9/2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2A8EE-C0B7-45D7-8DA8-5608C389D645}" type="slidenum">
              <a:rPr kumimoji="1" lang="ja-JP" altLang="en-US" smtClean="0"/>
              <a:t>‹#›</a:t>
            </a:fld>
            <a:endParaRPr kumimoji="1" lang="ja-JP" altLang="en-US"/>
          </a:p>
        </p:txBody>
      </p:sp>
    </p:spTree>
    <p:extLst>
      <p:ext uri="{BB962C8B-B14F-4D97-AF65-F5344CB8AC3E}">
        <p14:creationId xmlns:p14="http://schemas.microsoft.com/office/powerpoint/2010/main" val="253659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10.emf"/><Relationship Id="rId7" Type="http://schemas.openxmlformats.org/officeDocument/2006/relationships/image" Target="../media/image33.png"/><Relationship Id="rId12"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2.png"/><Relationship Id="rId11" Type="http://schemas.openxmlformats.org/officeDocument/2006/relationships/image" Target="../media/image38.png"/><Relationship Id="rId5" Type="http://schemas.openxmlformats.org/officeDocument/2006/relationships/image" Target="../media/image31.png"/><Relationship Id="rId4" Type="http://schemas.openxmlformats.org/officeDocument/2006/relationships/image" Target="../media/image11.emf"/><Relationship Id="rId9" Type="http://schemas.openxmlformats.org/officeDocument/2006/relationships/image" Target="../media/image29.png"/></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NULL"/><Relationship Id="rId18" Type="http://schemas.openxmlformats.org/officeDocument/2006/relationships/image" Target="NULL"/><Relationship Id="rId3" Type="http://schemas.openxmlformats.org/officeDocument/2006/relationships/chart" Target="../charts/chart2.xml"/><Relationship Id="rId21"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17" Type="http://schemas.openxmlformats.org/officeDocument/2006/relationships/image" Target="NULL"/><Relationship Id="rId25" Type="http://schemas.openxmlformats.org/officeDocument/2006/relationships/image" Target="NULL"/><Relationship Id="rId2" Type="http://schemas.openxmlformats.org/officeDocument/2006/relationships/notesSlide" Target="../notesSlides/notesSlide6.xml"/><Relationship Id="rId16" Type="http://schemas.openxmlformats.org/officeDocument/2006/relationships/image" Target="NULL"/><Relationship Id="rId20" Type="http://schemas.openxmlformats.org/officeDocument/2006/relationships/image" Target="NULL"/><Relationship Id="rId29"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NULL"/><Relationship Id="rId11" Type="http://schemas.openxmlformats.org/officeDocument/2006/relationships/image" Target="NULL"/><Relationship Id="rId24" Type="http://schemas.openxmlformats.org/officeDocument/2006/relationships/image" Target="NULL"/><Relationship Id="rId5" Type="http://schemas.openxmlformats.org/officeDocument/2006/relationships/image" Target="NULL"/><Relationship Id="rId15" Type="http://schemas.openxmlformats.org/officeDocument/2006/relationships/image" Target="NULL"/><Relationship Id="rId23" Type="http://schemas.openxmlformats.org/officeDocument/2006/relationships/image" Target="NULL"/><Relationship Id="rId28" Type="http://schemas.openxmlformats.org/officeDocument/2006/relationships/image" Target="NULL"/><Relationship Id="rId10" Type="http://schemas.openxmlformats.org/officeDocument/2006/relationships/image" Target="NULL"/><Relationship Id="rId19" Type="http://schemas.openxmlformats.org/officeDocument/2006/relationships/image" Target="../media/image30.png"/><Relationship Id="rId4" Type="http://schemas.openxmlformats.org/officeDocument/2006/relationships/chart" Target="NULL"/><Relationship Id="rId9" Type="http://schemas.openxmlformats.org/officeDocument/2006/relationships/image" Target="NULL"/><Relationship Id="rId14" Type="http://schemas.openxmlformats.org/officeDocument/2006/relationships/image" Target="NULL"/><Relationship Id="rId22" Type="http://schemas.openxmlformats.org/officeDocument/2006/relationships/image" Target="NULL"/><Relationship Id="rId27" Type="http://schemas.openxmlformats.org/officeDocument/2006/relationships/image" Target="NULL"/><Relationship Id="rId30" Type="http://schemas.openxmlformats.org/officeDocument/2006/relationships/image" Target="../media/image36.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3.png"/><Relationship Id="rId5" Type="http://schemas.openxmlformats.org/officeDocument/2006/relationships/image" Target="../media/image39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20.png"/><Relationship Id="rId7" Type="http://schemas.openxmlformats.org/officeDocument/2006/relationships/image" Target="../media/image4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2.png"/><Relationship Id="rId4" Type="http://schemas.openxmlformats.org/officeDocument/2006/relationships/image" Target="../media/image4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2.png"/><Relationship Id="rId2" Type="http://schemas.openxmlformats.org/officeDocument/2006/relationships/image" Target="../media/image6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3.png"/><Relationship Id="rId7" Type="http://schemas.openxmlformats.org/officeDocument/2006/relationships/image" Target="../media/image12.png"/><Relationship Id="rId2" Type="http://schemas.openxmlformats.org/officeDocument/2006/relationships/image" Target="../media/image71.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12.png"/><Relationship Id="rId7" Type="http://schemas.openxmlformats.org/officeDocument/2006/relationships/image" Target="../media/image16.png"/><Relationship Id="rId12" Type="http://schemas.openxmlformats.org/officeDocument/2006/relationships/image" Target="../media/image3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2.png"/><Relationship Id="rId4" Type="http://schemas.openxmlformats.org/officeDocument/2006/relationships/image" Target="../media/image137.png"/><Relationship Id="rId9" Type="http://schemas.openxmlformats.org/officeDocument/2006/relationships/image" Target="../media/image141.png"/></Relationships>
</file>

<file path=ppt/slides/_rels/slide8.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xml"/><Relationship Id="rId6" Type="http://schemas.openxmlformats.org/officeDocument/2006/relationships/image" Target="NULL"/><Relationship Id="rId11" Type="http://schemas.openxmlformats.org/officeDocument/2006/relationships/image" Target="NULL"/><Relationship Id="rId5" Type="http://schemas.openxmlformats.org/officeDocument/2006/relationships/image" Target="NULL"/><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s>
</file>

<file path=ppt/slides/_rels/slide9.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8.emf"/><Relationship Id="rId12" Type="http://schemas.openxmlformats.org/officeDocument/2006/relationships/image" Target="../media/image26.png"/><Relationship Id="rId2" Type="http://schemas.openxmlformats.org/officeDocument/2006/relationships/notesSlide" Target="../notesSlides/notesSlide3.xml"/><Relationship Id="rId1" Type="http://schemas.openxmlformats.org/officeDocument/2006/relationships/slideLayout" Target="../slideLayouts/slideLayout2.xml"/><Relationship Id="rId11" Type="http://schemas.openxmlformats.org/officeDocument/2006/relationships/image" Target="../media/image28.png"/><Relationship Id="rId5" Type="http://schemas.openxmlformats.org/officeDocument/2006/relationships/image" Target="../media/image18.png"/><Relationship Id="rId10" Type="http://schemas.openxmlformats.org/officeDocument/2006/relationships/image" Target="../media/image27.png"/><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59613" y="618566"/>
            <a:ext cx="7652095" cy="523220"/>
          </a:xfrm>
          <a:prstGeom prst="rect">
            <a:avLst/>
          </a:prstGeom>
          <a:noFill/>
          <a:ln w="28575">
            <a:solidFill>
              <a:srgbClr val="FF0000"/>
            </a:solidFill>
          </a:ln>
        </p:spPr>
        <p:txBody>
          <a:bodyPr wrap="none" rtlCol="0">
            <a:spAutoFit/>
          </a:bodyPr>
          <a:lstStyle/>
          <a:p>
            <a:r>
              <a:rPr lang="en-US" altLang="ja-JP" sz="2800" dirty="0" err="1" smtClean="0">
                <a:solidFill>
                  <a:srgbClr val="0000FF"/>
                </a:solidFill>
              </a:rPr>
              <a:t>Isoscalar</a:t>
            </a:r>
            <a:r>
              <a:rPr kumimoji="1" lang="en-US" altLang="ja-JP" sz="2800" dirty="0" smtClean="0">
                <a:solidFill>
                  <a:srgbClr val="0000FF"/>
                </a:solidFill>
              </a:rPr>
              <a:t> </a:t>
            </a:r>
            <a:r>
              <a:rPr lang="en-US" altLang="ja-JP" sz="2800" dirty="0">
                <a:solidFill>
                  <a:srgbClr val="0000FF"/>
                </a:solidFill>
              </a:rPr>
              <a:t>t</a:t>
            </a:r>
            <a:r>
              <a:rPr kumimoji="1" lang="en-US" altLang="ja-JP" sz="2800" dirty="0" smtClean="0">
                <a:solidFill>
                  <a:srgbClr val="0000FF"/>
                </a:solidFill>
              </a:rPr>
              <a:t>ransitions </a:t>
            </a:r>
            <a:r>
              <a:rPr lang="en-US" altLang="ja-JP" sz="2800" dirty="0" smtClean="0">
                <a:solidFill>
                  <a:srgbClr val="0000FF"/>
                </a:solidFill>
              </a:rPr>
              <a:t>and α clusters in </a:t>
            </a:r>
            <a:r>
              <a:rPr kumimoji="1" lang="en-US" altLang="ja-JP" sz="2800" dirty="0" smtClean="0">
                <a:solidFill>
                  <a:srgbClr val="0000FF"/>
                </a:solidFill>
              </a:rPr>
              <a:t>heavy nuclei</a:t>
            </a:r>
            <a:endParaRPr kumimoji="1" lang="ja-JP" altLang="en-US" sz="2800" dirty="0">
              <a:solidFill>
                <a:srgbClr val="0000FF"/>
              </a:solidFill>
            </a:endParaRPr>
          </a:p>
        </p:txBody>
      </p:sp>
      <p:sp>
        <p:nvSpPr>
          <p:cNvPr id="5" name="テキスト ボックス 4"/>
          <p:cNvSpPr txBox="1">
            <a:spLocks noChangeArrowheads="1"/>
          </p:cNvSpPr>
          <p:nvPr/>
        </p:nvSpPr>
        <p:spPr bwMode="auto">
          <a:xfrm>
            <a:off x="1937300" y="1556150"/>
            <a:ext cx="52809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400" dirty="0" smtClean="0"/>
              <a:t> </a:t>
            </a:r>
            <a:r>
              <a:rPr lang="en-US" altLang="ja-JP" sz="2400" u="sng" dirty="0" smtClean="0"/>
              <a:t>M. Ito</a:t>
            </a:r>
            <a:r>
              <a:rPr lang="en-US" altLang="ja-JP" sz="2400" u="sng" baseline="30000" dirty="0" smtClean="0"/>
              <a:t>1</a:t>
            </a:r>
            <a:r>
              <a:rPr lang="en-US" altLang="ja-JP" sz="2400" dirty="0" smtClean="0"/>
              <a:t>, M. Nakao</a:t>
            </a:r>
            <a:r>
              <a:rPr lang="en-US" altLang="ja-JP" sz="2400" baseline="30000" dirty="0" smtClean="0"/>
              <a:t>1</a:t>
            </a:r>
            <a:r>
              <a:rPr lang="en-US" altLang="ja-JP" sz="2400" dirty="0" smtClean="0"/>
              <a:t>, T. Okuno</a:t>
            </a:r>
            <a:r>
              <a:rPr lang="en-US" altLang="ja-JP" sz="2400" baseline="30000" dirty="0" smtClean="0"/>
              <a:t>1</a:t>
            </a:r>
            <a:r>
              <a:rPr lang="en-US" altLang="ja-JP" sz="2400" dirty="0" smtClean="0"/>
              <a:t>, S. Ebata</a:t>
            </a:r>
            <a:r>
              <a:rPr lang="en-US" altLang="ja-JP" sz="2400" baseline="30000" dirty="0" smtClean="0"/>
              <a:t>2</a:t>
            </a:r>
            <a:endParaRPr lang="ja-JP" altLang="en-US" sz="2400" baseline="30000" dirty="0"/>
          </a:p>
        </p:txBody>
      </p:sp>
      <p:sp>
        <p:nvSpPr>
          <p:cNvPr id="6" name="テキスト ボックス 5"/>
          <p:cNvSpPr txBox="1">
            <a:spLocks noChangeArrowheads="1"/>
          </p:cNvSpPr>
          <p:nvPr/>
        </p:nvSpPr>
        <p:spPr bwMode="auto">
          <a:xfrm>
            <a:off x="1399020" y="2078518"/>
            <a:ext cx="646529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000" baseline="30000" dirty="0" smtClean="0"/>
              <a:t>1</a:t>
            </a:r>
            <a:r>
              <a:rPr lang="en-US" altLang="ja-JP" sz="2000" dirty="0" smtClean="0"/>
              <a:t>Department </a:t>
            </a:r>
            <a:r>
              <a:rPr lang="en-US" altLang="ja-JP" sz="2000" dirty="0"/>
              <a:t>of Pure and Applied Physics, Kansai University </a:t>
            </a:r>
            <a:endParaRPr lang="ja-JP" altLang="en-US" sz="2000" dirty="0"/>
          </a:p>
        </p:txBody>
      </p:sp>
      <p:sp>
        <p:nvSpPr>
          <p:cNvPr id="7" name="テキスト ボックス 6"/>
          <p:cNvSpPr txBox="1">
            <a:spLocks noChangeArrowheads="1"/>
          </p:cNvSpPr>
          <p:nvPr/>
        </p:nvSpPr>
        <p:spPr bwMode="auto">
          <a:xfrm>
            <a:off x="860425" y="3483922"/>
            <a:ext cx="66008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000" dirty="0">
                <a:solidFill>
                  <a:srgbClr val="0000FF"/>
                </a:solidFill>
              </a:rPr>
              <a:t>1. </a:t>
            </a:r>
            <a:r>
              <a:rPr lang="en-US" altLang="ja-JP" sz="2000" dirty="0" smtClean="0">
                <a:solidFill>
                  <a:srgbClr val="0000FF"/>
                </a:solidFill>
              </a:rPr>
              <a:t>Background</a:t>
            </a:r>
            <a:r>
              <a:rPr lang="en-US" altLang="ja-JP" sz="2000" dirty="0" smtClean="0"/>
              <a:t>: </a:t>
            </a:r>
            <a:r>
              <a:rPr lang="en-US" altLang="ja-JP" sz="2000" dirty="0" err="1" smtClean="0"/>
              <a:t>Isoscalar</a:t>
            </a:r>
            <a:r>
              <a:rPr lang="en-US" altLang="ja-JP" sz="2000" dirty="0" smtClean="0"/>
              <a:t> transitions in light nuclei (</a:t>
            </a:r>
            <a:r>
              <a:rPr lang="en-US" altLang="ja-JP" sz="2000" baseline="30000" dirty="0" smtClean="0"/>
              <a:t>16,18</a:t>
            </a:r>
            <a:r>
              <a:rPr lang="en-US" altLang="ja-JP" sz="2000" dirty="0" smtClean="0"/>
              <a:t>O, </a:t>
            </a:r>
            <a:r>
              <a:rPr lang="en-US" altLang="ja-JP" sz="2000" baseline="30000" dirty="0" smtClean="0"/>
              <a:t>12</a:t>
            </a:r>
            <a:r>
              <a:rPr lang="en-US" altLang="ja-JP" sz="2000" dirty="0" smtClean="0"/>
              <a:t>Be)</a:t>
            </a:r>
            <a:endParaRPr lang="ja-JP" altLang="en-US" sz="2000" dirty="0"/>
          </a:p>
        </p:txBody>
      </p:sp>
      <p:sp>
        <p:nvSpPr>
          <p:cNvPr id="9" name="テキスト ボックス 8"/>
          <p:cNvSpPr txBox="1">
            <a:spLocks noChangeArrowheads="1"/>
          </p:cNvSpPr>
          <p:nvPr/>
        </p:nvSpPr>
        <p:spPr bwMode="auto">
          <a:xfrm>
            <a:off x="860425" y="4005843"/>
            <a:ext cx="682109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000" dirty="0">
                <a:solidFill>
                  <a:srgbClr val="0000FF"/>
                </a:solidFill>
              </a:rPr>
              <a:t>2. Our </a:t>
            </a:r>
            <a:r>
              <a:rPr lang="en-US" altLang="ja-JP" sz="2000" dirty="0" smtClean="0">
                <a:solidFill>
                  <a:srgbClr val="0000FF"/>
                </a:solidFill>
              </a:rPr>
              <a:t>subjects: </a:t>
            </a:r>
            <a:r>
              <a:rPr lang="en-US" altLang="ja-JP" sz="2000" dirty="0" smtClean="0"/>
              <a:t>Monopole and dipole transitions in heavy nuclei</a:t>
            </a:r>
            <a:endParaRPr lang="ja-JP" altLang="en-US" sz="2000" baseline="30000" dirty="0"/>
          </a:p>
        </p:txBody>
      </p:sp>
      <p:sp>
        <p:nvSpPr>
          <p:cNvPr id="10" name="テキスト ボックス 9"/>
          <p:cNvSpPr txBox="1">
            <a:spLocks noChangeArrowheads="1"/>
          </p:cNvSpPr>
          <p:nvPr/>
        </p:nvSpPr>
        <p:spPr bwMode="auto">
          <a:xfrm>
            <a:off x="860425" y="4953961"/>
            <a:ext cx="5705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000" dirty="0">
                <a:solidFill>
                  <a:srgbClr val="0000FF"/>
                </a:solidFill>
              </a:rPr>
              <a:t>4</a:t>
            </a:r>
            <a:r>
              <a:rPr lang="en-US" altLang="ja-JP" sz="2000" dirty="0" smtClean="0">
                <a:solidFill>
                  <a:srgbClr val="0000FF"/>
                </a:solidFill>
              </a:rPr>
              <a:t>. Results(1)</a:t>
            </a:r>
            <a:r>
              <a:rPr lang="en-US" altLang="ja-JP" sz="2000" dirty="0" smtClean="0"/>
              <a:t>: IS0 and IS1 transitions in </a:t>
            </a:r>
            <a:r>
              <a:rPr lang="en-US" altLang="ja-JP" sz="2000" baseline="30000" dirty="0" smtClean="0"/>
              <a:t>44</a:t>
            </a:r>
            <a:r>
              <a:rPr lang="en-US" altLang="ja-JP" sz="2000" dirty="0" smtClean="0"/>
              <a:t>Ti = </a:t>
            </a:r>
            <a:r>
              <a:rPr lang="en-US" altLang="ja-JP" sz="2000" dirty="0" smtClean="0">
                <a:latin typeface="Symbol" panose="05050102010706020507" pitchFamily="18" charset="2"/>
              </a:rPr>
              <a:t>a </a:t>
            </a:r>
            <a:r>
              <a:rPr lang="en-US" altLang="ja-JP" sz="2000" dirty="0" smtClean="0"/>
              <a:t>+ </a:t>
            </a:r>
            <a:r>
              <a:rPr lang="en-US" altLang="ja-JP" sz="2000" baseline="30000" dirty="0" smtClean="0"/>
              <a:t>40</a:t>
            </a:r>
            <a:r>
              <a:rPr lang="en-US" altLang="ja-JP" sz="2000" dirty="0" smtClean="0"/>
              <a:t>Ca </a:t>
            </a:r>
            <a:endParaRPr lang="ja-JP" altLang="en-US" sz="2000" dirty="0"/>
          </a:p>
        </p:txBody>
      </p:sp>
      <p:sp>
        <p:nvSpPr>
          <p:cNvPr id="11" name="テキスト ボックス 10"/>
          <p:cNvSpPr txBox="1">
            <a:spLocks noChangeArrowheads="1"/>
          </p:cNvSpPr>
          <p:nvPr/>
        </p:nvSpPr>
        <p:spPr bwMode="auto">
          <a:xfrm>
            <a:off x="860425" y="5496886"/>
            <a:ext cx="71609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000" dirty="0">
                <a:solidFill>
                  <a:srgbClr val="0000FF"/>
                </a:solidFill>
              </a:rPr>
              <a:t>5</a:t>
            </a:r>
            <a:r>
              <a:rPr lang="en-US" altLang="ja-JP" sz="2000" dirty="0" smtClean="0">
                <a:solidFill>
                  <a:srgbClr val="0000FF"/>
                </a:solidFill>
              </a:rPr>
              <a:t>. Results(2)</a:t>
            </a:r>
            <a:r>
              <a:rPr lang="en-US" altLang="ja-JP" sz="2000" dirty="0" smtClean="0"/>
              <a:t>: IS1 in </a:t>
            </a:r>
            <a:r>
              <a:rPr lang="en-US" altLang="ja-JP" sz="2000" baseline="30000" dirty="0" smtClean="0"/>
              <a:t>104</a:t>
            </a:r>
            <a:r>
              <a:rPr lang="ja-JP" altLang="en-US" sz="2000" baseline="30000" dirty="0" smtClean="0"/>
              <a:t>～</a:t>
            </a:r>
            <a:r>
              <a:rPr lang="en-US" altLang="ja-JP" sz="2000" baseline="30000" dirty="0" smtClean="0"/>
              <a:t>110</a:t>
            </a:r>
            <a:r>
              <a:rPr lang="en-US" altLang="ja-JP" sz="2000" dirty="0" smtClean="0"/>
              <a:t>Te = α + </a:t>
            </a:r>
            <a:r>
              <a:rPr lang="en-US" altLang="ja-JP" sz="2000" baseline="30000" dirty="0" smtClean="0"/>
              <a:t>100</a:t>
            </a:r>
            <a:r>
              <a:rPr lang="ja-JP" altLang="en-US" sz="2000" baseline="30000" dirty="0" smtClean="0"/>
              <a:t>～</a:t>
            </a:r>
            <a:r>
              <a:rPr lang="en-US" altLang="ja-JP" sz="2000" baseline="30000" dirty="0" smtClean="0"/>
              <a:t>106 </a:t>
            </a:r>
            <a:r>
              <a:rPr lang="en-US" altLang="ja-JP" sz="2000" dirty="0" smtClean="0"/>
              <a:t>Sn  ( E1 in </a:t>
            </a:r>
            <a:r>
              <a:rPr lang="en-US" altLang="ja-JP" sz="2000" baseline="30000" dirty="0" smtClean="0"/>
              <a:t>135</a:t>
            </a:r>
            <a:r>
              <a:rPr lang="en-US" altLang="ja-JP" sz="2000" dirty="0" smtClean="0"/>
              <a:t>Cs = α + </a:t>
            </a:r>
            <a:r>
              <a:rPr lang="en-US" altLang="ja-JP" sz="2000" baseline="30000" dirty="0" smtClean="0"/>
              <a:t>131</a:t>
            </a:r>
            <a:r>
              <a:rPr lang="en-US" altLang="ja-JP" sz="2000" dirty="0" smtClean="0"/>
              <a:t>I )</a:t>
            </a:r>
          </a:p>
        </p:txBody>
      </p:sp>
      <p:sp>
        <p:nvSpPr>
          <p:cNvPr id="12" name="テキスト ボックス 11"/>
          <p:cNvSpPr txBox="1">
            <a:spLocks noChangeArrowheads="1"/>
          </p:cNvSpPr>
          <p:nvPr/>
        </p:nvSpPr>
        <p:spPr bwMode="auto">
          <a:xfrm>
            <a:off x="857250" y="5954086"/>
            <a:ext cx="658699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000" dirty="0">
                <a:solidFill>
                  <a:srgbClr val="0000FF"/>
                </a:solidFill>
              </a:rPr>
              <a:t>5. </a:t>
            </a:r>
            <a:r>
              <a:rPr lang="en-US" altLang="ja-JP" sz="2000" dirty="0" smtClean="0">
                <a:solidFill>
                  <a:srgbClr val="0000FF"/>
                </a:solidFill>
              </a:rPr>
              <a:t>Discussion and future studies: </a:t>
            </a:r>
            <a:r>
              <a:rPr lang="en-US" altLang="ja-JP" sz="2000" dirty="0" smtClean="0"/>
              <a:t>Improvement of calculations</a:t>
            </a:r>
            <a:endParaRPr lang="ja-JP" altLang="en-US" sz="2000" dirty="0"/>
          </a:p>
        </p:txBody>
      </p:sp>
      <p:sp>
        <p:nvSpPr>
          <p:cNvPr id="13" name="正方形/長方形 12"/>
          <p:cNvSpPr/>
          <p:nvPr/>
        </p:nvSpPr>
        <p:spPr>
          <a:xfrm>
            <a:off x="785813" y="3412484"/>
            <a:ext cx="7643812" cy="3071813"/>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4" name="テキスト ボックス 5"/>
          <p:cNvSpPr txBox="1">
            <a:spLocks noChangeArrowheads="1"/>
          </p:cNvSpPr>
          <p:nvPr/>
        </p:nvSpPr>
        <p:spPr bwMode="auto">
          <a:xfrm>
            <a:off x="715988" y="2542648"/>
            <a:ext cx="76499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000" baseline="30000" dirty="0" smtClean="0"/>
              <a:t>2</a:t>
            </a:r>
            <a:r>
              <a:rPr lang="en-US" altLang="ja-JP" sz="2000" dirty="0" smtClean="0"/>
              <a:t>Lab. For Advanced Nuclear Energy, Institute of Innovative Research, TIT</a:t>
            </a:r>
            <a:endParaRPr lang="ja-JP" altLang="en-US" sz="2000" dirty="0"/>
          </a:p>
        </p:txBody>
      </p:sp>
      <p:sp>
        <p:nvSpPr>
          <p:cNvPr id="15" name="テキスト ボックス 14"/>
          <p:cNvSpPr txBox="1">
            <a:spLocks noChangeArrowheads="1"/>
          </p:cNvSpPr>
          <p:nvPr/>
        </p:nvSpPr>
        <p:spPr bwMode="auto">
          <a:xfrm>
            <a:off x="857377" y="4457137"/>
            <a:ext cx="68322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000" dirty="0">
                <a:solidFill>
                  <a:srgbClr val="0000FF"/>
                </a:solidFill>
              </a:rPr>
              <a:t>3</a:t>
            </a:r>
            <a:r>
              <a:rPr lang="en-US" altLang="ja-JP" sz="2000" dirty="0" smtClean="0">
                <a:solidFill>
                  <a:srgbClr val="0000FF"/>
                </a:solidFill>
              </a:rPr>
              <a:t>. Framework</a:t>
            </a:r>
            <a:r>
              <a:rPr lang="en-US" altLang="ja-JP" sz="2000" dirty="0" smtClean="0"/>
              <a:t>: α potential model + complex boundary condition</a:t>
            </a:r>
            <a:endParaRPr lang="ja-JP" altLang="en-US" sz="2000" dirty="0"/>
          </a:p>
        </p:txBody>
      </p:sp>
    </p:spTree>
    <p:extLst>
      <p:ext uri="{BB962C8B-B14F-4D97-AF65-F5344CB8AC3E}">
        <p14:creationId xmlns:p14="http://schemas.microsoft.com/office/powerpoint/2010/main" val="1952359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4580353" y="1014534"/>
            <a:ext cx="4658607" cy="4508500"/>
          </a:xfrm>
          <a:prstGeom prst="rect">
            <a:avLst/>
          </a:prstGeom>
        </p:spPr>
      </p:pic>
      <p:pic>
        <p:nvPicPr>
          <p:cNvPr id="2" name="図 1"/>
          <p:cNvPicPr>
            <a:picLocks noChangeAspect="1"/>
          </p:cNvPicPr>
          <p:nvPr/>
        </p:nvPicPr>
        <p:blipFill>
          <a:blip r:embed="rId4"/>
          <a:stretch>
            <a:fillRect/>
          </a:stretch>
        </p:blipFill>
        <p:spPr>
          <a:xfrm>
            <a:off x="23055" y="1014534"/>
            <a:ext cx="4798238" cy="4508500"/>
          </a:xfrm>
          <a:prstGeom prst="rect">
            <a:avLst/>
          </a:prstGeom>
        </p:spPr>
      </p:pic>
      <p:sp>
        <p:nvSpPr>
          <p:cNvPr id="4" name="正方形/長方形 3"/>
          <p:cNvSpPr/>
          <p:nvPr/>
        </p:nvSpPr>
        <p:spPr>
          <a:xfrm>
            <a:off x="207264" y="243840"/>
            <a:ext cx="5144857" cy="47584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dirty="0">
                <a:solidFill>
                  <a:sysClr val="windowText" lastClr="000000"/>
                </a:solidFill>
              </a:rPr>
              <a:t>Result </a:t>
            </a:r>
            <a:r>
              <a:rPr lang="en-US" altLang="ja-JP" sz="2200" dirty="0" smtClean="0">
                <a:solidFill>
                  <a:sysClr val="windowText" lastClr="000000"/>
                </a:solidFill>
              </a:rPr>
              <a:t>of α + </a:t>
            </a:r>
            <a:r>
              <a:rPr lang="en-US" altLang="ja-JP" sz="2200" baseline="30000" dirty="0" smtClean="0">
                <a:solidFill>
                  <a:sysClr val="windowText" lastClr="000000"/>
                </a:solidFill>
              </a:rPr>
              <a:t>40</a:t>
            </a:r>
            <a:r>
              <a:rPr lang="en-US" altLang="ja-JP" sz="2200" dirty="0" smtClean="0">
                <a:solidFill>
                  <a:sysClr val="windowText" lastClr="000000"/>
                </a:solidFill>
              </a:rPr>
              <a:t>Ca (2) </a:t>
            </a:r>
            <a:r>
              <a:rPr lang="en-US" altLang="ja-JP" sz="2200" dirty="0">
                <a:solidFill>
                  <a:sysClr val="windowText" lastClr="000000"/>
                </a:solidFill>
              </a:rPr>
              <a:t>: </a:t>
            </a:r>
            <a:r>
              <a:rPr lang="en-US" altLang="ja-JP" sz="2200" dirty="0" smtClean="0">
                <a:solidFill>
                  <a:sysClr val="windowText" lastClr="000000"/>
                </a:solidFill>
              </a:rPr>
              <a:t>IS1 strength </a:t>
            </a:r>
            <a:r>
              <a:rPr lang="en-US" altLang="ja-JP" sz="2200" dirty="0">
                <a:solidFill>
                  <a:sysClr val="windowText" lastClr="000000"/>
                </a:solidFill>
              </a:rPr>
              <a:t>function</a:t>
            </a:r>
            <a:endParaRPr kumimoji="1" lang="ja-JP" altLang="en-US" sz="2200" dirty="0">
              <a:solidFill>
                <a:sysClr val="windowText" lastClr="000000"/>
              </a:solidFill>
            </a:endParaRPr>
          </a:p>
        </p:txBody>
      </p:sp>
      <p:cxnSp>
        <p:nvCxnSpPr>
          <p:cNvPr id="17" name="直線コネクタ 16">
            <a:extLst>
              <a:ext uri="{FF2B5EF4-FFF2-40B4-BE49-F238E27FC236}">
                <a16:creationId xmlns:a16="http://schemas.microsoft.com/office/drawing/2014/main" xmlns="" id="{E9C37347-FEDC-1143-8CD1-2881013B86E7}"/>
              </a:ext>
            </a:extLst>
          </p:cNvPr>
          <p:cNvCxnSpPr>
            <a:cxnSpLocks/>
          </p:cNvCxnSpPr>
          <p:nvPr/>
        </p:nvCxnSpPr>
        <p:spPr>
          <a:xfrm flipH="1">
            <a:off x="3825679" y="1318718"/>
            <a:ext cx="0" cy="3600000"/>
          </a:xfrm>
          <a:prstGeom prst="line">
            <a:avLst/>
          </a:prstGeom>
          <a:ln w="28575">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xmlns="" id="{8AFACE06-513E-4836-9AAD-F0B838A0523C}"/>
              </a:ext>
            </a:extLst>
          </p:cNvPr>
          <p:cNvSpPr/>
          <p:nvPr/>
        </p:nvSpPr>
        <p:spPr>
          <a:xfrm>
            <a:off x="2993017" y="3079159"/>
            <a:ext cx="1462621" cy="379249"/>
          </a:xfrm>
          <a:prstGeom prst="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7030A0"/>
                </a:solidFill>
              </a:rPr>
              <a:t>EWSR</a:t>
            </a:r>
            <a:r>
              <a:rPr lang="ja-JP" altLang="en-US" dirty="0">
                <a:solidFill>
                  <a:srgbClr val="7030A0"/>
                </a:solidFill>
              </a:rPr>
              <a:t> </a:t>
            </a:r>
            <a:r>
              <a:rPr lang="en-US" altLang="ja-JP" dirty="0">
                <a:solidFill>
                  <a:srgbClr val="7030A0"/>
                </a:solidFill>
              </a:rPr>
              <a:t>: 6%</a:t>
            </a:r>
            <a:endParaRPr kumimoji="1" lang="ja-JP" altLang="en-US" dirty="0">
              <a:solidFill>
                <a:srgbClr val="7030A0"/>
              </a:solidFill>
            </a:endParaRPr>
          </a:p>
        </p:txBody>
      </p:sp>
      <p:sp>
        <p:nvSpPr>
          <p:cNvPr id="6" name="下矢印 5">
            <a:extLst>
              <a:ext uri="{FF2B5EF4-FFF2-40B4-BE49-F238E27FC236}">
                <a16:creationId xmlns:a16="http://schemas.microsoft.com/office/drawing/2014/main" xmlns="" id="{DEF0FDB6-78C7-244F-8D93-5490A1EF9794}"/>
              </a:ext>
            </a:extLst>
          </p:cNvPr>
          <p:cNvSpPr/>
          <p:nvPr/>
        </p:nvSpPr>
        <p:spPr>
          <a:xfrm rot="5400000">
            <a:off x="3056061" y="3948548"/>
            <a:ext cx="784563" cy="426838"/>
          </a:xfrm>
          <a:prstGeom prst="downArrow">
            <a:avLst>
              <a:gd name="adj1" fmla="val 28800"/>
              <a:gd name="adj2" fmla="val 50000"/>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7030A0"/>
              </a:solidFill>
            </a:endParaRPr>
          </a:p>
        </p:txBody>
      </p:sp>
      <mc:AlternateContent xmlns:mc="http://schemas.openxmlformats.org/markup-compatibility/2006" xmlns:a14="http://schemas.microsoft.com/office/drawing/2010/main">
        <mc:Choice Requires="a14">
          <p:sp>
            <p:nvSpPr>
              <p:cNvPr id="30" name="テキスト ボックス 29">
                <a:extLst>
                  <a:ext uri="{FF2B5EF4-FFF2-40B4-BE49-F238E27FC236}">
                    <a16:creationId xmlns:a16="http://schemas.microsoft.com/office/drawing/2014/main" xmlns="" id="{00799EE1-71DA-40B6-ABF8-50653F8BDCF0}"/>
                  </a:ext>
                </a:extLst>
              </p:cNvPr>
              <p:cNvSpPr txBox="1"/>
              <p:nvPr/>
            </p:nvSpPr>
            <p:spPr>
              <a:xfrm>
                <a:off x="1106619" y="1511117"/>
                <a:ext cx="555665"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kumimoji="1" lang="en-US" altLang="ja-JP" sz="3200" b="0" i="1" smtClean="0">
                              <a:solidFill>
                                <a:srgbClr val="0000FF"/>
                              </a:solidFill>
                              <a:latin typeface="Cambria Math" panose="02040503050406030204" pitchFamily="18" charset="0"/>
                            </a:rPr>
                          </m:ctrlPr>
                        </m:sSubSupPr>
                        <m:e>
                          <m:r>
                            <a:rPr kumimoji="1" lang="en-US" altLang="ja-JP" sz="3200" b="0" i="1" smtClean="0">
                              <a:solidFill>
                                <a:srgbClr val="0000FF"/>
                              </a:solidFill>
                              <a:latin typeface="Cambria Math" panose="02040503050406030204" pitchFamily="18" charset="0"/>
                            </a:rPr>
                            <m:t>1</m:t>
                          </m:r>
                        </m:e>
                        <m:sub>
                          <m:r>
                            <a:rPr kumimoji="1" lang="en-US" altLang="ja-JP" sz="3200" b="0" i="1" smtClean="0">
                              <a:solidFill>
                                <a:srgbClr val="0000FF"/>
                              </a:solidFill>
                              <a:latin typeface="Cambria Math" panose="02040503050406030204" pitchFamily="18" charset="0"/>
                            </a:rPr>
                            <m:t>1</m:t>
                          </m:r>
                        </m:sub>
                        <m:sup>
                          <m:r>
                            <a:rPr kumimoji="1" lang="en-US" altLang="ja-JP" sz="3200" b="0" i="1" smtClean="0">
                              <a:solidFill>
                                <a:srgbClr val="0000FF"/>
                              </a:solidFill>
                              <a:latin typeface="Cambria Math" panose="02040503050406030204" pitchFamily="18" charset="0"/>
                            </a:rPr>
                            <m:t>−</m:t>
                          </m:r>
                        </m:sup>
                      </m:sSubSup>
                    </m:oMath>
                  </m:oMathPara>
                </a14:m>
                <a:endParaRPr kumimoji="1" lang="ja-JP" altLang="en-US" sz="3200" dirty="0">
                  <a:solidFill>
                    <a:srgbClr val="0000FF"/>
                  </a:solidFill>
                </a:endParaRPr>
              </a:p>
            </p:txBody>
          </p:sp>
        </mc:Choice>
        <mc:Fallback xmlns="">
          <p:sp>
            <p:nvSpPr>
              <p:cNvPr id="30" name="テキスト ボックス 29">
                <a:extLst>
                  <a:ext uri="{FF2B5EF4-FFF2-40B4-BE49-F238E27FC236}">
                    <a16:creationId xmlns:a16="http://schemas.microsoft.com/office/drawing/2014/main" id="{00799EE1-71DA-40B6-ABF8-50653F8BDCF0}"/>
                  </a:ext>
                </a:extLst>
              </p:cNvPr>
              <p:cNvSpPr txBox="1">
                <a:spLocks noRot="1" noChangeAspect="1" noMove="1" noResize="1" noEditPoints="1" noAdjustHandles="1" noChangeArrowheads="1" noChangeShapeType="1" noTextEdit="1"/>
              </p:cNvSpPr>
              <p:nvPr/>
            </p:nvSpPr>
            <p:spPr>
              <a:xfrm>
                <a:off x="1106619" y="1511117"/>
                <a:ext cx="555665" cy="492443"/>
              </a:xfrm>
              <a:prstGeom prst="rect">
                <a:avLst/>
              </a:prstGeom>
              <a:blipFill>
                <a:blip r:embed="rId5"/>
                <a:stretch>
                  <a:fillRect/>
                </a:stretch>
              </a:blipFill>
            </p:spPr>
            <p:txBody>
              <a:bodyPr/>
              <a:lstStyle/>
              <a:p>
                <a:r>
                  <a:rPr lang="ja-JP" altLang="en-US">
                    <a:noFill/>
                  </a:rPr>
                  <a:t> </a:t>
                </a:r>
              </a:p>
            </p:txBody>
          </p:sp>
        </mc:Fallback>
      </mc:AlternateContent>
      <p:sp>
        <p:nvSpPr>
          <p:cNvPr id="14" name="テキスト ボックス 13">
            <a:extLst>
              <a:ext uri="{FF2B5EF4-FFF2-40B4-BE49-F238E27FC236}">
                <a16:creationId xmlns:a16="http://schemas.microsoft.com/office/drawing/2014/main" xmlns="" id="{74D299E1-E7CB-4861-8813-7C4155E6334F}"/>
              </a:ext>
            </a:extLst>
          </p:cNvPr>
          <p:cNvSpPr txBox="1"/>
          <p:nvPr/>
        </p:nvSpPr>
        <p:spPr>
          <a:xfrm rot="16200000">
            <a:off x="-1608368" y="2967548"/>
            <a:ext cx="3739895" cy="430887"/>
          </a:xfrm>
          <a:prstGeom prst="rect">
            <a:avLst/>
          </a:prstGeom>
          <a:solidFill>
            <a:schemeClr val="bg1"/>
          </a:solidFill>
        </p:spPr>
        <p:txBody>
          <a:bodyPr wrap="square" rtlCol="0">
            <a:spAutoFit/>
          </a:bodyPr>
          <a:lstStyle/>
          <a:p>
            <a:pPr algn="ctr"/>
            <a:r>
              <a:rPr lang="en-US" altLang="ja-JP" sz="2200" dirty="0">
                <a:ea typeface="Cambria Math" panose="02040503050406030204" pitchFamily="18" charset="0"/>
              </a:rPr>
              <a:t>IS1 transition </a:t>
            </a:r>
            <a:r>
              <a:rPr lang="en-US" altLang="ja-JP" sz="2200" i="1" dirty="0">
                <a:ea typeface="Cambria Math" panose="02040503050406030204" pitchFamily="18" charset="0"/>
              </a:rPr>
              <a:t>S</a:t>
            </a:r>
            <a:r>
              <a:rPr lang="en-US" altLang="ja-JP" sz="2200" dirty="0">
                <a:ea typeface="Cambria Math" panose="02040503050406030204" pitchFamily="18" charset="0"/>
              </a:rPr>
              <a:t>(</a:t>
            </a:r>
            <a:r>
              <a:rPr lang="en-US" altLang="ja-JP" sz="2200" i="1" dirty="0">
                <a:ea typeface="Cambria Math" panose="02040503050406030204" pitchFamily="18" charset="0"/>
              </a:rPr>
              <a:t>E</a:t>
            </a:r>
            <a:r>
              <a:rPr lang="en-US" altLang="ja-JP" sz="2200" dirty="0">
                <a:ea typeface="Cambria Math" panose="02040503050406030204" pitchFamily="18" charset="0"/>
              </a:rPr>
              <a:t>) [fm</a:t>
            </a:r>
            <a:r>
              <a:rPr lang="en-US" altLang="ja-JP" sz="2200" baseline="30000" dirty="0">
                <a:ea typeface="Cambria Math" panose="02040503050406030204" pitchFamily="18" charset="0"/>
              </a:rPr>
              <a:t>6</a:t>
            </a:r>
            <a:r>
              <a:rPr lang="en-US" altLang="ja-JP" sz="2200" dirty="0">
                <a:ea typeface="Cambria Math" panose="02040503050406030204" pitchFamily="18" charset="0"/>
              </a:rPr>
              <a:t>/MeV]</a:t>
            </a:r>
            <a:endParaRPr kumimoji="1" lang="ja-JP" altLang="en-US" sz="2200" dirty="0">
              <a:ea typeface="ＭＳ Ｐゴシック" panose="020B0600070205080204" pitchFamily="50" charset="-128"/>
            </a:endParaRPr>
          </a:p>
        </p:txBody>
      </p:sp>
      <p:sp>
        <p:nvSpPr>
          <p:cNvPr id="15" name="テキスト ボックス 14">
            <a:extLst>
              <a:ext uri="{FF2B5EF4-FFF2-40B4-BE49-F238E27FC236}">
                <a16:creationId xmlns:a16="http://schemas.microsoft.com/office/drawing/2014/main" xmlns="" id="{6CA33578-5024-4DD8-8FA5-BE9F691A2132}"/>
              </a:ext>
            </a:extLst>
          </p:cNvPr>
          <p:cNvSpPr txBox="1"/>
          <p:nvPr/>
        </p:nvSpPr>
        <p:spPr>
          <a:xfrm>
            <a:off x="1109698" y="5193688"/>
            <a:ext cx="2934719" cy="430887"/>
          </a:xfrm>
          <a:prstGeom prst="rect">
            <a:avLst/>
          </a:prstGeom>
          <a:solidFill>
            <a:schemeClr val="bg1"/>
          </a:solidFill>
        </p:spPr>
        <p:txBody>
          <a:bodyPr wrap="square" rtlCol="0">
            <a:spAutoFit/>
          </a:bodyPr>
          <a:lstStyle/>
          <a:p>
            <a:pPr algn="ctr"/>
            <a:r>
              <a:rPr lang="en-US" altLang="ja-JP" sz="2200" dirty="0">
                <a:ea typeface="Cambria Math" panose="02040503050406030204" pitchFamily="18" charset="0"/>
              </a:rPr>
              <a:t>Excitation energy [MeV]</a:t>
            </a:r>
            <a:endParaRPr kumimoji="1" lang="ja-JP" altLang="en-US" sz="2200" dirty="0">
              <a:ea typeface="ＭＳ Ｐゴシック" panose="020B0600070205080204" pitchFamily="50" charset="-128"/>
            </a:endParaRPr>
          </a:p>
        </p:txBody>
      </p:sp>
      <mc:AlternateContent xmlns:mc="http://schemas.openxmlformats.org/markup-compatibility/2006" xmlns:a14="http://schemas.microsoft.com/office/drawing/2010/main">
        <mc:Choice Requires="a14">
          <p:sp>
            <p:nvSpPr>
              <p:cNvPr id="18" name="テキスト ボックス 17">
                <a:extLst>
                  <a:ext uri="{FF2B5EF4-FFF2-40B4-BE49-F238E27FC236}">
                    <a16:creationId xmlns:a16="http://schemas.microsoft.com/office/drawing/2014/main" xmlns="" id="{00799EE1-71DA-40B6-ABF8-50653F8BDCF0}"/>
                  </a:ext>
                </a:extLst>
              </p:cNvPr>
              <p:cNvSpPr txBox="1"/>
              <p:nvPr/>
            </p:nvSpPr>
            <p:spPr>
              <a:xfrm>
                <a:off x="2239316" y="1590389"/>
                <a:ext cx="555665"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kumimoji="1" lang="en-US" altLang="ja-JP" sz="3200" b="0" i="1" smtClean="0">
                              <a:solidFill>
                                <a:srgbClr val="0000FF"/>
                              </a:solidFill>
                              <a:latin typeface="Cambria Math" panose="02040503050406030204" pitchFamily="18" charset="0"/>
                            </a:rPr>
                          </m:ctrlPr>
                        </m:sSubSupPr>
                        <m:e>
                          <m:r>
                            <a:rPr kumimoji="1" lang="en-US" altLang="ja-JP" sz="3200" b="0" i="1" smtClean="0">
                              <a:solidFill>
                                <a:srgbClr val="0000FF"/>
                              </a:solidFill>
                              <a:latin typeface="Cambria Math" panose="02040503050406030204" pitchFamily="18" charset="0"/>
                            </a:rPr>
                            <m:t>1</m:t>
                          </m:r>
                        </m:e>
                        <m:sub>
                          <m:r>
                            <a:rPr kumimoji="1" lang="en-US" altLang="ja-JP" sz="3200" b="0" i="1" smtClean="0">
                              <a:solidFill>
                                <a:srgbClr val="0000FF"/>
                              </a:solidFill>
                              <a:latin typeface="Cambria Math" panose="02040503050406030204" pitchFamily="18" charset="0"/>
                            </a:rPr>
                            <m:t>2</m:t>
                          </m:r>
                        </m:sub>
                        <m:sup>
                          <m:r>
                            <a:rPr kumimoji="1" lang="en-US" altLang="ja-JP" sz="3200" b="0" i="1" smtClean="0">
                              <a:solidFill>
                                <a:srgbClr val="0000FF"/>
                              </a:solidFill>
                              <a:latin typeface="Cambria Math" panose="02040503050406030204" pitchFamily="18" charset="0"/>
                            </a:rPr>
                            <m:t>−</m:t>
                          </m:r>
                        </m:sup>
                      </m:sSubSup>
                    </m:oMath>
                  </m:oMathPara>
                </a14:m>
                <a:endParaRPr kumimoji="1" lang="ja-JP" altLang="en-US" sz="3200" dirty="0">
                  <a:solidFill>
                    <a:srgbClr val="0000FF"/>
                  </a:solidFill>
                </a:endParaRPr>
              </a:p>
            </p:txBody>
          </p:sp>
        </mc:Choice>
        <mc:Fallback xmlns="">
          <p:sp>
            <p:nvSpPr>
              <p:cNvPr id="18" name="テキスト ボックス 17">
                <a:extLst>
                  <a:ext uri="{FF2B5EF4-FFF2-40B4-BE49-F238E27FC236}">
                    <a16:creationId xmlns:a16="http://schemas.microsoft.com/office/drawing/2014/main" id="{00799EE1-71DA-40B6-ABF8-50653F8BDCF0}"/>
                  </a:ext>
                </a:extLst>
              </p:cNvPr>
              <p:cNvSpPr txBox="1">
                <a:spLocks noRot="1" noChangeAspect="1" noMove="1" noResize="1" noEditPoints="1" noAdjustHandles="1" noChangeArrowheads="1" noChangeShapeType="1" noTextEdit="1"/>
              </p:cNvSpPr>
              <p:nvPr/>
            </p:nvSpPr>
            <p:spPr>
              <a:xfrm>
                <a:off x="2239316" y="1590389"/>
                <a:ext cx="555665" cy="492443"/>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9" name="テキスト ボックス 18">
                <a:extLst>
                  <a:ext uri="{FF2B5EF4-FFF2-40B4-BE49-F238E27FC236}">
                    <a16:creationId xmlns:a16="http://schemas.microsoft.com/office/drawing/2014/main" xmlns="" id="{00799EE1-71DA-40B6-ABF8-50653F8BDCF0}"/>
                  </a:ext>
                </a:extLst>
              </p:cNvPr>
              <p:cNvSpPr txBox="1"/>
              <p:nvPr/>
            </p:nvSpPr>
            <p:spPr>
              <a:xfrm>
                <a:off x="6115794" y="3149317"/>
                <a:ext cx="555665"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kumimoji="1" lang="en-US" altLang="ja-JP" sz="3200" b="0" i="1" smtClean="0">
                              <a:solidFill>
                                <a:srgbClr val="0000FF"/>
                              </a:solidFill>
                              <a:latin typeface="Cambria Math" panose="02040503050406030204" pitchFamily="18" charset="0"/>
                            </a:rPr>
                          </m:ctrlPr>
                        </m:sSubSupPr>
                        <m:e>
                          <m:r>
                            <a:rPr kumimoji="1" lang="en-US" altLang="ja-JP" sz="3200" b="0" i="1" smtClean="0">
                              <a:solidFill>
                                <a:srgbClr val="0000FF"/>
                              </a:solidFill>
                              <a:latin typeface="Cambria Math" panose="02040503050406030204" pitchFamily="18" charset="0"/>
                            </a:rPr>
                            <m:t>1</m:t>
                          </m:r>
                        </m:e>
                        <m:sub>
                          <m:r>
                            <a:rPr kumimoji="1" lang="en-US" altLang="ja-JP" sz="3200" b="0" i="1" smtClean="0">
                              <a:solidFill>
                                <a:srgbClr val="0000FF"/>
                              </a:solidFill>
                              <a:latin typeface="Cambria Math" panose="02040503050406030204" pitchFamily="18" charset="0"/>
                            </a:rPr>
                            <m:t>1</m:t>
                          </m:r>
                        </m:sub>
                        <m:sup>
                          <m:r>
                            <a:rPr kumimoji="1" lang="en-US" altLang="ja-JP" sz="3200" b="0" i="1" smtClean="0">
                              <a:solidFill>
                                <a:srgbClr val="0000FF"/>
                              </a:solidFill>
                              <a:latin typeface="Cambria Math" panose="02040503050406030204" pitchFamily="18" charset="0"/>
                            </a:rPr>
                            <m:t>−</m:t>
                          </m:r>
                        </m:sup>
                      </m:sSubSup>
                    </m:oMath>
                  </m:oMathPara>
                </a14:m>
                <a:endParaRPr kumimoji="1" lang="ja-JP" altLang="en-US" sz="3200" dirty="0">
                  <a:solidFill>
                    <a:srgbClr val="0000FF"/>
                  </a:solidFill>
                </a:endParaRPr>
              </a:p>
            </p:txBody>
          </p:sp>
        </mc:Choice>
        <mc:Fallback xmlns="">
          <p:sp>
            <p:nvSpPr>
              <p:cNvPr id="19" name="テキスト ボックス 18">
                <a:extLst>
                  <a:ext uri="{FF2B5EF4-FFF2-40B4-BE49-F238E27FC236}">
                    <a16:creationId xmlns:a16="http://schemas.microsoft.com/office/drawing/2014/main" id="{00799EE1-71DA-40B6-ABF8-50653F8BDCF0}"/>
                  </a:ext>
                </a:extLst>
              </p:cNvPr>
              <p:cNvSpPr txBox="1">
                <a:spLocks noRot="1" noChangeAspect="1" noMove="1" noResize="1" noEditPoints="1" noAdjustHandles="1" noChangeArrowheads="1" noChangeShapeType="1" noTextEdit="1"/>
              </p:cNvSpPr>
              <p:nvPr/>
            </p:nvSpPr>
            <p:spPr>
              <a:xfrm>
                <a:off x="6115794" y="3149317"/>
                <a:ext cx="555665" cy="492443"/>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 name="テキスト ボックス 19">
                <a:extLst>
                  <a:ext uri="{FF2B5EF4-FFF2-40B4-BE49-F238E27FC236}">
                    <a16:creationId xmlns:a16="http://schemas.microsoft.com/office/drawing/2014/main" xmlns="" id="{00799EE1-71DA-40B6-ABF8-50653F8BDCF0}"/>
                  </a:ext>
                </a:extLst>
              </p:cNvPr>
              <p:cNvSpPr txBox="1"/>
              <p:nvPr/>
            </p:nvSpPr>
            <p:spPr>
              <a:xfrm>
                <a:off x="7614283" y="1961062"/>
                <a:ext cx="555665"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kumimoji="1" lang="en-US" altLang="ja-JP" sz="3200" b="0" i="1" smtClean="0">
                              <a:solidFill>
                                <a:srgbClr val="0000FF"/>
                              </a:solidFill>
                              <a:latin typeface="Cambria Math" panose="02040503050406030204" pitchFamily="18" charset="0"/>
                            </a:rPr>
                          </m:ctrlPr>
                        </m:sSubSupPr>
                        <m:e>
                          <m:r>
                            <a:rPr kumimoji="1" lang="en-US" altLang="ja-JP" sz="3200" b="0" i="1" smtClean="0">
                              <a:solidFill>
                                <a:srgbClr val="0000FF"/>
                              </a:solidFill>
                              <a:latin typeface="Cambria Math" panose="02040503050406030204" pitchFamily="18" charset="0"/>
                            </a:rPr>
                            <m:t>1</m:t>
                          </m:r>
                        </m:e>
                        <m:sub>
                          <m:r>
                            <a:rPr kumimoji="1" lang="en-US" altLang="ja-JP" sz="3200" b="0" i="1" smtClean="0">
                              <a:solidFill>
                                <a:srgbClr val="0000FF"/>
                              </a:solidFill>
                              <a:latin typeface="Cambria Math" panose="02040503050406030204" pitchFamily="18" charset="0"/>
                            </a:rPr>
                            <m:t>2</m:t>
                          </m:r>
                        </m:sub>
                        <m:sup>
                          <m:r>
                            <a:rPr kumimoji="1" lang="en-US" altLang="ja-JP" sz="3200" b="0" i="1" smtClean="0">
                              <a:solidFill>
                                <a:srgbClr val="0000FF"/>
                              </a:solidFill>
                              <a:latin typeface="Cambria Math" panose="02040503050406030204" pitchFamily="18" charset="0"/>
                            </a:rPr>
                            <m:t>−</m:t>
                          </m:r>
                        </m:sup>
                      </m:sSubSup>
                    </m:oMath>
                  </m:oMathPara>
                </a14:m>
                <a:endParaRPr kumimoji="1" lang="ja-JP" altLang="en-US" sz="3200" dirty="0">
                  <a:solidFill>
                    <a:srgbClr val="0000FF"/>
                  </a:solidFill>
                </a:endParaRPr>
              </a:p>
            </p:txBody>
          </p:sp>
        </mc:Choice>
        <mc:Fallback xmlns="">
          <p:sp>
            <p:nvSpPr>
              <p:cNvPr id="20" name="テキスト ボックス 19">
                <a:extLst>
                  <a:ext uri="{FF2B5EF4-FFF2-40B4-BE49-F238E27FC236}">
                    <a16:creationId xmlns:a16="http://schemas.microsoft.com/office/drawing/2014/main" id="{00799EE1-71DA-40B6-ABF8-50653F8BDCF0}"/>
                  </a:ext>
                </a:extLst>
              </p:cNvPr>
              <p:cNvSpPr txBox="1">
                <a:spLocks noRot="1" noChangeAspect="1" noMove="1" noResize="1" noEditPoints="1" noAdjustHandles="1" noChangeArrowheads="1" noChangeShapeType="1" noTextEdit="1"/>
              </p:cNvSpPr>
              <p:nvPr/>
            </p:nvSpPr>
            <p:spPr>
              <a:xfrm>
                <a:off x="7614283" y="1961062"/>
                <a:ext cx="555665" cy="492443"/>
              </a:xfrm>
              <a:prstGeom prst="rect">
                <a:avLst/>
              </a:prstGeom>
              <a:blipFill>
                <a:blip r:embed="rId8"/>
                <a:stretch>
                  <a:fillRect/>
                </a:stretch>
              </a:blipFill>
            </p:spPr>
            <p:txBody>
              <a:bodyPr/>
              <a:lstStyle/>
              <a:p>
                <a:r>
                  <a:rPr lang="ja-JP" altLang="en-US">
                    <a:noFill/>
                  </a:rPr>
                  <a:t> </a:t>
                </a:r>
              </a:p>
            </p:txBody>
          </p:sp>
        </mc:Fallback>
      </mc:AlternateContent>
      <p:sp>
        <p:nvSpPr>
          <p:cNvPr id="23" name="テキスト ボックス 22">
            <a:extLst>
              <a:ext uri="{FF2B5EF4-FFF2-40B4-BE49-F238E27FC236}">
                <a16:creationId xmlns:a16="http://schemas.microsoft.com/office/drawing/2014/main" xmlns="" id="{6CA33578-5024-4DD8-8FA5-BE9F691A2132}"/>
              </a:ext>
            </a:extLst>
          </p:cNvPr>
          <p:cNvSpPr txBox="1"/>
          <p:nvPr/>
        </p:nvSpPr>
        <p:spPr>
          <a:xfrm>
            <a:off x="5666996" y="5207302"/>
            <a:ext cx="2934719" cy="430887"/>
          </a:xfrm>
          <a:prstGeom prst="rect">
            <a:avLst/>
          </a:prstGeom>
          <a:solidFill>
            <a:schemeClr val="bg1"/>
          </a:solidFill>
        </p:spPr>
        <p:txBody>
          <a:bodyPr wrap="square" rtlCol="0">
            <a:spAutoFit/>
          </a:bodyPr>
          <a:lstStyle/>
          <a:p>
            <a:pPr algn="ctr"/>
            <a:r>
              <a:rPr lang="en-US" altLang="ja-JP" sz="2200" dirty="0">
                <a:ea typeface="Cambria Math" panose="02040503050406030204" pitchFamily="18" charset="0"/>
              </a:rPr>
              <a:t>Excitation energy [MeV]</a:t>
            </a:r>
            <a:endParaRPr kumimoji="1" lang="ja-JP" altLang="en-US" sz="2200" dirty="0">
              <a:ea typeface="ＭＳ Ｐゴシック" panose="020B0600070205080204" pitchFamily="50" charset="-128"/>
            </a:endParaRPr>
          </a:p>
        </p:txBody>
      </p:sp>
      <p:sp>
        <p:nvSpPr>
          <p:cNvPr id="24" name="テキスト ボックス 23">
            <a:extLst>
              <a:ext uri="{FF2B5EF4-FFF2-40B4-BE49-F238E27FC236}">
                <a16:creationId xmlns:a16="http://schemas.microsoft.com/office/drawing/2014/main" xmlns="" id="{3CC02380-3B26-4FB9-8C11-FEDD187B1752}"/>
              </a:ext>
            </a:extLst>
          </p:cNvPr>
          <p:cNvSpPr txBox="1"/>
          <p:nvPr/>
        </p:nvSpPr>
        <p:spPr>
          <a:xfrm>
            <a:off x="5042920" y="5779496"/>
            <a:ext cx="1248151" cy="707886"/>
          </a:xfrm>
          <a:prstGeom prst="rect">
            <a:avLst/>
          </a:prstGeom>
          <a:solidFill>
            <a:schemeClr val="bg1"/>
          </a:solidFill>
        </p:spPr>
        <p:txBody>
          <a:bodyPr wrap="square" rtlCol="0">
            <a:spAutoFit/>
          </a:bodyPr>
          <a:lstStyle/>
          <a:p>
            <a:pPr algn="ctr"/>
            <a:r>
              <a:rPr kumimoji="1" lang="en-US" altLang="ja-JP" sz="2000" dirty="0">
                <a:solidFill>
                  <a:srgbClr val="7030A0"/>
                </a:solidFill>
              </a:rPr>
              <a:t>Fraction</a:t>
            </a:r>
          </a:p>
          <a:p>
            <a:pPr algn="ctr"/>
            <a:r>
              <a:rPr kumimoji="1" lang="en-US" altLang="ja-JP" sz="2000" dirty="0">
                <a:solidFill>
                  <a:srgbClr val="7030A0"/>
                </a:solidFill>
              </a:rPr>
              <a:t>of </a:t>
            </a:r>
            <a:r>
              <a:rPr lang="en-US" altLang="ja-JP" sz="2000" dirty="0">
                <a:solidFill>
                  <a:srgbClr val="7030A0"/>
                </a:solidFill>
              </a:rPr>
              <a:t>EWSR</a:t>
            </a:r>
            <a:endParaRPr kumimoji="1" lang="en-US" altLang="ja-JP" sz="2000" dirty="0">
              <a:solidFill>
                <a:srgbClr val="7030A0"/>
              </a:solidFill>
            </a:endParaRPr>
          </a:p>
        </p:txBody>
      </p:sp>
      <mc:AlternateContent xmlns:mc="http://schemas.openxmlformats.org/markup-compatibility/2006" xmlns:a14="http://schemas.microsoft.com/office/drawing/2010/main">
        <mc:Choice Requires="a14">
          <p:sp>
            <p:nvSpPr>
              <p:cNvPr id="25" name="正方形/長方形 24">
                <a:extLst>
                  <a:ext uri="{FF2B5EF4-FFF2-40B4-BE49-F238E27FC236}">
                    <a16:creationId xmlns:a16="http://schemas.microsoft.com/office/drawing/2014/main" xmlns="" id="{5F243DB9-2D31-48D2-8539-9FCC1972CE66}"/>
                  </a:ext>
                </a:extLst>
              </p:cNvPr>
              <p:cNvSpPr/>
              <p:nvPr/>
            </p:nvSpPr>
            <p:spPr>
              <a:xfrm>
                <a:off x="6115794" y="5721584"/>
                <a:ext cx="2526525" cy="7845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type m:val="lin"/>
                          <m:ctrlPr>
                            <a:rPr lang="en-US" altLang="ja-JP" sz="2000" b="0" i="1" smtClean="0">
                              <a:latin typeface="Cambria Math" panose="02040503050406030204" pitchFamily="18" charset="0"/>
                            </a:rPr>
                          </m:ctrlPr>
                        </m:fPr>
                        <m:num>
                          <m:nary>
                            <m:naryPr>
                              <m:ctrlPr>
                                <a:rPr lang="en" altLang="ja-JP" sz="2000" i="1">
                                  <a:latin typeface="Cambria Math" panose="02040503050406030204" pitchFamily="18" charset="0"/>
                                </a:rPr>
                              </m:ctrlPr>
                            </m:naryPr>
                            <m:sub>
                              <m:r>
                                <m:rPr>
                                  <m:brk m:alnAt="23"/>
                                </m:rPr>
                                <a:rPr lang="en-US" altLang="ja-JP" sz="2000" i="1">
                                  <a:latin typeface="Cambria Math" panose="02040503050406030204" pitchFamily="18" charset="0"/>
                                </a:rPr>
                                <m:t>0</m:t>
                              </m:r>
                            </m:sub>
                            <m:sup>
                              <m:r>
                                <a:rPr lang="en-US" altLang="ja-JP" sz="2000" i="1">
                                  <a:latin typeface="Cambria Math" panose="02040503050406030204" pitchFamily="18" charset="0"/>
                                </a:rPr>
                                <m:t>𝐸</m:t>
                              </m:r>
                            </m:sup>
                            <m:e>
                              <m:r>
                                <a:rPr lang="en-US" altLang="ja-JP" sz="2000" i="1">
                                  <a:latin typeface="Cambria Math" panose="02040503050406030204" pitchFamily="18" charset="0"/>
                                </a:rPr>
                                <m:t>𝜀</m:t>
                              </m:r>
                              <m:sSub>
                                <m:sSubPr>
                                  <m:ctrlPr>
                                    <a:rPr lang="en-US" altLang="ja-JP" sz="2000" b="0" i="1" smtClean="0">
                                      <a:latin typeface="Cambria Math" panose="02040503050406030204" pitchFamily="18" charset="0"/>
                                    </a:rPr>
                                  </m:ctrlPr>
                                </m:sSubPr>
                                <m:e>
                                  <m:r>
                                    <a:rPr lang="en-US" altLang="ja-JP" sz="2000" i="1">
                                      <a:latin typeface="Cambria Math" panose="02040503050406030204" pitchFamily="18" charset="0"/>
                                    </a:rPr>
                                    <m:t>𝑆</m:t>
                                  </m:r>
                                </m:e>
                                <m:sub>
                                  <m:r>
                                    <a:rPr lang="en-US" altLang="ja-JP" sz="2000" b="0" i="1" smtClean="0">
                                      <a:latin typeface="Cambria Math" panose="02040503050406030204" pitchFamily="18" charset="0"/>
                                    </a:rPr>
                                    <m:t>𝜆</m:t>
                                  </m:r>
                                  <m:r>
                                    <a:rPr lang="en-US" altLang="ja-JP" sz="2000" b="0" i="1" smtClean="0">
                                      <a:latin typeface="Cambria Math" panose="02040503050406030204" pitchFamily="18" charset="0"/>
                                    </a:rPr>
                                    <m:t>=1</m:t>
                                  </m:r>
                                </m:sub>
                              </m:sSub>
                              <m:d>
                                <m:dPr>
                                  <m:ctrlPr>
                                    <a:rPr lang="en-US" altLang="ja-JP" sz="2000" i="1">
                                      <a:latin typeface="Cambria Math" panose="02040503050406030204" pitchFamily="18" charset="0"/>
                                    </a:rPr>
                                  </m:ctrlPr>
                                </m:dPr>
                                <m:e>
                                  <m:r>
                                    <a:rPr lang="en-US" altLang="ja-JP" sz="2000" i="1">
                                      <a:latin typeface="Cambria Math" panose="02040503050406030204" pitchFamily="18" charset="0"/>
                                    </a:rPr>
                                    <m:t>𝜀</m:t>
                                  </m:r>
                                </m:e>
                              </m:d>
                              <m:r>
                                <m:rPr>
                                  <m:sty m:val="p"/>
                                </m:rPr>
                                <a:rPr lang="en-US" altLang="ja-JP" sz="2000">
                                  <a:latin typeface="Cambria Math" panose="02040503050406030204" pitchFamily="18" charset="0"/>
                                </a:rPr>
                                <m:t>d</m:t>
                              </m:r>
                              <m:r>
                                <a:rPr lang="en-US" altLang="ja-JP" sz="2000" i="1">
                                  <a:latin typeface="Cambria Math" panose="02040503050406030204" pitchFamily="18" charset="0"/>
                                </a:rPr>
                                <m:t>𝜀</m:t>
                              </m:r>
                            </m:e>
                          </m:nary>
                        </m:num>
                        <m:den>
                          <m:sSubSup>
                            <m:sSubSupPr>
                              <m:ctrlPr>
                                <a:rPr lang="en-US" altLang="ja-JP" sz="2000" i="1">
                                  <a:latin typeface="Cambria Math" panose="02040503050406030204" pitchFamily="18" charset="0"/>
                                </a:rPr>
                              </m:ctrlPr>
                            </m:sSubSupPr>
                            <m:e>
                              <m:r>
                                <a:rPr lang="en-US" altLang="ja-JP" sz="2000" i="1">
                                  <a:latin typeface="Cambria Math" panose="02040503050406030204" pitchFamily="18" charset="0"/>
                                </a:rPr>
                                <m:t>𝑀</m:t>
                              </m:r>
                            </m:e>
                            <m:sub>
                              <m:r>
                                <m:rPr>
                                  <m:sty m:val="p"/>
                                </m:rPr>
                                <a:rPr lang="en-US" altLang="ja-JP" sz="2000">
                                  <a:latin typeface="Cambria Math" panose="02040503050406030204" pitchFamily="18" charset="0"/>
                                </a:rPr>
                                <m:t>sum</m:t>
                              </m:r>
                            </m:sub>
                            <m:sup>
                              <m:r>
                                <a:rPr lang="en-US" altLang="ja-JP" sz="2000" i="1">
                                  <a:latin typeface="Cambria Math" panose="02040503050406030204" pitchFamily="18" charset="0"/>
                                </a:rPr>
                                <m:t>𝜆</m:t>
                              </m:r>
                              <m:r>
                                <a:rPr lang="en-US" altLang="ja-JP" sz="2000" b="0" i="1" smtClean="0">
                                  <a:latin typeface="Cambria Math" panose="02040503050406030204" pitchFamily="18" charset="0"/>
                                </a:rPr>
                                <m:t>=1</m:t>
                              </m:r>
                            </m:sup>
                          </m:sSubSup>
                        </m:den>
                      </m:f>
                    </m:oMath>
                  </m:oMathPara>
                </a14:m>
                <a:endParaRPr lang="ja-JP" altLang="en-US" sz="2000" dirty="0"/>
              </a:p>
            </p:txBody>
          </p:sp>
        </mc:Choice>
        <mc:Fallback xmlns="">
          <p:sp>
            <p:nvSpPr>
              <p:cNvPr id="25" name="正方形/長方形 24">
                <a:extLst>
                  <a:ext uri="{FF2B5EF4-FFF2-40B4-BE49-F238E27FC236}">
                    <a16:creationId xmlns:a16="http://schemas.microsoft.com/office/drawing/2014/main" id="{5F243DB9-2D31-48D2-8539-9FCC1972CE66}"/>
                  </a:ext>
                </a:extLst>
              </p:cNvPr>
              <p:cNvSpPr>
                <a:spLocks noRot="1" noChangeAspect="1" noMove="1" noResize="1" noEditPoints="1" noAdjustHandles="1" noChangeArrowheads="1" noChangeShapeType="1" noTextEdit="1"/>
              </p:cNvSpPr>
              <p:nvPr/>
            </p:nvSpPr>
            <p:spPr>
              <a:xfrm>
                <a:off x="6115794" y="5721584"/>
                <a:ext cx="2526525" cy="784574"/>
              </a:xfrm>
              <a:prstGeom prst="rect">
                <a:avLst/>
              </a:prstGeom>
              <a:blipFill>
                <a:blip r:embed="rId9"/>
                <a:stretch>
                  <a:fillRect/>
                </a:stretch>
              </a:blipFill>
            </p:spPr>
            <p:txBody>
              <a:bodyPr/>
              <a:lstStyle/>
              <a:p>
                <a:r>
                  <a:rPr lang="ja-JP" altLang="en-US">
                    <a:noFill/>
                  </a:rPr>
                  <a:t> </a:t>
                </a:r>
              </a:p>
            </p:txBody>
          </p:sp>
        </mc:Fallback>
      </mc:AlternateContent>
      <p:cxnSp>
        <p:nvCxnSpPr>
          <p:cNvPr id="22" name="直線コネクタ 21">
            <a:extLst>
              <a:ext uri="{FF2B5EF4-FFF2-40B4-BE49-F238E27FC236}">
                <a16:creationId xmlns:a16="http://schemas.microsoft.com/office/drawing/2014/main" xmlns="" id="{AC711F3B-4C8E-4E2E-8DA3-A75758CDB657}"/>
              </a:ext>
            </a:extLst>
          </p:cNvPr>
          <p:cNvCxnSpPr>
            <a:cxnSpLocks/>
          </p:cNvCxnSpPr>
          <p:nvPr/>
        </p:nvCxnSpPr>
        <p:spPr>
          <a:xfrm>
            <a:off x="5352121" y="2568661"/>
            <a:ext cx="3600000" cy="0"/>
          </a:xfrm>
          <a:prstGeom prst="line">
            <a:avLst/>
          </a:prstGeom>
          <a:ln w="19050">
            <a:solidFill>
              <a:srgbClr val="FF00FF"/>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テキスト ボックス 26">
                <a:extLst>
                  <a:ext uri="{FF2B5EF4-FFF2-40B4-BE49-F238E27FC236}">
                    <a16:creationId xmlns:a16="http://schemas.microsoft.com/office/drawing/2014/main" xmlns="" id="{944F0640-64A0-4594-8429-D9A316E2EB06}"/>
                  </a:ext>
                </a:extLst>
              </p:cNvPr>
              <p:cNvSpPr txBox="1"/>
              <p:nvPr/>
            </p:nvSpPr>
            <p:spPr>
              <a:xfrm>
                <a:off x="5423308" y="2145728"/>
                <a:ext cx="1311962" cy="307777"/>
              </a:xfrm>
              <a:prstGeom prst="rect">
                <a:avLst/>
              </a:prstGeom>
              <a:noFill/>
              <a:ln w="28575">
                <a:solidFill>
                  <a:srgbClr val="FF00FF"/>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0" smtClean="0">
                          <a:solidFill>
                            <a:schemeClr val="tx1"/>
                          </a:solidFill>
                          <a:latin typeface="Cambria Math" panose="02040503050406030204" pitchFamily="18" charset="0"/>
                        </a:rPr>
                        <m:t>∼4.5 </m:t>
                      </m:r>
                      <m:r>
                        <m:rPr>
                          <m:sty m:val="p"/>
                        </m:rPr>
                        <a:rPr kumimoji="1" lang="en-US" altLang="ja-JP" sz="2000" b="0" i="0" smtClean="0">
                          <a:solidFill>
                            <a:schemeClr val="tx1"/>
                          </a:solidFill>
                          <a:latin typeface="Cambria Math" panose="02040503050406030204" pitchFamily="18" charset="0"/>
                        </a:rPr>
                        <m:t>times</m:t>
                      </m:r>
                    </m:oMath>
                  </m:oMathPara>
                </a14:m>
                <a:endParaRPr kumimoji="1" lang="ja-JP" altLang="en-US" sz="2000" dirty="0">
                  <a:solidFill>
                    <a:schemeClr val="tx1"/>
                  </a:solidFill>
                </a:endParaRPr>
              </a:p>
            </p:txBody>
          </p:sp>
        </mc:Choice>
        <mc:Fallback xmlns="">
          <p:sp>
            <p:nvSpPr>
              <p:cNvPr id="27" name="テキスト ボックス 26">
                <a:extLst>
                  <a:ext uri="{FF2B5EF4-FFF2-40B4-BE49-F238E27FC236}">
                    <a16:creationId xmlns:a16="http://schemas.microsoft.com/office/drawing/2014/main" id="{944F0640-64A0-4594-8429-D9A316E2EB06}"/>
                  </a:ext>
                </a:extLst>
              </p:cNvPr>
              <p:cNvSpPr txBox="1">
                <a:spLocks noRot="1" noChangeAspect="1" noMove="1" noResize="1" noEditPoints="1" noAdjustHandles="1" noChangeArrowheads="1" noChangeShapeType="1" noTextEdit="1"/>
              </p:cNvSpPr>
              <p:nvPr/>
            </p:nvSpPr>
            <p:spPr>
              <a:xfrm>
                <a:off x="5423308" y="2145728"/>
                <a:ext cx="1311962" cy="307777"/>
              </a:xfrm>
              <a:prstGeom prst="rect">
                <a:avLst/>
              </a:prstGeom>
              <a:blipFill>
                <a:blip r:embed="rId11"/>
                <a:stretch>
                  <a:fillRect r="-2727" b="-1818"/>
                </a:stretch>
              </a:blipFill>
              <a:ln w="28575">
                <a:solidFill>
                  <a:srgbClr val="FF00FF"/>
                </a:solidFill>
              </a:ln>
            </p:spPr>
            <p:txBody>
              <a:bodyPr/>
              <a:lstStyle/>
              <a:p>
                <a:r>
                  <a:rPr lang="ja-JP" altLang="en-US">
                    <a:noFill/>
                  </a:rPr>
                  <a:t> </a:t>
                </a:r>
              </a:p>
            </p:txBody>
          </p:sp>
        </mc:Fallback>
      </mc:AlternateContent>
      <p:sp>
        <p:nvSpPr>
          <p:cNvPr id="28" name="テキスト ボックス 27">
            <a:extLst>
              <a:ext uri="{FF2B5EF4-FFF2-40B4-BE49-F238E27FC236}">
                <a16:creationId xmlns:a16="http://schemas.microsoft.com/office/drawing/2014/main" xmlns="" id="{574D0FEF-F1EB-4847-8980-3EFE992C458E}"/>
              </a:ext>
            </a:extLst>
          </p:cNvPr>
          <p:cNvSpPr txBox="1"/>
          <p:nvPr/>
        </p:nvSpPr>
        <p:spPr>
          <a:xfrm>
            <a:off x="264105" y="5817880"/>
            <a:ext cx="4284757" cy="707886"/>
          </a:xfrm>
          <a:prstGeom prst="rect">
            <a:avLst/>
          </a:prstGeom>
          <a:noFill/>
          <a:ln w="19050">
            <a:solidFill>
              <a:srgbClr val="FF0000"/>
            </a:solidFill>
          </a:ln>
        </p:spPr>
        <p:txBody>
          <a:bodyPr wrap="square" rtlCol="0" anchor="ctr">
            <a:spAutoFit/>
          </a:bodyPr>
          <a:lstStyle/>
          <a:p>
            <a:pPr algn="ctr"/>
            <a:r>
              <a:rPr lang="en-US" altLang="ja-JP" sz="2000" dirty="0"/>
              <a:t>This strength appears around 5MeV</a:t>
            </a:r>
          </a:p>
          <a:p>
            <a:pPr algn="ctr"/>
            <a:r>
              <a:rPr lang="en-US" altLang="ja-JP" sz="2000" dirty="0"/>
              <a:t>w</a:t>
            </a:r>
            <a:r>
              <a:rPr kumimoji="1" lang="en-US" altLang="ja-JP" sz="2000" dirty="0"/>
              <a:t>hi</a:t>
            </a:r>
            <a:r>
              <a:rPr lang="en-US" altLang="ja-JP" sz="2000" dirty="0"/>
              <a:t>ch is lower than M.F. model</a:t>
            </a:r>
            <a:endParaRPr kumimoji="1" lang="ja-JP" altLang="en-US" sz="2000" dirty="0"/>
          </a:p>
        </p:txBody>
      </p:sp>
      <mc:AlternateContent xmlns:mc="http://schemas.openxmlformats.org/markup-compatibility/2006" xmlns:a14="http://schemas.microsoft.com/office/drawing/2010/main">
        <mc:Choice Requires="a14">
          <p:sp>
            <p:nvSpPr>
              <p:cNvPr id="26" name="テキスト ボックス 25"/>
              <p:cNvSpPr txBox="1"/>
              <p:nvPr/>
            </p:nvSpPr>
            <p:spPr>
              <a:xfrm>
                <a:off x="5169040" y="769353"/>
                <a:ext cx="4038429" cy="400110"/>
              </a:xfrm>
              <a:prstGeom prst="rect">
                <a:avLst/>
              </a:prstGeom>
              <a:solidFill>
                <a:schemeClr val="bg1"/>
              </a:solidFill>
            </p:spPr>
            <p:txBody>
              <a:bodyPr wrap="square" rtlCol="0">
                <a:spAutoFit/>
              </a:bodyPr>
              <a:lstStyle/>
              <a:p>
                <a:pPr algn="ctr"/>
                <a:r>
                  <a:rPr lang="en-US" altLang="ja-JP" sz="2000" dirty="0" smtClean="0">
                    <a:ea typeface="Cambria Math" panose="02040503050406030204" pitchFamily="18" charset="0"/>
                  </a:rPr>
                  <a:t>※</a:t>
                </a:r>
                <a:r>
                  <a:rPr lang="en-US" altLang="ja-JP" sz="2000" dirty="0" smtClean="0">
                    <a:ea typeface="Cambria Math" panose="02040503050406030204" pitchFamily="18" charset="0"/>
                    <a:sym typeface="Wingdings" panose="05000000000000000000" pitchFamily="2" charset="2"/>
                  </a:rPr>
                  <a:t> Naïve M.F.   </a:t>
                </a:r>
                <a14:m>
                  <m:oMath xmlns:m="http://schemas.openxmlformats.org/officeDocument/2006/math">
                    <m:sSub>
                      <m:sSubPr>
                        <m:ctrlPr>
                          <a:rPr lang="en-US" altLang="ja-JP" sz="2000" b="0" i="1" smtClean="0">
                            <a:latin typeface="Cambria Math" panose="02040503050406030204" pitchFamily="18" charset="0"/>
                            <a:ea typeface="Cambria Math" panose="02040503050406030204" pitchFamily="18" charset="0"/>
                            <a:sym typeface="Wingdings" panose="05000000000000000000" pitchFamily="2" charset="2"/>
                          </a:rPr>
                        </m:ctrlPr>
                      </m:sSubPr>
                      <m:e>
                        <m:r>
                          <a:rPr lang="en-US" altLang="ja-JP" sz="2000" b="0" i="1" smtClean="0">
                            <a:latin typeface="Cambria Math" panose="02040503050406030204" pitchFamily="18" charset="0"/>
                            <a:ea typeface="Cambria Math" panose="02040503050406030204" pitchFamily="18" charset="0"/>
                            <a:sym typeface="Wingdings" panose="05000000000000000000" pitchFamily="2" charset="2"/>
                          </a:rPr>
                          <m:t>𝐸</m:t>
                        </m:r>
                      </m:e>
                      <m:sub>
                        <m:r>
                          <m:rPr>
                            <m:sty m:val="p"/>
                          </m:rPr>
                          <a:rPr lang="en-US" altLang="ja-JP" sz="2000" b="0" i="0" smtClean="0">
                            <a:latin typeface="Cambria Math" panose="02040503050406030204" pitchFamily="18" charset="0"/>
                            <a:ea typeface="Cambria Math" panose="02040503050406030204" pitchFamily="18" charset="0"/>
                            <a:sym typeface="Wingdings" panose="05000000000000000000" pitchFamily="2" charset="2"/>
                          </a:rPr>
                          <m:t>x</m:t>
                        </m:r>
                      </m:sub>
                    </m:sSub>
                    <m:r>
                      <a:rPr lang="en-US" altLang="ja-JP" sz="2000" b="0" i="1" smtClean="0">
                        <a:latin typeface="Cambria Math" panose="02040503050406030204" pitchFamily="18" charset="0"/>
                        <a:ea typeface="Cambria Math" panose="02040503050406030204" pitchFamily="18" charset="0"/>
                        <a:sym typeface="Wingdings" panose="05000000000000000000" pitchFamily="2" charset="2"/>
                      </a:rPr>
                      <m:t>&gt;1</m:t>
                    </m:r>
                    <m:r>
                      <a:rPr lang="en-US" altLang="ja-JP" sz="2000" b="0" i="1" smtClean="0">
                        <a:latin typeface="Cambria Math" panose="02040503050406030204" pitchFamily="18" charset="0"/>
                        <a:ea typeface="Cambria Math" panose="02040503050406030204" pitchFamily="18" charset="0"/>
                        <a:sym typeface="Wingdings" panose="05000000000000000000" pitchFamily="2" charset="2"/>
                      </a:rPr>
                      <m:t>h𝑤</m:t>
                    </m:r>
                    <m:r>
                      <a:rPr lang="en-US" altLang="ja-JP" sz="2000" b="0" i="1" smtClean="0">
                        <a:latin typeface="Cambria Math" panose="02040503050406030204" pitchFamily="18" charset="0"/>
                        <a:ea typeface="Cambria Math" panose="02040503050406030204" pitchFamily="18" charset="0"/>
                        <a:sym typeface="Wingdings" panose="05000000000000000000" pitchFamily="2" charset="2"/>
                      </a:rPr>
                      <m:t>=15</m:t>
                    </m:r>
                  </m:oMath>
                </a14:m>
                <a:r>
                  <a:rPr lang="en-US" altLang="ja-JP" sz="2000" dirty="0">
                    <a:ea typeface="ＭＳ Ｐゴシック" panose="020B0600070205080204" pitchFamily="50" charset="-128"/>
                  </a:rPr>
                  <a:t> MeV</a:t>
                </a:r>
                <a:endParaRPr kumimoji="1" lang="ja-JP" altLang="en-US" sz="2000" dirty="0">
                  <a:ea typeface="ＭＳ Ｐゴシック" panose="020B0600070205080204" pitchFamily="50" charset="-128"/>
                </a:endParaRPr>
              </a:p>
            </p:txBody>
          </p:sp>
        </mc:Choice>
        <mc:Fallback xmlns="">
          <p:sp>
            <p:nvSpPr>
              <p:cNvPr id="26" name="テキスト ボックス 25"/>
              <p:cNvSpPr txBox="1">
                <a:spLocks noRot="1" noChangeAspect="1" noMove="1" noResize="1" noEditPoints="1" noAdjustHandles="1" noChangeArrowheads="1" noChangeShapeType="1" noTextEdit="1"/>
              </p:cNvSpPr>
              <p:nvPr/>
            </p:nvSpPr>
            <p:spPr>
              <a:xfrm>
                <a:off x="5169040" y="769353"/>
                <a:ext cx="4038429" cy="400110"/>
              </a:xfrm>
              <a:prstGeom prst="rect">
                <a:avLst/>
              </a:prstGeom>
              <a:blipFill rotWithShape="0">
                <a:blip r:embed="rId12"/>
                <a:stretch>
                  <a:fillRect l="-906" t="-12121" r="-906" b="-2727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614060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98978" y="5448433"/>
            <a:ext cx="835182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altLang="ja-JP" sz="2400" dirty="0" smtClean="0">
                <a:solidFill>
                  <a:prstClr val="black"/>
                </a:solidFill>
                <a:latin typeface="ＭＳ Ｐゴシック" panose="020B0600070205080204" pitchFamily="50" charset="-128"/>
                <a:ea typeface="ＭＳ Ｐゴシック" panose="020B0600070205080204" pitchFamily="50" charset="-128"/>
              </a:rPr>
              <a:t>α</a:t>
            </a:r>
            <a:r>
              <a:rPr lang="en-US" altLang="ja-JP" sz="2400" dirty="0" smtClean="0">
                <a:solidFill>
                  <a:prstClr val="black"/>
                </a:solidFill>
                <a:latin typeface="ＭＳ Ｐゴシック" panose="020B0600070205080204" pitchFamily="50" charset="-128"/>
                <a:ea typeface="ＭＳ Ｐゴシック" panose="020B0600070205080204" pitchFamily="50" charset="-128"/>
              </a:rPr>
              <a:t> B. E. is systematically reproduced with strength of </a:t>
            </a:r>
            <a:r>
              <a:rPr kumimoji="1" lang="en-US" altLang="ja-JP" sz="2400" b="0" i="0" u="none" strike="noStrike" kern="1200" cap="none" spc="0" normalizeH="0" baseline="0" noProof="0" dirty="0" err="1" smtClean="0">
                <a:ln>
                  <a:noFill/>
                </a:ln>
                <a:solidFill>
                  <a:prstClr val="black"/>
                </a:solidFill>
                <a:effectLst/>
                <a:uLnTx/>
                <a:uFillTx/>
                <a:latin typeface="ＭＳ Ｐゴシック" panose="020B0600070205080204" pitchFamily="50" charset="-128"/>
                <a:ea typeface="ＭＳ Ｐゴシック" panose="020B0600070205080204" pitchFamily="50" charset="-128"/>
              </a:rPr>
              <a:t>Nr</a:t>
            </a:r>
            <a:r>
              <a:rPr kumimoji="1" lang="en-US" altLang="ja-JP" sz="2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 1.03 </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8" name="右矢印 7"/>
          <p:cNvSpPr/>
          <p:nvPr/>
        </p:nvSpPr>
        <p:spPr>
          <a:xfrm>
            <a:off x="596308" y="6104738"/>
            <a:ext cx="893647" cy="5232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 name="テキスト ボックス 8"/>
          <p:cNvSpPr txBox="1"/>
          <p:nvPr/>
        </p:nvSpPr>
        <p:spPr>
          <a:xfrm>
            <a:off x="1490472" y="6104738"/>
            <a:ext cx="8197733"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4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Double Folding </a:t>
            </a:r>
            <a:r>
              <a:rPr kumimoji="0" lang="en-US" altLang="ja-JP" sz="2400" b="0"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Potentials</a:t>
            </a:r>
            <a:r>
              <a:rPr kumimoji="0" lang="en-US" altLang="ja-JP" sz="2400" b="0" i="0" u="none" strike="noStrike" kern="1200" cap="none" spc="0" normalizeH="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 with DDM3Y will be reliable</a:t>
            </a:r>
            <a:endParaRPr kumimoji="1" lang="ja-JP" altLang="en-US" sz="24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10" name="グラフ 9"/>
          <p:cNvGraphicFramePr>
            <a:graphicFrameLocks/>
          </p:cNvGraphicFramePr>
          <p:nvPr>
            <p:extLst/>
          </p:nvPr>
        </p:nvGraphicFramePr>
        <p:xfrm>
          <a:off x="748892" y="1310170"/>
          <a:ext cx="7864059" cy="4079832"/>
        </p:xfrm>
        <a:graphic>
          <a:graphicData uri="http://schemas.openxmlformats.org/drawingml/2006/chart">
            <c:chart xmlns:c="http://schemas.openxmlformats.org/drawingml/2006/chart" xmlns:r="http://schemas.openxmlformats.org/officeDocument/2006/relationships" r:id="rId3"/>
          </a:graphicData>
        </a:graphic>
      </p:graphicFrame>
      <p:sp>
        <p:nvSpPr>
          <p:cNvPr id="11" name="正方形/長方形 10"/>
          <p:cNvSpPr/>
          <p:nvPr/>
        </p:nvSpPr>
        <p:spPr>
          <a:xfrm>
            <a:off x="207264" y="243840"/>
            <a:ext cx="5807456" cy="41498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dirty="0">
                <a:solidFill>
                  <a:sysClr val="windowText" lastClr="000000"/>
                </a:solidFill>
              </a:rPr>
              <a:t>Result </a:t>
            </a:r>
            <a:r>
              <a:rPr lang="en-US" altLang="ja-JP" sz="2200" dirty="0" smtClean="0">
                <a:solidFill>
                  <a:sysClr val="windowText" lastClr="000000"/>
                </a:solidFill>
              </a:rPr>
              <a:t>of </a:t>
            </a:r>
            <a:r>
              <a:rPr lang="en-US" altLang="ja-JP" sz="2200" baseline="30000" dirty="0" smtClean="0">
                <a:solidFill>
                  <a:sysClr val="windowText" lastClr="000000"/>
                </a:solidFill>
              </a:rPr>
              <a:t>104</a:t>
            </a:r>
            <a:r>
              <a:rPr lang="en-US" altLang="ja-JP" sz="2200" dirty="0" smtClean="0">
                <a:solidFill>
                  <a:sysClr val="windowText" lastClr="000000"/>
                </a:solidFill>
              </a:rPr>
              <a:t>Te (1) : DF potentials for </a:t>
            </a:r>
            <a:r>
              <a:rPr lang="en-US" altLang="ja-JP" sz="2200" dirty="0" err="1" smtClean="0">
                <a:solidFill>
                  <a:sysClr val="windowText" lastClr="000000"/>
                </a:solidFill>
              </a:rPr>
              <a:t>Te</a:t>
            </a:r>
            <a:r>
              <a:rPr lang="en-US" altLang="ja-JP" sz="2200" dirty="0" smtClean="0">
                <a:solidFill>
                  <a:sysClr val="windowText" lastClr="000000"/>
                </a:solidFill>
              </a:rPr>
              <a:t> isotopes</a:t>
            </a:r>
            <a:endParaRPr kumimoji="1" lang="ja-JP" altLang="en-US" sz="2200" dirty="0">
              <a:solidFill>
                <a:sysClr val="windowText" lastClr="000000"/>
              </a:solidFill>
            </a:endParaRPr>
          </a:p>
        </p:txBody>
      </p:sp>
      <p:sp>
        <p:nvSpPr>
          <p:cNvPr id="5" name="テキスト ボックス 4"/>
          <p:cNvSpPr txBox="1"/>
          <p:nvPr/>
        </p:nvSpPr>
        <p:spPr>
          <a:xfrm>
            <a:off x="728163" y="804672"/>
            <a:ext cx="6914906" cy="646331"/>
          </a:xfrm>
          <a:prstGeom prst="rect">
            <a:avLst/>
          </a:prstGeom>
          <a:noFill/>
        </p:spPr>
        <p:txBody>
          <a:bodyPr wrap="none" rtlCol="0">
            <a:spAutoFit/>
          </a:bodyPr>
          <a:lstStyle/>
          <a:p>
            <a:r>
              <a:rPr kumimoji="1" lang="en-US" altLang="ja-JP" dirty="0" smtClean="0"/>
              <a:t>We have applied α + Sn cluster model to </a:t>
            </a:r>
            <a:r>
              <a:rPr kumimoji="1" lang="en-US" altLang="ja-JP" dirty="0" err="1" smtClean="0"/>
              <a:t>Te</a:t>
            </a:r>
            <a:r>
              <a:rPr kumimoji="1" lang="en-US" altLang="ja-JP" dirty="0" smtClean="0"/>
              <a:t> isotopes and tuned strength </a:t>
            </a:r>
          </a:p>
          <a:p>
            <a:r>
              <a:rPr lang="en-US" altLang="ja-JP" dirty="0" smtClean="0"/>
              <a:t>of DF potentials so as to reproduce α binding energies</a:t>
            </a:r>
            <a:endParaRPr kumimoji="1" lang="ja-JP" altLang="en-US" dirty="0"/>
          </a:p>
        </p:txBody>
      </p:sp>
      <p:sp>
        <p:nvSpPr>
          <p:cNvPr id="6" name="テキスト ボックス 5"/>
          <p:cNvSpPr txBox="1"/>
          <p:nvPr/>
        </p:nvSpPr>
        <p:spPr>
          <a:xfrm>
            <a:off x="7498080" y="3575304"/>
            <a:ext cx="1043747" cy="369332"/>
          </a:xfrm>
          <a:prstGeom prst="rect">
            <a:avLst/>
          </a:prstGeom>
          <a:solidFill>
            <a:schemeClr val="bg1"/>
          </a:solidFill>
        </p:spPr>
        <p:txBody>
          <a:bodyPr wrap="none" rtlCol="0">
            <a:spAutoFit/>
          </a:bodyPr>
          <a:lstStyle/>
          <a:p>
            <a:r>
              <a:rPr kumimoji="1" lang="en-US" altLang="ja-JP" dirty="0" smtClean="0"/>
              <a:t>Exp. data</a:t>
            </a:r>
            <a:endParaRPr kumimoji="1" lang="ja-JP" altLang="en-US" dirty="0"/>
          </a:p>
        </p:txBody>
      </p:sp>
      <p:sp>
        <p:nvSpPr>
          <p:cNvPr id="13" name="テキスト ボックス 12"/>
          <p:cNvSpPr txBox="1"/>
          <p:nvPr/>
        </p:nvSpPr>
        <p:spPr>
          <a:xfrm>
            <a:off x="7504176" y="3892296"/>
            <a:ext cx="994183" cy="369332"/>
          </a:xfrm>
          <a:prstGeom prst="rect">
            <a:avLst/>
          </a:prstGeom>
          <a:solidFill>
            <a:schemeClr val="bg1"/>
          </a:solidFill>
        </p:spPr>
        <p:txBody>
          <a:bodyPr wrap="none" rtlCol="0">
            <a:spAutoFit/>
          </a:bodyPr>
          <a:lstStyle/>
          <a:p>
            <a:r>
              <a:rPr lang="en-US" altLang="ja-JP" dirty="0" smtClean="0"/>
              <a:t>Theories</a:t>
            </a:r>
            <a:endParaRPr kumimoji="1" lang="ja-JP" altLang="en-US" dirty="0"/>
          </a:p>
        </p:txBody>
      </p:sp>
    </p:spTree>
    <p:extLst>
      <p:ext uri="{BB962C8B-B14F-4D97-AF65-F5344CB8AC3E}">
        <p14:creationId xmlns:p14="http://schemas.microsoft.com/office/powerpoint/2010/main" val="2625084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0" name="曲線コネクタ 99"/>
          <p:cNvCxnSpPr>
            <a:stCxn id="2" idx="7"/>
            <a:endCxn id="87" idx="2"/>
          </p:cNvCxnSpPr>
          <p:nvPr/>
        </p:nvCxnSpPr>
        <p:spPr>
          <a:xfrm rot="5400000" flipH="1" flipV="1">
            <a:off x="8625499" y="1064408"/>
            <a:ext cx="192266" cy="362024"/>
          </a:xfrm>
          <a:prstGeom prst="curved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5" name="グループ化 64"/>
          <p:cNvGrpSpPr/>
          <p:nvPr/>
        </p:nvGrpSpPr>
        <p:grpSpPr>
          <a:xfrm>
            <a:off x="84379" y="1094506"/>
            <a:ext cx="4828491" cy="5217843"/>
            <a:chOff x="2403566" y="87027"/>
            <a:chExt cx="6273597" cy="6210000"/>
          </a:xfrm>
        </p:grpSpPr>
        <mc:AlternateContent xmlns:mc="http://schemas.openxmlformats.org/markup-compatibility/2006" xmlns:a14="http://schemas.microsoft.com/office/drawing/2010/main">
          <mc:Choice Requires="a14">
            <p:graphicFrame>
              <p:nvGraphicFramePr>
                <p:cNvPr id="66" name="グラフ 65">
                  <a:extLst>
                    <a:ext uri="{FF2B5EF4-FFF2-40B4-BE49-F238E27FC236}">
                      <a16:creationId xmlns:a16="http://schemas.microsoft.com/office/drawing/2014/main" xmlns="" id="{659411A1-8C1D-4068-BD95-39F8A5527071}"/>
                    </a:ext>
                  </a:extLst>
                </p:cNvPr>
                <p:cNvGraphicFramePr>
                  <a:graphicFrameLocks/>
                </p:cNvGraphicFramePr>
                <p:nvPr>
                  <p:extLst/>
                </p:nvPr>
              </p:nvGraphicFramePr>
              <p:xfrm>
                <a:off x="2403566" y="87027"/>
                <a:ext cx="6273597" cy="6210000"/>
              </p:xfrm>
              <a:graphic>
                <a:graphicData uri="http://schemas.openxmlformats.org/drawingml/2006/chart">
                  <c:chart xmlns:c="http://schemas.openxmlformats.org/drawingml/2006/chart" xmlns:r="http://schemas.openxmlformats.org/officeDocument/2006/relationships" r:id="rId3"/>
                </a:graphicData>
              </a:graphic>
            </p:graphicFrame>
          </mc:Choice>
          <mc:Fallback xmlns="">
            <p:graphicFrame>
              <p:nvGraphicFramePr>
                <p:cNvPr id="66" name="グラフ 65">
                  <a:extLst>
                    <a:ext uri="{FF2B5EF4-FFF2-40B4-BE49-F238E27FC236}">
                      <a16:creationId xmlns:a16="http://schemas.microsoft.com/office/drawing/2014/main" id="{659411A1-8C1D-4068-BD95-39F8A5527071}"/>
                    </a:ext>
                  </a:extLst>
                </p:cNvPr>
                <p:cNvGraphicFramePr>
                  <a:graphicFrameLocks/>
                </p:cNvGraphicFramePr>
                <p:nvPr>
                  <p:extLst>
                    <p:ext uri="{D42A27DB-BD31-4B8C-83A1-F6EECF244321}">
                      <p14:modId xmlns:p14="http://schemas.microsoft.com/office/powerpoint/2010/main" val="401558129"/>
                    </p:ext>
                  </p:extLst>
                </p:nvPr>
              </p:nvGraphicFramePr>
              <p:xfrm>
                <a:off x="2403566" y="87027"/>
                <a:ext cx="6273597" cy="6210000"/>
              </p:xfrm>
              <a:graphic>
                <a:graphicData uri="http://schemas.openxmlformats.org/drawingml/2006/chart">
                  <c:chart xmlns:c="http://schemas.openxmlformats.org/drawingml/2006/chart" xmlns:r="http://schemas.openxmlformats.org/officeDocument/2006/relationships" r:id="rId4"/>
                </a:graphicData>
              </a:graphic>
            </p:graphicFrame>
          </mc:Fallback>
        </mc:AlternateContent>
        <p:grpSp>
          <p:nvGrpSpPr>
            <p:cNvPr id="67" name="グループ化 66"/>
            <p:cNvGrpSpPr/>
            <p:nvPr/>
          </p:nvGrpSpPr>
          <p:grpSpPr>
            <a:xfrm>
              <a:off x="5366653" y="2655465"/>
              <a:ext cx="532545" cy="2922396"/>
              <a:chOff x="5111730" y="3400977"/>
              <a:chExt cx="532545" cy="2922396"/>
            </a:xfrm>
          </p:grpSpPr>
          <mc:AlternateContent xmlns:mc="http://schemas.openxmlformats.org/markup-compatibility/2006" xmlns:a14="http://schemas.microsoft.com/office/drawing/2010/main">
            <mc:Choice Requires="a14">
              <p:sp>
                <p:nvSpPr>
                  <p:cNvPr id="75" name="テキスト ボックス 74">
                    <a:extLst>
                      <a:ext uri="{FF2B5EF4-FFF2-40B4-BE49-F238E27FC236}">
                        <a16:creationId xmlns:a16="http://schemas.microsoft.com/office/drawing/2014/main" xmlns="" id="{1E87EC58-83CC-4870-9B57-43443FFA3B7E}"/>
                      </a:ext>
                    </a:extLst>
                  </p:cNvPr>
                  <p:cNvSpPr txBox="1"/>
                  <p:nvPr/>
                </p:nvSpPr>
                <p:spPr>
                  <a:xfrm>
                    <a:off x="5207277" y="6073458"/>
                    <a:ext cx="382692" cy="249915"/>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0</m:t>
                              </m:r>
                            </m:e>
                            <m:sup>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sup>
                          </m:sSup>
                        </m:oMath>
                      </m:oMathPara>
                    </a14:m>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mc:Choice>
            <mc:Fallback xmlns="">
              <p:sp>
                <p:nvSpPr>
                  <p:cNvPr id="75" name="テキスト ボックス 74">
                    <a:extLst>
                      <a:ext uri="{FF2B5EF4-FFF2-40B4-BE49-F238E27FC236}">
                        <a16:creationId xmlns:a16="http://schemas.microsoft.com/office/drawing/2014/main" id="{1E87EC58-83CC-4870-9B57-43443FFA3B7E}"/>
                      </a:ext>
                    </a:extLst>
                  </p:cNvPr>
                  <p:cNvSpPr txBox="1">
                    <a:spLocks noRot="1" noChangeAspect="1" noMove="1" noResize="1" noEditPoints="1" noAdjustHandles="1" noChangeArrowheads="1" noChangeShapeType="1" noTextEdit="1"/>
                  </p:cNvSpPr>
                  <p:nvPr/>
                </p:nvSpPr>
                <p:spPr>
                  <a:xfrm>
                    <a:off x="5207277" y="6073458"/>
                    <a:ext cx="382692" cy="249915"/>
                  </a:xfrm>
                  <a:prstGeom prst="rect">
                    <a:avLst/>
                  </a:prstGeom>
                  <a:blipFill>
                    <a:blip r:embed="rId5"/>
                    <a:stretch>
                      <a:fillRect l="-12245" b="-2285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6" name="テキスト ボックス 75">
                    <a:extLst>
                      <a:ext uri="{FF2B5EF4-FFF2-40B4-BE49-F238E27FC236}">
                        <a16:creationId xmlns:a16="http://schemas.microsoft.com/office/drawing/2014/main" xmlns="" id="{8E591DD8-2FFC-4A99-8A1E-4CD1B5C20A7C}"/>
                      </a:ext>
                    </a:extLst>
                  </p:cNvPr>
                  <p:cNvSpPr txBox="1"/>
                  <p:nvPr/>
                </p:nvSpPr>
                <p:spPr>
                  <a:xfrm>
                    <a:off x="5186656" y="5865403"/>
                    <a:ext cx="382692" cy="249915"/>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2</m:t>
                              </m:r>
                            </m:e>
                            <m:sup>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sup>
                          </m:sSup>
                        </m:oMath>
                      </m:oMathPara>
                    </a14:m>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mc:Choice>
            <mc:Fallback xmlns="">
              <p:sp>
                <p:nvSpPr>
                  <p:cNvPr id="76" name="テキスト ボックス 75">
                    <a:extLst>
                      <a:ext uri="{FF2B5EF4-FFF2-40B4-BE49-F238E27FC236}">
                        <a16:creationId xmlns:a16="http://schemas.microsoft.com/office/drawing/2014/main" id="{8E591DD8-2FFC-4A99-8A1E-4CD1B5C20A7C}"/>
                      </a:ext>
                    </a:extLst>
                  </p:cNvPr>
                  <p:cNvSpPr txBox="1">
                    <a:spLocks noRot="1" noChangeAspect="1" noMove="1" noResize="1" noEditPoints="1" noAdjustHandles="1" noChangeArrowheads="1" noChangeShapeType="1" noTextEdit="1"/>
                  </p:cNvSpPr>
                  <p:nvPr/>
                </p:nvSpPr>
                <p:spPr>
                  <a:xfrm>
                    <a:off x="5186656" y="5865403"/>
                    <a:ext cx="382692" cy="249915"/>
                  </a:xfrm>
                  <a:prstGeom prst="rect">
                    <a:avLst/>
                  </a:prstGeom>
                  <a:blipFill>
                    <a:blip r:embed="rId6"/>
                    <a:stretch>
                      <a:fillRect l="-14583" b="-2352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7" name="テキスト ボックス 76">
                    <a:extLst>
                      <a:ext uri="{FF2B5EF4-FFF2-40B4-BE49-F238E27FC236}">
                        <a16:creationId xmlns:a16="http://schemas.microsoft.com/office/drawing/2014/main" xmlns="" id="{3E7FD897-0787-47AC-BC7F-1C7DFD215FCF}"/>
                      </a:ext>
                    </a:extLst>
                  </p:cNvPr>
                  <p:cNvSpPr txBox="1"/>
                  <p:nvPr/>
                </p:nvSpPr>
                <p:spPr>
                  <a:xfrm>
                    <a:off x="5179253" y="5568103"/>
                    <a:ext cx="382692" cy="249915"/>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4</m:t>
                              </m:r>
                            </m:e>
                            <m:sup>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sup>
                          </m:sSup>
                        </m:oMath>
                      </m:oMathPara>
                    </a14:m>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mc:Choice>
            <mc:Fallback xmlns="">
              <p:sp>
                <p:nvSpPr>
                  <p:cNvPr id="77" name="テキスト ボックス 76">
                    <a:extLst>
                      <a:ext uri="{FF2B5EF4-FFF2-40B4-BE49-F238E27FC236}">
                        <a16:creationId xmlns:a16="http://schemas.microsoft.com/office/drawing/2014/main" id="{3E7FD897-0787-47AC-BC7F-1C7DFD215FCF}"/>
                      </a:ext>
                    </a:extLst>
                  </p:cNvPr>
                  <p:cNvSpPr txBox="1">
                    <a:spLocks noRot="1" noChangeAspect="1" noMove="1" noResize="1" noEditPoints="1" noAdjustHandles="1" noChangeArrowheads="1" noChangeShapeType="1" noTextEdit="1"/>
                  </p:cNvSpPr>
                  <p:nvPr/>
                </p:nvSpPr>
                <p:spPr>
                  <a:xfrm>
                    <a:off x="5179253" y="5568103"/>
                    <a:ext cx="382692" cy="249915"/>
                  </a:xfrm>
                  <a:prstGeom prst="rect">
                    <a:avLst/>
                  </a:prstGeom>
                  <a:blipFill>
                    <a:blip r:embed="rId7"/>
                    <a:stretch>
                      <a:fillRect l="-14583" b="-2352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8" name="テキスト ボックス 77">
                    <a:extLst>
                      <a:ext uri="{FF2B5EF4-FFF2-40B4-BE49-F238E27FC236}">
                        <a16:creationId xmlns:a16="http://schemas.microsoft.com/office/drawing/2014/main" xmlns="" id="{3F552C65-CC55-4D6C-8271-E7FBD32484B0}"/>
                      </a:ext>
                    </a:extLst>
                  </p:cNvPr>
                  <p:cNvSpPr txBox="1"/>
                  <p:nvPr/>
                </p:nvSpPr>
                <p:spPr>
                  <a:xfrm>
                    <a:off x="5206707" y="5166094"/>
                    <a:ext cx="382692" cy="249915"/>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6</m:t>
                              </m:r>
                            </m:e>
                            <m:sup>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sup>
                          </m:sSup>
                        </m:oMath>
                      </m:oMathPara>
                    </a14:m>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mc:Choice>
            <mc:Fallback xmlns="">
              <p:sp>
                <p:nvSpPr>
                  <p:cNvPr id="78" name="テキスト ボックス 77">
                    <a:extLst>
                      <a:ext uri="{FF2B5EF4-FFF2-40B4-BE49-F238E27FC236}">
                        <a16:creationId xmlns:a16="http://schemas.microsoft.com/office/drawing/2014/main" id="{3F552C65-CC55-4D6C-8271-E7FBD32484B0}"/>
                      </a:ext>
                    </a:extLst>
                  </p:cNvPr>
                  <p:cNvSpPr txBox="1">
                    <a:spLocks noRot="1" noChangeAspect="1" noMove="1" noResize="1" noEditPoints="1" noAdjustHandles="1" noChangeArrowheads="1" noChangeShapeType="1" noTextEdit="1"/>
                  </p:cNvSpPr>
                  <p:nvPr/>
                </p:nvSpPr>
                <p:spPr>
                  <a:xfrm>
                    <a:off x="5206707" y="5166094"/>
                    <a:ext cx="382692" cy="249915"/>
                  </a:xfrm>
                  <a:prstGeom prst="rect">
                    <a:avLst/>
                  </a:prstGeom>
                  <a:blipFill>
                    <a:blip r:embed="rId8"/>
                    <a:stretch>
                      <a:fillRect l="-12245" b="-2285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9" name="テキスト ボックス 78">
                    <a:extLst>
                      <a:ext uri="{FF2B5EF4-FFF2-40B4-BE49-F238E27FC236}">
                        <a16:creationId xmlns:a16="http://schemas.microsoft.com/office/drawing/2014/main" xmlns="" id="{94D1501D-F3B4-4907-89C2-16D039D4312D}"/>
                      </a:ext>
                    </a:extLst>
                  </p:cNvPr>
                  <p:cNvSpPr txBox="1"/>
                  <p:nvPr/>
                </p:nvSpPr>
                <p:spPr>
                  <a:xfrm>
                    <a:off x="5254233" y="4741180"/>
                    <a:ext cx="296874" cy="246221"/>
                  </a:xfrm>
                  <a:prstGeom prst="rect">
                    <a:avLst/>
                  </a:prstGeom>
                  <a:noFill/>
                </p:spPr>
                <p:txBody>
                  <a:bodyPr wrap="squar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8</m:t>
                              </m:r>
                            </m:e>
                            <m:sup>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sup>
                          </m:sSup>
                        </m:oMath>
                      </m:oMathPara>
                    </a14:m>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mc:Choice>
            <mc:Fallback xmlns="">
              <p:sp>
                <p:nvSpPr>
                  <p:cNvPr id="79" name="テキスト ボックス 78">
                    <a:extLst>
                      <a:ext uri="{FF2B5EF4-FFF2-40B4-BE49-F238E27FC236}">
                        <a16:creationId xmlns:a16="http://schemas.microsoft.com/office/drawing/2014/main" id="{94D1501D-F3B4-4907-89C2-16D039D4312D}"/>
                      </a:ext>
                    </a:extLst>
                  </p:cNvPr>
                  <p:cNvSpPr txBox="1">
                    <a:spLocks noRot="1" noChangeAspect="1" noMove="1" noResize="1" noEditPoints="1" noAdjustHandles="1" noChangeArrowheads="1" noChangeShapeType="1" noTextEdit="1"/>
                  </p:cNvSpPr>
                  <p:nvPr/>
                </p:nvSpPr>
                <p:spPr>
                  <a:xfrm>
                    <a:off x="5254233" y="4741180"/>
                    <a:ext cx="296874" cy="246221"/>
                  </a:xfrm>
                  <a:prstGeom prst="rect">
                    <a:avLst/>
                  </a:prstGeom>
                  <a:blipFill>
                    <a:blip r:embed="rId9"/>
                    <a:stretch>
                      <a:fillRect l="-28947" r="-13158" b="-2352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0" name="テキスト ボックス 79">
                    <a:extLst>
                      <a:ext uri="{FF2B5EF4-FFF2-40B4-BE49-F238E27FC236}">
                        <a16:creationId xmlns:a16="http://schemas.microsoft.com/office/drawing/2014/main" xmlns="" id="{AA0E7622-E6FC-4720-9B81-8F049A1FE79A}"/>
                      </a:ext>
                    </a:extLst>
                  </p:cNvPr>
                  <p:cNvSpPr txBox="1"/>
                  <p:nvPr/>
                </p:nvSpPr>
                <p:spPr>
                  <a:xfrm>
                    <a:off x="5111730" y="4291461"/>
                    <a:ext cx="532545" cy="249915"/>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10</m:t>
                              </m:r>
                            </m:e>
                            <m:sup>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sup>
                          </m:sSup>
                        </m:oMath>
                      </m:oMathPara>
                    </a14:m>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mc:Choice>
            <mc:Fallback xmlns="">
              <p:sp>
                <p:nvSpPr>
                  <p:cNvPr id="80" name="テキスト ボックス 79">
                    <a:extLst>
                      <a:ext uri="{FF2B5EF4-FFF2-40B4-BE49-F238E27FC236}">
                        <a16:creationId xmlns:a16="http://schemas.microsoft.com/office/drawing/2014/main" id="{AA0E7622-E6FC-4720-9B81-8F049A1FE79A}"/>
                      </a:ext>
                    </a:extLst>
                  </p:cNvPr>
                  <p:cNvSpPr txBox="1">
                    <a:spLocks noRot="1" noChangeAspect="1" noMove="1" noResize="1" noEditPoints="1" noAdjustHandles="1" noChangeArrowheads="1" noChangeShapeType="1" noTextEdit="1"/>
                  </p:cNvSpPr>
                  <p:nvPr/>
                </p:nvSpPr>
                <p:spPr>
                  <a:xfrm>
                    <a:off x="5111730" y="4291461"/>
                    <a:ext cx="532545" cy="249915"/>
                  </a:xfrm>
                  <a:prstGeom prst="rect">
                    <a:avLst/>
                  </a:prstGeom>
                  <a:blipFill>
                    <a:blip r:embed="rId10"/>
                    <a:stretch>
                      <a:fillRect l="-7353" b="-2352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1" name="テキスト ボックス 80">
                    <a:extLst>
                      <a:ext uri="{FF2B5EF4-FFF2-40B4-BE49-F238E27FC236}">
                        <a16:creationId xmlns:a16="http://schemas.microsoft.com/office/drawing/2014/main" xmlns="" id="{E161E864-A6C8-42C0-8B94-64C37618051A}"/>
                      </a:ext>
                    </a:extLst>
                  </p:cNvPr>
                  <p:cNvSpPr txBox="1"/>
                  <p:nvPr/>
                </p:nvSpPr>
                <p:spPr>
                  <a:xfrm>
                    <a:off x="5111730" y="3842067"/>
                    <a:ext cx="532545" cy="249915"/>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12</m:t>
                              </m:r>
                            </m:e>
                            <m:sup>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sup>
                          </m:sSup>
                        </m:oMath>
                      </m:oMathPara>
                    </a14:m>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mc:Choice>
            <mc:Fallback xmlns="">
              <p:sp>
                <p:nvSpPr>
                  <p:cNvPr id="29" name="テキスト ボックス 28">
                    <a:extLst>
                      <a:ext uri="{FF2B5EF4-FFF2-40B4-BE49-F238E27FC236}">
                        <a16:creationId xmlns:a16="http://schemas.microsoft.com/office/drawing/2014/main" id="{E161E864-A6C8-42C0-8B94-64C37618051A}"/>
                      </a:ext>
                    </a:extLst>
                  </p:cNvPr>
                  <p:cNvSpPr txBox="1">
                    <a:spLocks noRot="1" noChangeAspect="1" noMove="1" noResize="1" noEditPoints="1" noAdjustHandles="1" noChangeArrowheads="1" noChangeShapeType="1" noTextEdit="1"/>
                  </p:cNvSpPr>
                  <p:nvPr/>
                </p:nvSpPr>
                <p:spPr>
                  <a:xfrm>
                    <a:off x="5111730" y="3842067"/>
                    <a:ext cx="532545" cy="249915"/>
                  </a:xfrm>
                  <a:prstGeom prst="rect">
                    <a:avLst/>
                  </a:prstGeom>
                  <a:blipFill>
                    <a:blip r:embed="rId11"/>
                    <a:stretch>
                      <a:fillRect b="-487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2" name="テキスト ボックス 81">
                    <a:extLst>
                      <a:ext uri="{FF2B5EF4-FFF2-40B4-BE49-F238E27FC236}">
                        <a16:creationId xmlns:a16="http://schemas.microsoft.com/office/drawing/2014/main" xmlns="" id="{EEDAC722-C258-491D-AED5-A051886E756B}"/>
                      </a:ext>
                    </a:extLst>
                  </p:cNvPr>
                  <p:cNvSpPr txBox="1"/>
                  <p:nvPr/>
                </p:nvSpPr>
                <p:spPr>
                  <a:xfrm>
                    <a:off x="5168415" y="3584555"/>
                    <a:ext cx="421554" cy="304278"/>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1</m:t>
                              </m:r>
                              <m:r>
                                <a:rPr kumimoji="0" lang="en-US" altLang="ja-JP" sz="1600" b="0" i="1" u="none" strike="noStrike" kern="1200" cap="none" spc="0" normalizeH="0" baseline="0" noProof="0">
                                  <a:ln>
                                    <a:noFill/>
                                  </a:ln>
                                  <a:solidFill>
                                    <a:prstClr val="black"/>
                                  </a:solidFill>
                                  <a:effectLst/>
                                  <a:uLnTx/>
                                  <a:uFillTx/>
                                  <a:latin typeface="Cambria Math" panose="02040503050406030204" pitchFamily="18" charset="0"/>
                                  <a:cs typeface="+mn-cs"/>
                                </a:rPr>
                                <m:t>4</m:t>
                              </m:r>
                            </m:e>
                            <m:sup>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sup>
                          </m:sSup>
                        </m:oMath>
                      </m:oMathPara>
                    </a14:m>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mc:Choice>
            <mc:Fallback xmlns="">
              <p:sp>
                <p:nvSpPr>
                  <p:cNvPr id="30" name="テキスト ボックス 29">
                    <a:extLst>
                      <a:ext uri="{FF2B5EF4-FFF2-40B4-BE49-F238E27FC236}">
                        <a16:creationId xmlns:a16="http://schemas.microsoft.com/office/drawing/2014/main" id="{EEDAC722-C258-491D-AED5-A051886E756B}"/>
                      </a:ext>
                    </a:extLst>
                  </p:cNvPr>
                  <p:cNvSpPr txBox="1">
                    <a:spLocks noRot="1" noChangeAspect="1" noMove="1" noResize="1" noEditPoints="1" noAdjustHandles="1" noChangeArrowheads="1" noChangeShapeType="1" noTextEdit="1"/>
                  </p:cNvSpPr>
                  <p:nvPr/>
                </p:nvSpPr>
                <p:spPr>
                  <a:xfrm>
                    <a:off x="5168415" y="3584555"/>
                    <a:ext cx="421554" cy="304278"/>
                  </a:xfrm>
                  <a:prstGeom prst="rect">
                    <a:avLst/>
                  </a:prstGeom>
                  <a:blipFill>
                    <a:blip r:embed="rId12"/>
                    <a:stretch>
                      <a:fillRect l="-724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3" name="テキスト ボックス 82">
                    <a:extLst>
                      <a:ext uri="{FF2B5EF4-FFF2-40B4-BE49-F238E27FC236}">
                        <a16:creationId xmlns:a16="http://schemas.microsoft.com/office/drawing/2014/main" xmlns="" id="{4864CC8F-F48A-4D45-B75E-E7646C714481}"/>
                      </a:ext>
                    </a:extLst>
                  </p:cNvPr>
                  <p:cNvSpPr txBox="1"/>
                  <p:nvPr/>
                </p:nvSpPr>
                <p:spPr>
                  <a:xfrm>
                    <a:off x="5174854" y="3400977"/>
                    <a:ext cx="421554" cy="304278"/>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1</m:t>
                              </m:r>
                              <m:r>
                                <a:rPr kumimoji="0" lang="en-US" altLang="ja-JP" sz="1600" b="0" i="1" u="none" strike="noStrike" kern="1200" cap="none" spc="0" normalizeH="0" baseline="0" noProof="0">
                                  <a:ln>
                                    <a:noFill/>
                                  </a:ln>
                                  <a:solidFill>
                                    <a:prstClr val="black"/>
                                  </a:solidFill>
                                  <a:effectLst/>
                                  <a:uLnTx/>
                                  <a:uFillTx/>
                                  <a:latin typeface="Cambria Math" panose="02040503050406030204" pitchFamily="18" charset="0"/>
                                  <a:cs typeface="+mn-cs"/>
                                </a:rPr>
                                <m:t>6</m:t>
                              </m:r>
                            </m:e>
                            <m:sup>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sup>
                          </m:sSup>
                        </m:oMath>
                      </m:oMathPara>
                    </a14:m>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mc:Choice>
            <mc:Fallback xmlns="">
              <p:sp>
                <p:nvSpPr>
                  <p:cNvPr id="31" name="テキスト ボックス 30">
                    <a:extLst>
                      <a:ext uri="{FF2B5EF4-FFF2-40B4-BE49-F238E27FC236}">
                        <a16:creationId xmlns:a16="http://schemas.microsoft.com/office/drawing/2014/main" id="{4864CC8F-F48A-4D45-B75E-E7646C714481}"/>
                      </a:ext>
                    </a:extLst>
                  </p:cNvPr>
                  <p:cNvSpPr txBox="1">
                    <a:spLocks noRot="1" noChangeAspect="1" noMove="1" noResize="1" noEditPoints="1" noAdjustHandles="1" noChangeArrowheads="1" noChangeShapeType="1" noTextEdit="1"/>
                  </p:cNvSpPr>
                  <p:nvPr/>
                </p:nvSpPr>
                <p:spPr>
                  <a:xfrm>
                    <a:off x="5174854" y="3400977"/>
                    <a:ext cx="421554" cy="304278"/>
                  </a:xfrm>
                  <a:prstGeom prst="rect">
                    <a:avLst/>
                  </a:prstGeom>
                  <a:blipFill>
                    <a:blip r:embed="rId13"/>
                    <a:stretch>
                      <a:fillRect l="-7143"/>
                    </a:stretch>
                  </a:blipFill>
                </p:spPr>
                <p:txBody>
                  <a:bodyPr/>
                  <a:lstStyle/>
                  <a:p>
                    <a:r>
                      <a:rPr lang="ja-JP" altLang="en-US">
                        <a:noFill/>
                      </a:rPr>
                      <a:t> </a:t>
                    </a:r>
                  </a:p>
                </p:txBody>
              </p:sp>
            </mc:Fallback>
          </mc:AlternateContent>
        </p:grpSp>
        <p:grpSp>
          <p:nvGrpSpPr>
            <p:cNvPr id="68" name="グループ化 67"/>
            <p:cNvGrpSpPr/>
            <p:nvPr/>
          </p:nvGrpSpPr>
          <p:grpSpPr>
            <a:xfrm>
              <a:off x="7865860" y="956788"/>
              <a:ext cx="495121" cy="2500819"/>
              <a:chOff x="7251904" y="1545715"/>
              <a:chExt cx="495121" cy="2500819"/>
            </a:xfrm>
          </p:grpSpPr>
          <mc:AlternateContent xmlns:mc="http://schemas.openxmlformats.org/markup-compatibility/2006" xmlns:a14="http://schemas.microsoft.com/office/drawing/2010/main">
            <mc:Choice Requires="a14">
              <p:sp>
                <p:nvSpPr>
                  <p:cNvPr id="69" name="テキスト ボックス 68">
                    <a:extLst>
                      <a:ext uri="{FF2B5EF4-FFF2-40B4-BE49-F238E27FC236}">
                        <a16:creationId xmlns:a16="http://schemas.microsoft.com/office/drawing/2014/main" xmlns="" id="{DE456B8C-B92B-4BC5-A22B-34D2B2D9EEC4}"/>
                      </a:ext>
                    </a:extLst>
                  </p:cNvPr>
                  <p:cNvSpPr txBox="1"/>
                  <p:nvPr/>
                </p:nvSpPr>
                <p:spPr>
                  <a:xfrm>
                    <a:off x="7251904" y="3713335"/>
                    <a:ext cx="495121" cy="333199"/>
                  </a:xfrm>
                  <a:prstGeom prst="rect">
                    <a:avLst/>
                  </a:prstGeom>
                  <a:noFill/>
                </p:spPr>
                <p:txBody>
                  <a:bodyPr wrap="squar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sz="18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1" lang="en-US" altLang="ja-JP" sz="1800" b="0" i="1" u="none" strike="noStrike" kern="1200" cap="none" spc="0" normalizeH="0" baseline="0" noProof="0" smtClean="0">
                                  <a:ln>
                                    <a:noFill/>
                                  </a:ln>
                                  <a:solidFill>
                                    <a:prstClr val="black"/>
                                  </a:solidFill>
                                  <a:effectLst/>
                                  <a:uLnTx/>
                                  <a:uFillTx/>
                                  <a:latin typeface="Cambria Math" panose="02040503050406030204" pitchFamily="18" charset="0"/>
                                  <a:cs typeface="+mn-cs"/>
                                </a:rPr>
                                <m:t>1</m:t>
                              </m:r>
                            </m:e>
                            <m:sup>
                              <m:r>
                                <a:rPr kumimoji="1" lang="en-US" altLang="ja-JP" sz="18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sup>
                          </m:sSup>
                        </m:oMath>
                      </m:oMathPara>
                    </a14:m>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mc:Choice>
            <mc:Fallback xmlns="">
              <p:sp>
                <p:nvSpPr>
                  <p:cNvPr id="69" name="テキスト ボックス 68">
                    <a:extLst>
                      <a:ext uri="{FF2B5EF4-FFF2-40B4-BE49-F238E27FC236}">
                        <a16:creationId xmlns:a16="http://schemas.microsoft.com/office/drawing/2014/main" id="{DE456B8C-B92B-4BC5-A22B-34D2B2D9EEC4}"/>
                      </a:ext>
                    </a:extLst>
                  </p:cNvPr>
                  <p:cNvSpPr txBox="1">
                    <a:spLocks noRot="1" noChangeAspect="1" noMove="1" noResize="1" noEditPoints="1" noAdjustHandles="1" noChangeArrowheads="1" noChangeShapeType="1" noTextEdit="1"/>
                  </p:cNvSpPr>
                  <p:nvPr/>
                </p:nvSpPr>
                <p:spPr>
                  <a:xfrm>
                    <a:off x="7251904" y="3713335"/>
                    <a:ext cx="495121" cy="333199"/>
                  </a:xfrm>
                  <a:prstGeom prst="rect">
                    <a:avLst/>
                  </a:prstGeom>
                  <a:blipFill>
                    <a:blip r:embed="rId14"/>
                    <a:stretch>
                      <a:fillRect l="-4762" b="-652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1" name="テキスト ボックス 70">
                    <a:extLst>
                      <a:ext uri="{FF2B5EF4-FFF2-40B4-BE49-F238E27FC236}">
                        <a16:creationId xmlns:a16="http://schemas.microsoft.com/office/drawing/2014/main" xmlns="" id="{8EF197D2-3B31-41AB-8050-E3C5493DE02F}"/>
                      </a:ext>
                    </a:extLst>
                  </p:cNvPr>
                  <p:cNvSpPr txBox="1"/>
                  <p:nvPr/>
                </p:nvSpPr>
                <p:spPr>
                  <a:xfrm>
                    <a:off x="7341957" y="3376630"/>
                    <a:ext cx="290656" cy="298992"/>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3</m:t>
                              </m:r>
                            </m:e>
                            <m:sup>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sup>
                          </m:sSup>
                        </m:oMath>
                      </m:oMathPara>
                    </a14:m>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mc:Choice>
            <mc:Fallback xmlns="">
              <p:sp>
                <p:nvSpPr>
                  <p:cNvPr id="42" name="テキスト ボックス 41">
                    <a:extLst>
                      <a:ext uri="{FF2B5EF4-FFF2-40B4-BE49-F238E27FC236}">
                        <a16:creationId xmlns:a16="http://schemas.microsoft.com/office/drawing/2014/main" id="{8EF197D2-3B31-41AB-8050-E3C5493DE02F}"/>
                      </a:ext>
                    </a:extLst>
                  </p:cNvPr>
                  <p:cNvSpPr txBox="1">
                    <a:spLocks noRot="1" noChangeAspect="1" noMove="1" noResize="1" noEditPoints="1" noAdjustHandles="1" noChangeArrowheads="1" noChangeShapeType="1" noTextEdit="1"/>
                  </p:cNvSpPr>
                  <p:nvPr/>
                </p:nvSpPr>
                <p:spPr>
                  <a:xfrm>
                    <a:off x="7341957" y="3376630"/>
                    <a:ext cx="290656" cy="298992"/>
                  </a:xfrm>
                  <a:prstGeom prst="rect">
                    <a:avLst/>
                  </a:prstGeom>
                  <a:blipFill>
                    <a:blip r:embed="rId15"/>
                    <a:stretch>
                      <a:fillRect l="-125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2" name="テキスト ボックス 71">
                    <a:extLst>
                      <a:ext uri="{FF2B5EF4-FFF2-40B4-BE49-F238E27FC236}">
                        <a16:creationId xmlns:a16="http://schemas.microsoft.com/office/drawing/2014/main" xmlns="" id="{FA3A6ED3-F1AB-425E-9EA0-311D6EEEDD4A}"/>
                      </a:ext>
                    </a:extLst>
                  </p:cNvPr>
                  <p:cNvSpPr txBox="1"/>
                  <p:nvPr/>
                </p:nvSpPr>
                <p:spPr>
                  <a:xfrm>
                    <a:off x="7341957" y="2945400"/>
                    <a:ext cx="290657" cy="298992"/>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5</m:t>
                              </m:r>
                            </m:e>
                            <m:sup>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sup>
                          </m:sSup>
                        </m:oMath>
                      </m:oMathPara>
                    </a14:m>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mc:Choice>
            <mc:Fallback xmlns="">
              <p:sp>
                <p:nvSpPr>
                  <p:cNvPr id="43" name="テキスト ボックス 42">
                    <a:extLst>
                      <a:ext uri="{FF2B5EF4-FFF2-40B4-BE49-F238E27FC236}">
                        <a16:creationId xmlns:a16="http://schemas.microsoft.com/office/drawing/2014/main" id="{FA3A6ED3-F1AB-425E-9EA0-311D6EEEDD4A}"/>
                      </a:ext>
                    </a:extLst>
                  </p:cNvPr>
                  <p:cNvSpPr txBox="1">
                    <a:spLocks noRot="1" noChangeAspect="1" noMove="1" noResize="1" noEditPoints="1" noAdjustHandles="1" noChangeArrowheads="1" noChangeShapeType="1" noTextEdit="1"/>
                  </p:cNvSpPr>
                  <p:nvPr/>
                </p:nvSpPr>
                <p:spPr>
                  <a:xfrm>
                    <a:off x="7341957" y="2945400"/>
                    <a:ext cx="290657" cy="298992"/>
                  </a:xfrm>
                  <a:prstGeom prst="rect">
                    <a:avLst/>
                  </a:prstGeom>
                  <a:blipFill>
                    <a:blip r:embed="rId16"/>
                    <a:stretch>
                      <a:fillRect l="-1458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3" name="テキスト ボックス 72">
                    <a:extLst>
                      <a:ext uri="{FF2B5EF4-FFF2-40B4-BE49-F238E27FC236}">
                        <a16:creationId xmlns:a16="http://schemas.microsoft.com/office/drawing/2014/main" xmlns="" id="{6859BAC1-D828-4B38-974A-06A8CA210C6A}"/>
                      </a:ext>
                    </a:extLst>
                  </p:cNvPr>
                  <p:cNvSpPr txBox="1"/>
                  <p:nvPr/>
                </p:nvSpPr>
                <p:spPr>
                  <a:xfrm>
                    <a:off x="7341957" y="2285679"/>
                    <a:ext cx="290656" cy="298992"/>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7</m:t>
                              </m:r>
                            </m:e>
                            <m:sup>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sup>
                          </m:sSup>
                        </m:oMath>
                      </m:oMathPara>
                    </a14:m>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mc:Choice>
            <mc:Fallback xmlns="">
              <p:sp>
                <p:nvSpPr>
                  <p:cNvPr id="44" name="テキスト ボックス 43">
                    <a:extLst>
                      <a:ext uri="{FF2B5EF4-FFF2-40B4-BE49-F238E27FC236}">
                        <a16:creationId xmlns:a16="http://schemas.microsoft.com/office/drawing/2014/main" id="{6859BAC1-D828-4B38-974A-06A8CA210C6A}"/>
                      </a:ext>
                    </a:extLst>
                  </p:cNvPr>
                  <p:cNvSpPr txBox="1">
                    <a:spLocks noRot="1" noChangeAspect="1" noMove="1" noResize="1" noEditPoints="1" noAdjustHandles="1" noChangeArrowheads="1" noChangeShapeType="1" noTextEdit="1"/>
                  </p:cNvSpPr>
                  <p:nvPr/>
                </p:nvSpPr>
                <p:spPr>
                  <a:xfrm>
                    <a:off x="7341957" y="2285679"/>
                    <a:ext cx="290656" cy="298992"/>
                  </a:xfrm>
                  <a:prstGeom prst="rect">
                    <a:avLst/>
                  </a:prstGeom>
                  <a:blipFill>
                    <a:blip r:embed="rId17"/>
                    <a:stretch>
                      <a:fillRect l="-125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4" name="テキスト ボックス 73">
                    <a:extLst>
                      <a:ext uri="{FF2B5EF4-FFF2-40B4-BE49-F238E27FC236}">
                        <a16:creationId xmlns:a16="http://schemas.microsoft.com/office/drawing/2014/main" xmlns="" id="{C0CBAB65-9552-402E-AB03-A28E0B017A78}"/>
                      </a:ext>
                    </a:extLst>
                  </p:cNvPr>
                  <p:cNvSpPr txBox="1"/>
                  <p:nvPr/>
                </p:nvSpPr>
                <p:spPr>
                  <a:xfrm>
                    <a:off x="7340969" y="1545715"/>
                    <a:ext cx="290658" cy="298992"/>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9</m:t>
                              </m:r>
                            </m:e>
                            <m:sup>
                              <m:r>
                                <a:rPr kumimoji="1" lang="en-US" altLang="ja-JP" sz="16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sup>
                          </m:sSup>
                        </m:oMath>
                      </m:oMathPara>
                    </a14:m>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mc:Choice>
            <mc:Fallback xmlns="">
              <p:sp>
                <p:nvSpPr>
                  <p:cNvPr id="74" name="テキスト ボックス 73">
                    <a:extLst>
                      <a:ext uri="{FF2B5EF4-FFF2-40B4-BE49-F238E27FC236}">
                        <a16:creationId xmlns:a16="http://schemas.microsoft.com/office/drawing/2014/main" id="{C0CBAB65-9552-402E-AB03-A28E0B017A78}"/>
                      </a:ext>
                    </a:extLst>
                  </p:cNvPr>
                  <p:cNvSpPr txBox="1">
                    <a:spLocks noRot="1" noChangeAspect="1" noMove="1" noResize="1" noEditPoints="1" noAdjustHandles="1" noChangeArrowheads="1" noChangeShapeType="1" noTextEdit="1"/>
                  </p:cNvSpPr>
                  <p:nvPr/>
                </p:nvSpPr>
                <p:spPr>
                  <a:xfrm>
                    <a:off x="7340969" y="1545715"/>
                    <a:ext cx="290658" cy="298992"/>
                  </a:xfrm>
                  <a:prstGeom prst="rect">
                    <a:avLst/>
                  </a:prstGeom>
                  <a:blipFill>
                    <a:blip r:embed="rId18"/>
                    <a:stretch>
                      <a:fillRect l="-29730" r="-8108" b="-2439"/>
                    </a:stretch>
                  </a:blipFill>
                </p:spPr>
                <p:txBody>
                  <a:bodyPr/>
                  <a:lstStyle/>
                  <a:p>
                    <a:r>
                      <a:rPr lang="ja-JP" altLang="en-US">
                        <a:noFill/>
                      </a:rPr>
                      <a:t> </a:t>
                    </a:r>
                  </a:p>
                </p:txBody>
              </p:sp>
            </mc:Fallback>
          </mc:AlternateContent>
        </p:grpSp>
      </p:grpSp>
      <mc:AlternateContent xmlns:mc="http://schemas.openxmlformats.org/markup-compatibility/2006" xmlns:a14="http://schemas.microsoft.com/office/drawing/2010/main">
        <mc:Choice Requires="a14">
          <p:sp>
            <p:nvSpPr>
              <p:cNvPr id="4" name="テキスト ボックス 3"/>
              <p:cNvSpPr txBox="1"/>
              <p:nvPr/>
            </p:nvSpPr>
            <p:spPr>
              <a:xfrm>
                <a:off x="1310984" y="6242359"/>
                <a:ext cx="7011663" cy="430887"/>
              </a:xfrm>
              <a:prstGeom prst="rect">
                <a:avLst/>
              </a:prstGeom>
              <a:noFill/>
              <a:ln w="38100">
                <a:solidFill>
                  <a:schemeClr val="accent4"/>
                </a:solidFill>
              </a:ln>
            </p:spPr>
            <p:txBody>
              <a:bodyPr wrap="non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1" lang="en-US" altLang="ja-JP"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𝐿</m:t>
                    </m:r>
                    <m:r>
                      <a:rPr kumimoji="1" lang="en-US" altLang="ja-JP" sz="28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r>
                      <a:rPr kumimoji="1" lang="en-US" altLang="ja-JP" sz="2800" b="0" i="0" u="none" strike="noStrike" kern="1200" cap="none" spc="0" normalizeH="0" baseline="0" noProof="0" smtClean="0">
                        <a:ln>
                          <a:noFill/>
                        </a:ln>
                        <a:solidFill>
                          <a:prstClr val="black"/>
                        </a:solidFill>
                        <a:effectLst/>
                        <a:uLnTx/>
                        <a:uFillTx/>
                        <a:latin typeface="Cambria Math" panose="02040503050406030204" pitchFamily="18" charset="0"/>
                        <a:cs typeface="+mn-cs"/>
                      </a:rPr>
                      <m:t>1</m:t>
                    </m:r>
                  </m:oMath>
                </a14:m>
                <a:r>
                  <a:rPr kumimoji="1" lang="en-US" altLang="ja-JP" sz="2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state</a:t>
                </a:r>
                <a:r>
                  <a:rPr kumimoji="1" lang="en-US" altLang="ja-JP" sz="2800" b="0" i="0" u="none" strike="noStrike" kern="1200" cap="none" spc="0" normalizeH="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appears at lower excitation energy</a:t>
                </a:r>
                <a:endParaRPr kumimoji="1"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1310984" y="6242359"/>
                <a:ext cx="7011663" cy="430887"/>
              </a:xfrm>
              <a:prstGeom prst="rect">
                <a:avLst/>
              </a:prstGeom>
              <a:blipFill>
                <a:blip r:embed="rId19"/>
                <a:stretch>
                  <a:fillRect t="-22078" r="-2336" b="-38961"/>
                </a:stretch>
              </a:blipFill>
              <a:ln w="38100">
                <a:solidFill>
                  <a:schemeClr val="accent4"/>
                </a:solidFill>
              </a:ln>
            </p:spPr>
            <p:txBody>
              <a:bodyPr/>
              <a:lstStyle/>
              <a:p>
                <a:r>
                  <a:rPr lang="ja-JP" altLang="en-US">
                    <a:noFill/>
                  </a:rPr>
                  <a:t> </a:t>
                </a:r>
              </a:p>
            </p:txBody>
          </p:sp>
        </mc:Fallback>
      </mc:AlternateContent>
      <p:grpSp>
        <p:nvGrpSpPr>
          <p:cNvPr id="14" name="グループ化 13"/>
          <p:cNvGrpSpPr>
            <a:grpSpLocks noChangeAspect="1"/>
          </p:cNvGrpSpPr>
          <p:nvPr/>
        </p:nvGrpSpPr>
        <p:grpSpPr>
          <a:xfrm>
            <a:off x="4829551" y="3158279"/>
            <a:ext cx="2020479" cy="1041187"/>
            <a:chOff x="2185563" y="4882484"/>
            <a:chExt cx="3199148" cy="1648574"/>
          </a:xfrm>
        </p:grpSpPr>
        <p:cxnSp>
          <p:nvCxnSpPr>
            <p:cNvPr id="16" name="直線矢印コネクタ 15"/>
            <p:cNvCxnSpPr/>
            <p:nvPr/>
          </p:nvCxnSpPr>
          <p:spPr>
            <a:xfrm flipV="1">
              <a:off x="2518156" y="5680017"/>
              <a:ext cx="1933784" cy="0"/>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7" name="グループ化 16"/>
            <p:cNvGrpSpPr/>
            <p:nvPr/>
          </p:nvGrpSpPr>
          <p:grpSpPr>
            <a:xfrm>
              <a:off x="2185563" y="5251618"/>
              <a:ext cx="891010" cy="891121"/>
              <a:chOff x="2180972" y="2658138"/>
              <a:chExt cx="849144" cy="846059"/>
            </a:xfrm>
            <a:solidFill>
              <a:schemeClr val="accent2"/>
            </a:solidFill>
          </p:grpSpPr>
          <p:sp>
            <p:nvSpPr>
              <p:cNvPr id="21" name="円/楕円 63"/>
              <p:cNvSpPr>
                <a:spLocks noChangeAspect="1"/>
              </p:cNvSpPr>
              <p:nvPr/>
            </p:nvSpPr>
            <p:spPr>
              <a:xfrm>
                <a:off x="2180972" y="2658138"/>
                <a:ext cx="849144" cy="84605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mc:AlternateContent xmlns:mc="http://schemas.openxmlformats.org/markup-compatibility/2006" xmlns:a14="http://schemas.microsoft.com/office/drawing/2010/main">
            <mc:Choice Requires="a14">
              <p:sp>
                <p:nvSpPr>
                  <p:cNvPr id="22" name="正方形/長方形 21"/>
                  <p:cNvSpPr/>
                  <p:nvPr/>
                </p:nvSpPr>
                <p:spPr>
                  <a:xfrm>
                    <a:off x="2452083" y="2788349"/>
                    <a:ext cx="447612" cy="40981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ja-JP" sz="2400" b="0" i="1" u="none" strike="noStrike" kern="1200" cap="none" spc="0" normalizeH="0" baseline="0" noProof="0" smtClean="0">
                              <a:ln>
                                <a:noFill/>
                              </a:ln>
                              <a:solidFill>
                                <a:prstClr val="white"/>
                              </a:solidFill>
                              <a:effectLst/>
                              <a:uLnTx/>
                              <a:uFillTx/>
                              <a:latin typeface="Cambria Math" panose="02040503050406030204" pitchFamily="18" charset="0"/>
                              <a:cs typeface="+mn-cs"/>
                            </a:rPr>
                            <m:t>𝛼</m:t>
                          </m:r>
                        </m:oMath>
                      </m:oMathPara>
                    </a14:m>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mc:Choice>
            <mc:Fallback xmlns="">
              <p:sp>
                <p:nvSpPr>
                  <p:cNvPr id="22" name="正方形/長方形 21"/>
                  <p:cNvSpPr>
                    <a:spLocks noRot="1" noChangeAspect="1" noMove="1" noResize="1" noEditPoints="1" noAdjustHandles="1" noChangeArrowheads="1" noChangeShapeType="1" noTextEdit="1"/>
                  </p:cNvSpPr>
                  <p:nvPr/>
                </p:nvSpPr>
                <p:spPr>
                  <a:xfrm>
                    <a:off x="2452083" y="2788349"/>
                    <a:ext cx="447612" cy="409817"/>
                  </a:xfrm>
                  <a:prstGeom prst="rect">
                    <a:avLst/>
                  </a:prstGeom>
                  <a:blipFill>
                    <a:blip r:embed="rId20"/>
                    <a:stretch>
                      <a:fillRect l="-25000" b="-20455"/>
                    </a:stretch>
                  </a:blipFill>
                  <a:ln>
                    <a:noFill/>
                  </a:ln>
                </p:spPr>
                <p:txBody>
                  <a:bodyPr/>
                  <a:lstStyle/>
                  <a:p>
                    <a:r>
                      <a:rPr lang="ja-JP" altLang="en-US">
                        <a:noFill/>
                      </a:rPr>
                      <a:t> </a:t>
                    </a:r>
                  </a:p>
                </p:txBody>
              </p:sp>
            </mc:Fallback>
          </mc:AlternateContent>
        </p:grpSp>
        <p:sp>
          <p:nvSpPr>
            <p:cNvPr id="18" name="円/楕円 62"/>
            <p:cNvSpPr>
              <a:spLocks noChangeAspect="1"/>
            </p:cNvSpPr>
            <p:nvPr/>
          </p:nvSpPr>
          <p:spPr>
            <a:xfrm>
              <a:off x="3736140" y="4882484"/>
              <a:ext cx="1648571" cy="164857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mc:AlternateContent xmlns:mc="http://schemas.openxmlformats.org/markup-compatibility/2006" xmlns:a14="http://schemas.microsoft.com/office/drawing/2010/main">
          <mc:Choice Requires="a14">
            <p:sp>
              <p:nvSpPr>
                <p:cNvPr id="19" name="正方形/長方形 18"/>
                <p:cNvSpPr/>
                <p:nvPr/>
              </p:nvSpPr>
              <p:spPr>
                <a:xfrm>
                  <a:off x="2937265" y="5044601"/>
                  <a:ext cx="1223280" cy="462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1" lang="en-US" altLang="ja-JP" sz="1800" b="0" i="1" u="none" strike="noStrike" kern="1200" cap="none" spc="0" normalizeH="0" baseline="0" noProof="0" dirty="0" smtClean="0">
                          <a:ln>
                            <a:noFill/>
                          </a:ln>
                          <a:solidFill>
                            <a:prstClr val="black"/>
                          </a:solidFill>
                          <a:effectLst/>
                          <a:uLnTx/>
                          <a:uFillTx/>
                          <a:latin typeface="Cambria Math" panose="02040503050406030204" pitchFamily="18" charset="0"/>
                          <a:ea typeface="Cambria Math" panose="02040503050406030204" pitchFamily="18" charset="0"/>
                          <a:cs typeface="+mn-cs"/>
                        </a:rPr>
                        <m:t>𝐿</m:t>
                      </m:r>
                    </m:oMath>
                  </a14:m>
                  <a:r>
                    <a:rPr kumimoji="1" lang="en-US" altLang="ja-JP" sz="1800" b="0" i="0" u="none" strike="noStrike" kern="120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mn-cs"/>
                    </a:rPr>
                    <a:t>=1</a:t>
                  </a:r>
                  <a:endParaRPr kumimoji="1" lang="ja-JP" altLang="en-US" sz="1800" b="0" i="0" u="none" strike="noStrike" kern="1200" cap="none" spc="0" normalizeH="0" baseline="0" noProof="0" dirty="0">
                    <a:ln>
                      <a:noFill/>
                    </a:ln>
                    <a:solidFill>
                      <a:prstClr val="black"/>
                    </a:solidFill>
                    <a:effectLst/>
                    <a:uLnTx/>
                    <a:uFillTx/>
                    <a:latin typeface="Cambria Math" panose="02040503050406030204" pitchFamily="18" charset="0"/>
                    <a:ea typeface="ＭＳ Ｐゴシック" panose="020B0600070205080204" pitchFamily="50" charset="-128"/>
                    <a:cs typeface="+mn-cs"/>
                  </a:endParaRPr>
                </a:p>
              </p:txBody>
            </p:sp>
          </mc:Choice>
          <mc:Fallback xmlns="">
            <p:sp>
              <p:nvSpPr>
                <p:cNvPr id="19" name="正方形/長方形 18"/>
                <p:cNvSpPr>
                  <a:spLocks noRot="1" noChangeAspect="1" noMove="1" noResize="1" noEditPoints="1" noAdjustHandles="1" noChangeArrowheads="1" noChangeShapeType="1" noTextEdit="1"/>
                </p:cNvSpPr>
                <p:nvPr/>
              </p:nvSpPr>
              <p:spPr>
                <a:xfrm>
                  <a:off x="2937265" y="5044601"/>
                  <a:ext cx="1223280" cy="462748"/>
                </a:xfrm>
                <a:prstGeom prst="rect">
                  <a:avLst/>
                </a:prstGeom>
                <a:blipFill>
                  <a:blip r:embed="rId21"/>
                  <a:stretch>
                    <a:fillRect t="-27083" b="-43750"/>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 name="正方形/長方形 19"/>
                <p:cNvSpPr/>
                <p:nvPr/>
              </p:nvSpPr>
              <p:spPr>
                <a:xfrm>
                  <a:off x="3932549" y="5381632"/>
                  <a:ext cx="1046896" cy="53639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Pre>
                          <m:sPrePr>
                            <m:ctrlPr>
                              <a:rPr kumimoji="0" lang="ja-JP" altLang="ja-JP" sz="2000" b="0" i="1" u="none" strike="noStrike" kern="1200" cap="none" spc="0" normalizeH="0" baseline="0" noProof="0" smtClean="0">
                                <a:ln>
                                  <a:noFill/>
                                </a:ln>
                                <a:solidFill>
                                  <a:prstClr val="white"/>
                                </a:solidFill>
                                <a:effectLst/>
                                <a:uLnTx/>
                                <a:uFillTx/>
                                <a:latin typeface="Cambria Math" panose="02040503050406030204" pitchFamily="18" charset="0"/>
                                <a:cs typeface="+mn-cs"/>
                              </a:rPr>
                            </m:ctrlPr>
                          </m:sPrePr>
                          <m:sub/>
                          <m:sup>
                            <m:r>
                              <a:rPr kumimoji="0" lang="en-US" altLang="ja-JP" sz="2000" b="0" i="1" u="none" strike="noStrike" kern="1200" cap="none" spc="0" normalizeH="0" baseline="0" noProof="0">
                                <a:ln>
                                  <a:noFill/>
                                </a:ln>
                                <a:solidFill>
                                  <a:prstClr val="white"/>
                                </a:solidFill>
                                <a:effectLst/>
                                <a:uLnTx/>
                                <a:uFillTx/>
                                <a:latin typeface="Cambria Math" panose="02040503050406030204" pitchFamily="18" charset="0"/>
                                <a:cs typeface="+mn-cs"/>
                              </a:rPr>
                              <m:t>100</m:t>
                            </m:r>
                          </m:sup>
                          <m:e>
                            <m:r>
                              <m:rPr>
                                <m:nor/>
                              </m:rPr>
                              <a:rPr kumimoji="0" lang="en-US" altLang="ja-JP" sz="2000" b="0" i="0" u="none" strike="noStrike" kern="1200" cap="none" spc="0" normalizeH="0" baseline="0" noProof="0">
                                <a:ln>
                                  <a:noFill/>
                                </a:ln>
                                <a:solidFill>
                                  <a:prstClr val="white"/>
                                </a:solidFill>
                                <a:effectLst/>
                                <a:uLnTx/>
                                <a:uFillTx/>
                                <a:latin typeface="Cambria Math" panose="02040503050406030204" pitchFamily="18" charset="0"/>
                                <a:ea typeface="Cambria Math" panose="02040503050406030204" pitchFamily="18" charset="0"/>
                                <a:cs typeface="+mn-cs"/>
                              </a:rPr>
                              <m:t>Sn</m:t>
                            </m:r>
                            <m:r>
                              <m:rPr>
                                <m:nor/>
                              </m:rPr>
                              <a:rPr kumimoji="0" lang="en-US" altLang="ja-JP" sz="2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m:t> </m:t>
                            </m:r>
                          </m:e>
                        </m:sPre>
                      </m:oMath>
                    </m:oMathPara>
                  </a14:m>
                  <a:endParaRPr kumimoji="0" lang="ja-JP" altLang="en-US" sz="20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mc:Choice>
          <mc:Fallback xmlns="">
            <p:sp>
              <p:nvSpPr>
                <p:cNvPr id="20" name="正方形/長方形 19"/>
                <p:cNvSpPr>
                  <a:spLocks noRot="1" noChangeAspect="1" noMove="1" noResize="1" noEditPoints="1" noAdjustHandles="1" noChangeArrowheads="1" noChangeShapeType="1" noTextEdit="1"/>
                </p:cNvSpPr>
                <p:nvPr/>
              </p:nvSpPr>
              <p:spPr>
                <a:xfrm>
                  <a:off x="3932549" y="5381632"/>
                  <a:ext cx="1046896" cy="536392"/>
                </a:xfrm>
                <a:prstGeom prst="rect">
                  <a:avLst/>
                </a:prstGeom>
                <a:blipFill>
                  <a:blip r:embed="rId22"/>
                  <a:stretch>
                    <a:fillRect r="-18349" b="-20000"/>
                  </a:stretch>
                </a:blipFill>
              </p:spPr>
              <p:txBody>
                <a:bodyPr/>
                <a:lstStyle/>
                <a:p>
                  <a:r>
                    <a:rPr lang="ja-JP" altLang="en-US">
                      <a:noFill/>
                    </a:rPr>
                    <a:t> </a:t>
                  </a:r>
                </a:p>
              </p:txBody>
            </p:sp>
          </mc:Fallback>
        </mc:AlternateContent>
      </p:grpSp>
      <p:cxnSp>
        <p:nvCxnSpPr>
          <p:cNvPr id="57" name="直線コネクタ 56"/>
          <p:cNvCxnSpPr/>
          <p:nvPr/>
        </p:nvCxnSpPr>
        <p:spPr>
          <a:xfrm flipV="1">
            <a:off x="2827740" y="5591680"/>
            <a:ext cx="4320000" cy="0"/>
          </a:xfrm>
          <a:prstGeom prst="line">
            <a:avLst/>
          </a:prstGeom>
          <a:ln w="28575">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31" name="グループ化 30"/>
          <p:cNvGrpSpPr>
            <a:grpSpLocks noChangeAspect="1"/>
          </p:cNvGrpSpPr>
          <p:nvPr/>
        </p:nvGrpSpPr>
        <p:grpSpPr>
          <a:xfrm>
            <a:off x="4989816" y="4998817"/>
            <a:ext cx="1619689" cy="1117673"/>
            <a:chOff x="2220343" y="4747792"/>
            <a:chExt cx="2555355" cy="1763332"/>
          </a:xfrm>
        </p:grpSpPr>
        <p:cxnSp>
          <p:nvCxnSpPr>
            <p:cNvPr id="32" name="直線矢印コネクタ 31"/>
            <p:cNvCxnSpPr/>
            <p:nvPr/>
          </p:nvCxnSpPr>
          <p:spPr>
            <a:xfrm flipV="1">
              <a:off x="2518156" y="5680017"/>
              <a:ext cx="1933784" cy="0"/>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33" name="グループ化 32"/>
            <p:cNvGrpSpPr/>
            <p:nvPr/>
          </p:nvGrpSpPr>
          <p:grpSpPr>
            <a:xfrm>
              <a:off x="2220343" y="5256579"/>
              <a:ext cx="891010" cy="891121"/>
              <a:chOff x="2214118" y="2662848"/>
              <a:chExt cx="849144" cy="846059"/>
            </a:xfrm>
            <a:solidFill>
              <a:schemeClr val="accent2"/>
            </a:solidFill>
          </p:grpSpPr>
          <p:sp>
            <p:nvSpPr>
              <p:cNvPr id="37" name="円/楕円 63"/>
              <p:cNvSpPr>
                <a:spLocks noChangeAspect="1"/>
              </p:cNvSpPr>
              <p:nvPr/>
            </p:nvSpPr>
            <p:spPr>
              <a:xfrm>
                <a:off x="2214118" y="2662848"/>
                <a:ext cx="849144" cy="84605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mc:AlternateContent xmlns:mc="http://schemas.openxmlformats.org/markup-compatibility/2006" xmlns:a14="http://schemas.microsoft.com/office/drawing/2010/main">
            <mc:Choice Requires="a14">
              <p:sp>
                <p:nvSpPr>
                  <p:cNvPr id="38" name="正方形/長方形 37"/>
                  <p:cNvSpPr/>
                  <p:nvPr/>
                </p:nvSpPr>
                <p:spPr>
                  <a:xfrm>
                    <a:off x="2458944" y="2869951"/>
                    <a:ext cx="447611" cy="3718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ja-JP" sz="2400" b="0" i="1" u="none" strike="noStrike" kern="1200" cap="none" spc="0" normalizeH="0" baseline="0" noProof="0" smtClean="0">
                              <a:ln>
                                <a:noFill/>
                              </a:ln>
                              <a:solidFill>
                                <a:prstClr val="white"/>
                              </a:solidFill>
                              <a:effectLst/>
                              <a:uLnTx/>
                              <a:uFillTx/>
                              <a:latin typeface="Cambria Math" panose="02040503050406030204" pitchFamily="18" charset="0"/>
                              <a:cs typeface="+mn-cs"/>
                            </a:rPr>
                            <m:t>𝛼</m:t>
                          </m:r>
                        </m:oMath>
                      </m:oMathPara>
                    </a14:m>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mc:Choice>
            <mc:Fallback xmlns="">
              <p:sp>
                <p:nvSpPr>
                  <p:cNvPr id="38" name="正方形/長方形 37"/>
                  <p:cNvSpPr>
                    <a:spLocks noRot="1" noChangeAspect="1" noMove="1" noResize="1" noEditPoints="1" noAdjustHandles="1" noChangeArrowheads="1" noChangeShapeType="1" noTextEdit="1"/>
                  </p:cNvSpPr>
                  <p:nvPr/>
                </p:nvSpPr>
                <p:spPr>
                  <a:xfrm>
                    <a:off x="2458944" y="2869951"/>
                    <a:ext cx="447611" cy="371877"/>
                  </a:xfrm>
                  <a:prstGeom prst="rect">
                    <a:avLst/>
                  </a:prstGeom>
                  <a:blipFill>
                    <a:blip r:embed="rId23"/>
                    <a:stretch>
                      <a:fillRect l="-8065" b="-9615"/>
                    </a:stretch>
                  </a:blipFill>
                  <a:ln>
                    <a:noFill/>
                  </a:ln>
                </p:spPr>
                <p:txBody>
                  <a:bodyPr/>
                  <a:lstStyle/>
                  <a:p>
                    <a:r>
                      <a:rPr lang="ja-JP" altLang="en-US">
                        <a:noFill/>
                      </a:rPr>
                      <a:t> </a:t>
                    </a:r>
                  </a:p>
                </p:txBody>
              </p:sp>
            </mc:Fallback>
          </mc:AlternateContent>
        </p:grpSp>
        <p:sp>
          <p:nvSpPr>
            <p:cNvPr id="34" name="円/楕円 62"/>
            <p:cNvSpPr>
              <a:spLocks noChangeAspect="1"/>
            </p:cNvSpPr>
            <p:nvPr/>
          </p:nvSpPr>
          <p:spPr>
            <a:xfrm>
              <a:off x="3127127" y="4862550"/>
              <a:ext cx="1648571" cy="164857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mc:AlternateContent xmlns:mc="http://schemas.openxmlformats.org/markup-compatibility/2006" xmlns:a14="http://schemas.microsoft.com/office/drawing/2010/main">
          <mc:Choice Requires="a14">
            <p:sp>
              <p:nvSpPr>
                <p:cNvPr id="35" name="正方形/長方形 34"/>
                <p:cNvSpPr/>
                <p:nvPr/>
              </p:nvSpPr>
              <p:spPr>
                <a:xfrm>
                  <a:off x="2298896" y="4747792"/>
                  <a:ext cx="1087364" cy="3569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1" lang="en-US" altLang="ja-JP" sz="1800" b="0" i="1" u="none" strike="noStrike" kern="1200" cap="none" spc="0" normalizeH="0" baseline="0" noProof="0" dirty="0" smtClean="0">
                          <a:ln>
                            <a:noFill/>
                          </a:ln>
                          <a:solidFill>
                            <a:prstClr val="black"/>
                          </a:solidFill>
                          <a:effectLst/>
                          <a:uLnTx/>
                          <a:uFillTx/>
                          <a:latin typeface="Cambria Math" panose="02040503050406030204" pitchFamily="18" charset="0"/>
                          <a:ea typeface="Cambria Math" panose="02040503050406030204" pitchFamily="18" charset="0"/>
                          <a:cs typeface="+mn-cs"/>
                        </a:rPr>
                        <m:t>𝐿</m:t>
                      </m:r>
                    </m:oMath>
                  </a14:m>
                  <a:r>
                    <a:rPr kumimoji="1" lang="en-US" altLang="ja-JP" sz="1800" b="0" i="0" u="none" strike="noStrike" kern="120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mn-cs"/>
                    </a:rPr>
                    <a:t>=0</a:t>
                  </a:r>
                  <a:endParaRPr kumimoji="1" lang="ja-JP" altLang="en-US" sz="1800" b="0" i="0" u="none" strike="noStrike" kern="1200" cap="none" spc="0" normalizeH="0" baseline="0" noProof="0" dirty="0">
                    <a:ln>
                      <a:noFill/>
                    </a:ln>
                    <a:solidFill>
                      <a:prstClr val="black"/>
                    </a:solidFill>
                    <a:effectLst/>
                    <a:uLnTx/>
                    <a:uFillTx/>
                    <a:latin typeface="Cambria Math" panose="02040503050406030204" pitchFamily="18" charset="0"/>
                    <a:ea typeface="ＭＳ Ｐゴシック" panose="020B0600070205080204" pitchFamily="50" charset="-128"/>
                    <a:cs typeface="+mn-cs"/>
                  </a:endParaRPr>
                </a:p>
              </p:txBody>
            </p:sp>
          </mc:Choice>
          <mc:Fallback xmlns="">
            <p:sp>
              <p:nvSpPr>
                <p:cNvPr id="35" name="正方形/長方形 34"/>
                <p:cNvSpPr>
                  <a:spLocks noRot="1" noChangeAspect="1" noMove="1" noResize="1" noEditPoints="1" noAdjustHandles="1" noChangeArrowheads="1" noChangeShapeType="1" noTextEdit="1"/>
                </p:cNvSpPr>
                <p:nvPr/>
              </p:nvSpPr>
              <p:spPr>
                <a:xfrm>
                  <a:off x="2298896" y="4747792"/>
                  <a:ext cx="1087364" cy="356947"/>
                </a:xfrm>
                <a:prstGeom prst="rect">
                  <a:avLst/>
                </a:prstGeom>
                <a:blipFill>
                  <a:blip r:embed="rId24"/>
                  <a:stretch>
                    <a:fillRect t="-48649" b="-72973"/>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6" name="正方形/長方形 35"/>
                <p:cNvSpPr/>
                <p:nvPr/>
              </p:nvSpPr>
              <p:spPr>
                <a:xfrm>
                  <a:off x="3322458" y="5384489"/>
                  <a:ext cx="1046896" cy="53639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Pre>
                          <m:sPrePr>
                            <m:ctrlPr>
                              <a:rPr kumimoji="0" lang="ja-JP" altLang="ja-JP" sz="2000" b="0" i="1" u="none" strike="noStrike" kern="1200" cap="none" spc="0" normalizeH="0" baseline="0" noProof="0" smtClean="0">
                                <a:ln>
                                  <a:noFill/>
                                </a:ln>
                                <a:solidFill>
                                  <a:prstClr val="white"/>
                                </a:solidFill>
                                <a:effectLst/>
                                <a:uLnTx/>
                                <a:uFillTx/>
                                <a:latin typeface="Cambria Math" panose="02040503050406030204" pitchFamily="18" charset="0"/>
                                <a:cs typeface="+mn-cs"/>
                              </a:rPr>
                            </m:ctrlPr>
                          </m:sPrePr>
                          <m:sub/>
                          <m:sup>
                            <m:r>
                              <a:rPr kumimoji="0" lang="en-US" altLang="ja-JP" sz="2000" b="0" i="1" u="none" strike="noStrike" kern="1200" cap="none" spc="0" normalizeH="0" baseline="0" noProof="0">
                                <a:ln>
                                  <a:noFill/>
                                </a:ln>
                                <a:solidFill>
                                  <a:prstClr val="white"/>
                                </a:solidFill>
                                <a:effectLst/>
                                <a:uLnTx/>
                                <a:uFillTx/>
                                <a:latin typeface="Cambria Math" panose="02040503050406030204" pitchFamily="18" charset="0"/>
                                <a:cs typeface="+mn-cs"/>
                              </a:rPr>
                              <m:t>100</m:t>
                            </m:r>
                          </m:sup>
                          <m:e>
                            <m:r>
                              <m:rPr>
                                <m:nor/>
                              </m:rPr>
                              <a:rPr kumimoji="0" lang="en-US" altLang="ja-JP" sz="2000" b="0" i="0" u="none" strike="noStrike" kern="1200" cap="none" spc="0" normalizeH="0" baseline="0" noProof="0">
                                <a:ln>
                                  <a:noFill/>
                                </a:ln>
                                <a:solidFill>
                                  <a:prstClr val="white"/>
                                </a:solidFill>
                                <a:effectLst/>
                                <a:uLnTx/>
                                <a:uFillTx/>
                                <a:latin typeface="Cambria Math" panose="02040503050406030204" pitchFamily="18" charset="0"/>
                                <a:ea typeface="Cambria Math" panose="02040503050406030204" pitchFamily="18" charset="0"/>
                                <a:cs typeface="+mn-cs"/>
                              </a:rPr>
                              <m:t>Sn</m:t>
                            </m:r>
                            <m:r>
                              <m:rPr>
                                <m:nor/>
                              </m:rPr>
                              <a:rPr kumimoji="0" lang="en-US" altLang="ja-JP" sz="2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m:t> </m:t>
                            </m:r>
                          </m:e>
                        </m:sPre>
                      </m:oMath>
                    </m:oMathPara>
                  </a14:m>
                  <a:endParaRPr kumimoji="0" lang="ja-JP" altLang="en-US" sz="20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mc:Choice>
          <mc:Fallback xmlns="">
            <p:sp>
              <p:nvSpPr>
                <p:cNvPr id="36" name="正方形/長方形 35"/>
                <p:cNvSpPr>
                  <a:spLocks noRot="1" noChangeAspect="1" noMove="1" noResize="1" noEditPoints="1" noAdjustHandles="1" noChangeArrowheads="1" noChangeShapeType="1" noTextEdit="1"/>
                </p:cNvSpPr>
                <p:nvPr/>
              </p:nvSpPr>
              <p:spPr>
                <a:xfrm>
                  <a:off x="3322458" y="5384489"/>
                  <a:ext cx="1046896" cy="536391"/>
                </a:xfrm>
                <a:prstGeom prst="rect">
                  <a:avLst/>
                </a:prstGeom>
                <a:blipFill>
                  <a:blip r:embed="rId25"/>
                  <a:stretch>
                    <a:fillRect r="-18349" b="-17857"/>
                  </a:stretch>
                </a:blipFill>
              </p:spPr>
              <p:txBody>
                <a:bodyPr/>
                <a:lstStyle/>
                <a:p>
                  <a:r>
                    <a:rPr lang="ja-JP" altLang="en-US">
                      <a:noFill/>
                    </a:rPr>
                    <a:t> </a:t>
                  </a:r>
                </a:p>
              </p:txBody>
            </p:sp>
          </mc:Fallback>
        </mc:AlternateContent>
      </p:grpSp>
      <p:cxnSp>
        <p:nvCxnSpPr>
          <p:cNvPr id="61" name="直線矢印コネクタ 60"/>
          <p:cNvCxnSpPr/>
          <p:nvPr/>
        </p:nvCxnSpPr>
        <p:spPr>
          <a:xfrm flipH="1" flipV="1">
            <a:off x="3892731" y="3688105"/>
            <a:ext cx="0" cy="189012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4118642" y="4455585"/>
            <a:ext cx="1070226"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mn-cs"/>
              </a:rPr>
              <a:t>4.36MeV</a:t>
            </a:r>
            <a:endParaRPr kumimoji="1" lang="ja-JP" altLang="en-US" sz="1800" b="0" i="0" u="none" strike="noStrike" kern="1200" cap="none" spc="0" normalizeH="0" baseline="0" noProof="0" dirty="0">
              <a:ln>
                <a:noFill/>
              </a:ln>
              <a:solidFill>
                <a:prstClr val="black"/>
              </a:solidFill>
              <a:effectLst/>
              <a:uLnTx/>
              <a:uFillTx/>
              <a:latin typeface="Cambria Math" panose="02040503050406030204" pitchFamily="18" charset="0"/>
              <a:ea typeface="游ゴシック" panose="020B0400000000000000" pitchFamily="50" charset="-128"/>
              <a:cs typeface="+mn-cs"/>
            </a:endParaRPr>
          </a:p>
        </p:txBody>
      </p:sp>
      <p:cxnSp>
        <p:nvCxnSpPr>
          <p:cNvPr id="63" name="直線矢印コネクタ 62"/>
          <p:cNvCxnSpPr/>
          <p:nvPr/>
        </p:nvCxnSpPr>
        <p:spPr>
          <a:xfrm flipV="1">
            <a:off x="7159054" y="1708163"/>
            <a:ext cx="0" cy="38880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979714" y="1728606"/>
            <a:ext cx="6156000" cy="1403"/>
          </a:xfrm>
          <a:prstGeom prst="line">
            <a:avLst/>
          </a:prstGeom>
          <a:ln w="28575">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7483250" y="4998818"/>
            <a:ext cx="1188000" cy="1188000"/>
            <a:chOff x="7408604" y="4984868"/>
            <a:chExt cx="1233519" cy="1233521"/>
          </a:xfrm>
          <a:solidFill>
            <a:srgbClr val="002060"/>
          </a:solidFill>
        </p:grpSpPr>
        <p:sp>
          <p:nvSpPr>
            <p:cNvPr id="59" name="円/楕円 62"/>
            <p:cNvSpPr>
              <a:spLocks noChangeAspect="1"/>
            </p:cNvSpPr>
            <p:nvPr/>
          </p:nvSpPr>
          <p:spPr>
            <a:xfrm>
              <a:off x="7408604" y="4984868"/>
              <a:ext cx="1233519" cy="123352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mc:AlternateContent xmlns:mc="http://schemas.openxmlformats.org/markup-compatibility/2006" xmlns:a14="http://schemas.microsoft.com/office/drawing/2010/main">
          <mc:Choice Requires="a14">
            <p:sp>
              <p:nvSpPr>
                <p:cNvPr id="84" name="正方形/長方形 83"/>
                <p:cNvSpPr/>
                <p:nvPr/>
              </p:nvSpPr>
              <p:spPr>
                <a:xfrm>
                  <a:off x="7607328" y="5361540"/>
                  <a:ext cx="663566" cy="433388"/>
                </a:xfrm>
                <a:prstGeom prst="rect">
                  <a:avLst/>
                </a:prstGeom>
                <a:grp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Pre>
                          <m:sPrePr>
                            <m:ctrlPr>
                              <a:rPr kumimoji="0" lang="ja-JP" altLang="ja-JP" sz="2000" b="0" i="1" u="none" strike="noStrike" kern="1200" cap="none" spc="0" normalizeH="0" baseline="0" noProof="0" smtClean="0">
                                <a:ln>
                                  <a:noFill/>
                                </a:ln>
                                <a:solidFill>
                                  <a:prstClr val="white"/>
                                </a:solidFill>
                                <a:effectLst/>
                                <a:uLnTx/>
                                <a:uFillTx/>
                                <a:latin typeface="Cambria Math" panose="02040503050406030204" pitchFamily="18" charset="0"/>
                                <a:cs typeface="+mn-cs"/>
                              </a:rPr>
                            </m:ctrlPr>
                          </m:sPrePr>
                          <m:sub/>
                          <m:sup>
                            <m:r>
                              <a:rPr kumimoji="0" lang="en-US" altLang="ja-JP" sz="2000" b="0" i="1" u="none" strike="noStrike" kern="1200" cap="none" spc="0" normalizeH="0" baseline="0" noProof="0">
                                <a:ln>
                                  <a:noFill/>
                                </a:ln>
                                <a:solidFill>
                                  <a:prstClr val="white"/>
                                </a:solidFill>
                                <a:effectLst/>
                                <a:uLnTx/>
                                <a:uFillTx/>
                                <a:latin typeface="Cambria Math" panose="02040503050406030204" pitchFamily="18" charset="0"/>
                                <a:cs typeface="+mn-cs"/>
                              </a:rPr>
                              <m:t>10</m:t>
                            </m:r>
                            <m:r>
                              <a:rPr kumimoji="0" lang="en-US" altLang="ja-JP" sz="2000" b="0" i="1" u="none" strike="noStrike" kern="1200" cap="none" spc="0" normalizeH="0" baseline="0" noProof="0" smtClean="0">
                                <a:ln>
                                  <a:noFill/>
                                </a:ln>
                                <a:solidFill>
                                  <a:prstClr val="white"/>
                                </a:solidFill>
                                <a:effectLst/>
                                <a:uLnTx/>
                                <a:uFillTx/>
                                <a:latin typeface="Cambria Math" panose="02040503050406030204" pitchFamily="18" charset="0"/>
                                <a:cs typeface="+mn-cs"/>
                              </a:rPr>
                              <m:t>4</m:t>
                            </m:r>
                          </m:sup>
                          <m:e>
                            <m:r>
                              <m:rPr>
                                <m:nor/>
                              </m:rPr>
                              <a:rPr kumimoji="0" lang="en-US" altLang="ja-JP" sz="2000" b="0" i="0" u="none" strike="noStrike" kern="1200" cap="none" spc="0" normalizeH="0" baseline="0" noProof="0" smtClean="0">
                                <a:ln>
                                  <a:noFill/>
                                </a:ln>
                                <a:solidFill>
                                  <a:prstClr val="white"/>
                                </a:solidFill>
                                <a:effectLst/>
                                <a:uLnTx/>
                                <a:uFillTx/>
                                <a:latin typeface="Cambria Math" panose="02040503050406030204" pitchFamily="18" charset="0"/>
                                <a:ea typeface="游ゴシック" panose="020B0400000000000000" pitchFamily="50" charset="-128"/>
                                <a:cs typeface="+mn-cs"/>
                              </a:rPr>
                              <m:t>Te</m:t>
                            </m:r>
                            <m:r>
                              <m:rPr>
                                <m:nor/>
                              </m:rPr>
                              <a:rPr kumimoji="0" lang="en-US" altLang="ja-JP" sz="2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m:t> </m:t>
                            </m:r>
                          </m:e>
                        </m:sPre>
                      </m:oMath>
                    </m:oMathPara>
                  </a14:m>
                  <a:endParaRPr kumimoji="0" lang="ja-JP" altLang="en-US" sz="20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mc:Choice>
          <mc:Fallback xmlns="">
            <p:sp>
              <p:nvSpPr>
                <p:cNvPr id="84" name="正方形/長方形 83"/>
                <p:cNvSpPr>
                  <a:spLocks noRot="1" noChangeAspect="1" noMove="1" noResize="1" noEditPoints="1" noAdjustHandles="1" noChangeArrowheads="1" noChangeShapeType="1" noTextEdit="1"/>
                </p:cNvSpPr>
                <p:nvPr/>
              </p:nvSpPr>
              <p:spPr>
                <a:xfrm>
                  <a:off x="7607328" y="5361540"/>
                  <a:ext cx="663566" cy="433388"/>
                </a:xfrm>
                <a:prstGeom prst="rect">
                  <a:avLst/>
                </a:prstGeom>
                <a:blipFill>
                  <a:blip r:embed="rId27"/>
                  <a:stretch>
                    <a:fillRect r="-22857"/>
                  </a:stretch>
                </a:blipFill>
              </p:spPr>
              <p:txBody>
                <a:bodyPr/>
                <a:lstStyle/>
                <a:p>
                  <a:r>
                    <a:rPr lang="ja-JP" altLang="en-US">
                      <a:noFill/>
                    </a:rPr>
                    <a:t> </a:t>
                  </a:r>
                </a:p>
              </p:txBody>
            </p:sp>
          </mc:Fallback>
        </mc:AlternateContent>
      </p:grpSp>
      <p:grpSp>
        <p:nvGrpSpPr>
          <p:cNvPr id="23" name="グループ化 22"/>
          <p:cNvGrpSpPr/>
          <p:nvPr/>
        </p:nvGrpSpPr>
        <p:grpSpPr>
          <a:xfrm>
            <a:off x="7483250" y="1133076"/>
            <a:ext cx="1188000" cy="1188000"/>
            <a:chOff x="7392177" y="897916"/>
            <a:chExt cx="1223998" cy="1224000"/>
          </a:xfrm>
          <a:solidFill>
            <a:srgbClr val="002060"/>
          </a:solidFill>
        </p:grpSpPr>
        <p:sp>
          <p:nvSpPr>
            <p:cNvPr id="60" name="円/楕円 62"/>
            <p:cNvSpPr>
              <a:spLocks noChangeAspect="1"/>
            </p:cNvSpPr>
            <p:nvPr/>
          </p:nvSpPr>
          <p:spPr>
            <a:xfrm>
              <a:off x="7392177" y="897916"/>
              <a:ext cx="1223998" cy="1224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 name="楕円 1"/>
            <p:cNvSpPr/>
            <p:nvPr/>
          </p:nvSpPr>
          <p:spPr>
            <a:xfrm>
              <a:off x="8293769" y="1079184"/>
              <a:ext cx="220042" cy="2289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mc:AlternateContent xmlns:mc="http://schemas.openxmlformats.org/markup-compatibility/2006" xmlns:a14="http://schemas.microsoft.com/office/drawing/2010/main">
          <mc:Choice Requires="a14">
            <p:sp>
              <p:nvSpPr>
                <p:cNvPr id="85" name="正方形/長方形 84"/>
                <p:cNvSpPr/>
                <p:nvPr/>
              </p:nvSpPr>
              <p:spPr>
                <a:xfrm>
                  <a:off x="7578544" y="1276358"/>
                  <a:ext cx="663566" cy="446521"/>
                </a:xfrm>
                <a:prstGeom prst="rect">
                  <a:avLst/>
                </a:prstGeom>
                <a:grp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Pre>
                          <m:sPrePr>
                            <m:ctrlPr>
                              <a:rPr kumimoji="0" lang="ja-JP" altLang="ja-JP" sz="2000" b="0" i="1" u="none" strike="noStrike" kern="1200" cap="none" spc="0" normalizeH="0" baseline="0" noProof="0" smtClean="0">
                                <a:ln>
                                  <a:noFill/>
                                </a:ln>
                                <a:solidFill>
                                  <a:prstClr val="white"/>
                                </a:solidFill>
                                <a:effectLst/>
                                <a:uLnTx/>
                                <a:uFillTx/>
                                <a:latin typeface="Cambria Math" panose="02040503050406030204" pitchFamily="18" charset="0"/>
                                <a:cs typeface="+mn-cs"/>
                              </a:rPr>
                            </m:ctrlPr>
                          </m:sPrePr>
                          <m:sub/>
                          <m:sup>
                            <m:r>
                              <a:rPr kumimoji="0" lang="en-US" altLang="ja-JP" sz="2000" b="0" i="1" u="none" strike="noStrike" kern="1200" cap="none" spc="0" normalizeH="0" baseline="0" noProof="0">
                                <a:ln>
                                  <a:noFill/>
                                </a:ln>
                                <a:solidFill>
                                  <a:prstClr val="white"/>
                                </a:solidFill>
                                <a:effectLst/>
                                <a:uLnTx/>
                                <a:uFillTx/>
                                <a:latin typeface="Cambria Math" panose="02040503050406030204" pitchFamily="18" charset="0"/>
                                <a:cs typeface="+mn-cs"/>
                              </a:rPr>
                              <m:t>10</m:t>
                            </m:r>
                            <m:r>
                              <a:rPr kumimoji="0" lang="en-US" altLang="ja-JP" sz="2000" b="0" i="1" u="none" strike="noStrike" kern="1200" cap="none" spc="0" normalizeH="0" baseline="0" noProof="0" smtClean="0">
                                <a:ln>
                                  <a:noFill/>
                                </a:ln>
                                <a:solidFill>
                                  <a:prstClr val="white"/>
                                </a:solidFill>
                                <a:effectLst/>
                                <a:uLnTx/>
                                <a:uFillTx/>
                                <a:latin typeface="Cambria Math" panose="02040503050406030204" pitchFamily="18" charset="0"/>
                                <a:cs typeface="+mn-cs"/>
                              </a:rPr>
                              <m:t>3</m:t>
                            </m:r>
                          </m:sup>
                          <m:e>
                            <m:r>
                              <m:rPr>
                                <m:nor/>
                              </m:rPr>
                              <a:rPr kumimoji="0" lang="en-US" altLang="ja-JP" sz="2000" b="0" i="0" u="none" strike="noStrike" kern="1200" cap="none" spc="0" normalizeH="0" baseline="0" noProof="0" smtClean="0">
                                <a:ln>
                                  <a:noFill/>
                                </a:ln>
                                <a:solidFill>
                                  <a:prstClr val="white"/>
                                </a:solidFill>
                                <a:effectLst/>
                                <a:uLnTx/>
                                <a:uFillTx/>
                                <a:latin typeface="Cambria Math" panose="02040503050406030204" pitchFamily="18" charset="0"/>
                                <a:ea typeface="游ゴシック" panose="020B0400000000000000" pitchFamily="50" charset="-128"/>
                                <a:cs typeface="+mn-cs"/>
                              </a:rPr>
                              <m:t>Sb</m:t>
                            </m:r>
                            <m:r>
                              <m:rPr>
                                <m:nor/>
                              </m:rPr>
                              <a:rPr kumimoji="0" lang="en-US" altLang="ja-JP" sz="2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m:t> </m:t>
                            </m:r>
                          </m:e>
                        </m:sPre>
                      </m:oMath>
                    </m:oMathPara>
                  </a14:m>
                  <a:endParaRPr kumimoji="0" lang="ja-JP" altLang="en-US" sz="20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mc:Choice>
          <mc:Fallback xmlns="">
            <p:sp>
              <p:nvSpPr>
                <p:cNvPr id="85" name="正方形/長方形 84"/>
                <p:cNvSpPr>
                  <a:spLocks noRot="1" noChangeAspect="1" noMove="1" noResize="1" noEditPoints="1" noAdjustHandles="1" noChangeArrowheads="1" noChangeShapeType="1" noTextEdit="1"/>
                </p:cNvSpPr>
                <p:nvPr/>
              </p:nvSpPr>
              <p:spPr>
                <a:xfrm>
                  <a:off x="7578544" y="1276358"/>
                  <a:ext cx="663566" cy="446521"/>
                </a:xfrm>
                <a:prstGeom prst="rect">
                  <a:avLst/>
                </a:prstGeom>
                <a:blipFill>
                  <a:blip r:embed="rId28"/>
                  <a:stretch>
                    <a:fillRect r="-21698"/>
                  </a:stretch>
                </a:blipFill>
              </p:spPr>
              <p:txBody>
                <a:bodyPr/>
                <a:lstStyle/>
                <a:p>
                  <a:r>
                    <a:rPr lang="ja-JP" altLang="en-US">
                      <a:noFill/>
                    </a:rPr>
                    <a:t> </a:t>
                  </a:r>
                </a:p>
              </p:txBody>
            </p:sp>
          </mc:Fallback>
        </mc:AlternateContent>
      </p:grpSp>
      <p:sp>
        <p:nvSpPr>
          <p:cNvPr id="86" name="テキスト ボックス 85"/>
          <p:cNvSpPr txBox="1"/>
          <p:nvPr/>
        </p:nvSpPr>
        <p:spPr>
          <a:xfrm>
            <a:off x="7217707" y="3607887"/>
            <a:ext cx="799832"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mn-cs"/>
              </a:rPr>
              <a:t>9MeV</a:t>
            </a:r>
            <a:endParaRPr kumimoji="1" lang="ja-JP" altLang="en-US" sz="1800" b="0" i="0" u="none" strike="noStrike" kern="1200" cap="none" spc="0" normalizeH="0" baseline="0" noProof="0" dirty="0">
              <a:ln>
                <a:noFill/>
              </a:ln>
              <a:solidFill>
                <a:prstClr val="black"/>
              </a:solidFill>
              <a:effectLst/>
              <a:uLnTx/>
              <a:uFillTx/>
              <a:latin typeface="Cambria Math" panose="02040503050406030204" pitchFamily="18" charset="0"/>
              <a:ea typeface="游ゴシック" panose="020B0400000000000000" pitchFamily="50" charset="-128"/>
              <a:cs typeface="+mn-cs"/>
            </a:endParaRPr>
          </a:p>
        </p:txBody>
      </p:sp>
      <p:sp>
        <p:nvSpPr>
          <p:cNvPr id="87" name="楕円 86"/>
          <p:cNvSpPr/>
          <p:nvPr/>
        </p:nvSpPr>
        <p:spPr>
          <a:xfrm>
            <a:off x="8902644" y="1041287"/>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6" name="テキスト ボックス 25"/>
          <p:cNvSpPr txBox="1"/>
          <p:nvPr/>
        </p:nvSpPr>
        <p:spPr>
          <a:xfrm>
            <a:off x="8185244" y="815326"/>
            <a:ext cx="85340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dirty="0" smtClean="0">
                <a:solidFill>
                  <a:prstClr val="black"/>
                </a:solidFill>
                <a:latin typeface="ＭＳ Ｐゴシック" panose="020B0600070205080204" pitchFamily="50" charset="-128"/>
                <a:ea typeface="ＭＳ Ｐゴシック" panose="020B0600070205080204" pitchFamily="50" charset="-128"/>
              </a:rPr>
              <a:t>proton</a:t>
            </a: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117" name="直線コネクタ 116"/>
          <p:cNvCxnSpPr/>
          <p:nvPr/>
        </p:nvCxnSpPr>
        <p:spPr>
          <a:xfrm flipV="1">
            <a:off x="2827740" y="5586790"/>
            <a:ext cx="2162076" cy="0"/>
          </a:xfrm>
          <a:prstGeom prst="line">
            <a:avLst/>
          </a:prstGeom>
          <a:ln w="28575">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星: 6 pt 7">
            <a:extLst>
              <a:ext uri="{FF2B5EF4-FFF2-40B4-BE49-F238E27FC236}">
                <a16:creationId xmlns:a16="http://schemas.microsoft.com/office/drawing/2014/main" xmlns="" id="{5A3BC3BC-A455-42CB-8C1E-59364D32761C}"/>
              </a:ext>
            </a:extLst>
          </p:cNvPr>
          <p:cNvSpPr>
            <a:spLocks noChangeAspect="1"/>
          </p:cNvSpPr>
          <p:nvPr/>
        </p:nvSpPr>
        <p:spPr>
          <a:xfrm>
            <a:off x="4166469" y="3460757"/>
            <a:ext cx="612000" cy="612000"/>
          </a:xfrm>
          <a:prstGeom prst="star6">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xmlns="" id="{465D022D-DF02-4E5F-B2CB-96881CE36DBC}"/>
                  </a:ext>
                </a:extLst>
              </p:cNvPr>
              <p:cNvSpPr txBox="1"/>
              <p:nvPr/>
            </p:nvSpPr>
            <p:spPr>
              <a:xfrm>
                <a:off x="1476487" y="5641631"/>
                <a:ext cx="940409"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u="none" strike="noStrike" kern="1200" cap="none" spc="0" normalizeH="0" baseline="0" noProof="0" dirty="0" smtClean="0">
                    <a:ln>
                      <a:noFill/>
                    </a:ln>
                    <a:solidFill>
                      <a:prstClr val="black"/>
                    </a:solidFill>
                    <a:effectLst/>
                    <a:uLnTx/>
                    <a:uFillTx/>
                    <a:ea typeface="ＭＳ Ｐゴシック" panose="020B0600070205080204" pitchFamily="50" charset="-128"/>
                    <a:cs typeface="+mn-cs"/>
                  </a:rPr>
                  <a:t>Even </a:t>
                </a:r>
                <a14:m>
                  <m:oMath xmlns:m="http://schemas.openxmlformats.org/officeDocument/2006/math">
                    <m:r>
                      <a:rPr kumimoji="1" lang="en-US" altLang="ja-JP" sz="1600" b="0" i="1" u="none" strike="noStrike" kern="1200" cap="none" spc="0" normalizeH="0" baseline="0" noProof="0" dirty="0" smtClean="0">
                        <a:ln>
                          <a:noFill/>
                        </a:ln>
                        <a:solidFill>
                          <a:prstClr val="black"/>
                        </a:solidFill>
                        <a:effectLst/>
                        <a:uLnTx/>
                        <a:uFillTx/>
                        <a:latin typeface="Cambria Math" panose="02040503050406030204" pitchFamily="18" charset="0"/>
                        <a:ea typeface="ＭＳ Ｐゴシック" panose="020B0600070205080204" pitchFamily="50" charset="-128"/>
                        <a:cs typeface="+mn-cs"/>
                      </a:rPr>
                      <m:t>𝐿</m:t>
                    </m:r>
                  </m:oMath>
                </a14:m>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mc:Choice>
        <mc:Fallback xmlns="">
          <p:sp>
            <p:nvSpPr>
              <p:cNvPr id="9" name="テキスト ボックス 8">
                <a:extLst>
                  <a:ext uri="{FF2B5EF4-FFF2-40B4-BE49-F238E27FC236}">
                    <a16:creationId xmlns:a16="http://schemas.microsoft.com/office/drawing/2014/main" id="{465D022D-DF02-4E5F-B2CB-96881CE36DBC}"/>
                  </a:ext>
                </a:extLst>
              </p:cNvPr>
              <p:cNvSpPr txBox="1">
                <a:spLocks noRot="1" noChangeAspect="1" noMove="1" noResize="1" noEditPoints="1" noAdjustHandles="1" noChangeArrowheads="1" noChangeShapeType="1" noTextEdit="1"/>
              </p:cNvSpPr>
              <p:nvPr/>
            </p:nvSpPr>
            <p:spPr>
              <a:xfrm>
                <a:off x="1476487" y="5641631"/>
                <a:ext cx="940409" cy="338554"/>
              </a:xfrm>
              <a:prstGeom prst="rect">
                <a:avLst/>
              </a:prstGeom>
              <a:blipFill>
                <a:blip r:embed="rId29"/>
                <a:stretch>
                  <a:fillRect l="-3247" t="-3571" b="-2321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8" name="テキスト ボックス 87">
                <a:extLst>
                  <a:ext uri="{FF2B5EF4-FFF2-40B4-BE49-F238E27FC236}">
                    <a16:creationId xmlns:a16="http://schemas.microsoft.com/office/drawing/2014/main" xmlns="" id="{28B90538-DE82-4952-9FE5-3C6730E1BD29}"/>
                  </a:ext>
                </a:extLst>
              </p:cNvPr>
              <p:cNvSpPr txBox="1"/>
              <p:nvPr/>
            </p:nvSpPr>
            <p:spPr>
              <a:xfrm>
                <a:off x="3407899" y="1394294"/>
                <a:ext cx="1060951"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u="none" strike="noStrike" kern="1200" cap="none" spc="0" normalizeH="0" baseline="0" noProof="0" dirty="0" smtClean="0">
                    <a:ln>
                      <a:noFill/>
                    </a:ln>
                    <a:solidFill>
                      <a:prstClr val="black"/>
                    </a:solidFill>
                    <a:effectLst/>
                    <a:uLnTx/>
                    <a:uFillTx/>
                    <a:ea typeface="ＭＳ Ｐゴシック" panose="020B0600070205080204" pitchFamily="50" charset="-128"/>
                    <a:cs typeface="+mn-cs"/>
                  </a:rPr>
                  <a:t>Odd </a:t>
                </a:r>
                <a14:m>
                  <m:oMath xmlns:m="http://schemas.openxmlformats.org/officeDocument/2006/math">
                    <m:r>
                      <a:rPr kumimoji="1" lang="en-US" altLang="ja-JP" sz="1600" b="0" i="1" u="none" strike="noStrike" kern="1200" cap="none" spc="0" normalizeH="0" baseline="0" noProof="0" dirty="0" smtClean="0">
                        <a:ln>
                          <a:noFill/>
                        </a:ln>
                        <a:solidFill>
                          <a:prstClr val="black"/>
                        </a:solidFill>
                        <a:effectLst/>
                        <a:uLnTx/>
                        <a:uFillTx/>
                        <a:latin typeface="Cambria Math" panose="02040503050406030204" pitchFamily="18" charset="0"/>
                        <a:ea typeface="ＭＳ Ｐゴシック" panose="020B0600070205080204" pitchFamily="50" charset="-128"/>
                        <a:cs typeface="+mn-cs"/>
                      </a:rPr>
                      <m:t>𝐿</m:t>
                    </m:r>
                  </m:oMath>
                </a14:m>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mc:Choice>
        <mc:Fallback xmlns="">
          <p:sp>
            <p:nvSpPr>
              <p:cNvPr id="88" name="テキスト ボックス 87">
                <a:extLst>
                  <a:ext uri="{FF2B5EF4-FFF2-40B4-BE49-F238E27FC236}">
                    <a16:creationId xmlns:a16="http://schemas.microsoft.com/office/drawing/2014/main" id="{28B90538-DE82-4952-9FE5-3C6730E1BD29}"/>
                  </a:ext>
                </a:extLst>
              </p:cNvPr>
              <p:cNvSpPr txBox="1">
                <a:spLocks noRot="1" noChangeAspect="1" noMove="1" noResize="1" noEditPoints="1" noAdjustHandles="1" noChangeArrowheads="1" noChangeShapeType="1" noTextEdit="1"/>
              </p:cNvSpPr>
              <p:nvPr/>
            </p:nvSpPr>
            <p:spPr>
              <a:xfrm>
                <a:off x="3407899" y="1394294"/>
                <a:ext cx="1060951" cy="338554"/>
              </a:xfrm>
              <a:prstGeom prst="rect">
                <a:avLst/>
              </a:prstGeom>
              <a:blipFill>
                <a:blip r:embed="rId30"/>
                <a:stretch>
                  <a:fillRect l="-2874" t="-3636" b="-25455"/>
                </a:stretch>
              </a:blipFill>
            </p:spPr>
            <p:txBody>
              <a:bodyPr/>
              <a:lstStyle/>
              <a:p>
                <a:r>
                  <a:rPr lang="ja-JP" altLang="en-US">
                    <a:noFill/>
                  </a:rPr>
                  <a:t> </a:t>
                </a:r>
              </a:p>
            </p:txBody>
          </p:sp>
        </mc:Fallback>
      </mc:AlternateContent>
      <p:sp>
        <p:nvSpPr>
          <p:cNvPr id="5" name="テキスト ボックス 4">
            <a:extLst>
              <a:ext uri="{FF2B5EF4-FFF2-40B4-BE49-F238E27FC236}">
                <a16:creationId xmlns:a16="http://schemas.microsoft.com/office/drawing/2014/main" xmlns="" id="{AD06C577-8474-4DF7-8E62-97C410339687}"/>
              </a:ext>
            </a:extLst>
          </p:cNvPr>
          <p:cNvSpPr txBox="1"/>
          <p:nvPr/>
        </p:nvSpPr>
        <p:spPr>
          <a:xfrm>
            <a:off x="1315536" y="1922200"/>
            <a:ext cx="1338828" cy="646331"/>
          </a:xfrm>
          <a:prstGeom prst="rect">
            <a:avLst/>
          </a:prstGeom>
          <a:solidFill>
            <a:schemeClr val="bg1"/>
          </a:solid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dirty="0" smtClean="0">
                <a:solidFill>
                  <a:prstClr val="black"/>
                </a:solidFill>
                <a:latin typeface="ＭＳ Ｐゴシック" panose="020B0600070205080204" pitchFamily="50" charset="-128"/>
                <a:ea typeface="ＭＳ Ｐゴシック" panose="020B0600070205080204" pitchFamily="50" charset="-128"/>
              </a:rPr>
              <a:t>Theoretical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dirty="0" smtClean="0">
                <a:solidFill>
                  <a:prstClr val="black"/>
                </a:solidFill>
                <a:latin typeface="ＭＳ Ｐゴシック" panose="020B0600070205080204" pitchFamily="50" charset="-128"/>
                <a:ea typeface="ＭＳ Ｐゴシック" panose="020B0600070205080204" pitchFamily="50" charset="-128"/>
              </a:rPr>
              <a:t>Prediction</a:t>
            </a: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9" name="正方形/長方形 88"/>
          <p:cNvSpPr/>
          <p:nvPr/>
        </p:nvSpPr>
        <p:spPr>
          <a:xfrm>
            <a:off x="207264" y="243840"/>
            <a:ext cx="6144684" cy="41498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dirty="0">
                <a:solidFill>
                  <a:sysClr val="windowText" lastClr="000000"/>
                </a:solidFill>
              </a:rPr>
              <a:t>Result </a:t>
            </a:r>
            <a:r>
              <a:rPr lang="en-US" altLang="ja-JP" sz="2200" dirty="0" smtClean="0">
                <a:solidFill>
                  <a:sysClr val="windowText" lastClr="000000"/>
                </a:solidFill>
              </a:rPr>
              <a:t>of </a:t>
            </a:r>
            <a:r>
              <a:rPr lang="en-US" altLang="ja-JP" sz="2200" baseline="30000" dirty="0" smtClean="0">
                <a:solidFill>
                  <a:sysClr val="windowText" lastClr="000000"/>
                </a:solidFill>
              </a:rPr>
              <a:t>104</a:t>
            </a:r>
            <a:r>
              <a:rPr lang="en-US" altLang="ja-JP" sz="2200" dirty="0" smtClean="0">
                <a:solidFill>
                  <a:sysClr val="windowText" lastClr="000000"/>
                </a:solidFill>
              </a:rPr>
              <a:t>Te (2) : Rotational spectra of α + </a:t>
            </a:r>
            <a:r>
              <a:rPr lang="en-US" altLang="ja-JP" sz="2200" baseline="30000" dirty="0" smtClean="0">
                <a:solidFill>
                  <a:sysClr val="windowText" lastClr="000000"/>
                </a:solidFill>
              </a:rPr>
              <a:t>100</a:t>
            </a:r>
            <a:r>
              <a:rPr lang="en-US" altLang="ja-JP" sz="2200" dirty="0" smtClean="0">
                <a:solidFill>
                  <a:sysClr val="windowText" lastClr="000000"/>
                </a:solidFill>
              </a:rPr>
              <a:t>Sn</a:t>
            </a:r>
            <a:endParaRPr kumimoji="1" lang="ja-JP" altLang="en-US" sz="2200" dirty="0">
              <a:solidFill>
                <a:sysClr val="windowText" lastClr="000000"/>
              </a:solidFill>
            </a:endParaRPr>
          </a:p>
        </p:txBody>
      </p:sp>
      <p:sp>
        <p:nvSpPr>
          <p:cNvPr id="10" name="テキスト ボックス 9"/>
          <p:cNvSpPr txBox="1"/>
          <p:nvPr/>
        </p:nvSpPr>
        <p:spPr>
          <a:xfrm>
            <a:off x="558800" y="746647"/>
            <a:ext cx="6617453" cy="369332"/>
          </a:xfrm>
          <a:prstGeom prst="rect">
            <a:avLst/>
          </a:prstGeom>
          <a:noFill/>
        </p:spPr>
        <p:txBody>
          <a:bodyPr wrap="none" rtlCol="0">
            <a:spAutoFit/>
          </a:bodyPr>
          <a:lstStyle/>
          <a:p>
            <a:r>
              <a:rPr kumimoji="1" lang="en-US" altLang="ja-JP" dirty="0" smtClean="0"/>
              <a:t>The energy spectra is calculated by applying complex scaling method</a:t>
            </a:r>
            <a:endParaRPr kumimoji="1" lang="ja-JP" altLang="en-US" dirty="0"/>
          </a:p>
        </p:txBody>
      </p:sp>
    </p:spTree>
    <p:extLst>
      <p:ext uri="{BB962C8B-B14F-4D97-AF65-F5344CB8AC3E}">
        <p14:creationId xmlns:p14="http://schemas.microsoft.com/office/powerpoint/2010/main" val="2540099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xmlns="" id="{E80C299C-3AB5-47ED-9364-CFDA03B6C4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402" y="1225617"/>
            <a:ext cx="5049908" cy="3325091"/>
          </a:xfrm>
          <a:prstGeom prst="rect">
            <a:avLst/>
          </a:prstGeom>
        </p:spPr>
      </p:pic>
      <p:sp>
        <p:nvSpPr>
          <p:cNvPr id="26" name="正方形/長方形 25"/>
          <p:cNvSpPr/>
          <p:nvPr/>
        </p:nvSpPr>
        <p:spPr>
          <a:xfrm>
            <a:off x="114357" y="129285"/>
            <a:ext cx="5253298" cy="461665"/>
          </a:xfrm>
          <a:prstGeom prst="rect">
            <a:avLst/>
          </a:prstGeom>
          <a:solidFill>
            <a:srgbClr val="FFFF00"/>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u="none" strike="noStrike" kern="1200" cap="none" spc="0" normalizeH="0" baseline="0" noProof="0" dirty="0" smtClean="0">
                <a:ln>
                  <a:noFill/>
                </a:ln>
                <a:solidFill>
                  <a:prstClr val="black"/>
                </a:solidFill>
                <a:effectLst/>
                <a:uLnTx/>
                <a:uFillTx/>
                <a:ea typeface="游ゴシック" panose="020B0400000000000000" pitchFamily="50" charset="-128"/>
                <a:cs typeface="+mn-cs"/>
              </a:rPr>
              <a:t>Result of </a:t>
            </a:r>
            <a:r>
              <a:rPr lang="en-US" altLang="ja-JP" sz="2400" baseline="30000" dirty="0" smtClean="0">
                <a:solidFill>
                  <a:prstClr val="black"/>
                </a:solidFill>
                <a:ea typeface="游ゴシック" panose="020B0400000000000000" pitchFamily="50" charset="-128"/>
              </a:rPr>
              <a:t>104</a:t>
            </a:r>
            <a:r>
              <a:rPr lang="en-US" altLang="ja-JP" sz="2400" dirty="0" smtClean="0">
                <a:solidFill>
                  <a:prstClr val="black"/>
                </a:solidFill>
                <a:ea typeface="游ゴシック" panose="020B0400000000000000" pitchFamily="50" charset="-128"/>
              </a:rPr>
              <a:t>Te (3)</a:t>
            </a:r>
            <a:r>
              <a:rPr kumimoji="1" lang="en-US" altLang="ja-JP" sz="2400" b="0" u="none" strike="noStrike" kern="1200" cap="none" spc="0" normalizeH="0" noProof="0" dirty="0" smtClean="0">
                <a:ln>
                  <a:noFill/>
                </a:ln>
                <a:solidFill>
                  <a:prstClr val="black"/>
                </a:solidFill>
                <a:effectLst/>
                <a:uLnTx/>
                <a:uFillTx/>
                <a:ea typeface="游ゴシック" panose="020B0400000000000000" pitchFamily="50" charset="-128"/>
                <a:cs typeface="+mn-cs"/>
              </a:rPr>
              <a:t>: IS1 strength function</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nvGrpSpPr>
          <p:cNvPr id="14" name="グループ化 13">
            <a:extLst>
              <a:ext uri="{FF2B5EF4-FFF2-40B4-BE49-F238E27FC236}">
                <a16:creationId xmlns:a16="http://schemas.microsoft.com/office/drawing/2014/main" xmlns="" id="{0EB57BF5-F13B-45D6-A8AF-292E3F1BEBB3}"/>
              </a:ext>
            </a:extLst>
          </p:cNvPr>
          <p:cNvGrpSpPr/>
          <p:nvPr/>
        </p:nvGrpSpPr>
        <p:grpSpPr>
          <a:xfrm>
            <a:off x="21210" y="715777"/>
            <a:ext cx="4282408" cy="4122297"/>
            <a:chOff x="1088819" y="1581799"/>
            <a:chExt cx="4509676" cy="3747548"/>
          </a:xfrm>
        </p:grpSpPr>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xmlns="" id="{8BC73BD2-1D90-45DA-B5BE-2DD0823B3F30}"/>
                    </a:ext>
                  </a:extLst>
                </p:cNvPr>
                <p:cNvSpPr txBox="1"/>
                <p:nvPr/>
              </p:nvSpPr>
              <p:spPr>
                <a:xfrm>
                  <a:off x="2810638" y="4993591"/>
                  <a:ext cx="2787857" cy="33575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1800" b="0" i="1" u="none" strike="noStrike" kern="1200" cap="none" spc="0" normalizeH="0" baseline="0" noProof="0">
                            <a:ln>
                              <a:noFill/>
                            </a:ln>
                            <a:solidFill>
                              <a:prstClr val="black"/>
                            </a:solidFill>
                            <a:effectLst/>
                            <a:uLnTx/>
                            <a:uFillTx/>
                            <a:latin typeface="Cambria Math" panose="02040503050406030204" pitchFamily="18" charset="0"/>
                            <a:cs typeface="+mn-cs"/>
                          </a:rPr>
                          <m:t>𝐸</m:t>
                        </m:r>
                        <m:r>
                          <a:rPr kumimoji="1" lang="en-US" altLang="ja-JP" sz="1800" b="0" i="1" u="none" strike="noStrike" kern="1200" cap="none" spc="0" normalizeH="0" baseline="0" noProof="0">
                            <a:ln>
                              <a:noFill/>
                            </a:ln>
                            <a:solidFill>
                              <a:prstClr val="black"/>
                            </a:solidFill>
                            <a:effectLst/>
                            <a:uLnTx/>
                            <a:uFillTx/>
                            <a:latin typeface="Cambria Math" panose="02040503050406030204" pitchFamily="18" charset="0"/>
                            <a:cs typeface="+mn-cs"/>
                          </a:rPr>
                          <m:t>[</m:t>
                        </m:r>
                        <m:r>
                          <m:rPr>
                            <m:sty m:val="p"/>
                          </m:rPr>
                          <a:rPr kumimoji="1" lang="en-US" altLang="ja-JP" sz="1800" b="0" i="0" u="none" strike="noStrike" kern="1200" cap="none" spc="0" normalizeH="0" baseline="0" noProof="0">
                            <a:ln>
                              <a:noFill/>
                            </a:ln>
                            <a:solidFill>
                              <a:prstClr val="black"/>
                            </a:solidFill>
                            <a:effectLst/>
                            <a:uLnTx/>
                            <a:uFillTx/>
                            <a:latin typeface="Cambria Math" panose="02040503050406030204" pitchFamily="18" charset="0"/>
                            <a:cs typeface="+mn-cs"/>
                          </a:rPr>
                          <m:t>MeV</m:t>
                        </m:r>
                        <m:r>
                          <a:rPr kumimoji="1" lang="en-US" altLang="ja-JP" sz="1800" b="0" i="1" u="none" strike="noStrike" kern="1200" cap="none" spc="0" normalizeH="0" baseline="0" noProof="0">
                            <a:ln>
                              <a:noFill/>
                            </a:ln>
                            <a:solidFill>
                              <a:prstClr val="black"/>
                            </a:solidFill>
                            <a:effectLst/>
                            <a:uLnTx/>
                            <a:uFillTx/>
                            <a:latin typeface="Cambria Math" panose="02040503050406030204" pitchFamily="18" charset="0"/>
                            <a:cs typeface="+mn-cs"/>
                          </a:rPr>
                          <m:t>]</m:t>
                        </m:r>
                      </m:oMath>
                    </m:oMathPara>
                  </a14:m>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mc:Choice>
          <mc:Fallback xmlns="">
            <p:sp>
              <p:nvSpPr>
                <p:cNvPr id="4" name="テキスト ボックス 3">
                  <a:extLst>
                    <a:ext uri="{FF2B5EF4-FFF2-40B4-BE49-F238E27FC236}">
                      <a16:creationId xmlns:a16="http://schemas.microsoft.com/office/drawing/2014/main" id="{8BC73BD2-1D90-45DA-B5BE-2DD0823B3F30}"/>
                    </a:ext>
                  </a:extLst>
                </p:cNvPr>
                <p:cNvSpPr txBox="1">
                  <a:spLocks noRot="1" noChangeAspect="1" noMove="1" noResize="1" noEditPoints="1" noAdjustHandles="1" noChangeArrowheads="1" noChangeShapeType="1" noTextEdit="1"/>
                </p:cNvSpPr>
                <p:nvPr/>
              </p:nvSpPr>
              <p:spPr>
                <a:xfrm>
                  <a:off x="2810638" y="4993591"/>
                  <a:ext cx="2787857" cy="335756"/>
                </a:xfrm>
                <a:prstGeom prst="rect">
                  <a:avLst/>
                </a:prstGeom>
                <a:blipFill>
                  <a:blip r:embed="rId5"/>
                  <a:stretch>
                    <a:fillRect b="-14754"/>
                  </a:stretch>
                </a:blipFill>
              </p:spPr>
              <p:txBody>
                <a:bodyPr/>
                <a:lstStyle/>
                <a:p>
                  <a:r>
                    <a:rPr lang="ja-JP" altLang="en-US">
                      <a:noFill/>
                    </a:rPr>
                    <a:t> </a:t>
                  </a:r>
                </a:p>
              </p:txBody>
            </p:sp>
          </mc:Fallback>
        </mc:AlternateContent>
        <p:sp>
          <p:nvSpPr>
            <p:cNvPr id="8" name="テキスト ボックス 7">
              <a:extLst>
                <a:ext uri="{FF2B5EF4-FFF2-40B4-BE49-F238E27FC236}">
                  <a16:creationId xmlns:a16="http://schemas.microsoft.com/office/drawing/2014/main" xmlns="" id="{E02FFBBE-3BFF-4427-B577-8824C6471B16}"/>
                </a:ext>
              </a:extLst>
            </p:cNvPr>
            <p:cNvSpPr txBox="1"/>
            <p:nvPr/>
          </p:nvSpPr>
          <p:spPr>
            <a:xfrm>
              <a:off x="1088819" y="1581799"/>
              <a:ext cx="486166" cy="2839197"/>
            </a:xfrm>
            <a:prstGeom prst="rect">
              <a:avLst/>
            </a:prstGeom>
            <a:noFill/>
          </p:spPr>
          <p:txBody>
            <a:bodyPr vert="vert270"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IS1 strength [fm</a:t>
              </a:r>
              <a:r>
                <a:rPr kumimoji="0" lang="en-US" altLang="ja-JP" sz="1800" b="0" i="0" u="none" strike="noStrike" kern="1200" cap="none" spc="0" normalizeH="0" baseline="30000" noProof="0" dirty="0" smtClean="0">
                  <a:ln>
                    <a:noFill/>
                  </a:ln>
                  <a:solidFill>
                    <a:prstClr val="black"/>
                  </a:solidFill>
                  <a:effectLst/>
                  <a:uLnTx/>
                  <a:uFillTx/>
                  <a:latin typeface="Calibri" panose="020F0502020204030204"/>
                  <a:ea typeface="游ゴシック" panose="020B0400000000000000" pitchFamily="50" charset="-128"/>
                  <a:cs typeface="+mn-cs"/>
                </a:rPr>
                <a:t>6</a:t>
              </a:r>
              <a:r>
                <a:rPr kumimoji="0"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/MeV</a:t>
              </a:r>
              <a:r>
                <a:rPr kumimoji="0"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endParaRPr kumimoji="0" lang="ja-JP"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
        <p:nvSpPr>
          <p:cNvPr id="28" name="テキスト ボックス 27">
            <a:extLst>
              <a:ext uri="{FF2B5EF4-FFF2-40B4-BE49-F238E27FC236}">
                <a16:creationId xmlns:a16="http://schemas.microsoft.com/office/drawing/2014/main" xmlns="" id="{FF9595F8-C63C-4F1E-A73A-24BB2DD6A94B}"/>
              </a:ext>
            </a:extLst>
          </p:cNvPr>
          <p:cNvSpPr txBox="1"/>
          <p:nvPr/>
        </p:nvSpPr>
        <p:spPr>
          <a:xfrm>
            <a:off x="282979" y="5053725"/>
            <a:ext cx="6437981"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Peaks at Ex</a:t>
            </a:r>
            <a:r>
              <a:rPr kumimoji="1" lang="ja-JP" altLang="en-US" sz="2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2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5 MeV appear in even </a:t>
            </a:r>
            <a:r>
              <a:rPr kumimoji="1" lang="en-US" altLang="ja-JP" sz="2400" b="0" i="0" u="none" strike="noStrike" kern="1200" cap="none" spc="0" normalizeH="0" baseline="0" noProof="0" dirty="0" err="1"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Te</a:t>
            </a:r>
            <a:r>
              <a:rPr kumimoji="1" lang="en-US" altLang="ja-JP" sz="2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isotopes</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矢印: 上 11">
            <a:extLst>
              <a:ext uri="{FF2B5EF4-FFF2-40B4-BE49-F238E27FC236}">
                <a16:creationId xmlns:a16="http://schemas.microsoft.com/office/drawing/2014/main" xmlns="" id="{1B661FF7-FA02-4AA1-A7E8-A2A308840CE1}"/>
              </a:ext>
            </a:extLst>
          </p:cNvPr>
          <p:cNvSpPr/>
          <p:nvPr/>
        </p:nvSpPr>
        <p:spPr>
          <a:xfrm>
            <a:off x="1269653" y="4468747"/>
            <a:ext cx="522884" cy="618089"/>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テキスト ボックス 12">
            <a:extLst>
              <a:ext uri="{FF2B5EF4-FFF2-40B4-BE49-F238E27FC236}">
                <a16:creationId xmlns:a16="http://schemas.microsoft.com/office/drawing/2014/main" xmlns="" id="{969634F3-DC84-42EB-AFF1-1F13F77DD840}"/>
              </a:ext>
            </a:extLst>
          </p:cNvPr>
          <p:cNvSpPr txBox="1"/>
          <p:nvPr/>
        </p:nvSpPr>
        <p:spPr>
          <a:xfrm>
            <a:off x="6849462" y="4487805"/>
            <a:ext cx="156485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dirty="0" smtClean="0">
                <a:solidFill>
                  <a:prstClr val="black"/>
                </a:solidFill>
                <a:latin typeface="ＭＳ Ｐゴシック" panose="020B0600070205080204" pitchFamily="50" charset="-128"/>
                <a:ea typeface="ＭＳ Ｐゴシック" panose="020B0600070205080204" pitchFamily="50" charset="-128"/>
              </a:rPr>
              <a:t>Mass numbers</a:t>
            </a: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 name="テキスト ボックス 18">
            <a:extLst>
              <a:ext uri="{FF2B5EF4-FFF2-40B4-BE49-F238E27FC236}">
                <a16:creationId xmlns:a16="http://schemas.microsoft.com/office/drawing/2014/main" xmlns="" id="{124CACC4-6CFF-4E99-BB9C-C3888369E326}"/>
              </a:ext>
            </a:extLst>
          </p:cNvPr>
          <p:cNvSpPr txBox="1"/>
          <p:nvPr/>
        </p:nvSpPr>
        <p:spPr>
          <a:xfrm>
            <a:off x="5311657" y="1810513"/>
            <a:ext cx="461665" cy="1674306"/>
          </a:xfrm>
          <a:prstGeom prst="rect">
            <a:avLst/>
          </a:prstGeom>
          <a:noFill/>
        </p:spPr>
        <p:txBody>
          <a:bodyPr vert="vert270"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Ratio to WU</a:t>
            </a:r>
            <a:endParaRPr kumimoji="0" lang="ja-JP"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xmlns="" id="{6F2CB2DF-0881-4B7F-BAC0-9ED7465EC8B1}"/>
                  </a:ext>
                </a:extLst>
              </p:cNvPr>
              <p:cNvSpPr txBox="1"/>
              <p:nvPr/>
            </p:nvSpPr>
            <p:spPr>
              <a:xfrm>
                <a:off x="286131" y="6111828"/>
                <a:ext cx="8231164" cy="59670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2400" dirty="0" smtClean="0">
                    <a:solidFill>
                      <a:srgbClr val="FF0000"/>
                    </a:solidFill>
                    <a:latin typeface="ＭＳ Ｐゴシック" panose="020B0600070205080204" pitchFamily="50" charset="-128"/>
                    <a:ea typeface="ＭＳ Ｐゴシック" panose="020B0600070205080204" pitchFamily="50" charset="-128"/>
                  </a:rPr>
                  <a:t>Strength in </a:t>
                </a:r>
                <a14:m>
                  <m:oMath xmlns:m="http://schemas.openxmlformats.org/officeDocument/2006/math">
                    <m:sPre>
                      <m:sPrePr>
                        <m:ctrlPr>
                          <a:rPr kumimoji="1" lang="en-US" altLang="ja-JP" sz="3200" b="0" i="1" u="none" strike="noStrike" kern="1200" cap="none" spc="0" normalizeH="0" baseline="0" noProof="0">
                            <a:ln>
                              <a:noFill/>
                            </a:ln>
                            <a:solidFill>
                              <a:srgbClr val="FF0000"/>
                            </a:solidFill>
                            <a:effectLst/>
                            <a:uLnTx/>
                            <a:uFillTx/>
                            <a:latin typeface="Cambria Math" panose="02040503050406030204" pitchFamily="18" charset="0"/>
                            <a:cs typeface="+mn-cs"/>
                          </a:rPr>
                        </m:ctrlPr>
                      </m:sPrePr>
                      <m:sub/>
                      <m:sup>
                        <m:r>
                          <a:rPr kumimoji="0" lang="en-US" altLang="ja-JP" sz="2400" b="0" i="1" u="none" strike="noStrike" kern="1200" cap="none" spc="0" normalizeH="0" baseline="0" noProof="0">
                            <a:ln>
                              <a:noFill/>
                            </a:ln>
                            <a:solidFill>
                              <a:srgbClr val="FF0000"/>
                            </a:solidFill>
                            <a:effectLst/>
                            <a:uLnTx/>
                            <a:uFillTx/>
                            <a:latin typeface="Cambria Math" panose="02040503050406030204" pitchFamily="18" charset="0"/>
                            <a:cs typeface="+mn-cs"/>
                          </a:rPr>
                          <m:t>104</m:t>
                        </m:r>
                      </m:sup>
                      <m:e>
                        <m:r>
                          <m:rPr>
                            <m:sty m:val="p"/>
                          </m:rPr>
                          <a:rPr kumimoji="0" lang="en-US" altLang="ja-JP" sz="2400" b="0" i="0" u="none" strike="noStrike" kern="1200" cap="none" spc="0" normalizeH="0" baseline="0" noProof="0">
                            <a:ln>
                              <a:noFill/>
                            </a:ln>
                            <a:solidFill>
                              <a:srgbClr val="FF0000"/>
                            </a:solidFill>
                            <a:effectLst/>
                            <a:uLnTx/>
                            <a:uFillTx/>
                            <a:latin typeface="Cambria Math" panose="02040503050406030204" pitchFamily="18" charset="0"/>
                            <a:cs typeface="+mn-cs"/>
                          </a:rPr>
                          <m:t>Te</m:t>
                        </m:r>
                      </m:e>
                    </m:sPre>
                  </m:oMath>
                </a14:m>
                <a:r>
                  <a:rPr kumimoji="1" lang="ja-JP" altLang="en-US" sz="2400" b="0"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400" b="0"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is the most</a:t>
                </a:r>
                <a:r>
                  <a:rPr kumimoji="1" lang="en-US" altLang="ja-JP" sz="2400" b="0" i="0" u="none" strike="noStrike" kern="1200" cap="none" spc="0" normalizeH="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 enhanced of all other systems</a:t>
                </a:r>
                <a:endParaRPr kumimoji="1" lang="en-US" altLang="ja-JP" sz="2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mc:Choice>
        <mc:Fallback xmlns="">
          <p:sp>
            <p:nvSpPr>
              <p:cNvPr id="25" name="テキスト ボックス 24">
                <a:extLst>
                  <a:ext uri="{FF2B5EF4-FFF2-40B4-BE49-F238E27FC236}">
                    <a16:creationId xmlns:a16="http://schemas.microsoft.com/office/drawing/2014/main" id="{6F2CB2DF-0881-4B7F-BAC0-9ED7465EC8B1}"/>
                  </a:ext>
                </a:extLst>
              </p:cNvPr>
              <p:cNvSpPr txBox="1">
                <a:spLocks noRot="1" noChangeAspect="1" noMove="1" noResize="1" noEditPoints="1" noAdjustHandles="1" noChangeArrowheads="1" noChangeShapeType="1" noTextEdit="1"/>
              </p:cNvSpPr>
              <p:nvPr/>
            </p:nvSpPr>
            <p:spPr>
              <a:xfrm>
                <a:off x="286131" y="6111828"/>
                <a:ext cx="8231164" cy="596702"/>
              </a:xfrm>
              <a:prstGeom prst="rect">
                <a:avLst/>
              </a:prstGeom>
              <a:blipFill>
                <a:blip r:embed="rId6"/>
                <a:stretch>
                  <a:fillRect l="-1185" b="-12371"/>
                </a:stretch>
              </a:blipFill>
            </p:spPr>
            <p:txBody>
              <a:bodyPr/>
              <a:lstStyle/>
              <a:p>
                <a:r>
                  <a:rPr lang="ja-JP" altLang="en-US">
                    <a:noFill/>
                  </a:rPr>
                  <a:t> </a:t>
                </a:r>
              </a:p>
            </p:txBody>
          </p:sp>
        </mc:Fallback>
      </mc:AlternateContent>
      <p:graphicFrame>
        <p:nvGraphicFramePr>
          <p:cNvPr id="27" name="グラフ 26">
            <a:extLst>
              <a:ext uri="{FF2B5EF4-FFF2-40B4-BE49-F238E27FC236}">
                <a16:creationId xmlns:a16="http://schemas.microsoft.com/office/drawing/2014/main" xmlns="" id="{131B5B35-CBCF-4404-B2F5-3E1AA9EAD3BA}"/>
              </a:ext>
            </a:extLst>
          </p:cNvPr>
          <p:cNvGraphicFramePr>
            <a:graphicFrameLocks/>
          </p:cNvGraphicFramePr>
          <p:nvPr>
            <p:extLst/>
          </p:nvPr>
        </p:nvGraphicFramePr>
        <p:xfrm>
          <a:off x="5688227" y="1426800"/>
          <a:ext cx="3126164" cy="3175430"/>
        </p:xfrm>
        <a:graphic>
          <a:graphicData uri="http://schemas.openxmlformats.org/drawingml/2006/chart">
            <c:chart xmlns:c="http://schemas.openxmlformats.org/drawingml/2006/chart" xmlns:r="http://schemas.openxmlformats.org/officeDocument/2006/relationships" r:id="rId7"/>
          </a:graphicData>
        </a:graphic>
      </p:graphicFrame>
      <p:cxnSp>
        <p:nvCxnSpPr>
          <p:cNvPr id="29" name="直線矢印コネクタ 28">
            <a:extLst>
              <a:ext uri="{FF2B5EF4-FFF2-40B4-BE49-F238E27FC236}">
                <a16:creationId xmlns:a16="http://schemas.microsoft.com/office/drawing/2014/main" xmlns="" id="{4A791852-BD65-4F0D-A2B9-570B2E5F8A1A}"/>
              </a:ext>
            </a:extLst>
          </p:cNvPr>
          <p:cNvCxnSpPr>
            <a:cxnSpLocks/>
          </p:cNvCxnSpPr>
          <p:nvPr/>
        </p:nvCxnSpPr>
        <p:spPr>
          <a:xfrm flipH="1" flipV="1">
            <a:off x="7041394" y="1688793"/>
            <a:ext cx="1283901" cy="174020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6" name="グループ化 5">
            <a:extLst>
              <a:ext uri="{FF2B5EF4-FFF2-40B4-BE49-F238E27FC236}">
                <a16:creationId xmlns:a16="http://schemas.microsoft.com/office/drawing/2014/main" xmlns="" id="{9350628C-5A7D-4B09-B0B9-2B5662233045}"/>
              </a:ext>
            </a:extLst>
          </p:cNvPr>
          <p:cNvGrpSpPr/>
          <p:nvPr/>
        </p:nvGrpSpPr>
        <p:grpSpPr>
          <a:xfrm>
            <a:off x="2289069" y="689487"/>
            <a:ext cx="2775005" cy="3490336"/>
            <a:chOff x="2289067" y="689487"/>
            <a:chExt cx="2775005" cy="3490336"/>
          </a:xfrm>
        </p:grpSpPr>
        <p:sp>
          <p:nvSpPr>
            <p:cNvPr id="20" name="正方形/長方形 19">
              <a:extLst>
                <a:ext uri="{FF2B5EF4-FFF2-40B4-BE49-F238E27FC236}">
                  <a16:creationId xmlns:a16="http://schemas.microsoft.com/office/drawing/2014/main" xmlns="" id="{F63E07C8-48BB-4D2A-B6DA-E23665CAD64E}"/>
                </a:ext>
              </a:extLst>
            </p:cNvPr>
            <p:cNvSpPr/>
            <p:nvPr/>
          </p:nvSpPr>
          <p:spPr>
            <a:xfrm>
              <a:off x="2289067" y="689487"/>
              <a:ext cx="2775005" cy="3490336"/>
            </a:xfrm>
            <a:prstGeom prst="rect">
              <a:avLst/>
            </a:prstGeom>
            <a:solidFill>
              <a:schemeClr val="accent2">
                <a:alpha val="2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 name="正方形/長方形 31">
              <a:extLst>
                <a:ext uri="{FF2B5EF4-FFF2-40B4-BE49-F238E27FC236}">
                  <a16:creationId xmlns:a16="http://schemas.microsoft.com/office/drawing/2014/main" xmlns="" id="{8CB31D30-AB19-42FA-A8E8-900F73D5778D}"/>
                </a:ext>
              </a:extLst>
            </p:cNvPr>
            <p:cNvSpPr/>
            <p:nvPr/>
          </p:nvSpPr>
          <p:spPr>
            <a:xfrm>
              <a:off x="2430647" y="764612"/>
              <a:ext cx="2491844" cy="60163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b="0" u="none" strike="noStrike" kern="1200" cap="none" spc="0" normalizeH="0" baseline="0" noProof="0" dirty="0" smtClean="0">
                  <a:ln>
                    <a:noFill/>
                  </a:ln>
                  <a:solidFill>
                    <a:prstClr val="black"/>
                  </a:solidFill>
                  <a:effectLst/>
                  <a:uLnTx/>
                  <a:uFillTx/>
                  <a:ea typeface="ＭＳ Ｐゴシック" panose="020B0600070205080204" pitchFamily="50" charset="-128"/>
                  <a:cs typeface="+mn-cs"/>
                </a:rPr>
                <a:t>Ex &gt; 1 </a:t>
              </a:r>
              <a:r>
                <a:rPr kumimoji="1" lang="en-US" altLang="ja-JP" sz="1800" b="0" u="none" strike="noStrike" kern="1200" cap="none" spc="0" normalizeH="0" baseline="0" noProof="0" dirty="0" err="1" smtClean="0">
                  <a:ln>
                    <a:noFill/>
                  </a:ln>
                  <a:solidFill>
                    <a:prstClr val="black"/>
                  </a:solidFill>
                  <a:effectLst/>
                  <a:uLnTx/>
                  <a:uFillTx/>
                  <a:ea typeface="ＭＳ Ｐゴシック" panose="020B0600070205080204" pitchFamily="50" charset="-128"/>
                  <a:cs typeface="+mn-cs"/>
                </a:rPr>
                <a:t>hw</a:t>
              </a:r>
              <a:r>
                <a:rPr kumimoji="1" lang="en-US" altLang="ja-JP" sz="1800" b="0" u="none" strike="noStrike" kern="1200" cap="none" spc="0" normalizeH="0" baseline="0" noProof="0" smtClean="0">
                  <a:ln>
                    <a:noFill/>
                  </a:ln>
                  <a:solidFill>
                    <a:prstClr val="black"/>
                  </a:solidFill>
                  <a:effectLst/>
                  <a:uLnTx/>
                  <a:uFillTx/>
                  <a:ea typeface="ＭＳ Ｐゴシック" panose="020B0600070205080204" pitchFamily="50" charset="-128"/>
                  <a:cs typeface="+mn-cs"/>
                </a:rPr>
                <a:t> </a:t>
              </a:r>
              <a:r>
                <a:rPr lang="en-US" altLang="ja-JP" smtClean="0">
                  <a:solidFill>
                    <a:prstClr val="black"/>
                  </a:solidFill>
                  <a:ea typeface="ＭＳ Ｐゴシック" panose="020B0600070205080204" pitchFamily="50" charset="-128"/>
                </a:rPr>
                <a:t>=</a:t>
              </a:r>
              <a:r>
                <a:rPr kumimoji="1" lang="en-US" altLang="ja-JP" sz="1800" b="0" u="none" strike="noStrike" kern="1200" cap="none" spc="0" normalizeH="0" noProof="0" dirty="0" smtClean="0">
                  <a:ln>
                    <a:noFill/>
                  </a:ln>
                  <a:solidFill>
                    <a:prstClr val="black"/>
                  </a:solidFill>
                  <a:effectLst/>
                  <a:uLnTx/>
                  <a:uFillTx/>
                  <a:ea typeface="ＭＳ Ｐゴシック" panose="020B0600070205080204" pitchFamily="50" charset="-128"/>
                  <a:cs typeface="+mn-cs"/>
                </a:rPr>
                <a:t>9  MeV</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33" name="テキスト ボックス 32">
            <a:extLst>
              <a:ext uri="{FF2B5EF4-FFF2-40B4-BE49-F238E27FC236}">
                <a16:creationId xmlns:a16="http://schemas.microsoft.com/office/drawing/2014/main" xmlns="" id="{084F4009-FBB8-450C-B491-16C4B8B34FD6}"/>
              </a:ext>
            </a:extLst>
          </p:cNvPr>
          <p:cNvSpPr txBox="1"/>
          <p:nvPr/>
        </p:nvSpPr>
        <p:spPr>
          <a:xfrm>
            <a:off x="6190295" y="977534"/>
            <a:ext cx="2935419"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dirty="0" smtClean="0">
                <a:solidFill>
                  <a:prstClr val="black"/>
                </a:solidFill>
                <a:latin typeface="ＭＳ Ｐゴシック" panose="020B0600070205080204" pitchFamily="50" charset="-128"/>
                <a:ea typeface="ＭＳ Ｐゴシック" panose="020B0600070205080204" pitchFamily="50" charset="-128"/>
              </a:rPr>
              <a:t>Transition strength is the most enhanced in </a:t>
            </a:r>
            <a:r>
              <a:rPr lang="en-US" altLang="ja-JP" baseline="30000" dirty="0" smtClean="0">
                <a:solidFill>
                  <a:prstClr val="black"/>
                </a:solidFill>
                <a:latin typeface="ＭＳ Ｐゴシック" panose="020B0600070205080204" pitchFamily="50" charset="-128"/>
                <a:ea typeface="ＭＳ Ｐゴシック" panose="020B0600070205080204" pitchFamily="50" charset="-128"/>
              </a:rPr>
              <a:t>104</a:t>
            </a:r>
            <a:r>
              <a:rPr lang="en-US" altLang="ja-JP" dirty="0" smtClean="0">
                <a:solidFill>
                  <a:prstClr val="black"/>
                </a:solidFill>
                <a:latin typeface="ＭＳ Ｐゴシック" panose="020B0600070205080204" pitchFamily="50" charset="-128"/>
                <a:ea typeface="ＭＳ Ｐゴシック" panose="020B0600070205080204" pitchFamily="50" charset="-128"/>
              </a:rPr>
              <a:t>Te</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 name="楕円 1">
            <a:extLst>
              <a:ext uri="{FF2B5EF4-FFF2-40B4-BE49-F238E27FC236}">
                <a16:creationId xmlns:a16="http://schemas.microsoft.com/office/drawing/2014/main" xmlns="" id="{EFBF4724-B2EF-4A07-A0B5-35D6ADD624EA}"/>
              </a:ext>
            </a:extLst>
          </p:cNvPr>
          <p:cNvSpPr/>
          <p:nvPr/>
        </p:nvSpPr>
        <p:spPr>
          <a:xfrm>
            <a:off x="6574519" y="1651497"/>
            <a:ext cx="360000" cy="360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テキスト ボックス 21">
            <a:extLst>
              <a:ext uri="{FF2B5EF4-FFF2-40B4-BE49-F238E27FC236}">
                <a16:creationId xmlns:a16="http://schemas.microsoft.com/office/drawing/2014/main" xmlns="" id="{BA64E68B-13B8-4729-9741-3E3061524C55}"/>
              </a:ext>
            </a:extLst>
          </p:cNvPr>
          <p:cNvSpPr txBox="1"/>
          <p:nvPr/>
        </p:nvSpPr>
        <p:spPr>
          <a:xfrm>
            <a:off x="286131" y="5591354"/>
            <a:ext cx="8201284"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2400" smtClean="0">
                <a:solidFill>
                  <a:prstClr val="black"/>
                </a:solidFill>
                <a:latin typeface="ＭＳ Ｐゴシック" panose="020B0600070205080204" pitchFamily="50" charset="-128"/>
                <a:ea typeface="ＭＳ Ｐゴシック" panose="020B0600070205080204" pitchFamily="50" charset="-128"/>
              </a:rPr>
              <a:t>Peak energy </a:t>
            </a:r>
            <a:r>
              <a:rPr lang="en-US" altLang="ja-JP" sz="2400" dirty="0" smtClean="0">
                <a:solidFill>
                  <a:prstClr val="black"/>
                </a:solidFill>
                <a:latin typeface="ＭＳ Ｐゴシック" panose="020B0600070205080204" pitchFamily="50" charset="-128"/>
                <a:ea typeface="ＭＳ Ｐゴシック" panose="020B0600070205080204" pitchFamily="50" charset="-128"/>
              </a:rPr>
              <a:t>is lower than 1hw = 9 MeV for nucleon excitation</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88664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500"/>
                                        <p:tgtEl>
                                          <p:spTgt spid="3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9" grpId="0"/>
      <p:bldP spid="25" grpId="0"/>
      <p:bldGraphic spid="27" grpId="0">
        <p:bldAsOne/>
      </p:bldGraphic>
      <p:bldP spid="33" grpId="0"/>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71644" y="155231"/>
            <a:ext cx="1446141" cy="432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dirty="0">
                <a:solidFill>
                  <a:schemeClr val="tx1"/>
                </a:solidFill>
              </a:rPr>
              <a:t>Summary</a:t>
            </a:r>
            <a:endParaRPr kumimoji="1" lang="ja-JP" altLang="en-US" sz="2200" dirty="0">
              <a:solidFill>
                <a:schemeClr val="tx1"/>
              </a:solidFill>
            </a:endParaRPr>
          </a:p>
        </p:txBody>
      </p:sp>
      <p:sp>
        <p:nvSpPr>
          <p:cNvPr id="23" name="正方形/長方形 22"/>
          <p:cNvSpPr/>
          <p:nvPr/>
        </p:nvSpPr>
        <p:spPr>
          <a:xfrm>
            <a:off x="162680" y="813620"/>
            <a:ext cx="8904706" cy="298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rgbClr val="0000FF"/>
                </a:solidFill>
              </a:rPr>
              <a:t> Importance of IS0 and IS1 transition</a:t>
            </a:r>
            <a:endParaRPr lang="en-US" altLang="ja-JP" sz="2000" dirty="0">
              <a:solidFill>
                <a:srgbClr val="0000FF"/>
              </a:solidFill>
            </a:endParaRPr>
          </a:p>
        </p:txBody>
      </p:sp>
      <p:sp>
        <p:nvSpPr>
          <p:cNvPr id="24" name="正方形/長方形 23"/>
          <p:cNvSpPr/>
          <p:nvPr/>
        </p:nvSpPr>
        <p:spPr>
          <a:xfrm>
            <a:off x="387799" y="1169434"/>
            <a:ext cx="8425697" cy="400110"/>
          </a:xfrm>
          <a:prstGeom prst="rect">
            <a:avLst/>
          </a:prstGeom>
        </p:spPr>
        <p:txBody>
          <a:bodyPr wrap="square">
            <a:spAutoFit/>
          </a:bodyPr>
          <a:lstStyle/>
          <a:p>
            <a:r>
              <a:rPr lang="en-US" altLang="ja-JP" sz="2000" dirty="0" smtClean="0"/>
              <a:t>IS0 and IS1 are naturally enhanced when cluster structures are developed </a:t>
            </a:r>
            <a:endParaRPr lang="en-US" altLang="ja-JP" sz="2000" dirty="0"/>
          </a:p>
        </p:txBody>
      </p:sp>
      <p:sp>
        <p:nvSpPr>
          <p:cNvPr id="25" name="正方形/長方形 24"/>
          <p:cNvSpPr/>
          <p:nvPr/>
        </p:nvSpPr>
        <p:spPr>
          <a:xfrm>
            <a:off x="387799" y="1563881"/>
            <a:ext cx="8425697" cy="400110"/>
          </a:xfrm>
          <a:prstGeom prst="rect">
            <a:avLst/>
          </a:prstGeom>
        </p:spPr>
        <p:txBody>
          <a:bodyPr wrap="square">
            <a:spAutoFit/>
          </a:bodyPr>
          <a:lstStyle/>
          <a:p>
            <a:r>
              <a:rPr lang="ja-JP" altLang="en-US" sz="2000" dirty="0" smtClean="0"/>
              <a:t>⇒ </a:t>
            </a:r>
            <a:r>
              <a:rPr lang="en-US" altLang="ja-JP" sz="2000" dirty="0" smtClean="0"/>
              <a:t>Effective probe to identify cluster structure at Ex &lt; 15 MeV</a:t>
            </a:r>
            <a:endParaRPr lang="en-US" altLang="ja-JP" sz="2000" dirty="0"/>
          </a:p>
        </p:txBody>
      </p:sp>
      <p:sp>
        <p:nvSpPr>
          <p:cNvPr id="26" name="正方形/長方形 25"/>
          <p:cNvSpPr/>
          <p:nvPr/>
        </p:nvSpPr>
        <p:spPr>
          <a:xfrm>
            <a:off x="171645" y="2792648"/>
            <a:ext cx="1446141" cy="432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dirty="0" smtClean="0">
                <a:solidFill>
                  <a:schemeClr val="tx1"/>
                </a:solidFill>
              </a:rPr>
              <a:t>Results</a:t>
            </a:r>
            <a:endParaRPr kumimoji="1" lang="ja-JP" altLang="en-US" sz="2200" dirty="0">
              <a:solidFill>
                <a:schemeClr val="tx1"/>
              </a:solidFill>
            </a:endParaRPr>
          </a:p>
        </p:txBody>
      </p:sp>
      <p:sp>
        <p:nvSpPr>
          <p:cNvPr id="3" name="テキスト ボックス 2"/>
          <p:cNvSpPr txBox="1"/>
          <p:nvPr/>
        </p:nvSpPr>
        <p:spPr>
          <a:xfrm>
            <a:off x="702759" y="2115072"/>
            <a:ext cx="7859459" cy="400110"/>
          </a:xfrm>
          <a:prstGeom prst="rect">
            <a:avLst/>
          </a:prstGeom>
          <a:noFill/>
          <a:ln w="38100">
            <a:solidFill>
              <a:srgbClr val="FF0000"/>
            </a:solidFill>
          </a:ln>
        </p:spPr>
        <p:txBody>
          <a:bodyPr wrap="none" rtlCol="0">
            <a:spAutoFit/>
          </a:bodyPr>
          <a:lstStyle/>
          <a:p>
            <a:r>
              <a:rPr lang="en-US" altLang="ja-JP" sz="2000" dirty="0" smtClean="0"/>
              <a:t>Important subject: </a:t>
            </a:r>
            <a:r>
              <a:rPr kumimoji="1" lang="en-US" altLang="ja-JP" sz="2000" dirty="0" smtClean="0"/>
              <a:t>Extension of analyses on IS0 and IS1 to heavier systems</a:t>
            </a:r>
            <a:endParaRPr kumimoji="1" lang="ja-JP" altLang="en-US" sz="2000" dirty="0"/>
          </a:p>
        </p:txBody>
      </p:sp>
      <p:sp>
        <p:nvSpPr>
          <p:cNvPr id="5" name="テキスト ボックス 4"/>
          <p:cNvSpPr txBox="1"/>
          <p:nvPr/>
        </p:nvSpPr>
        <p:spPr>
          <a:xfrm>
            <a:off x="387799" y="3454400"/>
            <a:ext cx="5941050" cy="400110"/>
          </a:xfrm>
          <a:prstGeom prst="rect">
            <a:avLst/>
          </a:prstGeom>
          <a:noFill/>
        </p:spPr>
        <p:txBody>
          <a:bodyPr wrap="none" rtlCol="0">
            <a:spAutoFit/>
          </a:bodyPr>
          <a:lstStyle/>
          <a:p>
            <a:r>
              <a:rPr kumimoji="1" lang="en-US" altLang="ja-JP" sz="2000" dirty="0" smtClean="0"/>
              <a:t>Macroscopic α potential model gives IS1 strength with  </a:t>
            </a:r>
            <a:endParaRPr kumimoji="1" lang="ja-JP" altLang="en-US" sz="2000" dirty="0"/>
          </a:p>
        </p:txBody>
      </p:sp>
      <p:sp>
        <p:nvSpPr>
          <p:cNvPr id="6" name="テキスト ボックス 5"/>
          <p:cNvSpPr txBox="1"/>
          <p:nvPr/>
        </p:nvSpPr>
        <p:spPr>
          <a:xfrm>
            <a:off x="619760" y="4114800"/>
            <a:ext cx="1994457" cy="523220"/>
          </a:xfrm>
          <a:prstGeom prst="rect">
            <a:avLst/>
          </a:prstGeom>
          <a:noFill/>
        </p:spPr>
        <p:txBody>
          <a:bodyPr wrap="none" rtlCol="0">
            <a:spAutoFit/>
          </a:bodyPr>
          <a:lstStyle/>
          <a:p>
            <a:r>
              <a:rPr kumimoji="1" lang="en-US" altLang="ja-JP" sz="2800" dirty="0" smtClean="0">
                <a:solidFill>
                  <a:srgbClr val="0000FF"/>
                </a:solidFill>
              </a:rPr>
              <a:t>E</a:t>
            </a:r>
            <a:r>
              <a:rPr kumimoji="1" lang="en-US" altLang="ja-JP" sz="2800" baseline="-25000" dirty="0" smtClean="0">
                <a:solidFill>
                  <a:srgbClr val="0000FF"/>
                </a:solidFill>
              </a:rPr>
              <a:t>x</a:t>
            </a:r>
            <a:r>
              <a:rPr kumimoji="1" lang="en-US" altLang="ja-JP" sz="2800" dirty="0" smtClean="0">
                <a:solidFill>
                  <a:srgbClr val="0000FF"/>
                </a:solidFill>
              </a:rPr>
              <a:t> &lt; 10 MeV</a:t>
            </a:r>
            <a:endParaRPr kumimoji="1" lang="ja-JP" altLang="en-US" sz="2800" dirty="0">
              <a:solidFill>
                <a:srgbClr val="0000FF"/>
              </a:solidFill>
            </a:endParaRPr>
          </a:p>
        </p:txBody>
      </p:sp>
      <p:sp>
        <p:nvSpPr>
          <p:cNvPr id="20" name="テキスト ボックス 19"/>
          <p:cNvSpPr txBox="1"/>
          <p:nvPr/>
        </p:nvSpPr>
        <p:spPr>
          <a:xfrm>
            <a:off x="3159761" y="4124960"/>
            <a:ext cx="3504368" cy="523220"/>
          </a:xfrm>
          <a:prstGeom prst="rect">
            <a:avLst/>
          </a:prstGeom>
          <a:noFill/>
        </p:spPr>
        <p:txBody>
          <a:bodyPr wrap="square" rtlCol="0">
            <a:spAutoFit/>
          </a:bodyPr>
          <a:lstStyle/>
          <a:p>
            <a:r>
              <a:rPr lang="en-US" altLang="ja-JP" sz="2800" dirty="0" err="1" smtClean="0">
                <a:solidFill>
                  <a:srgbClr val="FF0000"/>
                </a:solidFill>
              </a:rPr>
              <a:t>S</a:t>
            </a:r>
            <a:r>
              <a:rPr lang="en-US" altLang="ja-JP" sz="2800" baseline="-25000" dirty="0" err="1" smtClean="0">
                <a:solidFill>
                  <a:srgbClr val="FF0000"/>
                </a:solidFill>
              </a:rPr>
              <a:t>tot</a:t>
            </a:r>
            <a:r>
              <a:rPr lang="en-US" altLang="ja-JP" sz="2800" dirty="0" smtClean="0">
                <a:solidFill>
                  <a:srgbClr val="FF0000"/>
                </a:solidFill>
              </a:rPr>
              <a:t>(0</a:t>
            </a:r>
            <a:r>
              <a:rPr lang="en-US" altLang="ja-JP" sz="2800" baseline="-25000" dirty="0" smtClean="0">
                <a:solidFill>
                  <a:srgbClr val="FF0000"/>
                </a:solidFill>
              </a:rPr>
              <a:t>1</a:t>
            </a:r>
            <a:r>
              <a:rPr lang="en-US" altLang="ja-JP" sz="2800" baseline="30000" dirty="0" smtClean="0">
                <a:solidFill>
                  <a:srgbClr val="FF0000"/>
                </a:solidFill>
              </a:rPr>
              <a:t>+</a:t>
            </a:r>
            <a:r>
              <a:rPr lang="ja-JP" altLang="en-US" sz="2800" dirty="0" smtClean="0">
                <a:solidFill>
                  <a:srgbClr val="FF0000"/>
                </a:solidFill>
              </a:rPr>
              <a:t>⇒</a:t>
            </a:r>
            <a:r>
              <a:rPr lang="en-US" altLang="ja-JP" sz="2800" dirty="0" smtClean="0">
                <a:solidFill>
                  <a:srgbClr val="FF0000"/>
                </a:solidFill>
              </a:rPr>
              <a:t>1</a:t>
            </a:r>
            <a:r>
              <a:rPr lang="en-US" altLang="ja-JP" sz="2800" baseline="30000" dirty="0" smtClean="0">
                <a:solidFill>
                  <a:srgbClr val="FF0000"/>
                </a:solidFill>
              </a:rPr>
              <a:t>-</a:t>
            </a:r>
            <a:r>
              <a:rPr lang="en-US" altLang="ja-JP" sz="2800" dirty="0" smtClean="0">
                <a:solidFill>
                  <a:srgbClr val="FF0000"/>
                </a:solidFill>
              </a:rPr>
              <a:t>) </a:t>
            </a:r>
            <a:r>
              <a:rPr lang="ja-JP" altLang="en-US" sz="2800" dirty="0" smtClean="0">
                <a:solidFill>
                  <a:srgbClr val="FF0000"/>
                </a:solidFill>
              </a:rPr>
              <a:t>～ </a:t>
            </a:r>
            <a:r>
              <a:rPr lang="en-US" altLang="ja-JP" sz="2800" dirty="0" smtClean="0">
                <a:solidFill>
                  <a:srgbClr val="FF0000"/>
                </a:solidFill>
              </a:rPr>
              <a:t>1.w.u. </a:t>
            </a:r>
            <a:endParaRPr kumimoji="1" lang="ja-JP" altLang="en-US" sz="2800" dirty="0">
              <a:solidFill>
                <a:srgbClr val="FF0000"/>
              </a:solidFill>
            </a:endParaRPr>
          </a:p>
        </p:txBody>
      </p:sp>
      <p:sp>
        <p:nvSpPr>
          <p:cNvPr id="27" name="テキスト ボックス 26"/>
          <p:cNvSpPr txBox="1"/>
          <p:nvPr/>
        </p:nvSpPr>
        <p:spPr>
          <a:xfrm>
            <a:off x="7000240" y="4124960"/>
            <a:ext cx="1739964" cy="523220"/>
          </a:xfrm>
          <a:prstGeom prst="rect">
            <a:avLst/>
          </a:prstGeom>
          <a:noFill/>
        </p:spPr>
        <p:txBody>
          <a:bodyPr wrap="square" rtlCol="0">
            <a:spAutoFit/>
          </a:bodyPr>
          <a:lstStyle/>
          <a:p>
            <a:r>
              <a:rPr lang="en-US" altLang="ja-JP" sz="2800" dirty="0" smtClean="0">
                <a:solidFill>
                  <a:srgbClr val="FF0000"/>
                </a:solidFill>
              </a:rPr>
              <a:t>Γ &lt; 1 MeV </a:t>
            </a:r>
            <a:endParaRPr kumimoji="1" lang="ja-JP" altLang="en-US" sz="2800" dirty="0">
              <a:solidFill>
                <a:srgbClr val="FF0000"/>
              </a:solidFill>
            </a:endParaRPr>
          </a:p>
        </p:txBody>
      </p:sp>
      <p:sp>
        <p:nvSpPr>
          <p:cNvPr id="7" name="テキスト ボックス 6"/>
          <p:cNvSpPr txBox="1"/>
          <p:nvPr/>
        </p:nvSpPr>
        <p:spPr>
          <a:xfrm>
            <a:off x="1005840" y="4775200"/>
            <a:ext cx="1100622" cy="400110"/>
          </a:xfrm>
          <a:prstGeom prst="rect">
            <a:avLst/>
          </a:prstGeom>
          <a:noFill/>
          <a:ln>
            <a:solidFill>
              <a:srgbClr val="0000FF"/>
            </a:solidFill>
          </a:ln>
        </p:spPr>
        <p:txBody>
          <a:bodyPr wrap="none" rtlCol="0">
            <a:spAutoFit/>
          </a:bodyPr>
          <a:lstStyle/>
          <a:p>
            <a:r>
              <a:rPr lang="en-US" altLang="ja-JP" sz="2000" dirty="0" smtClean="0"/>
              <a:t>Realistic </a:t>
            </a:r>
            <a:endParaRPr kumimoji="1" lang="ja-JP" altLang="en-US" sz="2000" dirty="0"/>
          </a:p>
        </p:txBody>
      </p:sp>
      <p:sp>
        <p:nvSpPr>
          <p:cNvPr id="8" name="テキスト ボックス 7"/>
          <p:cNvSpPr txBox="1"/>
          <p:nvPr/>
        </p:nvSpPr>
        <p:spPr>
          <a:xfrm>
            <a:off x="336999" y="5303520"/>
            <a:ext cx="2479077" cy="646331"/>
          </a:xfrm>
          <a:prstGeom prst="rect">
            <a:avLst/>
          </a:prstGeom>
          <a:noFill/>
        </p:spPr>
        <p:txBody>
          <a:bodyPr wrap="none" rtlCol="0">
            <a:spAutoFit/>
          </a:bodyPr>
          <a:lstStyle/>
          <a:p>
            <a:r>
              <a:rPr kumimoji="1" lang="en-US" altLang="ja-JP" dirty="0" smtClean="0"/>
              <a:t>α </a:t>
            </a:r>
            <a:r>
              <a:rPr kumimoji="1" lang="en-US" altLang="ja-JP" dirty="0" err="1" smtClean="0"/>
              <a:t>pot.model</a:t>
            </a:r>
            <a:r>
              <a:rPr kumimoji="1" lang="en-US" altLang="ja-JP" dirty="0" smtClean="0"/>
              <a:t> is possible </a:t>
            </a:r>
          </a:p>
          <a:p>
            <a:r>
              <a:rPr lang="en-US" altLang="ja-JP" dirty="0"/>
              <a:t>t</a:t>
            </a:r>
            <a:r>
              <a:rPr lang="en-US" altLang="ja-JP" dirty="0" smtClean="0"/>
              <a:t>o describe final 1</a:t>
            </a:r>
            <a:r>
              <a:rPr lang="en-US" altLang="ja-JP" baseline="30000" dirty="0" smtClean="0"/>
              <a:t>-</a:t>
            </a:r>
            <a:r>
              <a:rPr lang="en-US" altLang="ja-JP" dirty="0" smtClean="0"/>
              <a:t> state</a:t>
            </a:r>
            <a:endParaRPr kumimoji="1" lang="ja-JP" altLang="en-US" dirty="0"/>
          </a:p>
        </p:txBody>
      </p:sp>
      <p:sp>
        <p:nvSpPr>
          <p:cNvPr id="28" name="テキスト ボックス 27"/>
          <p:cNvSpPr txBox="1"/>
          <p:nvPr/>
        </p:nvSpPr>
        <p:spPr>
          <a:xfrm>
            <a:off x="4155440" y="4775200"/>
            <a:ext cx="1351780" cy="400110"/>
          </a:xfrm>
          <a:prstGeom prst="rect">
            <a:avLst/>
          </a:prstGeom>
          <a:noFill/>
          <a:ln>
            <a:solidFill>
              <a:srgbClr val="FF0000"/>
            </a:solidFill>
          </a:ln>
        </p:spPr>
        <p:txBody>
          <a:bodyPr wrap="none" rtlCol="0">
            <a:spAutoFit/>
          </a:bodyPr>
          <a:lstStyle/>
          <a:p>
            <a:r>
              <a:rPr lang="en-US" altLang="ja-JP" sz="2000" dirty="0" smtClean="0"/>
              <a:t>Unrealistic </a:t>
            </a:r>
            <a:endParaRPr kumimoji="1" lang="ja-JP" altLang="en-US" sz="2000" dirty="0"/>
          </a:p>
        </p:txBody>
      </p:sp>
      <p:sp>
        <p:nvSpPr>
          <p:cNvPr id="30" name="テキスト ボックス 29"/>
          <p:cNvSpPr txBox="1"/>
          <p:nvPr/>
        </p:nvSpPr>
        <p:spPr>
          <a:xfrm>
            <a:off x="7183120" y="4775200"/>
            <a:ext cx="1351780" cy="400110"/>
          </a:xfrm>
          <a:prstGeom prst="rect">
            <a:avLst/>
          </a:prstGeom>
          <a:noFill/>
          <a:ln>
            <a:solidFill>
              <a:srgbClr val="FF0000"/>
            </a:solidFill>
          </a:ln>
        </p:spPr>
        <p:txBody>
          <a:bodyPr wrap="none" rtlCol="0">
            <a:spAutoFit/>
          </a:bodyPr>
          <a:lstStyle/>
          <a:p>
            <a:r>
              <a:rPr lang="en-US" altLang="ja-JP" sz="2000" dirty="0" smtClean="0"/>
              <a:t>Unrealistic </a:t>
            </a:r>
            <a:endParaRPr kumimoji="1" lang="ja-JP" altLang="en-US" sz="2000" dirty="0"/>
          </a:p>
        </p:txBody>
      </p:sp>
      <p:sp>
        <p:nvSpPr>
          <p:cNvPr id="31" name="テキスト ボックス 30"/>
          <p:cNvSpPr txBox="1"/>
          <p:nvPr/>
        </p:nvSpPr>
        <p:spPr>
          <a:xfrm>
            <a:off x="3689799" y="5303520"/>
            <a:ext cx="2405274" cy="923330"/>
          </a:xfrm>
          <a:prstGeom prst="rect">
            <a:avLst/>
          </a:prstGeom>
          <a:noFill/>
        </p:spPr>
        <p:txBody>
          <a:bodyPr wrap="none" rtlCol="0">
            <a:spAutoFit/>
          </a:bodyPr>
          <a:lstStyle/>
          <a:p>
            <a:r>
              <a:rPr lang="en-US" altLang="ja-JP" dirty="0" smtClean="0"/>
              <a:t>Shell – cluster coupling </a:t>
            </a:r>
          </a:p>
          <a:p>
            <a:r>
              <a:rPr lang="en-US" altLang="ja-JP" dirty="0" smtClean="0"/>
              <a:t>must be considered for </a:t>
            </a:r>
          </a:p>
          <a:p>
            <a:r>
              <a:rPr lang="en-US" altLang="ja-JP" dirty="0" smtClean="0"/>
              <a:t>Initial 0</a:t>
            </a:r>
            <a:r>
              <a:rPr lang="en-US" altLang="ja-JP" baseline="-25000" dirty="0" smtClean="0"/>
              <a:t>1</a:t>
            </a:r>
            <a:r>
              <a:rPr lang="en-US" altLang="ja-JP" baseline="30000" dirty="0"/>
              <a:t>+</a:t>
            </a:r>
            <a:r>
              <a:rPr lang="en-US" altLang="ja-JP" dirty="0" smtClean="0"/>
              <a:t> state</a:t>
            </a:r>
          </a:p>
        </p:txBody>
      </p:sp>
      <p:sp>
        <p:nvSpPr>
          <p:cNvPr id="32" name="テキスト ボックス 31"/>
          <p:cNvSpPr txBox="1"/>
          <p:nvPr/>
        </p:nvSpPr>
        <p:spPr>
          <a:xfrm>
            <a:off x="6697159" y="5303520"/>
            <a:ext cx="2294026" cy="923330"/>
          </a:xfrm>
          <a:prstGeom prst="rect">
            <a:avLst/>
          </a:prstGeom>
          <a:noFill/>
        </p:spPr>
        <p:txBody>
          <a:bodyPr wrap="none" rtlCol="0">
            <a:spAutoFit/>
          </a:bodyPr>
          <a:lstStyle/>
          <a:p>
            <a:r>
              <a:rPr lang="en-US" altLang="ja-JP" dirty="0" smtClean="0"/>
              <a:t>Spreading width must </a:t>
            </a:r>
          </a:p>
          <a:p>
            <a:r>
              <a:rPr lang="en-US" altLang="ja-JP" dirty="0"/>
              <a:t>b</a:t>
            </a:r>
            <a:r>
              <a:rPr lang="en-US" altLang="ja-JP" dirty="0" smtClean="0"/>
              <a:t>e considered for final</a:t>
            </a:r>
          </a:p>
          <a:p>
            <a:r>
              <a:rPr lang="en-US" altLang="ja-JP" dirty="0" smtClean="0"/>
              <a:t>1</a:t>
            </a:r>
            <a:r>
              <a:rPr lang="en-US" altLang="ja-JP" baseline="30000" dirty="0" smtClean="0"/>
              <a:t>-</a:t>
            </a:r>
            <a:r>
              <a:rPr lang="en-US" altLang="ja-JP" dirty="0" smtClean="0"/>
              <a:t> state</a:t>
            </a:r>
          </a:p>
        </p:txBody>
      </p:sp>
      <p:sp>
        <p:nvSpPr>
          <p:cNvPr id="33" name="テキスト ボックス 32"/>
          <p:cNvSpPr txBox="1"/>
          <p:nvPr/>
        </p:nvSpPr>
        <p:spPr>
          <a:xfrm>
            <a:off x="-18601" y="5943600"/>
            <a:ext cx="3450881" cy="369332"/>
          </a:xfrm>
          <a:prstGeom prst="rect">
            <a:avLst/>
          </a:prstGeom>
          <a:noFill/>
        </p:spPr>
        <p:txBody>
          <a:bodyPr wrap="none" rtlCol="0">
            <a:spAutoFit/>
          </a:bodyPr>
          <a:lstStyle/>
          <a:p>
            <a:r>
              <a:rPr lang="en-US" altLang="ja-JP" dirty="0" smtClean="0">
                <a:solidFill>
                  <a:srgbClr val="0000FF"/>
                </a:solidFill>
              </a:rPr>
              <a:t>(Meaningful result for application </a:t>
            </a:r>
            <a:r>
              <a:rPr lang="en-US" altLang="ja-JP" dirty="0" smtClean="0"/>
              <a:t>)</a:t>
            </a:r>
            <a:endParaRPr kumimoji="1" lang="en-US" altLang="ja-JP" dirty="0" smtClean="0"/>
          </a:p>
        </p:txBody>
      </p:sp>
    </p:spTree>
    <p:extLst>
      <p:ext uri="{BB962C8B-B14F-4D97-AF65-F5344CB8AC3E}">
        <p14:creationId xmlns:p14="http://schemas.microsoft.com/office/powerpoint/2010/main" val="306376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linds(horizont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blinds(horizontal)">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linds(horizontal)">
                                      <p:cBhvr>
                                        <p:cTn id="25" dur="500"/>
                                        <p:tgtEl>
                                          <p:spTgt spid="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blinds(horizontal)">
                                      <p:cBhvr>
                                        <p:cTn id="28" dur="500"/>
                                        <p:tgtEl>
                                          <p:spTgt spid="33"/>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blinds(horizontal)">
                                      <p:cBhvr>
                                        <p:cTn id="33" dur="500"/>
                                        <p:tgtEl>
                                          <p:spTgt spid="28"/>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blinds(horizontal)">
                                      <p:cBhvr>
                                        <p:cTn id="36" dur="500"/>
                                        <p:tgtEl>
                                          <p:spTgt spid="30"/>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blinds(horizontal)">
                                      <p:cBhvr>
                                        <p:cTn id="39" dur="500"/>
                                        <p:tgtEl>
                                          <p:spTgt spid="31"/>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blinds(horizontal)">
                                      <p:cBhvr>
                                        <p:cTn id="4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p:bldP spid="27" grpId="0"/>
      <p:bldP spid="7" grpId="0" animBg="1"/>
      <p:bldP spid="8" grpId="0"/>
      <p:bldP spid="28" grpId="0" animBg="1"/>
      <p:bldP spid="30" grpId="0" animBg="1"/>
      <p:bldP spid="31" grpId="0"/>
      <p:bldP spid="32" grpId="0"/>
      <p:bldP spid="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xmlns="" id="{73D2CDC2-F772-46EA-A007-AA5C10C7345C}"/>
              </a:ext>
            </a:extLst>
          </p:cNvPr>
          <p:cNvPicPr>
            <a:picLocks noChangeAspect="1"/>
          </p:cNvPicPr>
          <p:nvPr/>
        </p:nvPicPr>
        <p:blipFill>
          <a:blip r:embed="rId3"/>
          <a:stretch>
            <a:fillRect/>
          </a:stretch>
        </p:blipFill>
        <p:spPr>
          <a:xfrm>
            <a:off x="1524000" y="1139520"/>
            <a:ext cx="6096000" cy="3657600"/>
          </a:xfrm>
          <a:prstGeom prst="rect">
            <a:avLst/>
          </a:prstGeom>
        </p:spPr>
      </p:pic>
      <p:sp>
        <p:nvSpPr>
          <p:cNvPr id="6" name="テキスト ボックス 5">
            <a:extLst>
              <a:ext uri="{FF2B5EF4-FFF2-40B4-BE49-F238E27FC236}">
                <a16:creationId xmlns:a16="http://schemas.microsoft.com/office/drawing/2014/main" xmlns="" id="{EBA7D339-5102-4CD0-BA94-268933E5CB09}"/>
              </a:ext>
            </a:extLst>
          </p:cNvPr>
          <p:cNvSpPr txBox="1"/>
          <p:nvPr/>
        </p:nvSpPr>
        <p:spPr>
          <a:xfrm rot="16200000">
            <a:off x="30488" y="2626323"/>
            <a:ext cx="2648482" cy="338554"/>
          </a:xfrm>
          <a:prstGeom prst="rect">
            <a:avLst/>
          </a:prstGeom>
          <a:noFill/>
        </p:spPr>
        <p:txBody>
          <a:bodyPr vert="horz"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600" noProof="0" dirty="0" smtClean="0">
                <a:solidFill>
                  <a:prstClr val="black"/>
                </a:solidFill>
                <a:latin typeface="ＭＳ Ｐゴシック" panose="020B0600070205080204" pitchFamily="50" charset="-128"/>
                <a:ea typeface="ＭＳ Ｐゴシック" panose="020B0600070205080204" pitchFamily="50" charset="-128"/>
              </a:rPr>
              <a:t>Electric dipole strength (</a:t>
            </a:r>
            <a:r>
              <a:rPr lang="en-US" altLang="ja-JP" sz="1600" noProof="0" dirty="0" err="1" smtClean="0">
                <a:solidFill>
                  <a:prstClr val="black"/>
                </a:solidFill>
                <a:latin typeface="ＭＳ Ｐゴシック" panose="020B0600070205080204" pitchFamily="50" charset="-128"/>
                <a:ea typeface="ＭＳ Ｐゴシック" panose="020B0600070205080204" pitchFamily="50" charset="-128"/>
              </a:rPr>
              <a:t>a.u</a:t>
            </a:r>
            <a:r>
              <a:rPr lang="en-US" altLang="ja-JP" sz="1600" noProof="0" dirty="0" smtClean="0">
                <a:solidFill>
                  <a:prstClr val="black"/>
                </a:solidFill>
                <a:latin typeface="ＭＳ Ｐゴシック" panose="020B0600070205080204" pitchFamily="50" charset="-128"/>
                <a:ea typeface="ＭＳ Ｐゴシック" panose="020B0600070205080204" pitchFamily="50" charset="-128"/>
              </a:rPr>
              <a:t>.)</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 name="テキスト ボックス 6">
            <a:extLst>
              <a:ext uri="{FF2B5EF4-FFF2-40B4-BE49-F238E27FC236}">
                <a16:creationId xmlns:a16="http://schemas.microsoft.com/office/drawing/2014/main" xmlns="" id="{00D92257-277D-46DE-BCD1-3E4DF070A5B0}"/>
              </a:ext>
            </a:extLst>
          </p:cNvPr>
          <p:cNvSpPr txBox="1"/>
          <p:nvPr/>
        </p:nvSpPr>
        <p:spPr>
          <a:xfrm>
            <a:off x="3553156" y="4749957"/>
            <a:ext cx="2031325" cy="338554"/>
          </a:xfrm>
          <a:prstGeom prst="rect">
            <a:avLst/>
          </a:prstGeom>
          <a:noFill/>
        </p:spPr>
        <p:txBody>
          <a:bodyPr vert="horz"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1"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Photon Energy </a:t>
            </a:r>
            <a:r>
              <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[MeV</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xmlns="" id="{51FB33AB-B6E8-4405-B3AA-3EC4AAB47190}"/>
                  </a:ext>
                </a:extLst>
              </p:cNvPr>
              <p:cNvSpPr txBox="1"/>
              <p:nvPr/>
            </p:nvSpPr>
            <p:spPr>
              <a:xfrm rot="16200000">
                <a:off x="2256458" y="2515350"/>
                <a:ext cx="2214260" cy="40363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Pre>
                        <m:sPrePr>
                          <m:ctrlPr>
                            <a:rPr kumimoji="0" lang="en-US" altLang="ja-JP" sz="2000" b="0" i="1" u="none" strike="noStrike" kern="1200" cap="none" spc="0" normalizeH="0" baseline="0" noProof="0" smtClean="0">
                              <a:ln>
                                <a:noFill/>
                              </a:ln>
                              <a:solidFill>
                                <a:srgbClr val="FF0000"/>
                              </a:solidFill>
                              <a:effectLst/>
                              <a:uLnTx/>
                              <a:uFillTx/>
                              <a:latin typeface="Cambria Math" panose="02040503050406030204" pitchFamily="18" charset="0"/>
                              <a:cs typeface="+mn-cs"/>
                            </a:rPr>
                          </m:ctrlPr>
                        </m:sPrePr>
                        <m:sub>
                          <m:r>
                            <a:rPr kumimoji="0" lang="en-US" altLang="ja-JP" sz="2000" b="0" i="1" u="none" strike="noStrike" kern="1200" cap="none" spc="0" normalizeH="0" baseline="0" noProof="0">
                              <a:ln>
                                <a:noFill/>
                              </a:ln>
                              <a:solidFill>
                                <a:srgbClr val="FF0000"/>
                              </a:solidFill>
                              <a:effectLst/>
                              <a:uLnTx/>
                              <a:uFillTx/>
                              <a:latin typeface="Cambria Math" panose="02040503050406030204" pitchFamily="18" charset="0"/>
                              <a:cs typeface="+mn-cs"/>
                            </a:rPr>
                            <m:t> </m:t>
                          </m:r>
                        </m:sub>
                        <m:sup>
                          <m:r>
                            <a:rPr kumimoji="0" lang="en-US" altLang="ja-JP" sz="2000" b="0" i="1" u="none" strike="noStrike" kern="1200" cap="none" spc="0" normalizeH="0" baseline="0" noProof="0">
                              <a:ln>
                                <a:noFill/>
                              </a:ln>
                              <a:solidFill>
                                <a:srgbClr val="FF0000"/>
                              </a:solidFill>
                              <a:effectLst/>
                              <a:uLnTx/>
                              <a:uFillTx/>
                              <a:latin typeface="Cambria Math" panose="02040503050406030204" pitchFamily="18" charset="0"/>
                              <a:cs typeface="+mn-cs"/>
                            </a:rPr>
                            <m:t>135</m:t>
                          </m:r>
                        </m:sup>
                        <m:e>
                          <m:r>
                            <m:rPr>
                              <m:sty m:val="p"/>
                            </m:rPr>
                            <a:rPr kumimoji="0" lang="en-US" altLang="ja-JP" sz="2000" b="0" i="0" u="none" strike="noStrike" kern="1200" cap="none" spc="0" normalizeH="0" baseline="0" noProof="0">
                              <a:ln>
                                <a:noFill/>
                              </a:ln>
                              <a:solidFill>
                                <a:srgbClr val="FF0000"/>
                              </a:solidFill>
                              <a:effectLst/>
                              <a:uLnTx/>
                              <a:uFillTx/>
                              <a:latin typeface="Cambria Math" panose="02040503050406030204" pitchFamily="18" charset="0"/>
                              <a:cs typeface="+mn-cs"/>
                            </a:rPr>
                            <m:t>Cs</m:t>
                          </m:r>
                        </m:e>
                      </m:sPre>
                      <m:r>
                        <a:rPr kumimoji="0" lang="en-US" altLang="ja-JP" sz="2000" b="0" i="1" u="none" strike="noStrike" kern="1200" cap="none" spc="0" normalizeH="0" baseline="0" noProof="0" smtClean="0">
                          <a:ln>
                            <a:noFill/>
                          </a:ln>
                          <a:solidFill>
                            <a:srgbClr val="FF0000"/>
                          </a:solidFill>
                          <a:effectLst/>
                          <a:uLnTx/>
                          <a:uFillTx/>
                          <a:latin typeface="Cambria Math" panose="02040503050406030204" pitchFamily="18" charset="0"/>
                          <a:ea typeface="Cambria Math" panose="02040503050406030204" pitchFamily="18" charset="0"/>
                          <a:cs typeface="+mn-cs"/>
                        </a:rPr>
                        <m:t>→</m:t>
                      </m:r>
                      <m:sPre>
                        <m:sPrePr>
                          <m:ctrlPr>
                            <a:rPr kumimoji="0" lang="en-US" altLang="ja-JP" sz="2000" b="0" i="1" u="none" strike="noStrike" kern="1200" cap="none" spc="0" normalizeH="0" baseline="0" noProof="0" smtClean="0">
                              <a:ln>
                                <a:noFill/>
                              </a:ln>
                              <a:solidFill>
                                <a:srgbClr val="FF0000"/>
                              </a:solidFill>
                              <a:effectLst/>
                              <a:uLnTx/>
                              <a:uFillTx/>
                              <a:latin typeface="Cambria Math" panose="02040503050406030204" pitchFamily="18" charset="0"/>
                              <a:cs typeface="+mn-cs"/>
                            </a:rPr>
                          </m:ctrlPr>
                        </m:sPrePr>
                        <m:sub>
                          <m:r>
                            <a:rPr kumimoji="0" lang="en-US" altLang="ja-JP" sz="2000" b="0" i="1" u="none" strike="noStrike" kern="1200" cap="none" spc="0" normalizeH="0" baseline="0" noProof="0">
                              <a:ln>
                                <a:noFill/>
                              </a:ln>
                              <a:solidFill>
                                <a:srgbClr val="FF0000"/>
                              </a:solidFill>
                              <a:effectLst/>
                              <a:uLnTx/>
                              <a:uFillTx/>
                              <a:latin typeface="Cambria Math" panose="02040503050406030204" pitchFamily="18" charset="0"/>
                              <a:cs typeface="+mn-cs"/>
                            </a:rPr>
                            <m:t> </m:t>
                          </m:r>
                        </m:sub>
                        <m:sup>
                          <m:r>
                            <a:rPr kumimoji="0" lang="en-US" altLang="ja-JP" sz="2000" b="0" i="1" u="none" strike="noStrike" kern="1200" cap="none" spc="0" normalizeH="0" baseline="0" noProof="0">
                              <a:ln>
                                <a:noFill/>
                              </a:ln>
                              <a:solidFill>
                                <a:srgbClr val="FF0000"/>
                              </a:solidFill>
                              <a:effectLst/>
                              <a:uLnTx/>
                              <a:uFillTx/>
                              <a:latin typeface="Cambria Math" panose="02040503050406030204" pitchFamily="18" charset="0"/>
                              <a:cs typeface="+mn-cs"/>
                            </a:rPr>
                            <m:t>131</m:t>
                          </m:r>
                        </m:sup>
                        <m:e>
                          <m:r>
                            <m:rPr>
                              <m:sty m:val="p"/>
                            </m:rPr>
                            <a:rPr kumimoji="0" lang="en-US" altLang="ja-JP" sz="2000" b="0" i="0" u="none" strike="noStrike" kern="1200" cap="none" spc="0" normalizeH="0" baseline="0" noProof="0">
                              <a:ln>
                                <a:noFill/>
                              </a:ln>
                              <a:solidFill>
                                <a:srgbClr val="FF0000"/>
                              </a:solidFill>
                              <a:effectLst/>
                              <a:uLnTx/>
                              <a:uFillTx/>
                              <a:latin typeface="Cambria Math" panose="02040503050406030204" pitchFamily="18" charset="0"/>
                              <a:cs typeface="+mn-cs"/>
                            </a:rPr>
                            <m:t>I</m:t>
                          </m:r>
                        </m:e>
                      </m:sPre>
                      <m:r>
                        <a:rPr kumimoji="0" lang="en-US" altLang="ja-JP" sz="2000" b="0" i="1" u="none" strike="noStrike" kern="1200" cap="none" spc="0" normalizeH="0" baseline="0" noProof="0">
                          <a:ln>
                            <a:noFill/>
                          </a:ln>
                          <a:solidFill>
                            <a:srgbClr val="FF0000"/>
                          </a:solidFill>
                          <a:effectLst/>
                          <a:uLnTx/>
                          <a:uFillTx/>
                          <a:latin typeface="Cambria Math" panose="02040503050406030204" pitchFamily="18" charset="0"/>
                          <a:cs typeface="+mn-cs"/>
                        </a:rPr>
                        <m:t>+</m:t>
                      </m:r>
                      <m:r>
                        <a:rPr kumimoji="0" lang="en-US" altLang="ja-JP" sz="2000" b="0" i="1" u="none" strike="noStrike" kern="1200" cap="none" spc="0" normalizeH="0" baseline="0" noProof="0">
                          <a:ln>
                            <a:noFill/>
                          </a:ln>
                          <a:solidFill>
                            <a:srgbClr val="FF0000"/>
                          </a:solidFill>
                          <a:effectLst/>
                          <a:uLnTx/>
                          <a:uFillTx/>
                          <a:latin typeface="Cambria Math" panose="02040503050406030204" pitchFamily="18" charset="0"/>
                          <a:cs typeface="+mn-cs"/>
                        </a:rPr>
                        <m:t>𝛼</m:t>
                      </m:r>
                      <m:r>
                        <a:rPr kumimoji="0" lang="en-US" altLang="ja-JP" sz="2000" b="0" i="1" u="none" strike="noStrike" kern="1200" cap="none" spc="0" normalizeH="0" baseline="0" noProof="0" smtClean="0">
                          <a:ln>
                            <a:noFill/>
                          </a:ln>
                          <a:solidFill>
                            <a:srgbClr val="FF0000"/>
                          </a:solidFill>
                          <a:effectLst/>
                          <a:uLnTx/>
                          <a:uFillTx/>
                          <a:latin typeface="Cambria Math" panose="02040503050406030204" pitchFamily="18" charset="0"/>
                          <a:cs typeface="+mn-cs"/>
                        </a:rPr>
                        <m:t>  </m:t>
                      </m:r>
                    </m:oMath>
                  </m:oMathPara>
                </a14:m>
                <a:endPar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mc:Choice>
        <mc:Fallback xmlns="">
          <p:sp>
            <p:nvSpPr>
              <p:cNvPr id="11" name="テキスト ボックス 10">
                <a:extLst>
                  <a:ext uri="{FF2B5EF4-FFF2-40B4-BE49-F238E27FC236}">
                    <a16:creationId xmlns:a16="http://schemas.microsoft.com/office/drawing/2014/main" id="{51FB33AB-B6E8-4405-B3AA-3EC4AAB47190}"/>
                  </a:ext>
                </a:extLst>
              </p:cNvPr>
              <p:cNvSpPr txBox="1">
                <a:spLocks noRot="1" noChangeAspect="1" noMove="1" noResize="1" noEditPoints="1" noAdjustHandles="1" noChangeArrowheads="1" noChangeShapeType="1" noTextEdit="1"/>
              </p:cNvSpPr>
              <p:nvPr/>
            </p:nvSpPr>
            <p:spPr>
              <a:xfrm rot="16200000">
                <a:off x="2256458" y="2515350"/>
                <a:ext cx="2214260" cy="403637"/>
              </a:xfrm>
              <a:prstGeom prst="rect">
                <a:avLst/>
              </a:prstGeom>
              <a:blipFill>
                <a:blip r:embed="rId4"/>
                <a:stretch>
                  <a:fillRect/>
                </a:stretch>
              </a:blipFill>
            </p:spPr>
            <p:txBody>
              <a:bodyPr/>
              <a:lstStyle/>
              <a:p>
                <a:r>
                  <a:rPr lang="ja-JP" altLang="en-US">
                    <a:noFill/>
                  </a:rPr>
                  <a:t> </a:t>
                </a:r>
              </a:p>
            </p:txBody>
          </p:sp>
        </mc:Fallback>
      </mc:AlternateContent>
      <p:sp>
        <p:nvSpPr>
          <p:cNvPr id="2" name="テキスト ボックス 1">
            <a:extLst>
              <a:ext uri="{FF2B5EF4-FFF2-40B4-BE49-F238E27FC236}">
                <a16:creationId xmlns:a16="http://schemas.microsoft.com/office/drawing/2014/main" xmlns="" id="{1AE443A7-39A5-4367-9175-F0DBF41ABC09}"/>
              </a:ext>
            </a:extLst>
          </p:cNvPr>
          <p:cNvSpPr txBox="1"/>
          <p:nvPr/>
        </p:nvSpPr>
        <p:spPr>
          <a:xfrm>
            <a:off x="4391115" y="2080146"/>
            <a:ext cx="2820003" cy="338554"/>
          </a:xfrm>
          <a:prstGeom prst="rect">
            <a:avLst/>
          </a:prstGeom>
          <a:solidFill>
            <a:schemeClr val="bg1"/>
          </a:solid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600" dirty="0" smtClean="0">
                <a:solidFill>
                  <a:srgbClr val="0000FF"/>
                </a:solidFill>
                <a:latin typeface="ＭＳ Ｐゴシック" panose="020B0600070205080204" pitchFamily="50" charset="-128"/>
                <a:ea typeface="ＭＳ Ｐゴシック" panose="020B0600070205080204" pitchFamily="50" charset="-128"/>
              </a:rPr>
              <a:t>M.F. cal. by S. Ebata at </a:t>
            </a:r>
            <a:r>
              <a:rPr lang="en-US" altLang="ja-JP" sz="1600" dirty="0" err="1" smtClean="0">
                <a:solidFill>
                  <a:srgbClr val="0000FF"/>
                </a:solidFill>
                <a:latin typeface="ＭＳ Ｐゴシック" panose="020B0600070205080204" pitchFamily="50" charset="-128"/>
                <a:ea typeface="ＭＳ Ｐゴシック" panose="020B0600070205080204" pitchFamily="50" charset="-128"/>
              </a:rPr>
              <a:t>TITech</a:t>
            </a:r>
            <a:endParaRPr kumimoji="1" lang="ja-JP" altLang="en-US" sz="1600" b="0" i="0" u="none" strike="noStrike" kern="12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endParaRPr>
          </a:p>
        </p:txBody>
      </p:sp>
      <mc:AlternateContent xmlns:mc="http://schemas.openxmlformats.org/markup-compatibility/2006" xmlns:a14="http://schemas.microsoft.com/office/drawing/2010/main">
        <mc:Choice Requires="a14">
          <p:sp>
            <p:nvSpPr>
              <p:cNvPr id="8" name="正方形/長方形 7">
                <a:extLst>
                  <a:ext uri="{FF2B5EF4-FFF2-40B4-BE49-F238E27FC236}">
                    <a16:creationId xmlns:a16="http://schemas.microsoft.com/office/drawing/2014/main" xmlns="" id="{C135D298-9624-4286-89E5-81DC2777E998}"/>
                  </a:ext>
                </a:extLst>
              </p:cNvPr>
              <p:cNvSpPr/>
              <p:nvPr/>
            </p:nvSpPr>
            <p:spPr>
              <a:xfrm>
                <a:off x="4153502" y="1735337"/>
                <a:ext cx="2249783" cy="403637"/>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Pre>
                        <m:sPrePr>
                          <m:ctrlPr>
                            <a:rPr kumimoji="0" lang="en-US" altLang="ja-JP" sz="2000" b="0" i="1" u="none" strike="noStrike" kern="1200" cap="none" spc="0" normalizeH="0" baseline="0" noProof="0" smtClean="0">
                              <a:ln>
                                <a:noFill/>
                              </a:ln>
                              <a:solidFill>
                                <a:srgbClr val="0000FF"/>
                              </a:solidFill>
                              <a:effectLst/>
                              <a:uLnTx/>
                              <a:uFillTx/>
                              <a:latin typeface="Cambria Math" panose="02040503050406030204" pitchFamily="18" charset="0"/>
                              <a:cs typeface="+mn-cs"/>
                            </a:rPr>
                          </m:ctrlPr>
                        </m:sPrePr>
                        <m:sub>
                          <m:r>
                            <a:rPr kumimoji="0" lang="en-US" altLang="ja-JP" sz="2000" b="0" i="1" u="none" strike="noStrike" kern="1200" cap="none" spc="0" normalizeH="0" baseline="0" noProof="0">
                              <a:ln>
                                <a:noFill/>
                              </a:ln>
                              <a:solidFill>
                                <a:srgbClr val="0000FF"/>
                              </a:solidFill>
                              <a:effectLst/>
                              <a:uLnTx/>
                              <a:uFillTx/>
                              <a:latin typeface="Cambria Math" panose="02040503050406030204" pitchFamily="18" charset="0"/>
                              <a:cs typeface="+mn-cs"/>
                            </a:rPr>
                            <m:t> </m:t>
                          </m:r>
                        </m:sub>
                        <m:sup>
                          <m:r>
                            <a:rPr kumimoji="0" lang="en-US" altLang="ja-JP" sz="2000" b="0" i="1" u="none" strike="noStrike" kern="1200" cap="none" spc="0" normalizeH="0" baseline="0" noProof="0">
                              <a:ln>
                                <a:noFill/>
                              </a:ln>
                              <a:solidFill>
                                <a:srgbClr val="0000FF"/>
                              </a:solidFill>
                              <a:effectLst/>
                              <a:uLnTx/>
                              <a:uFillTx/>
                              <a:latin typeface="Cambria Math" panose="02040503050406030204" pitchFamily="18" charset="0"/>
                              <a:cs typeface="+mn-cs"/>
                            </a:rPr>
                            <m:t>135</m:t>
                          </m:r>
                        </m:sup>
                        <m:e>
                          <m:r>
                            <m:rPr>
                              <m:sty m:val="p"/>
                            </m:rPr>
                            <a:rPr kumimoji="0" lang="en-US" altLang="ja-JP" sz="2000" b="0" i="0" u="none" strike="noStrike" kern="1200" cap="none" spc="0" normalizeH="0" baseline="0" noProof="0">
                              <a:ln>
                                <a:noFill/>
                              </a:ln>
                              <a:solidFill>
                                <a:srgbClr val="0000FF"/>
                              </a:solidFill>
                              <a:effectLst/>
                              <a:uLnTx/>
                              <a:uFillTx/>
                              <a:latin typeface="Cambria Math" panose="02040503050406030204" pitchFamily="18" charset="0"/>
                              <a:cs typeface="+mn-cs"/>
                            </a:rPr>
                            <m:t>Cs</m:t>
                          </m:r>
                        </m:e>
                      </m:sPre>
                      <m:r>
                        <a:rPr kumimoji="0" lang="en-US" altLang="ja-JP" sz="2000" b="0" i="1" u="none" strike="noStrike" kern="1200" cap="none" spc="0" normalizeH="0" baseline="0" noProof="0">
                          <a:ln>
                            <a:noFill/>
                          </a:ln>
                          <a:solidFill>
                            <a:srgbClr val="0000FF"/>
                          </a:solidFill>
                          <a:effectLst/>
                          <a:uLnTx/>
                          <a:uFillTx/>
                          <a:latin typeface="Cambria Math" panose="02040503050406030204" pitchFamily="18" charset="0"/>
                          <a:ea typeface="Cambria Math" panose="02040503050406030204" pitchFamily="18" charset="0"/>
                          <a:cs typeface="+mn-cs"/>
                        </a:rPr>
                        <m:t>→</m:t>
                      </m:r>
                      <m:sPre>
                        <m:sPrePr>
                          <m:ctrlPr>
                            <a:rPr kumimoji="0" lang="en-US" altLang="ja-JP" sz="2000" b="0" i="1" u="none" strike="noStrike" kern="1200" cap="none" spc="0" normalizeH="0" baseline="0" noProof="0">
                              <a:ln>
                                <a:noFill/>
                              </a:ln>
                              <a:solidFill>
                                <a:srgbClr val="0000FF"/>
                              </a:solidFill>
                              <a:effectLst/>
                              <a:uLnTx/>
                              <a:uFillTx/>
                              <a:latin typeface="Cambria Math" panose="02040503050406030204" pitchFamily="18" charset="0"/>
                              <a:cs typeface="+mn-cs"/>
                            </a:rPr>
                          </m:ctrlPr>
                        </m:sPrePr>
                        <m:sub>
                          <m:r>
                            <a:rPr kumimoji="0" lang="en-US" altLang="ja-JP" sz="2000" b="0" i="1" u="none" strike="noStrike" kern="1200" cap="none" spc="0" normalizeH="0" baseline="0" noProof="0">
                              <a:ln>
                                <a:noFill/>
                              </a:ln>
                              <a:solidFill>
                                <a:srgbClr val="0000FF"/>
                              </a:solidFill>
                              <a:effectLst/>
                              <a:uLnTx/>
                              <a:uFillTx/>
                              <a:latin typeface="Cambria Math" panose="02040503050406030204" pitchFamily="18" charset="0"/>
                              <a:cs typeface="+mn-cs"/>
                            </a:rPr>
                            <m:t> </m:t>
                          </m:r>
                        </m:sub>
                        <m:sup>
                          <m:r>
                            <a:rPr kumimoji="0" lang="en-US" altLang="ja-JP" sz="2000" b="0" i="1" u="none" strike="noStrike" kern="1200" cap="none" spc="0" normalizeH="0" baseline="0" noProof="0">
                              <a:ln>
                                <a:noFill/>
                              </a:ln>
                              <a:solidFill>
                                <a:srgbClr val="0000FF"/>
                              </a:solidFill>
                              <a:effectLst/>
                              <a:uLnTx/>
                              <a:uFillTx/>
                              <a:latin typeface="Cambria Math" panose="02040503050406030204" pitchFamily="18" charset="0"/>
                              <a:cs typeface="+mn-cs"/>
                            </a:rPr>
                            <m:t>134</m:t>
                          </m:r>
                        </m:sup>
                        <m:e>
                          <m:r>
                            <m:rPr>
                              <m:sty m:val="p"/>
                            </m:rPr>
                            <a:rPr kumimoji="0" lang="en-US" altLang="ja-JP" sz="2000" b="0" i="0" u="none" strike="noStrike" kern="1200" cap="none" spc="0" normalizeH="0" baseline="0" noProof="0">
                              <a:ln>
                                <a:noFill/>
                              </a:ln>
                              <a:solidFill>
                                <a:srgbClr val="0000FF"/>
                              </a:solidFill>
                              <a:effectLst/>
                              <a:uLnTx/>
                              <a:uFillTx/>
                              <a:latin typeface="Cambria Math" panose="02040503050406030204" pitchFamily="18" charset="0"/>
                              <a:cs typeface="+mn-cs"/>
                            </a:rPr>
                            <m:t>Xe</m:t>
                          </m:r>
                        </m:e>
                      </m:sPre>
                      <m:r>
                        <a:rPr kumimoji="0" lang="en-US" altLang="ja-JP" sz="2000" b="0" i="1" u="none" strike="noStrike" kern="1200" cap="none" spc="0" normalizeH="0" baseline="0" noProof="0">
                          <a:ln>
                            <a:noFill/>
                          </a:ln>
                          <a:solidFill>
                            <a:srgbClr val="0000FF"/>
                          </a:solidFill>
                          <a:effectLst/>
                          <a:uLnTx/>
                          <a:uFillTx/>
                          <a:latin typeface="Cambria Math" panose="02040503050406030204" pitchFamily="18" charset="0"/>
                          <a:cs typeface="+mn-cs"/>
                        </a:rPr>
                        <m:t>+</m:t>
                      </m:r>
                      <m:r>
                        <m:rPr>
                          <m:sty m:val="p"/>
                        </m:rPr>
                        <a:rPr kumimoji="0" lang="en-US" altLang="ja-JP" sz="2000" b="0" i="0" u="none" strike="noStrike" kern="1200" cap="none" spc="0" normalizeH="0" baseline="0" noProof="0">
                          <a:ln>
                            <a:noFill/>
                          </a:ln>
                          <a:solidFill>
                            <a:srgbClr val="0000FF"/>
                          </a:solidFill>
                          <a:effectLst/>
                          <a:uLnTx/>
                          <a:uFillTx/>
                          <a:latin typeface="Cambria Math" panose="02040503050406030204" pitchFamily="18" charset="0"/>
                          <a:cs typeface="+mn-cs"/>
                        </a:rPr>
                        <m:t>p</m:t>
                      </m:r>
                    </m:oMath>
                  </m:oMathPara>
                </a14:m>
                <a:endParaRPr kumimoji="0" lang="ja-JP" altLang="en-US" sz="2000" b="0" i="0" u="none" strike="noStrike" kern="1200" cap="none" spc="0" normalizeH="0" baseline="0" noProof="0" dirty="0">
                  <a:ln>
                    <a:noFill/>
                  </a:ln>
                  <a:solidFill>
                    <a:srgbClr val="0000FF"/>
                  </a:solidFill>
                  <a:effectLst/>
                  <a:uLnTx/>
                  <a:uFillTx/>
                  <a:latin typeface="Calibri" panose="020F0502020204030204"/>
                  <a:ea typeface="游ゴシック" panose="020B0400000000000000" pitchFamily="50" charset="-128"/>
                  <a:cs typeface="+mn-cs"/>
                </a:endParaRPr>
              </a:p>
            </p:txBody>
          </p:sp>
        </mc:Choice>
        <mc:Fallback xmlns="">
          <p:sp>
            <p:nvSpPr>
              <p:cNvPr id="8" name="正方形/長方形 7">
                <a:extLst>
                  <a:ext uri="{FF2B5EF4-FFF2-40B4-BE49-F238E27FC236}">
                    <a16:creationId xmlns:a16="http://schemas.microsoft.com/office/drawing/2014/main" id="{C135D298-9624-4286-89E5-81DC2777E998}"/>
                  </a:ext>
                </a:extLst>
              </p:cNvPr>
              <p:cNvSpPr>
                <a:spLocks noRot="1" noChangeAspect="1" noMove="1" noResize="1" noEditPoints="1" noAdjustHandles="1" noChangeArrowheads="1" noChangeShapeType="1" noTextEdit="1"/>
              </p:cNvSpPr>
              <p:nvPr/>
            </p:nvSpPr>
            <p:spPr>
              <a:xfrm>
                <a:off x="4153502" y="1735337"/>
                <a:ext cx="2249783" cy="403637"/>
              </a:xfrm>
              <a:prstGeom prst="rect">
                <a:avLst/>
              </a:prstGeom>
              <a:blipFill>
                <a:blip r:embed="rId5"/>
                <a:stretch>
                  <a:fillRect b="-757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正方形/長方形 9">
                <a:extLst>
                  <a:ext uri="{FF2B5EF4-FFF2-40B4-BE49-F238E27FC236}">
                    <a16:creationId xmlns:a16="http://schemas.microsoft.com/office/drawing/2014/main" xmlns="" id="{98C717CF-C868-40C3-9C35-D36378BC3506}"/>
                  </a:ext>
                </a:extLst>
              </p:cNvPr>
              <p:cNvSpPr/>
              <p:nvPr/>
            </p:nvSpPr>
            <p:spPr>
              <a:xfrm>
                <a:off x="1002108" y="5659484"/>
                <a:ext cx="4216154" cy="434734"/>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 xmlns:m="http://schemas.openxmlformats.org/officeDocument/2006/math">
                    <m:sPre>
                      <m:sPrePr>
                        <m:ctrlPr>
                          <a:rPr kumimoji="0" lang="en-US" altLang="ja-JP" sz="22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PrePr>
                      <m:sub>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 </m:t>
                        </m:r>
                      </m:sub>
                      <m:sup>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135</m:t>
                        </m:r>
                      </m:sup>
                      <m:e>
                        <m:r>
                          <m:rPr>
                            <m:sty m:val="p"/>
                          </m:rPr>
                          <a:rPr kumimoji="0" lang="en-US" altLang="ja-JP" sz="2200" b="0" i="0" u="none" strike="noStrike" kern="1200" cap="none" spc="0" normalizeH="0" baseline="0" noProof="0">
                            <a:ln>
                              <a:noFill/>
                            </a:ln>
                            <a:solidFill>
                              <a:prstClr val="black"/>
                            </a:solidFill>
                            <a:effectLst/>
                            <a:uLnTx/>
                            <a:uFillTx/>
                            <a:latin typeface="Cambria Math" panose="02040503050406030204" pitchFamily="18" charset="0"/>
                            <a:cs typeface="+mn-cs"/>
                          </a:rPr>
                          <m:t>Cs</m:t>
                        </m:r>
                      </m:e>
                    </m:sPre>
                    <m:r>
                      <a:rPr kumimoji="1" lang="ja-JP" altLang="en-US" sz="2200" b="0" i="0" u="none" strike="noStrike" kern="1200" cap="none" spc="0" normalizeH="0" baseline="0" noProof="0" dirty="0">
                        <a:ln>
                          <a:noFill/>
                        </a:ln>
                        <a:solidFill>
                          <a:prstClr val="black"/>
                        </a:solidFill>
                        <a:effectLst/>
                        <a:uLnTx/>
                        <a:uFillTx/>
                        <a:latin typeface="Cambria Math" panose="02040503050406030204" pitchFamily="18" charset="0"/>
                        <a:cs typeface="+mn-cs"/>
                      </a:rPr>
                      <m:t>→</m:t>
                    </m:r>
                    <m:sPre>
                      <m:sPrePr>
                        <m:ctrlP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ctrlPr>
                      </m:sPrePr>
                      <m:sub>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 </m:t>
                        </m:r>
                      </m:sub>
                      <m:sup>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131</m:t>
                        </m:r>
                      </m:sup>
                      <m:e>
                        <m:r>
                          <m:rPr>
                            <m:sty m:val="p"/>
                          </m:rPr>
                          <a:rPr kumimoji="0" lang="en-US" altLang="ja-JP" sz="2200" b="0" i="0" u="none" strike="noStrike" kern="1200" cap="none" spc="0" normalizeH="0" baseline="0" noProof="0">
                            <a:ln>
                              <a:noFill/>
                            </a:ln>
                            <a:solidFill>
                              <a:prstClr val="black"/>
                            </a:solidFill>
                            <a:effectLst/>
                            <a:uLnTx/>
                            <a:uFillTx/>
                            <a:latin typeface="Cambria Math" panose="02040503050406030204" pitchFamily="18" charset="0"/>
                            <a:cs typeface="+mn-cs"/>
                          </a:rPr>
                          <m:t>I</m:t>
                        </m:r>
                      </m:e>
                    </m:sPre>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m:t>
                    </m:r>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𝛼</m:t>
                    </m:r>
                  </m:oMath>
                </a14:m>
                <a:r>
                  <a:rPr kumimoji="1" lang="en-US" altLang="ja-JP" sz="2200" b="0" i="0" u="none" strike="noStrike" kern="1200" cap="none" spc="0" normalizeH="0" baseline="0" noProof="0" dirty="0" smtClean="0">
                    <a:ln>
                      <a:noFill/>
                    </a:ln>
                    <a:solidFill>
                      <a:srgbClr val="F72509"/>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2200" b="0" i="0" u="none" strike="noStrike" kern="1200" cap="none" spc="0" normalizeH="0" baseline="0" noProof="0" dirty="0" smtClean="0">
                    <a:ln>
                      <a:noFill/>
                    </a:ln>
                    <a:solidFill>
                      <a:srgbClr val="F72509"/>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200" b="0" i="0" u="none" strike="noStrike" kern="1200" cap="none" spc="0" normalizeH="0" baseline="0" noProof="0" dirty="0" err="1" smtClean="0">
                    <a:ln>
                      <a:noFill/>
                    </a:ln>
                    <a:solidFill>
                      <a:srgbClr val="F72509"/>
                    </a:solidFill>
                    <a:effectLst/>
                    <a:uLnTx/>
                    <a:uFillTx/>
                    <a:latin typeface="ＭＳ Ｐゴシック" panose="020B0600070205080204" pitchFamily="50" charset="-128"/>
                    <a:ea typeface="ＭＳ Ｐゴシック" panose="020B0600070205080204" pitchFamily="50" charset="-128"/>
                    <a:cs typeface="+mn-cs"/>
                  </a:rPr>
                  <a:t>E</a:t>
                </a:r>
                <a:r>
                  <a:rPr kumimoji="1" lang="en-US" altLang="ja-JP" sz="2200" b="0" i="0" u="none" strike="noStrike" kern="1200" cap="none" spc="0" normalizeH="0" baseline="-25000" noProof="0" dirty="0" err="1" smtClean="0">
                    <a:ln>
                      <a:noFill/>
                    </a:ln>
                    <a:solidFill>
                      <a:srgbClr val="F72509"/>
                    </a:solidFill>
                    <a:effectLst/>
                    <a:uLnTx/>
                    <a:uFillTx/>
                    <a:latin typeface="ＭＳ Ｐゴシック" panose="020B0600070205080204" pitchFamily="50" charset="-128"/>
                    <a:ea typeface="ＭＳ Ｐゴシック" panose="020B0600070205080204" pitchFamily="50" charset="-128"/>
                    <a:cs typeface="+mn-cs"/>
                  </a:rPr>
                  <a:t>peak</a:t>
                </a:r>
                <a:r>
                  <a:rPr kumimoji="1" lang="ja-JP" altLang="en-US" sz="2200" b="0" i="0" u="none" strike="noStrike" kern="1200" cap="none" spc="0" normalizeH="0" baseline="0" noProof="0" dirty="0" smtClean="0">
                    <a:ln>
                      <a:noFill/>
                    </a:ln>
                    <a:solidFill>
                      <a:srgbClr val="F72509"/>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200" b="0" i="0" u="none" strike="noStrike" kern="1200" cap="none" spc="0" normalizeH="0" baseline="0" noProof="0" dirty="0" smtClean="0">
                    <a:ln>
                      <a:noFill/>
                    </a:ln>
                    <a:solidFill>
                      <a:srgbClr val="F72509"/>
                    </a:solidFill>
                    <a:effectLst/>
                    <a:uLnTx/>
                    <a:uFillTx/>
                    <a:latin typeface="ＭＳ Ｐゴシック" panose="020B0600070205080204" pitchFamily="50" charset="-128"/>
                    <a:ea typeface="ＭＳ Ｐゴシック" panose="020B0600070205080204" pitchFamily="50" charset="-128"/>
                    <a:cs typeface="+mn-cs"/>
                  </a:rPr>
                  <a:t>6MeV</a:t>
                </a:r>
                <a:endParaRPr kumimoji="0" lang="ja-JP" altLang="en-US" sz="2200" b="0" i="0" u="none" strike="noStrike" kern="1200" cap="none" spc="0" normalizeH="0" baseline="0" noProof="0" dirty="0">
                  <a:ln>
                    <a:noFill/>
                  </a:ln>
                  <a:solidFill>
                    <a:srgbClr val="F72509"/>
                  </a:solidFill>
                  <a:effectLst/>
                  <a:uLnTx/>
                  <a:uFillTx/>
                  <a:latin typeface="Calibri" panose="020F0502020204030204"/>
                  <a:ea typeface="游ゴシック" panose="020B0400000000000000" pitchFamily="50" charset="-128"/>
                  <a:cs typeface="+mn-cs"/>
                </a:endParaRPr>
              </a:p>
            </p:txBody>
          </p:sp>
        </mc:Choice>
        <mc:Fallback xmlns="">
          <p:sp>
            <p:nvSpPr>
              <p:cNvPr id="10" name="正方形/長方形 9">
                <a:extLst>
                  <a:ext uri="{FF2B5EF4-FFF2-40B4-BE49-F238E27FC236}">
                    <a16:creationId xmlns:a16="http://schemas.microsoft.com/office/drawing/2014/main" id="{98C717CF-C868-40C3-9C35-D36378BC3506}"/>
                  </a:ext>
                </a:extLst>
              </p:cNvPr>
              <p:cNvSpPr>
                <a:spLocks noRot="1" noChangeAspect="1" noMove="1" noResize="1" noEditPoints="1" noAdjustHandles="1" noChangeArrowheads="1" noChangeShapeType="1" noTextEdit="1"/>
              </p:cNvSpPr>
              <p:nvPr/>
            </p:nvSpPr>
            <p:spPr>
              <a:xfrm>
                <a:off x="1002108" y="5659484"/>
                <a:ext cx="4216154" cy="434734"/>
              </a:xfrm>
              <a:prstGeom prst="rect">
                <a:avLst/>
              </a:prstGeom>
              <a:blipFill>
                <a:blip r:embed="rId6"/>
                <a:stretch>
                  <a:fillRect t="-13889" r="-867" b="-20833"/>
                </a:stretch>
              </a:blipFill>
            </p:spPr>
            <p:txBody>
              <a:bodyPr/>
              <a:lstStyle/>
              <a:p>
                <a:r>
                  <a:rPr lang="ja-JP" altLang="en-US">
                    <a:noFill/>
                  </a:rPr>
                  <a:t> </a:t>
                </a:r>
              </a:p>
            </p:txBody>
          </p:sp>
        </mc:Fallback>
      </mc:AlternateContent>
      <p:sp>
        <p:nvSpPr>
          <p:cNvPr id="12" name="テキスト ボックス 11">
            <a:extLst>
              <a:ext uri="{FF2B5EF4-FFF2-40B4-BE49-F238E27FC236}">
                <a16:creationId xmlns:a16="http://schemas.microsoft.com/office/drawing/2014/main" xmlns="" id="{3C531F08-D830-46BE-B428-446594D60DB4}"/>
              </a:ext>
            </a:extLst>
          </p:cNvPr>
          <p:cNvSpPr txBox="1"/>
          <p:nvPr/>
        </p:nvSpPr>
        <p:spPr>
          <a:xfrm>
            <a:off x="1213758" y="6255771"/>
            <a:ext cx="6288901" cy="43088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2200" i="1" dirty="0" smtClean="0">
                <a:solidFill>
                  <a:prstClr val="black"/>
                </a:solidFill>
                <a:latin typeface="ＭＳ Ｐゴシック" panose="020B0600070205080204" pitchFamily="50" charset="-128"/>
                <a:ea typeface="ＭＳ Ｐゴシック" panose="020B0600070205080204" pitchFamily="50" charset="-128"/>
              </a:rPr>
              <a:t>Low energy</a:t>
            </a:r>
            <a:r>
              <a:rPr lang="en-US" altLang="ja-JP" sz="2200" dirty="0">
                <a:solidFill>
                  <a:prstClr val="black"/>
                </a:solidFill>
                <a:latin typeface="ＭＳ Ｐゴシック" panose="020B0600070205080204" pitchFamily="50" charset="-128"/>
                <a:ea typeface="ＭＳ Ｐゴシック" panose="020B0600070205080204" pitchFamily="50" charset="-128"/>
              </a:rPr>
              <a:t> </a:t>
            </a:r>
            <a:r>
              <a:rPr lang="en-US" altLang="ja-JP" sz="2200" dirty="0" smtClean="0">
                <a:solidFill>
                  <a:prstClr val="black"/>
                </a:solidFill>
                <a:latin typeface="ＭＳ Ｐゴシック" panose="020B0600070205080204" pitchFamily="50" charset="-128"/>
                <a:ea typeface="ＭＳ Ｐゴシック" panose="020B0600070205080204" pitchFamily="50" charset="-128"/>
              </a:rPr>
              <a:t>γ</a:t>
            </a:r>
            <a:r>
              <a:rPr kumimoji="1" lang="en-US" altLang="ja-JP" sz="22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ray</a:t>
            </a:r>
            <a:r>
              <a:rPr lang="ja-JP" altLang="en-US" sz="2200" dirty="0" smtClean="0">
                <a:solidFill>
                  <a:prstClr val="black"/>
                </a:solidFill>
                <a:latin typeface="ＭＳ Ｐゴシック" panose="020B0600070205080204" pitchFamily="50" charset="-128"/>
                <a:ea typeface="ＭＳ Ｐゴシック" panose="020B0600070205080204" pitchFamily="50" charset="-128"/>
              </a:rPr>
              <a:t> </a:t>
            </a:r>
            <a:r>
              <a:rPr lang="en-US" altLang="ja-JP" sz="2200" dirty="0" smtClean="0">
                <a:solidFill>
                  <a:prstClr val="black"/>
                </a:solidFill>
                <a:latin typeface="ＭＳ Ｐゴシック" panose="020B0600070205080204" pitchFamily="50" charset="-128"/>
                <a:ea typeface="ＭＳ Ｐゴシック" panose="020B0600070205080204" pitchFamily="50" charset="-128"/>
              </a:rPr>
              <a:t>is effective probe for α emission</a:t>
            </a:r>
            <a:endPar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mc:AlternateContent xmlns:mc="http://schemas.openxmlformats.org/markup-compatibility/2006" xmlns:a14="http://schemas.microsoft.com/office/drawing/2010/main">
        <mc:Choice Requires="a14">
          <p:sp>
            <p:nvSpPr>
              <p:cNvPr id="16" name="正方形/長方形 15">
                <a:extLst>
                  <a:ext uri="{FF2B5EF4-FFF2-40B4-BE49-F238E27FC236}">
                    <a16:creationId xmlns:a16="http://schemas.microsoft.com/office/drawing/2014/main" xmlns="" id="{5830F958-A369-41CE-A7F8-28F6E46E6BEC}"/>
                  </a:ext>
                </a:extLst>
              </p:cNvPr>
              <p:cNvSpPr/>
              <p:nvPr/>
            </p:nvSpPr>
            <p:spPr>
              <a:xfrm>
                <a:off x="1736639" y="725423"/>
                <a:ext cx="5647508" cy="434734"/>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200" b="0" u="none" strike="noStrike" kern="1200" cap="none" spc="0" normalizeH="0" baseline="0" noProof="0" dirty="0" smtClean="0">
                    <a:ln>
                      <a:noFill/>
                    </a:ln>
                    <a:solidFill>
                      <a:prstClr val="black"/>
                    </a:solidFill>
                    <a:effectLst/>
                    <a:uLnTx/>
                    <a:uFillTx/>
                    <a:cs typeface="+mn-cs"/>
                  </a:rPr>
                  <a:t>Dipole strength of </a:t>
                </a:r>
                <a14:m>
                  <m:oMath xmlns:m="http://schemas.openxmlformats.org/officeDocument/2006/math">
                    <m:sPre>
                      <m:sPrePr>
                        <m:ctrlPr>
                          <a:rPr kumimoji="0" lang="en-US" altLang="ja-JP" sz="22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PrePr>
                      <m:sub>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 </m:t>
                        </m:r>
                      </m:sub>
                      <m:sup>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135</m:t>
                        </m:r>
                      </m:sup>
                      <m:e>
                        <m:r>
                          <m:rPr>
                            <m:sty m:val="p"/>
                          </m:rPr>
                          <a:rPr kumimoji="0" lang="en-US" altLang="ja-JP" sz="2200" b="0" i="0" u="none" strike="noStrike" kern="1200" cap="none" spc="0" normalizeH="0" baseline="0" noProof="0">
                            <a:ln>
                              <a:noFill/>
                            </a:ln>
                            <a:solidFill>
                              <a:prstClr val="black"/>
                            </a:solidFill>
                            <a:effectLst/>
                            <a:uLnTx/>
                            <a:uFillTx/>
                            <a:latin typeface="Cambria Math" panose="02040503050406030204" pitchFamily="18" charset="0"/>
                            <a:cs typeface="+mn-cs"/>
                          </a:rPr>
                          <m:t>Cs</m:t>
                        </m:r>
                      </m:e>
                    </m:sPre>
                    <m:r>
                      <a:rPr kumimoji="1" lang="ja-JP" altLang="en-US" sz="2200" b="0" i="0" u="none" strike="noStrike" kern="1200" cap="none" spc="0" normalizeH="0" baseline="0" noProof="0" dirty="0">
                        <a:ln>
                          <a:noFill/>
                        </a:ln>
                        <a:solidFill>
                          <a:prstClr val="black"/>
                        </a:solidFill>
                        <a:effectLst/>
                        <a:uLnTx/>
                        <a:uFillTx/>
                        <a:latin typeface="Cambria Math" panose="02040503050406030204" pitchFamily="18" charset="0"/>
                        <a:cs typeface="+mn-cs"/>
                      </a:rPr>
                      <m:t>→</m:t>
                    </m:r>
                    <m:sPre>
                      <m:sPrePr>
                        <m:ctrlP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ctrlPr>
                      </m:sPrePr>
                      <m:sub>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 </m:t>
                        </m:r>
                      </m:sub>
                      <m:sup>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131</m:t>
                        </m:r>
                      </m:sup>
                      <m:e>
                        <m:r>
                          <m:rPr>
                            <m:sty m:val="p"/>
                          </m:rPr>
                          <a:rPr kumimoji="0" lang="en-US" altLang="ja-JP" sz="2200" b="0" i="0" u="none" strike="noStrike" kern="1200" cap="none" spc="0" normalizeH="0" baseline="0" noProof="0">
                            <a:ln>
                              <a:noFill/>
                            </a:ln>
                            <a:solidFill>
                              <a:prstClr val="black"/>
                            </a:solidFill>
                            <a:effectLst/>
                            <a:uLnTx/>
                            <a:uFillTx/>
                            <a:latin typeface="Cambria Math" panose="02040503050406030204" pitchFamily="18" charset="0"/>
                            <a:cs typeface="+mn-cs"/>
                          </a:rPr>
                          <m:t>I</m:t>
                        </m:r>
                      </m:e>
                    </m:sPre>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m:t>
                    </m:r>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𝛼</m:t>
                    </m:r>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 ,</m:t>
                    </m:r>
                    <m:sPre>
                      <m:sPrePr>
                        <m:ctrlP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ctrlPr>
                      </m:sPrePr>
                      <m:sub>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 </m:t>
                        </m:r>
                      </m:sub>
                      <m:sup>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134</m:t>
                        </m:r>
                      </m:sup>
                      <m:e>
                        <m:r>
                          <m:rPr>
                            <m:sty m:val="p"/>
                          </m:rPr>
                          <a:rPr kumimoji="0" lang="en-US" altLang="ja-JP" sz="2200" b="0" i="0" u="none" strike="noStrike" kern="1200" cap="none" spc="0" normalizeH="0" baseline="0" noProof="0">
                            <a:ln>
                              <a:noFill/>
                            </a:ln>
                            <a:solidFill>
                              <a:prstClr val="black"/>
                            </a:solidFill>
                            <a:effectLst/>
                            <a:uLnTx/>
                            <a:uFillTx/>
                            <a:latin typeface="Cambria Math" panose="02040503050406030204" pitchFamily="18" charset="0"/>
                            <a:cs typeface="+mn-cs"/>
                          </a:rPr>
                          <m:t>Xe</m:t>
                        </m:r>
                      </m:e>
                    </m:sPre>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m:t>
                    </m:r>
                    <m:r>
                      <m:rPr>
                        <m:sty m:val="p"/>
                      </m:rPr>
                      <a:rPr kumimoji="0" lang="en-US" altLang="ja-JP" sz="2200" b="0" i="0" u="none" strike="noStrike" kern="1200" cap="none" spc="0" normalizeH="0" baseline="0" noProof="0" smtClean="0">
                        <a:ln>
                          <a:noFill/>
                        </a:ln>
                        <a:solidFill>
                          <a:prstClr val="black"/>
                        </a:solidFill>
                        <a:effectLst/>
                        <a:uLnTx/>
                        <a:uFillTx/>
                        <a:latin typeface="Cambria Math" panose="02040503050406030204" pitchFamily="18" charset="0"/>
                        <a:cs typeface="+mn-cs"/>
                      </a:rPr>
                      <m:t>p</m:t>
                    </m:r>
                  </m:oMath>
                </a14:m>
                <a:endParaRPr kumimoji="0" lang="ja-JP" altLang="en-US" sz="2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mc:Choice>
        <mc:Fallback xmlns="">
          <p:sp>
            <p:nvSpPr>
              <p:cNvPr id="16" name="正方形/長方形 15">
                <a:extLst>
                  <a:ext uri="{FF2B5EF4-FFF2-40B4-BE49-F238E27FC236}">
                    <a16:creationId xmlns:a16="http://schemas.microsoft.com/office/drawing/2014/main" id="{5830F958-A369-41CE-A7F8-28F6E46E6BEC}"/>
                  </a:ext>
                </a:extLst>
              </p:cNvPr>
              <p:cNvSpPr>
                <a:spLocks noRot="1" noChangeAspect="1" noMove="1" noResize="1" noEditPoints="1" noAdjustHandles="1" noChangeArrowheads="1" noChangeShapeType="1" noTextEdit="1"/>
              </p:cNvSpPr>
              <p:nvPr/>
            </p:nvSpPr>
            <p:spPr>
              <a:xfrm>
                <a:off x="1736639" y="725423"/>
                <a:ext cx="5647508" cy="434734"/>
              </a:xfrm>
              <a:prstGeom prst="rect">
                <a:avLst/>
              </a:prstGeom>
              <a:blipFill>
                <a:blip r:embed="rId7"/>
                <a:stretch>
                  <a:fillRect l="-1404" t="-8451" b="-2816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正方形/長方形 16">
                <a:extLst>
                  <a:ext uri="{FF2B5EF4-FFF2-40B4-BE49-F238E27FC236}">
                    <a16:creationId xmlns:a16="http://schemas.microsoft.com/office/drawing/2014/main" xmlns="" id="{B6B5895D-98C9-4B19-830C-97B1001996A0}"/>
                  </a:ext>
                </a:extLst>
              </p:cNvPr>
              <p:cNvSpPr/>
              <p:nvPr/>
            </p:nvSpPr>
            <p:spPr>
              <a:xfrm>
                <a:off x="971621" y="5236481"/>
                <a:ext cx="4497578" cy="434734"/>
              </a:xfrm>
              <a:prstGeom prst="rect">
                <a:avLst/>
              </a:prstGeom>
            </p:spPr>
            <p:txBody>
              <a:bodyPr wrap="non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14:m>
                  <m:oMath xmlns:m="http://schemas.openxmlformats.org/officeDocument/2006/math">
                    <m:sPre>
                      <m:sPrePr>
                        <m:ctrlP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ctrlPr>
                      </m:sPrePr>
                      <m:sub>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 </m:t>
                        </m:r>
                      </m:sub>
                      <m:sup>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135</m:t>
                        </m:r>
                      </m:sup>
                      <m:e>
                        <m:r>
                          <m:rPr>
                            <m:sty m:val="p"/>
                          </m:rPr>
                          <a:rPr kumimoji="0" lang="en-US" altLang="ja-JP" sz="2200" b="0" i="0" u="none" strike="noStrike" kern="1200" cap="none" spc="0" normalizeH="0" baseline="0" noProof="0">
                            <a:ln>
                              <a:noFill/>
                            </a:ln>
                            <a:solidFill>
                              <a:prstClr val="black"/>
                            </a:solidFill>
                            <a:effectLst/>
                            <a:uLnTx/>
                            <a:uFillTx/>
                            <a:latin typeface="Cambria Math" panose="02040503050406030204" pitchFamily="18" charset="0"/>
                            <a:cs typeface="+mn-cs"/>
                          </a:rPr>
                          <m:t>Cs</m:t>
                        </m:r>
                      </m:e>
                    </m:sPre>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m:t>
                    </m:r>
                    <m:sPre>
                      <m:sPrePr>
                        <m:ctrlP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ctrlPr>
                      </m:sPrePr>
                      <m:sub>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 </m:t>
                        </m:r>
                      </m:sub>
                      <m:sup>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134</m:t>
                        </m:r>
                      </m:sup>
                      <m:e>
                        <m:r>
                          <m:rPr>
                            <m:sty m:val="p"/>
                          </m:rPr>
                          <a:rPr kumimoji="0" lang="en-US" altLang="ja-JP" sz="2200" b="0" i="0" u="none" strike="noStrike" kern="1200" cap="none" spc="0" normalizeH="0" baseline="0" noProof="0">
                            <a:ln>
                              <a:noFill/>
                            </a:ln>
                            <a:solidFill>
                              <a:prstClr val="black"/>
                            </a:solidFill>
                            <a:effectLst/>
                            <a:uLnTx/>
                            <a:uFillTx/>
                            <a:latin typeface="Cambria Math" panose="02040503050406030204" pitchFamily="18" charset="0"/>
                            <a:cs typeface="+mn-cs"/>
                          </a:rPr>
                          <m:t>Xe</m:t>
                        </m:r>
                      </m:e>
                    </m:sPre>
                    <m:r>
                      <a:rPr kumimoji="0" lang="en-US" altLang="ja-JP" sz="2200" b="0" i="1" u="none" strike="noStrike" kern="1200" cap="none" spc="0" normalizeH="0" baseline="0" noProof="0">
                        <a:ln>
                          <a:noFill/>
                        </a:ln>
                        <a:solidFill>
                          <a:prstClr val="black"/>
                        </a:solidFill>
                        <a:effectLst/>
                        <a:uLnTx/>
                        <a:uFillTx/>
                        <a:latin typeface="Cambria Math" panose="02040503050406030204" pitchFamily="18" charset="0"/>
                        <a:cs typeface="+mn-cs"/>
                      </a:rPr>
                      <m:t>+</m:t>
                    </m:r>
                    <m:r>
                      <m:rPr>
                        <m:sty m:val="p"/>
                      </m:rPr>
                      <a:rPr kumimoji="0" lang="en-US" altLang="ja-JP" sz="2200" b="0" i="0" u="none" strike="noStrike" kern="1200" cap="none" spc="0" normalizeH="0" baseline="0" noProof="0">
                        <a:ln>
                          <a:noFill/>
                        </a:ln>
                        <a:solidFill>
                          <a:prstClr val="black"/>
                        </a:solidFill>
                        <a:effectLst/>
                        <a:uLnTx/>
                        <a:uFillTx/>
                        <a:latin typeface="Cambria Math" panose="02040503050406030204" pitchFamily="18" charset="0"/>
                        <a:cs typeface="+mn-cs"/>
                      </a:rPr>
                      <m:t>p</m:t>
                    </m:r>
                    <m:r>
                      <a:rPr kumimoji="0" lang="ja-JP" altLang="en-US" sz="2200" i="1">
                        <a:solidFill>
                          <a:prstClr val="black"/>
                        </a:solidFill>
                        <a:latin typeface="Cambria Math" panose="02040503050406030204" pitchFamily="18" charset="0"/>
                      </a:rPr>
                      <m:t>⇒</m:t>
                    </m:r>
                  </m:oMath>
                </a14:m>
                <a:r>
                  <a:rPr kumimoji="1" lang="en-US" altLang="ja-JP" sz="2200" b="0" i="0" u="none" strike="noStrike" kern="1200" cap="none" spc="0" normalizeH="0" baseline="0" noProof="0" dirty="0" smtClean="0">
                    <a:ln>
                      <a:noFill/>
                    </a:ln>
                    <a:solidFill>
                      <a:srgbClr val="29298A"/>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200" b="0" i="0" u="none" strike="noStrike" kern="1200" cap="none" spc="0" normalizeH="0" baseline="0" noProof="0" dirty="0" err="1" smtClean="0">
                    <a:ln>
                      <a:noFill/>
                    </a:ln>
                    <a:solidFill>
                      <a:srgbClr val="29298A"/>
                    </a:solidFill>
                    <a:effectLst/>
                    <a:uLnTx/>
                    <a:uFillTx/>
                    <a:latin typeface="ＭＳ Ｐゴシック" panose="020B0600070205080204" pitchFamily="50" charset="-128"/>
                    <a:ea typeface="ＭＳ Ｐゴシック" panose="020B0600070205080204" pitchFamily="50" charset="-128"/>
                    <a:cs typeface="+mn-cs"/>
                  </a:rPr>
                  <a:t>E</a:t>
                </a:r>
                <a:r>
                  <a:rPr kumimoji="1" lang="en-US" altLang="ja-JP" sz="2200" b="0" i="0" u="none" strike="noStrike" kern="1200" cap="none" spc="0" normalizeH="0" baseline="-25000" noProof="0" dirty="0" err="1" smtClean="0">
                    <a:ln>
                      <a:noFill/>
                    </a:ln>
                    <a:solidFill>
                      <a:srgbClr val="29298A"/>
                    </a:solidFill>
                    <a:effectLst/>
                    <a:uLnTx/>
                    <a:uFillTx/>
                    <a:latin typeface="ＭＳ Ｐゴシック" panose="020B0600070205080204" pitchFamily="50" charset="-128"/>
                    <a:ea typeface="ＭＳ Ｐゴシック" panose="020B0600070205080204" pitchFamily="50" charset="-128"/>
                    <a:cs typeface="+mn-cs"/>
                  </a:rPr>
                  <a:t>peak</a:t>
                </a:r>
                <a:r>
                  <a:rPr kumimoji="1" lang="ja-JP" altLang="en-US" sz="2200" b="0" i="0" u="none" strike="noStrike" kern="1200" cap="none" spc="0" normalizeH="0" baseline="0" noProof="0" dirty="0" smtClean="0">
                    <a:ln>
                      <a:noFill/>
                    </a:ln>
                    <a:solidFill>
                      <a:srgbClr val="29298A"/>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200" b="0" i="0" u="none" strike="noStrike" kern="1200" cap="none" spc="0" normalizeH="0" baseline="0" noProof="0" dirty="0" smtClean="0">
                    <a:ln>
                      <a:noFill/>
                    </a:ln>
                    <a:solidFill>
                      <a:srgbClr val="29298A"/>
                    </a:solidFill>
                    <a:effectLst/>
                    <a:uLnTx/>
                    <a:uFillTx/>
                    <a:latin typeface="ＭＳ Ｐゴシック" panose="020B0600070205080204" pitchFamily="50" charset="-128"/>
                    <a:ea typeface="ＭＳ Ｐゴシック" panose="020B0600070205080204" pitchFamily="50" charset="-128"/>
                    <a:cs typeface="+mn-cs"/>
                  </a:rPr>
                  <a:t>14MeV</a:t>
                </a:r>
                <a:endParaRPr kumimoji="1" lang="en-US" altLang="ja-JP" sz="2200" b="0" i="0" u="none" strike="noStrike" kern="1200" cap="none" spc="0" normalizeH="0" baseline="0" noProof="0" dirty="0">
                  <a:ln>
                    <a:noFill/>
                  </a:ln>
                  <a:solidFill>
                    <a:srgbClr val="29298A"/>
                  </a:solidFill>
                  <a:effectLst/>
                  <a:uLnTx/>
                  <a:uFillTx/>
                  <a:latin typeface="ＭＳ Ｐゴシック" panose="020B0600070205080204" pitchFamily="50" charset="-128"/>
                  <a:ea typeface="ＭＳ Ｐゴシック" panose="020B0600070205080204" pitchFamily="50" charset="-128"/>
                  <a:cs typeface="+mn-cs"/>
                </a:endParaRPr>
              </a:p>
            </p:txBody>
          </p:sp>
        </mc:Choice>
        <mc:Fallback xmlns="">
          <p:sp>
            <p:nvSpPr>
              <p:cNvPr id="17" name="正方形/長方形 16">
                <a:extLst>
                  <a:ext uri="{FF2B5EF4-FFF2-40B4-BE49-F238E27FC236}">
                    <a16:creationId xmlns:a16="http://schemas.microsoft.com/office/drawing/2014/main" id="{B6B5895D-98C9-4B19-830C-97B1001996A0}"/>
                  </a:ext>
                </a:extLst>
              </p:cNvPr>
              <p:cNvSpPr>
                <a:spLocks noRot="1" noChangeAspect="1" noMove="1" noResize="1" noEditPoints="1" noAdjustHandles="1" noChangeArrowheads="1" noChangeShapeType="1" noTextEdit="1"/>
              </p:cNvSpPr>
              <p:nvPr/>
            </p:nvSpPr>
            <p:spPr>
              <a:xfrm>
                <a:off x="971621" y="5236481"/>
                <a:ext cx="4497578" cy="434734"/>
              </a:xfrm>
              <a:prstGeom prst="rect">
                <a:avLst/>
              </a:prstGeom>
              <a:blipFill>
                <a:blip r:embed="rId8"/>
                <a:stretch>
                  <a:fillRect t="-12676" r="-813" b="-25352"/>
                </a:stretch>
              </a:blipFill>
            </p:spPr>
            <p:txBody>
              <a:bodyPr/>
              <a:lstStyle/>
              <a:p>
                <a:r>
                  <a:rPr lang="ja-JP" altLang="en-US">
                    <a:noFill/>
                  </a:rPr>
                  <a:t> </a:t>
                </a:r>
              </a:p>
            </p:txBody>
          </p:sp>
        </mc:Fallback>
      </mc:AlternateContent>
      <p:sp>
        <p:nvSpPr>
          <p:cNvPr id="19" name="矢印: 右 18">
            <a:extLst>
              <a:ext uri="{FF2B5EF4-FFF2-40B4-BE49-F238E27FC236}">
                <a16:creationId xmlns:a16="http://schemas.microsoft.com/office/drawing/2014/main" xmlns="" id="{E69C669A-A571-40D4-98FB-3A1A601C0C62}"/>
              </a:ext>
            </a:extLst>
          </p:cNvPr>
          <p:cNvSpPr>
            <a:spLocks/>
          </p:cNvSpPr>
          <p:nvPr/>
        </p:nvSpPr>
        <p:spPr>
          <a:xfrm>
            <a:off x="953556" y="6393174"/>
            <a:ext cx="324000" cy="157969"/>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右中かっこ 17">
            <a:extLst>
              <a:ext uri="{FF2B5EF4-FFF2-40B4-BE49-F238E27FC236}">
                <a16:creationId xmlns:a16="http://schemas.microsoft.com/office/drawing/2014/main" xmlns="" id="{CA13C891-99D8-4227-B41D-FEB0DE126D40}"/>
              </a:ext>
            </a:extLst>
          </p:cNvPr>
          <p:cNvSpPr/>
          <p:nvPr/>
        </p:nvSpPr>
        <p:spPr>
          <a:xfrm>
            <a:off x="5490005" y="5257500"/>
            <a:ext cx="324000" cy="828000"/>
          </a:xfrm>
          <a:prstGeom prst="rightBrace">
            <a:avLst>
              <a:gd name="adj1" fmla="val 28666"/>
              <a:gd name="adj2" fmla="val 50000"/>
            </a:avLst>
          </a:prstGeom>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22" name="テキスト ボックス 21"/>
          <p:cNvSpPr txBox="1">
            <a:spLocks noChangeArrowheads="1"/>
          </p:cNvSpPr>
          <p:nvPr/>
        </p:nvSpPr>
        <p:spPr bwMode="auto">
          <a:xfrm>
            <a:off x="122206" y="142852"/>
            <a:ext cx="5906169" cy="461665"/>
          </a:xfrm>
          <a:prstGeom prst="rect">
            <a:avLst/>
          </a:prstGeom>
          <a:solidFill>
            <a:srgbClr val="FFFF00"/>
          </a:solidFill>
          <a:ln w="9525">
            <a:noFill/>
            <a:miter lim="800000"/>
            <a:headEnd/>
            <a:tailEnd/>
          </a:ln>
        </p:spPr>
        <p:txBody>
          <a:bodyPr wrap="none">
            <a:spAutoFit/>
          </a:bodyPr>
          <a:lstStyle/>
          <a:p>
            <a:r>
              <a:rPr lang="en-US" altLang="ja-JP" sz="2400" dirty="0" smtClean="0">
                <a:solidFill>
                  <a:srgbClr val="0000FF"/>
                </a:solidFill>
                <a:latin typeface="Calibri" pitchFamily="34" charset="0"/>
              </a:rPr>
              <a:t>Application to transmutation of nuclear waste</a:t>
            </a:r>
            <a:endParaRPr lang="ja-JP" altLang="en-US" sz="2400" dirty="0">
              <a:solidFill>
                <a:srgbClr val="0000FF"/>
              </a:solidFill>
              <a:latin typeface="Calibri" pitchFamily="34" charset="0"/>
            </a:endParaRPr>
          </a:p>
        </p:txBody>
      </p:sp>
      <p:sp>
        <p:nvSpPr>
          <p:cNvPr id="13" name="テキスト ボックス 12"/>
          <p:cNvSpPr txBox="1"/>
          <p:nvPr/>
        </p:nvSpPr>
        <p:spPr>
          <a:xfrm>
            <a:off x="2052320" y="1371600"/>
            <a:ext cx="973023" cy="369332"/>
          </a:xfrm>
          <a:prstGeom prst="rect">
            <a:avLst/>
          </a:prstGeom>
          <a:noFill/>
        </p:spPr>
        <p:txBody>
          <a:bodyPr wrap="none" rtlCol="0">
            <a:spAutoFit/>
          </a:bodyPr>
          <a:lstStyle/>
          <a:p>
            <a:r>
              <a:rPr kumimoji="1" lang="ja-JP" altLang="en-US" dirty="0" smtClean="0">
                <a:solidFill>
                  <a:srgbClr val="FF0000"/>
                </a:solidFill>
              </a:rPr>
              <a:t>～</a:t>
            </a:r>
            <a:r>
              <a:rPr kumimoji="1" lang="en-US" altLang="ja-JP" dirty="0" smtClean="0">
                <a:solidFill>
                  <a:srgbClr val="FF0000"/>
                </a:solidFill>
              </a:rPr>
              <a:t>1 </a:t>
            </a:r>
            <a:r>
              <a:rPr kumimoji="1" lang="en-US" altLang="ja-JP" dirty="0" err="1" smtClean="0">
                <a:solidFill>
                  <a:srgbClr val="FF0000"/>
                </a:solidFill>
              </a:rPr>
              <a:t>w.u</a:t>
            </a:r>
            <a:r>
              <a:rPr kumimoji="1" lang="en-US" altLang="ja-JP" dirty="0" smtClean="0">
                <a:solidFill>
                  <a:srgbClr val="FF0000"/>
                </a:solidFill>
              </a:rPr>
              <a:t>.</a:t>
            </a:r>
            <a:endParaRPr kumimoji="1" lang="ja-JP" altLang="en-US" dirty="0">
              <a:solidFill>
                <a:srgbClr val="FF0000"/>
              </a:solidFill>
            </a:endParaRPr>
          </a:p>
        </p:txBody>
      </p:sp>
      <p:sp>
        <p:nvSpPr>
          <p:cNvPr id="14" name="テキスト ボックス 13"/>
          <p:cNvSpPr txBox="1"/>
          <p:nvPr/>
        </p:nvSpPr>
        <p:spPr>
          <a:xfrm>
            <a:off x="5374640" y="2722880"/>
            <a:ext cx="1594091" cy="369332"/>
          </a:xfrm>
          <a:prstGeom prst="rect">
            <a:avLst/>
          </a:prstGeom>
          <a:noFill/>
        </p:spPr>
        <p:txBody>
          <a:bodyPr wrap="none" rtlCol="0">
            <a:spAutoFit/>
          </a:bodyPr>
          <a:lstStyle/>
          <a:p>
            <a:r>
              <a:rPr kumimoji="1" lang="en-US" altLang="ja-JP" dirty="0" smtClean="0">
                <a:solidFill>
                  <a:srgbClr val="0000FF"/>
                </a:solidFill>
              </a:rPr>
              <a:t>Total </a:t>
            </a:r>
            <a:r>
              <a:rPr kumimoji="1" lang="ja-JP" altLang="en-US" dirty="0" smtClean="0">
                <a:solidFill>
                  <a:srgbClr val="0000FF"/>
                </a:solidFill>
              </a:rPr>
              <a:t>～</a:t>
            </a:r>
            <a:r>
              <a:rPr kumimoji="1" lang="en-US" altLang="ja-JP" dirty="0" smtClean="0">
                <a:solidFill>
                  <a:srgbClr val="0000FF"/>
                </a:solidFill>
              </a:rPr>
              <a:t>10 </a:t>
            </a:r>
            <a:r>
              <a:rPr kumimoji="1" lang="en-US" altLang="ja-JP" dirty="0" err="1" smtClean="0">
                <a:solidFill>
                  <a:srgbClr val="0000FF"/>
                </a:solidFill>
              </a:rPr>
              <a:t>w.u</a:t>
            </a:r>
            <a:r>
              <a:rPr kumimoji="1" lang="en-US" altLang="ja-JP" dirty="0" smtClean="0">
                <a:solidFill>
                  <a:srgbClr val="0000FF"/>
                </a:solidFill>
              </a:rPr>
              <a:t>.</a:t>
            </a:r>
            <a:endParaRPr kumimoji="1" lang="ja-JP" altLang="en-US" dirty="0">
              <a:solidFill>
                <a:srgbClr val="0000FF"/>
              </a:solidFill>
            </a:endParaRPr>
          </a:p>
        </p:txBody>
      </p:sp>
      <p:sp>
        <p:nvSpPr>
          <p:cNvPr id="15" name="テキスト ボックス 14"/>
          <p:cNvSpPr txBox="1"/>
          <p:nvPr/>
        </p:nvSpPr>
        <p:spPr>
          <a:xfrm>
            <a:off x="6024880" y="5354320"/>
            <a:ext cx="2441246" cy="646331"/>
          </a:xfrm>
          <a:prstGeom prst="rect">
            <a:avLst/>
          </a:prstGeom>
          <a:noFill/>
          <a:ln>
            <a:solidFill>
              <a:srgbClr val="C00000"/>
            </a:solidFill>
          </a:ln>
        </p:spPr>
        <p:txBody>
          <a:bodyPr wrap="none" rtlCol="0">
            <a:spAutoFit/>
          </a:bodyPr>
          <a:lstStyle/>
          <a:p>
            <a:r>
              <a:rPr lang="el-GR" altLang="ja-JP" dirty="0" smtClean="0"/>
              <a:t>α</a:t>
            </a:r>
            <a:r>
              <a:rPr lang="en-US" altLang="ja-JP" dirty="0" smtClean="0"/>
              <a:t> potential model gives </a:t>
            </a:r>
          </a:p>
          <a:p>
            <a:r>
              <a:rPr kumimoji="1" lang="en-US" altLang="ja-JP" dirty="0" smtClean="0"/>
              <a:t>Low energy strength</a:t>
            </a:r>
            <a:endParaRPr kumimoji="1" lang="ja-JP" altLang="en-US" dirty="0"/>
          </a:p>
        </p:txBody>
      </p:sp>
    </p:spTree>
    <p:extLst>
      <p:ext uri="{BB962C8B-B14F-4D97-AF65-F5344CB8AC3E}">
        <p14:creationId xmlns:p14="http://schemas.microsoft.com/office/powerpoint/2010/main" val="3166678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楕円 24"/>
          <p:cNvSpPr>
            <a:spLocks noChangeAspect="1"/>
          </p:cNvSpPr>
          <p:nvPr/>
        </p:nvSpPr>
        <p:spPr>
          <a:xfrm>
            <a:off x="7999870" y="1715914"/>
            <a:ext cx="648000" cy="648000"/>
          </a:xfrm>
          <a:prstGeom prst="ellipse">
            <a:avLst/>
          </a:prstGeom>
          <a:solidFill>
            <a:srgbClr val="E7E7F9"/>
          </a:solidFill>
          <a:ln w="19050">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a:spLocks noChangeArrowheads="1"/>
          </p:cNvSpPr>
          <p:nvPr/>
        </p:nvSpPr>
        <p:spPr bwMode="auto">
          <a:xfrm>
            <a:off x="284163" y="357188"/>
            <a:ext cx="6036524" cy="4308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200" dirty="0" smtClean="0">
                <a:solidFill>
                  <a:srgbClr val="0000FF"/>
                </a:solidFill>
                <a:latin typeface="Calibri" pitchFamily="34" charset="0"/>
              </a:rPr>
              <a:t>α clustering phenomena and monopole transition</a:t>
            </a:r>
            <a:endParaRPr lang="ja-JP" altLang="en-US" sz="2200" dirty="0">
              <a:solidFill>
                <a:srgbClr val="0000FF"/>
              </a:solidFill>
              <a:latin typeface="Calibri" pitchFamily="34" charset="0"/>
            </a:endParaRPr>
          </a:p>
        </p:txBody>
      </p:sp>
      <p:sp>
        <p:nvSpPr>
          <p:cNvPr id="5" name="Text Box 8"/>
          <p:cNvSpPr txBox="1">
            <a:spLocks noChangeArrowheads="1"/>
          </p:cNvSpPr>
          <p:nvPr/>
        </p:nvSpPr>
        <p:spPr bwMode="auto">
          <a:xfrm>
            <a:off x="264287" y="1018872"/>
            <a:ext cx="42183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000" dirty="0">
                <a:solidFill>
                  <a:srgbClr val="0000FF"/>
                </a:solidFill>
              </a:rPr>
              <a:t>1. </a:t>
            </a:r>
            <a:r>
              <a:rPr lang="el-GR" altLang="ja-JP" sz="2000" dirty="0" smtClean="0">
                <a:solidFill>
                  <a:srgbClr val="0000FF"/>
                </a:solidFill>
              </a:rPr>
              <a:t>α</a:t>
            </a:r>
            <a:r>
              <a:rPr lang="en-US" altLang="ja-JP" sz="2000" dirty="0" smtClean="0">
                <a:solidFill>
                  <a:srgbClr val="0000FF"/>
                </a:solidFill>
              </a:rPr>
              <a:t> clustering phenomena in nuclei</a:t>
            </a:r>
            <a:endParaRPr lang="en-US" altLang="ja-JP" sz="2000" dirty="0">
              <a:solidFill>
                <a:srgbClr val="0000FF"/>
              </a:solidFill>
            </a:endParaRPr>
          </a:p>
        </p:txBody>
      </p:sp>
      <p:sp>
        <p:nvSpPr>
          <p:cNvPr id="6" name="テキスト ボックス 5"/>
          <p:cNvSpPr txBox="1"/>
          <p:nvPr/>
        </p:nvSpPr>
        <p:spPr>
          <a:xfrm>
            <a:off x="585216" y="1417320"/>
            <a:ext cx="5955798" cy="369332"/>
          </a:xfrm>
          <a:prstGeom prst="rect">
            <a:avLst/>
          </a:prstGeom>
          <a:noFill/>
        </p:spPr>
        <p:txBody>
          <a:bodyPr wrap="none" rtlCol="0">
            <a:spAutoFit/>
          </a:bodyPr>
          <a:lstStyle/>
          <a:p>
            <a:r>
              <a:rPr lang="el-GR" altLang="ja-JP" dirty="0" smtClean="0"/>
              <a:t>α</a:t>
            </a:r>
            <a:r>
              <a:rPr lang="en-US" altLang="ja-JP" dirty="0"/>
              <a:t> </a:t>
            </a:r>
            <a:r>
              <a:rPr lang="en-US" altLang="ja-JP" dirty="0" smtClean="0"/>
              <a:t>cluster structures appear in excited states of lighter systems</a:t>
            </a:r>
            <a:endParaRPr kumimoji="1" lang="ja-JP" altLang="en-US" dirty="0"/>
          </a:p>
        </p:txBody>
      </p:sp>
      <p:sp>
        <p:nvSpPr>
          <p:cNvPr id="7" name="テキスト ボックス 6"/>
          <p:cNvSpPr txBox="1"/>
          <p:nvPr/>
        </p:nvSpPr>
        <p:spPr>
          <a:xfrm>
            <a:off x="582168" y="1853184"/>
            <a:ext cx="6137193" cy="369332"/>
          </a:xfrm>
          <a:prstGeom prst="rect">
            <a:avLst/>
          </a:prstGeom>
          <a:noFill/>
        </p:spPr>
        <p:txBody>
          <a:bodyPr wrap="none" rtlCol="0">
            <a:spAutoFit/>
          </a:bodyPr>
          <a:lstStyle/>
          <a:p>
            <a:r>
              <a:rPr lang="en-US" altLang="ja-JP" baseline="30000" dirty="0" smtClean="0"/>
              <a:t>8</a:t>
            </a:r>
            <a:r>
              <a:rPr lang="en-US" altLang="ja-JP" dirty="0" smtClean="0"/>
              <a:t>Be = </a:t>
            </a:r>
            <a:r>
              <a:rPr lang="el-GR" altLang="ja-JP" dirty="0" smtClean="0"/>
              <a:t>2α</a:t>
            </a:r>
            <a:r>
              <a:rPr lang="en-US" altLang="ja-JP" dirty="0" smtClean="0"/>
              <a:t>, </a:t>
            </a:r>
            <a:r>
              <a:rPr lang="en-US" altLang="ja-JP" baseline="30000" dirty="0" smtClean="0"/>
              <a:t>12</a:t>
            </a:r>
            <a:r>
              <a:rPr lang="en-US" altLang="ja-JP" dirty="0" smtClean="0"/>
              <a:t>C = 3α, </a:t>
            </a:r>
            <a:r>
              <a:rPr lang="en-US" altLang="ja-JP" baseline="30000" dirty="0" smtClean="0"/>
              <a:t>16</a:t>
            </a:r>
            <a:r>
              <a:rPr lang="en-US" altLang="ja-JP" dirty="0" smtClean="0"/>
              <a:t>O=α +</a:t>
            </a:r>
            <a:r>
              <a:rPr lang="en-US" altLang="ja-JP" baseline="30000" dirty="0" smtClean="0"/>
              <a:t>12</a:t>
            </a:r>
            <a:r>
              <a:rPr lang="en-US" altLang="ja-JP" dirty="0" smtClean="0"/>
              <a:t>C, … </a:t>
            </a:r>
            <a:r>
              <a:rPr lang="ja-JP" altLang="en-US" dirty="0" smtClean="0"/>
              <a:t>⇒ </a:t>
            </a:r>
            <a:r>
              <a:rPr lang="en-US" altLang="ja-JP" dirty="0" smtClean="0"/>
              <a:t>Identified by </a:t>
            </a:r>
            <a:r>
              <a:rPr lang="en-US" altLang="ja-JP" dirty="0" smtClean="0">
                <a:solidFill>
                  <a:srgbClr val="FF0000"/>
                </a:solidFill>
              </a:rPr>
              <a:t>E</a:t>
            </a:r>
            <a:r>
              <a:rPr lang="en-US" altLang="ja-JP" baseline="-25000" dirty="0" smtClean="0">
                <a:solidFill>
                  <a:srgbClr val="FF0000"/>
                </a:solidFill>
              </a:rPr>
              <a:t>x</a:t>
            </a:r>
            <a:r>
              <a:rPr lang="en-US" altLang="ja-JP" dirty="0" smtClean="0">
                <a:solidFill>
                  <a:srgbClr val="FF0000"/>
                </a:solidFill>
              </a:rPr>
              <a:t>(0</a:t>
            </a:r>
            <a:r>
              <a:rPr lang="en-US" altLang="ja-JP" baseline="-25000" dirty="0" smtClean="0">
                <a:solidFill>
                  <a:srgbClr val="FF0000"/>
                </a:solidFill>
              </a:rPr>
              <a:t>ex</a:t>
            </a:r>
            <a:r>
              <a:rPr lang="en-US" altLang="ja-JP" baseline="30000" dirty="0" smtClean="0">
                <a:solidFill>
                  <a:srgbClr val="FF0000"/>
                </a:solidFill>
              </a:rPr>
              <a:t>+</a:t>
            </a:r>
            <a:r>
              <a:rPr lang="en-US" altLang="ja-JP" dirty="0" smtClean="0">
                <a:solidFill>
                  <a:srgbClr val="FF0000"/>
                </a:solidFill>
              </a:rPr>
              <a:t>), </a:t>
            </a:r>
            <a:r>
              <a:rPr lang="en-US" altLang="ja-JP" dirty="0" smtClean="0"/>
              <a:t>Γ</a:t>
            </a:r>
            <a:r>
              <a:rPr lang="en-US" altLang="ja-JP" baseline="-25000" dirty="0" smtClean="0"/>
              <a:t>α</a:t>
            </a:r>
            <a:r>
              <a:rPr lang="en-US" altLang="ja-JP" dirty="0" smtClean="0"/>
              <a:t>, </a:t>
            </a:r>
            <a:r>
              <a:rPr lang="en-US" altLang="ja-JP" dirty="0" err="1" smtClean="0"/>
              <a:t>etc</a:t>
            </a:r>
            <a:endParaRPr kumimoji="1" lang="ja-JP" altLang="en-US" dirty="0"/>
          </a:p>
        </p:txBody>
      </p:sp>
      <p:sp>
        <p:nvSpPr>
          <p:cNvPr id="8" name="Text Box 8"/>
          <p:cNvSpPr txBox="1">
            <a:spLocks noChangeArrowheads="1"/>
          </p:cNvSpPr>
          <p:nvPr/>
        </p:nvSpPr>
        <p:spPr bwMode="auto">
          <a:xfrm>
            <a:off x="270383" y="2616024"/>
            <a:ext cx="71657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000" dirty="0">
                <a:solidFill>
                  <a:srgbClr val="0000FF"/>
                </a:solidFill>
              </a:rPr>
              <a:t>2</a:t>
            </a:r>
            <a:r>
              <a:rPr lang="en-US" altLang="ja-JP" sz="2000" dirty="0" smtClean="0">
                <a:solidFill>
                  <a:srgbClr val="0000FF"/>
                </a:solidFill>
              </a:rPr>
              <a:t>. </a:t>
            </a:r>
            <a:r>
              <a:rPr lang="en-US" altLang="ja-JP" sz="2000" dirty="0" err="1" smtClean="0">
                <a:solidFill>
                  <a:srgbClr val="0000FF"/>
                </a:solidFill>
              </a:rPr>
              <a:t>Isoscalar</a:t>
            </a:r>
            <a:r>
              <a:rPr lang="en-US" altLang="ja-JP" sz="2000" dirty="0" smtClean="0">
                <a:solidFill>
                  <a:srgbClr val="0000FF"/>
                </a:solidFill>
              </a:rPr>
              <a:t> monopole (IS0) transition and </a:t>
            </a:r>
            <a:r>
              <a:rPr lang="el-GR" altLang="ja-JP" sz="2000" dirty="0" smtClean="0">
                <a:solidFill>
                  <a:srgbClr val="0000FF"/>
                </a:solidFill>
              </a:rPr>
              <a:t>α</a:t>
            </a:r>
            <a:r>
              <a:rPr lang="en-US" altLang="ja-JP" sz="2000" dirty="0" smtClean="0">
                <a:solidFill>
                  <a:srgbClr val="0000FF"/>
                </a:solidFill>
              </a:rPr>
              <a:t> cluster structures</a:t>
            </a:r>
            <a:endParaRPr lang="en-US" altLang="ja-JP" sz="2000" dirty="0">
              <a:solidFill>
                <a:srgbClr val="0000FF"/>
              </a:solidFill>
            </a:endParaRPr>
          </a:p>
        </p:txBody>
      </p:sp>
      <p:sp>
        <p:nvSpPr>
          <p:cNvPr id="9" name="テキスト ボックス 8"/>
          <p:cNvSpPr txBox="1"/>
          <p:nvPr/>
        </p:nvSpPr>
        <p:spPr>
          <a:xfrm>
            <a:off x="591312" y="3014472"/>
            <a:ext cx="7271862" cy="369332"/>
          </a:xfrm>
          <a:prstGeom prst="rect">
            <a:avLst/>
          </a:prstGeom>
          <a:noFill/>
        </p:spPr>
        <p:txBody>
          <a:bodyPr wrap="none" rtlCol="0">
            <a:spAutoFit/>
          </a:bodyPr>
          <a:lstStyle/>
          <a:p>
            <a:r>
              <a:rPr lang="en-US" altLang="ja-JP" dirty="0" smtClean="0"/>
              <a:t>IS0 transition is strongly enhanced if </a:t>
            </a:r>
            <a:r>
              <a:rPr lang="el-GR" altLang="ja-JP" dirty="0" smtClean="0"/>
              <a:t>α</a:t>
            </a:r>
            <a:r>
              <a:rPr lang="en-US" altLang="ja-JP" dirty="0" smtClean="0"/>
              <a:t> cluster structures are well developed</a:t>
            </a:r>
            <a:endParaRPr kumimoji="1" lang="ja-JP" altLang="en-US" dirty="0"/>
          </a:p>
        </p:txBody>
      </p:sp>
      <p:sp>
        <p:nvSpPr>
          <p:cNvPr id="10" name="テキスト ボックス 9"/>
          <p:cNvSpPr txBox="1"/>
          <p:nvPr/>
        </p:nvSpPr>
        <p:spPr>
          <a:xfrm>
            <a:off x="588264" y="4474464"/>
            <a:ext cx="8123634" cy="369332"/>
          </a:xfrm>
          <a:prstGeom prst="rect">
            <a:avLst/>
          </a:prstGeom>
          <a:noFill/>
        </p:spPr>
        <p:txBody>
          <a:bodyPr wrap="none" rtlCol="0">
            <a:spAutoFit/>
          </a:bodyPr>
          <a:lstStyle/>
          <a:p>
            <a:r>
              <a:rPr lang="en-US" altLang="ja-JP" dirty="0" smtClean="0"/>
              <a:t>Discrete IS0 strength at E</a:t>
            </a:r>
            <a:r>
              <a:rPr lang="en-US" altLang="ja-JP" baseline="-25000" dirty="0" smtClean="0"/>
              <a:t>x</a:t>
            </a:r>
            <a:r>
              <a:rPr lang="ja-JP" altLang="en-US" dirty="0"/>
              <a:t> </a:t>
            </a:r>
            <a:r>
              <a:rPr lang="en-US" altLang="ja-JP" dirty="0" smtClean="0"/>
              <a:t>&lt; 15 MeV is possible to be described by α cluster model</a:t>
            </a:r>
            <a:endParaRPr kumimoji="1" lang="ja-JP" altLang="en-US" dirty="0"/>
          </a:p>
        </p:txBody>
      </p:sp>
      <p:sp>
        <p:nvSpPr>
          <p:cNvPr id="13" name="テキスト ボックス 12"/>
          <p:cNvSpPr txBox="1"/>
          <p:nvPr/>
        </p:nvSpPr>
        <p:spPr>
          <a:xfrm>
            <a:off x="5888736" y="2249424"/>
            <a:ext cx="1775551" cy="369332"/>
          </a:xfrm>
          <a:prstGeom prst="rect">
            <a:avLst/>
          </a:prstGeom>
          <a:noFill/>
        </p:spPr>
        <p:txBody>
          <a:bodyPr wrap="none" rtlCol="0">
            <a:spAutoFit/>
          </a:bodyPr>
          <a:lstStyle/>
          <a:p>
            <a:r>
              <a:rPr lang="en-US" altLang="ja-JP" dirty="0">
                <a:solidFill>
                  <a:srgbClr val="FF0000"/>
                </a:solidFill>
              </a:rPr>
              <a:t>b</a:t>
            </a:r>
            <a:r>
              <a:rPr kumimoji="1" lang="en-US" altLang="ja-JP" dirty="0" smtClean="0">
                <a:solidFill>
                  <a:srgbClr val="FF0000"/>
                </a:solidFill>
              </a:rPr>
              <a:t>elow </a:t>
            </a:r>
            <a:r>
              <a:rPr kumimoji="1" lang="ja-JP" altLang="en-US" dirty="0" smtClean="0">
                <a:solidFill>
                  <a:srgbClr val="FF0000"/>
                </a:solidFill>
              </a:rPr>
              <a:t>～</a:t>
            </a:r>
            <a:r>
              <a:rPr kumimoji="1" lang="en-US" altLang="ja-JP" smtClean="0">
                <a:solidFill>
                  <a:srgbClr val="FF0000"/>
                </a:solidFill>
              </a:rPr>
              <a:t>15 MeV</a:t>
            </a:r>
            <a:endParaRPr kumimoji="1" lang="ja-JP" altLang="en-US" dirty="0">
              <a:solidFill>
                <a:srgbClr val="FF0000"/>
              </a:solidFill>
            </a:endParaRPr>
          </a:p>
        </p:txBody>
      </p:sp>
      <p:sp>
        <p:nvSpPr>
          <p:cNvPr id="14" name="屈折矢印 13"/>
          <p:cNvSpPr/>
          <p:nvPr/>
        </p:nvSpPr>
        <p:spPr>
          <a:xfrm rot="5400000">
            <a:off x="5546777" y="2144555"/>
            <a:ext cx="264519" cy="419397"/>
          </a:xfrm>
          <a:prstGeom prst="bentUp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5" name="テキスト ボックス 14"/>
              <p:cNvSpPr txBox="1"/>
              <p:nvPr/>
            </p:nvSpPr>
            <p:spPr>
              <a:xfrm>
                <a:off x="1280160" y="3529584"/>
                <a:ext cx="5515100" cy="6567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600" b="0" i="1" smtClean="0">
                          <a:latin typeface="Cambria Math" panose="02040503050406030204" pitchFamily="18" charset="0"/>
                        </a:rPr>
                        <m:t>𝑀</m:t>
                      </m:r>
                      <m:d>
                        <m:dPr>
                          <m:ctrlPr>
                            <a:rPr kumimoji="1" lang="en-US" altLang="ja-JP" sz="3600" b="0" i="1" smtClean="0">
                              <a:latin typeface="Cambria Math" panose="02040503050406030204" pitchFamily="18" charset="0"/>
                            </a:rPr>
                          </m:ctrlPr>
                        </m:dPr>
                        <m:e>
                          <m:r>
                            <a:rPr kumimoji="1" lang="en-US" altLang="ja-JP" sz="3600" b="0" i="1" smtClean="0">
                              <a:latin typeface="Cambria Math" panose="02040503050406030204" pitchFamily="18" charset="0"/>
                            </a:rPr>
                            <m:t>𝐼𝑆</m:t>
                          </m:r>
                          <m:r>
                            <a:rPr kumimoji="1" lang="en-US" altLang="ja-JP" sz="3600" b="0" i="1" smtClean="0">
                              <a:latin typeface="Cambria Math" panose="02040503050406030204" pitchFamily="18" charset="0"/>
                            </a:rPr>
                            <m:t>0</m:t>
                          </m:r>
                        </m:e>
                      </m:d>
                      <m:r>
                        <a:rPr kumimoji="1" lang="en-US" altLang="ja-JP" sz="3600" b="0" i="1" smtClean="0">
                          <a:latin typeface="Cambria Math" panose="02040503050406030204" pitchFamily="18" charset="0"/>
                        </a:rPr>
                        <m:t>= </m:t>
                      </m:r>
                      <m:d>
                        <m:dPr>
                          <m:begChr m:val="⟨"/>
                          <m:endChr m:val="⟩"/>
                          <m:ctrlPr>
                            <a:rPr kumimoji="1" lang="en-US" altLang="ja-JP" sz="3600" b="0" i="1" smtClean="0">
                              <a:latin typeface="Cambria Math" panose="02040503050406030204" pitchFamily="18" charset="0"/>
                            </a:rPr>
                          </m:ctrlPr>
                        </m:dPr>
                        <m:e>
                          <m:sSubSup>
                            <m:sSubSupPr>
                              <m:ctrlPr>
                                <a:rPr kumimoji="1" lang="en-US" altLang="ja-JP" sz="3600" b="0" i="1" smtClean="0">
                                  <a:latin typeface="Cambria Math" panose="02040503050406030204" pitchFamily="18" charset="0"/>
                                </a:rPr>
                              </m:ctrlPr>
                            </m:sSubSupPr>
                            <m:e>
                              <m:r>
                                <a:rPr kumimoji="1" lang="en-US" altLang="ja-JP" sz="3600" b="0" i="1" smtClean="0">
                                  <a:latin typeface="Cambria Math" panose="02040503050406030204" pitchFamily="18" charset="0"/>
                                </a:rPr>
                                <m:t>0</m:t>
                              </m:r>
                            </m:e>
                            <m:sub>
                              <m:r>
                                <a:rPr kumimoji="1" lang="en-US" altLang="ja-JP" sz="3600" b="0" i="1" smtClean="0">
                                  <a:latin typeface="Cambria Math" panose="02040503050406030204" pitchFamily="18" charset="0"/>
                                </a:rPr>
                                <m:t>𝑓</m:t>
                              </m:r>
                            </m:sub>
                            <m:sup>
                              <m:r>
                                <a:rPr kumimoji="1" lang="en-US" altLang="ja-JP" sz="3600" b="0" i="1" smtClean="0">
                                  <a:latin typeface="Cambria Math" panose="02040503050406030204" pitchFamily="18" charset="0"/>
                                </a:rPr>
                                <m:t>+</m:t>
                              </m:r>
                            </m:sup>
                          </m:sSubSup>
                        </m:e>
                        <m:e>
                          <m:nary>
                            <m:naryPr>
                              <m:chr m:val="∑"/>
                              <m:ctrlPr>
                                <a:rPr kumimoji="1" lang="en-US" altLang="ja-JP" sz="3600" b="0" i="1" smtClean="0">
                                  <a:latin typeface="Cambria Math" panose="02040503050406030204" pitchFamily="18" charset="0"/>
                                </a:rPr>
                              </m:ctrlPr>
                            </m:naryPr>
                            <m:sub>
                              <m:r>
                                <m:rPr>
                                  <m:brk m:alnAt="23"/>
                                </m:rPr>
                                <a:rPr kumimoji="1" lang="en-US" altLang="ja-JP" sz="3600" b="0" i="1" smtClean="0">
                                  <a:latin typeface="Cambria Math" panose="02040503050406030204" pitchFamily="18" charset="0"/>
                                </a:rPr>
                                <m:t>𝑖</m:t>
                              </m:r>
                              <m:r>
                                <a:rPr kumimoji="1" lang="en-US" altLang="ja-JP" sz="3600" b="0" i="1" smtClean="0">
                                  <a:latin typeface="Cambria Math" panose="02040503050406030204" pitchFamily="18" charset="0"/>
                                </a:rPr>
                                <m:t>=1</m:t>
                              </m:r>
                            </m:sub>
                            <m:sup>
                              <m:r>
                                <a:rPr kumimoji="1" lang="en-US" altLang="ja-JP" sz="3600" b="0" i="1" smtClean="0">
                                  <a:latin typeface="Cambria Math" panose="02040503050406030204" pitchFamily="18" charset="0"/>
                                </a:rPr>
                                <m:t>𝐴</m:t>
                              </m:r>
                            </m:sup>
                            <m:e>
                              <m:sSubSup>
                                <m:sSubSupPr>
                                  <m:ctrlPr>
                                    <a:rPr kumimoji="1" lang="en-US" altLang="ja-JP" sz="3600" b="0" i="1" smtClean="0">
                                      <a:latin typeface="Cambria Math" panose="02040503050406030204" pitchFamily="18" charset="0"/>
                                    </a:rPr>
                                  </m:ctrlPr>
                                </m:sSubSupPr>
                                <m:e>
                                  <m:r>
                                    <a:rPr kumimoji="1" lang="en-US" altLang="ja-JP" sz="3600" b="0" i="1" smtClean="0">
                                      <a:latin typeface="Cambria Math" panose="02040503050406030204" pitchFamily="18" charset="0"/>
                                    </a:rPr>
                                    <m:t>𝑟</m:t>
                                  </m:r>
                                </m:e>
                                <m:sub>
                                  <m:r>
                                    <a:rPr kumimoji="1" lang="en-US" altLang="ja-JP" sz="3600" b="0" i="1" smtClean="0">
                                      <a:latin typeface="Cambria Math" panose="02040503050406030204" pitchFamily="18" charset="0"/>
                                    </a:rPr>
                                    <m:t>𝑖</m:t>
                                  </m:r>
                                </m:sub>
                                <m:sup>
                                  <m:r>
                                    <a:rPr kumimoji="1" lang="en-US" altLang="ja-JP" sz="3600" b="0" i="1" smtClean="0">
                                      <a:latin typeface="Cambria Math" panose="02040503050406030204" pitchFamily="18" charset="0"/>
                                    </a:rPr>
                                    <m:t>2</m:t>
                                  </m:r>
                                </m:sup>
                              </m:sSubSup>
                            </m:e>
                          </m:nary>
                        </m:e>
                        <m:e>
                          <m:sSubSup>
                            <m:sSubSupPr>
                              <m:ctrlPr>
                                <a:rPr kumimoji="1" lang="en-US" altLang="ja-JP" sz="3600" b="0" i="1" smtClean="0">
                                  <a:latin typeface="Cambria Math" panose="02040503050406030204" pitchFamily="18" charset="0"/>
                                </a:rPr>
                              </m:ctrlPr>
                            </m:sSubSupPr>
                            <m:e>
                              <m:r>
                                <a:rPr kumimoji="1" lang="en-US" altLang="ja-JP" sz="3600" b="0" i="1" smtClean="0">
                                  <a:latin typeface="Cambria Math" panose="02040503050406030204" pitchFamily="18" charset="0"/>
                                </a:rPr>
                                <m:t>0</m:t>
                              </m:r>
                            </m:e>
                            <m:sub>
                              <m:r>
                                <a:rPr kumimoji="1" lang="en-US" altLang="ja-JP" sz="3600" b="0" i="1" smtClean="0">
                                  <a:latin typeface="Cambria Math" panose="02040503050406030204" pitchFamily="18" charset="0"/>
                                </a:rPr>
                                <m:t>1</m:t>
                              </m:r>
                            </m:sub>
                            <m:sup>
                              <m:r>
                                <a:rPr kumimoji="1" lang="en-US" altLang="ja-JP" sz="3600" b="0" i="1" smtClean="0">
                                  <a:latin typeface="Cambria Math" panose="02040503050406030204" pitchFamily="18" charset="0"/>
                                </a:rPr>
                                <m:t>+</m:t>
                              </m:r>
                            </m:sup>
                          </m:sSubSup>
                        </m:e>
                      </m:d>
                    </m:oMath>
                  </m:oMathPara>
                </a14:m>
                <a:endParaRPr kumimoji="1" lang="en-US" altLang="ja-JP" sz="3600" b="0" dirty="0" smtClean="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1280160" y="3529584"/>
                <a:ext cx="5515100" cy="656718"/>
              </a:xfrm>
              <a:prstGeom prst="rect">
                <a:avLst/>
              </a:prstGeom>
              <a:blipFill>
                <a:blip r:embed="rId2"/>
                <a:stretch>
                  <a:fillRect/>
                </a:stretch>
              </a:blipFill>
            </p:spPr>
            <p:txBody>
              <a:bodyPr/>
              <a:lstStyle/>
              <a:p>
                <a:r>
                  <a:rPr lang="ja-JP" altLang="en-US">
                    <a:noFill/>
                  </a:rPr>
                  <a:t> </a:t>
                </a:r>
              </a:p>
            </p:txBody>
          </p:sp>
        </mc:Fallback>
      </mc:AlternateContent>
      <p:sp>
        <p:nvSpPr>
          <p:cNvPr id="16" name="Text Box 8"/>
          <p:cNvSpPr txBox="1">
            <a:spLocks noChangeArrowheads="1"/>
          </p:cNvSpPr>
          <p:nvPr/>
        </p:nvSpPr>
        <p:spPr bwMode="auto">
          <a:xfrm>
            <a:off x="276479" y="5484192"/>
            <a:ext cx="39581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000" dirty="0">
                <a:solidFill>
                  <a:srgbClr val="0000FF"/>
                </a:solidFill>
              </a:rPr>
              <a:t>3</a:t>
            </a:r>
            <a:r>
              <a:rPr lang="en-US" altLang="ja-JP" sz="2000" dirty="0" smtClean="0">
                <a:solidFill>
                  <a:srgbClr val="0000FF"/>
                </a:solidFill>
              </a:rPr>
              <a:t>. Investigations on IS0 transition</a:t>
            </a:r>
            <a:endParaRPr lang="en-US" altLang="ja-JP" sz="2000" dirty="0">
              <a:solidFill>
                <a:srgbClr val="0000FF"/>
              </a:solidFill>
            </a:endParaRPr>
          </a:p>
        </p:txBody>
      </p:sp>
      <p:sp>
        <p:nvSpPr>
          <p:cNvPr id="17" name="テキスト ボックス 16"/>
          <p:cNvSpPr txBox="1"/>
          <p:nvPr/>
        </p:nvSpPr>
        <p:spPr>
          <a:xfrm>
            <a:off x="633984" y="5882640"/>
            <a:ext cx="5515036" cy="369332"/>
          </a:xfrm>
          <a:prstGeom prst="rect">
            <a:avLst/>
          </a:prstGeom>
          <a:noFill/>
        </p:spPr>
        <p:txBody>
          <a:bodyPr wrap="none" rtlCol="0">
            <a:spAutoFit/>
          </a:bodyPr>
          <a:lstStyle/>
          <a:p>
            <a:r>
              <a:rPr lang="en-US" altLang="ja-JP" dirty="0" smtClean="0"/>
              <a:t>IS0 transitions are mainly investigated in lighter systems. </a:t>
            </a:r>
            <a:endParaRPr kumimoji="1" lang="ja-JP" altLang="en-US" dirty="0"/>
          </a:p>
        </p:txBody>
      </p:sp>
      <p:sp>
        <p:nvSpPr>
          <p:cNvPr id="18" name="テキスト ボックス 17"/>
          <p:cNvSpPr txBox="1"/>
          <p:nvPr/>
        </p:nvSpPr>
        <p:spPr>
          <a:xfrm>
            <a:off x="1536192" y="4855464"/>
            <a:ext cx="6041910" cy="369332"/>
          </a:xfrm>
          <a:prstGeom prst="rect">
            <a:avLst/>
          </a:prstGeom>
          <a:noFill/>
        </p:spPr>
        <p:txBody>
          <a:bodyPr wrap="none" rtlCol="0">
            <a:spAutoFit/>
          </a:bodyPr>
          <a:lstStyle/>
          <a:p>
            <a:r>
              <a:rPr lang="en-US" altLang="ja-JP" dirty="0" smtClean="0">
                <a:solidFill>
                  <a:srgbClr val="FF0000"/>
                </a:solidFill>
              </a:rPr>
              <a:t>IS0 will be new (or modern) probe to assign α</a:t>
            </a:r>
            <a:r>
              <a:rPr lang="ja-JP" altLang="en-US" dirty="0">
                <a:solidFill>
                  <a:srgbClr val="FF0000"/>
                </a:solidFill>
              </a:rPr>
              <a:t> </a:t>
            </a:r>
            <a:r>
              <a:rPr lang="en-US" altLang="ja-JP" dirty="0" smtClean="0">
                <a:solidFill>
                  <a:srgbClr val="FF0000"/>
                </a:solidFill>
              </a:rPr>
              <a:t>cluster structure</a:t>
            </a:r>
            <a:endParaRPr kumimoji="1" lang="ja-JP" altLang="en-US" dirty="0">
              <a:solidFill>
                <a:srgbClr val="FF0000"/>
              </a:solidFill>
            </a:endParaRPr>
          </a:p>
        </p:txBody>
      </p:sp>
      <p:sp>
        <p:nvSpPr>
          <p:cNvPr id="19" name="右矢印 18"/>
          <p:cNvSpPr/>
          <p:nvPr/>
        </p:nvSpPr>
        <p:spPr>
          <a:xfrm>
            <a:off x="694944" y="4823846"/>
            <a:ext cx="713232" cy="383012"/>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33239" y="6307574"/>
            <a:ext cx="7620869" cy="369332"/>
          </a:xfrm>
          <a:prstGeom prst="rect">
            <a:avLst/>
          </a:prstGeom>
        </p:spPr>
        <p:txBody>
          <a:bodyPr wrap="none">
            <a:spAutoFit/>
          </a:bodyPr>
          <a:lstStyle/>
          <a:p>
            <a:r>
              <a:rPr lang="en-US" altLang="ja-JP" baseline="30000" dirty="0" smtClean="0"/>
              <a:t>12,13</a:t>
            </a:r>
            <a:r>
              <a:rPr lang="en-US" altLang="ja-JP" dirty="0" smtClean="0"/>
              <a:t>C </a:t>
            </a:r>
            <a:r>
              <a:rPr lang="ja-JP" altLang="en-US" dirty="0" smtClean="0"/>
              <a:t>⇒</a:t>
            </a:r>
            <a:r>
              <a:rPr lang="en-US" altLang="ja-JP" dirty="0" smtClean="0"/>
              <a:t> </a:t>
            </a:r>
            <a:r>
              <a:rPr lang="en-US" altLang="ja-JP" dirty="0"/>
              <a:t>3α, </a:t>
            </a:r>
            <a:r>
              <a:rPr lang="en-US" altLang="ja-JP" dirty="0" smtClean="0"/>
              <a:t> </a:t>
            </a:r>
            <a:r>
              <a:rPr lang="en-US" altLang="ja-JP" baseline="30000" dirty="0" smtClean="0">
                <a:solidFill>
                  <a:srgbClr val="FF0000"/>
                </a:solidFill>
              </a:rPr>
              <a:t>16,18</a:t>
            </a:r>
            <a:r>
              <a:rPr lang="en-US" altLang="ja-JP" dirty="0" smtClean="0">
                <a:solidFill>
                  <a:srgbClr val="FF0000"/>
                </a:solidFill>
              </a:rPr>
              <a:t>O</a:t>
            </a:r>
            <a:r>
              <a:rPr lang="ja-JP" altLang="en-US" dirty="0" smtClean="0">
                <a:solidFill>
                  <a:srgbClr val="FF0000"/>
                </a:solidFill>
              </a:rPr>
              <a:t> ⇒ </a:t>
            </a:r>
            <a:r>
              <a:rPr lang="en-US" altLang="ja-JP" dirty="0" smtClean="0">
                <a:solidFill>
                  <a:srgbClr val="FF0000"/>
                </a:solidFill>
              </a:rPr>
              <a:t>α </a:t>
            </a:r>
            <a:r>
              <a:rPr lang="en-US" altLang="ja-JP" dirty="0">
                <a:solidFill>
                  <a:srgbClr val="FF0000"/>
                </a:solidFill>
              </a:rPr>
              <a:t>+</a:t>
            </a:r>
            <a:r>
              <a:rPr lang="en-US" altLang="ja-JP" baseline="30000" dirty="0" smtClean="0">
                <a:solidFill>
                  <a:srgbClr val="FF0000"/>
                </a:solidFill>
              </a:rPr>
              <a:t>12,14</a:t>
            </a:r>
            <a:r>
              <a:rPr lang="en-US" altLang="ja-JP" dirty="0" smtClean="0">
                <a:solidFill>
                  <a:srgbClr val="FF0000"/>
                </a:solidFill>
              </a:rPr>
              <a:t>C,  </a:t>
            </a:r>
            <a:r>
              <a:rPr lang="en-US" altLang="ja-JP" baseline="30000" dirty="0" smtClean="0">
                <a:solidFill>
                  <a:srgbClr val="FF0000"/>
                </a:solidFill>
              </a:rPr>
              <a:t>12</a:t>
            </a:r>
            <a:r>
              <a:rPr lang="en-US" altLang="ja-JP" dirty="0" smtClean="0">
                <a:solidFill>
                  <a:srgbClr val="FF0000"/>
                </a:solidFill>
              </a:rPr>
              <a:t>Be </a:t>
            </a:r>
            <a:r>
              <a:rPr lang="ja-JP" altLang="en-US" dirty="0" smtClean="0">
                <a:solidFill>
                  <a:srgbClr val="FF0000"/>
                </a:solidFill>
              </a:rPr>
              <a:t>⇒ </a:t>
            </a:r>
            <a:r>
              <a:rPr lang="en-US" altLang="ja-JP" dirty="0" smtClean="0">
                <a:solidFill>
                  <a:srgbClr val="FF0000"/>
                </a:solidFill>
              </a:rPr>
              <a:t>α + </a:t>
            </a:r>
            <a:r>
              <a:rPr lang="en-US" altLang="ja-JP" baseline="30000" dirty="0" smtClean="0">
                <a:solidFill>
                  <a:srgbClr val="FF0000"/>
                </a:solidFill>
              </a:rPr>
              <a:t>8</a:t>
            </a:r>
            <a:r>
              <a:rPr lang="en-US" altLang="ja-JP" dirty="0" smtClean="0">
                <a:solidFill>
                  <a:srgbClr val="FF0000"/>
                </a:solidFill>
              </a:rPr>
              <a:t>He </a:t>
            </a:r>
            <a:r>
              <a:rPr lang="en-US" altLang="ja-JP" dirty="0" smtClean="0"/>
              <a:t>are compared with experiments</a:t>
            </a:r>
            <a:endParaRPr lang="ja-JP" altLang="en-US" dirty="0"/>
          </a:p>
        </p:txBody>
      </p:sp>
      <p:sp>
        <p:nvSpPr>
          <p:cNvPr id="21" name="テキスト ボックス 20"/>
          <p:cNvSpPr txBox="1"/>
          <p:nvPr/>
        </p:nvSpPr>
        <p:spPr>
          <a:xfrm>
            <a:off x="6016752" y="5193792"/>
            <a:ext cx="2991653" cy="369332"/>
          </a:xfrm>
          <a:prstGeom prst="rect">
            <a:avLst/>
          </a:prstGeom>
          <a:noFill/>
        </p:spPr>
        <p:txBody>
          <a:bodyPr wrap="none" rtlCol="0">
            <a:spAutoFit/>
          </a:bodyPr>
          <a:lstStyle/>
          <a:p>
            <a:r>
              <a:rPr kumimoji="1" lang="en-US" altLang="ja-JP" dirty="0" smtClean="0"/>
              <a:t>cf. E</a:t>
            </a:r>
            <a:r>
              <a:rPr kumimoji="1" lang="en-US" altLang="ja-JP" baseline="-25000" dirty="0" smtClean="0"/>
              <a:t>x</a:t>
            </a:r>
            <a:r>
              <a:rPr kumimoji="1" lang="en-US" altLang="ja-JP" dirty="0" smtClean="0"/>
              <a:t> </a:t>
            </a:r>
            <a:r>
              <a:rPr lang="en-US" altLang="ja-JP" dirty="0" smtClean="0"/>
              <a:t>&gt; 15</a:t>
            </a:r>
            <a:r>
              <a:rPr kumimoji="1" lang="en-US" altLang="ja-JP" dirty="0" smtClean="0"/>
              <a:t> MeV in M.F. model</a:t>
            </a:r>
            <a:endParaRPr kumimoji="1" lang="ja-JP" altLang="en-US" dirty="0"/>
          </a:p>
        </p:txBody>
      </p:sp>
      <p:sp>
        <p:nvSpPr>
          <p:cNvPr id="22" name="テキスト ボックス 21"/>
          <p:cNvSpPr txBox="1"/>
          <p:nvPr/>
        </p:nvSpPr>
        <p:spPr>
          <a:xfrm>
            <a:off x="7211568" y="5529072"/>
            <a:ext cx="1689886" cy="369332"/>
          </a:xfrm>
          <a:prstGeom prst="rect">
            <a:avLst/>
          </a:prstGeom>
          <a:noFill/>
        </p:spPr>
        <p:txBody>
          <a:bodyPr wrap="none" rtlCol="0">
            <a:spAutoFit/>
          </a:bodyPr>
          <a:lstStyle/>
          <a:p>
            <a:r>
              <a:rPr lang="en-US" altLang="ja-JP" dirty="0" smtClean="0"/>
              <a:t>(2hw</a:t>
            </a:r>
            <a:r>
              <a:rPr lang="ja-JP" altLang="en-US" dirty="0" smtClean="0"/>
              <a:t>～</a:t>
            </a:r>
            <a:r>
              <a:rPr lang="en-US" altLang="ja-JP" dirty="0" smtClean="0"/>
              <a:t>30 MeV)</a:t>
            </a:r>
            <a:endParaRPr kumimoji="1" lang="ja-JP" altLang="en-US" dirty="0"/>
          </a:p>
        </p:txBody>
      </p:sp>
      <p:sp>
        <p:nvSpPr>
          <p:cNvPr id="24" name="楕円 23"/>
          <p:cNvSpPr/>
          <p:nvPr/>
        </p:nvSpPr>
        <p:spPr>
          <a:xfrm>
            <a:off x="7825186" y="1840474"/>
            <a:ext cx="360000" cy="360000"/>
          </a:xfrm>
          <a:prstGeom prst="ellipse">
            <a:avLst/>
          </a:prstGeom>
          <a:solidFill>
            <a:srgbClr val="FFE5E5"/>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矢印コネクタ 25"/>
          <p:cNvCxnSpPr/>
          <p:nvPr/>
        </p:nvCxnSpPr>
        <p:spPr>
          <a:xfrm flipH="1" flipV="1">
            <a:off x="7945908" y="2031425"/>
            <a:ext cx="360000"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8" name="楕円 27"/>
          <p:cNvSpPr/>
          <p:nvPr/>
        </p:nvSpPr>
        <p:spPr>
          <a:xfrm>
            <a:off x="7741409" y="373889"/>
            <a:ext cx="360000" cy="360000"/>
          </a:xfrm>
          <a:prstGeom prst="ellipse">
            <a:avLst/>
          </a:prstGeom>
          <a:solidFill>
            <a:srgbClr val="FFE5E5"/>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p:cNvSpPr>
            <a:spLocks noChangeAspect="1"/>
          </p:cNvSpPr>
          <p:nvPr/>
        </p:nvSpPr>
        <p:spPr>
          <a:xfrm>
            <a:off x="8199198" y="249329"/>
            <a:ext cx="648000" cy="648000"/>
          </a:xfrm>
          <a:prstGeom prst="ellipse">
            <a:avLst/>
          </a:prstGeom>
          <a:solidFill>
            <a:srgbClr val="E7E7F9"/>
          </a:solidFill>
          <a:ln w="19050">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矢印コネクタ 29"/>
          <p:cNvCxnSpPr/>
          <p:nvPr/>
        </p:nvCxnSpPr>
        <p:spPr>
          <a:xfrm flipH="1" flipV="1">
            <a:off x="7921298" y="564840"/>
            <a:ext cx="576000"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正方形/長方形 22"/>
              <p:cNvSpPr/>
              <p:nvPr/>
            </p:nvSpPr>
            <p:spPr>
              <a:xfrm>
                <a:off x="8088062" y="1996630"/>
                <a:ext cx="3946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1" i="0" smtClean="0">
                          <a:latin typeface="Cambria Math" panose="02040503050406030204" pitchFamily="18" charset="0"/>
                        </a:rPr>
                        <m:t>𝐑</m:t>
                      </m:r>
                    </m:oMath>
                  </m:oMathPara>
                </a14:m>
                <a:endParaRPr lang="ja-JP" altLang="en-US" dirty="0"/>
              </a:p>
            </p:txBody>
          </p:sp>
        </mc:Choice>
        <mc:Fallback xmlns="">
          <p:sp>
            <p:nvSpPr>
              <p:cNvPr id="23" name="正方形/長方形 22"/>
              <p:cNvSpPr>
                <a:spLocks noRot="1" noChangeAspect="1" noMove="1" noResize="1" noEditPoints="1" noAdjustHandles="1" noChangeArrowheads="1" noChangeShapeType="1" noTextEdit="1"/>
              </p:cNvSpPr>
              <p:nvPr/>
            </p:nvSpPr>
            <p:spPr>
              <a:xfrm>
                <a:off x="8088062" y="1996630"/>
                <a:ext cx="394660" cy="36933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 name="正方形/長方形 26"/>
              <p:cNvSpPr/>
              <p:nvPr/>
            </p:nvSpPr>
            <p:spPr>
              <a:xfrm>
                <a:off x="7962868" y="155141"/>
                <a:ext cx="3946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1" i="0" smtClean="0">
                          <a:latin typeface="Cambria Math" panose="02040503050406030204" pitchFamily="18" charset="0"/>
                        </a:rPr>
                        <m:t>𝐑</m:t>
                      </m:r>
                    </m:oMath>
                  </m:oMathPara>
                </a14:m>
                <a:endParaRPr lang="ja-JP" altLang="en-US" dirty="0"/>
              </a:p>
            </p:txBody>
          </p:sp>
        </mc:Choice>
        <mc:Fallback xmlns="">
          <p:sp>
            <p:nvSpPr>
              <p:cNvPr id="27" name="正方形/長方形 26"/>
              <p:cNvSpPr>
                <a:spLocks noRot="1" noChangeAspect="1" noMove="1" noResize="1" noEditPoints="1" noAdjustHandles="1" noChangeArrowheads="1" noChangeShapeType="1" noTextEdit="1"/>
              </p:cNvSpPr>
              <p:nvPr/>
            </p:nvSpPr>
            <p:spPr>
              <a:xfrm>
                <a:off x="7962868" y="155141"/>
                <a:ext cx="394660" cy="369332"/>
              </a:xfrm>
              <a:prstGeom prst="rect">
                <a:avLst/>
              </a:prstGeom>
              <a:blipFill>
                <a:blip r:embed="rId4"/>
                <a:stretch>
                  <a:fillRect/>
                </a:stretch>
              </a:blipFill>
            </p:spPr>
            <p:txBody>
              <a:bodyPr/>
              <a:lstStyle/>
              <a:p>
                <a:r>
                  <a:rPr lang="ja-JP" altLang="en-US">
                    <a:noFill/>
                  </a:rPr>
                  <a:t> </a:t>
                </a:r>
              </a:p>
            </p:txBody>
          </p:sp>
        </mc:Fallback>
      </mc:AlternateContent>
      <p:sp>
        <p:nvSpPr>
          <p:cNvPr id="2" name="下矢印 1"/>
          <p:cNvSpPr/>
          <p:nvPr/>
        </p:nvSpPr>
        <p:spPr>
          <a:xfrm rot="10800000">
            <a:off x="8040988" y="943644"/>
            <a:ext cx="529840" cy="650558"/>
          </a:xfrm>
          <a:prstGeom prst="downArrow">
            <a:avLst/>
          </a:pr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ysClr val="windowText" lastClr="000000"/>
                </a:solidFill>
              </a:ln>
            </a:endParaRPr>
          </a:p>
        </p:txBody>
      </p:sp>
      <p:sp>
        <p:nvSpPr>
          <p:cNvPr id="3" name="テキスト ボックス 2"/>
          <p:cNvSpPr txBox="1"/>
          <p:nvPr/>
        </p:nvSpPr>
        <p:spPr>
          <a:xfrm>
            <a:off x="7001970" y="1188720"/>
            <a:ext cx="1192955" cy="369332"/>
          </a:xfrm>
          <a:prstGeom prst="rect">
            <a:avLst/>
          </a:prstGeom>
          <a:noFill/>
        </p:spPr>
        <p:txBody>
          <a:bodyPr wrap="none" rtlCol="0">
            <a:spAutoFit/>
          </a:bodyPr>
          <a:lstStyle/>
          <a:p>
            <a:r>
              <a:rPr lang="en-US" altLang="ja-JP" dirty="0" smtClean="0"/>
              <a:t>O(IS0)</a:t>
            </a:r>
            <a:r>
              <a:rPr lang="ja-JP" altLang="en-US" dirty="0" smtClean="0"/>
              <a:t>～</a:t>
            </a:r>
            <a:r>
              <a:rPr kumimoji="1" lang="en-US" altLang="ja-JP" dirty="0" smtClean="0"/>
              <a:t>R</a:t>
            </a:r>
            <a:r>
              <a:rPr kumimoji="1" lang="en-US" altLang="ja-JP" baseline="30000" dirty="0" smtClean="0"/>
              <a:t>2</a:t>
            </a:r>
            <a:endParaRPr kumimoji="1" lang="ja-JP" altLang="en-US" baseline="30000" dirty="0"/>
          </a:p>
        </p:txBody>
      </p:sp>
    </p:spTree>
    <p:extLst>
      <p:ext uri="{BB962C8B-B14F-4D97-AF65-F5344CB8AC3E}">
        <p14:creationId xmlns:p14="http://schemas.microsoft.com/office/powerpoint/2010/main" val="2342561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linds(horizontal)">
                                      <p:cBhvr>
                                        <p:cTn id="10" dur="500"/>
                                        <p:tgtEl>
                                          <p:spTgt spid="24"/>
                                        </p:tgtEl>
                                      </p:cBhvr>
                                    </p:animEffect>
                                  </p:childTnLst>
                                </p:cTn>
                              </p:par>
                              <p:par>
                                <p:cTn id="11" presetID="3" presetClass="entr" presetSubtype="1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blinds(horizontal)">
                                      <p:cBhvr>
                                        <p:cTn id="13" dur="500"/>
                                        <p:tgtEl>
                                          <p:spTgt spid="2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blinds(horizontal)">
                                      <p:cBhvr>
                                        <p:cTn id="16" dur="500"/>
                                        <p:tgtEl>
                                          <p:spTgt spid="2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blinds(horizontal)">
                                      <p:cBhvr>
                                        <p:cTn id="19" dur="500"/>
                                        <p:tgtEl>
                                          <p:spTgt spid="29"/>
                                        </p:tgtEl>
                                      </p:cBhvr>
                                    </p:animEffect>
                                  </p:childTnLst>
                                </p:cTn>
                              </p:par>
                              <p:par>
                                <p:cTn id="20" presetID="3" presetClass="entr" presetSubtype="10"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linds(horizontal)">
                                      <p:cBhvr>
                                        <p:cTn id="22" dur="500"/>
                                        <p:tgtEl>
                                          <p:spTgt spid="30"/>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linds(horizontal)">
                                      <p:cBhvr>
                                        <p:cTn id="25" dur="500"/>
                                        <p:tgtEl>
                                          <p:spTgt spid="23"/>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blinds(horizontal)">
                                      <p:cBhvr>
                                        <p:cTn id="28" dur="500"/>
                                        <p:tgtEl>
                                          <p:spTgt spid="27"/>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linds(horizontal)">
                                      <p:cBhvr>
                                        <p:cTn id="31" dur="500"/>
                                        <p:tgtEl>
                                          <p:spTgt spid="2"/>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blinds(horizontal)">
                                      <p:cBhvr>
                                        <p:cTn id="3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4" grpId="0" animBg="1"/>
      <p:bldP spid="28" grpId="0" animBg="1"/>
      <p:bldP spid="29" grpId="0" animBg="1"/>
      <p:bldP spid="23" grpId="0"/>
      <p:bldP spid="27" grpId="0"/>
      <p:bldP spid="2"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a:blip r:embed="rId2"/>
          <a:stretch>
            <a:fillRect/>
          </a:stretch>
        </p:blipFill>
        <p:spPr>
          <a:xfrm>
            <a:off x="4828033" y="2420684"/>
            <a:ext cx="3998166" cy="2107944"/>
          </a:xfrm>
          <a:prstGeom prst="rect">
            <a:avLst/>
          </a:prstGeom>
        </p:spPr>
      </p:pic>
      <p:sp>
        <p:nvSpPr>
          <p:cNvPr id="18" name="テキスト ボックス 17"/>
          <p:cNvSpPr txBox="1"/>
          <p:nvPr/>
        </p:nvSpPr>
        <p:spPr>
          <a:xfrm>
            <a:off x="6973824" y="3090663"/>
            <a:ext cx="764953" cy="369332"/>
          </a:xfrm>
          <a:prstGeom prst="rect">
            <a:avLst/>
          </a:prstGeom>
          <a:noFill/>
        </p:spPr>
        <p:txBody>
          <a:bodyPr wrap="none" rtlCol="0">
            <a:spAutoFit/>
          </a:bodyPr>
          <a:lstStyle/>
          <a:p>
            <a:r>
              <a:rPr kumimoji="1" lang="en-US" altLang="ja-JP" dirty="0" smtClean="0"/>
              <a:t>( fm</a:t>
            </a:r>
            <a:r>
              <a:rPr kumimoji="1" lang="en-US" altLang="ja-JP" baseline="30000" dirty="0" smtClean="0"/>
              <a:t>2</a:t>
            </a:r>
            <a:r>
              <a:rPr kumimoji="1" lang="en-US" altLang="ja-JP" dirty="0" smtClean="0"/>
              <a:t> )</a:t>
            </a:r>
            <a:endParaRPr kumimoji="1" lang="ja-JP" altLang="en-US" dirty="0"/>
          </a:p>
        </p:txBody>
      </p:sp>
      <p:sp>
        <p:nvSpPr>
          <p:cNvPr id="4" name="テキスト ボックス 3"/>
          <p:cNvSpPr txBox="1">
            <a:spLocks noChangeArrowheads="1"/>
          </p:cNvSpPr>
          <p:nvPr/>
        </p:nvSpPr>
        <p:spPr bwMode="auto">
          <a:xfrm>
            <a:off x="229299" y="210884"/>
            <a:ext cx="6431312" cy="46166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400" dirty="0" smtClean="0">
                <a:solidFill>
                  <a:srgbClr val="0000FF"/>
                </a:solidFill>
                <a:latin typeface="Calibri" pitchFamily="34" charset="0"/>
              </a:rPr>
              <a:t>Monopole transition in </a:t>
            </a:r>
            <a:r>
              <a:rPr lang="en-US" altLang="ja-JP" sz="2400" baseline="30000" dirty="0" smtClean="0">
                <a:solidFill>
                  <a:srgbClr val="0000FF"/>
                </a:solidFill>
                <a:latin typeface="Calibri" pitchFamily="34" charset="0"/>
              </a:rPr>
              <a:t>16,18</a:t>
            </a:r>
            <a:r>
              <a:rPr lang="en-US" altLang="ja-JP" sz="2400" dirty="0" smtClean="0">
                <a:solidFill>
                  <a:srgbClr val="0000FF"/>
                </a:solidFill>
                <a:latin typeface="Calibri" pitchFamily="34" charset="0"/>
              </a:rPr>
              <a:t>O with α cluster model</a:t>
            </a:r>
            <a:endParaRPr lang="ja-JP" altLang="en-US" sz="2400" dirty="0">
              <a:solidFill>
                <a:srgbClr val="0000FF"/>
              </a:solidFill>
              <a:latin typeface="Calibri" pitchFamily="34" charset="0"/>
            </a:endParaRPr>
          </a:p>
        </p:txBody>
      </p:sp>
      <p:pic>
        <p:nvPicPr>
          <p:cNvPr id="5" name="図 4"/>
          <p:cNvPicPr>
            <a:picLocks noChangeAspect="1"/>
          </p:cNvPicPr>
          <p:nvPr/>
        </p:nvPicPr>
        <p:blipFill>
          <a:blip r:embed="rId3"/>
          <a:stretch>
            <a:fillRect/>
          </a:stretch>
        </p:blipFill>
        <p:spPr>
          <a:xfrm>
            <a:off x="68035" y="2065695"/>
            <a:ext cx="4832691" cy="4170513"/>
          </a:xfrm>
          <a:prstGeom prst="rect">
            <a:avLst/>
          </a:prstGeom>
        </p:spPr>
      </p:pic>
      <p:sp>
        <p:nvSpPr>
          <p:cNvPr id="7" name="テキスト ボックス 6"/>
          <p:cNvSpPr txBox="1"/>
          <p:nvPr/>
        </p:nvSpPr>
        <p:spPr>
          <a:xfrm>
            <a:off x="1627632" y="877824"/>
            <a:ext cx="1939955" cy="461665"/>
          </a:xfrm>
          <a:prstGeom prst="rect">
            <a:avLst/>
          </a:prstGeom>
          <a:noFill/>
          <a:ln>
            <a:solidFill>
              <a:schemeClr val="tx1"/>
            </a:solidFill>
          </a:ln>
        </p:spPr>
        <p:txBody>
          <a:bodyPr wrap="none" rtlCol="0">
            <a:spAutoFit/>
          </a:bodyPr>
          <a:lstStyle/>
          <a:p>
            <a:r>
              <a:rPr kumimoji="1" lang="en-US" altLang="ja-JP" sz="2400" baseline="30000" dirty="0" smtClean="0"/>
              <a:t>16</a:t>
            </a:r>
            <a:r>
              <a:rPr kumimoji="1" lang="en-US" altLang="ja-JP" sz="2400" dirty="0" smtClean="0"/>
              <a:t>O:</a:t>
            </a:r>
            <a:r>
              <a:rPr lang="en-US" altLang="ja-JP" sz="2400" dirty="0" smtClean="0"/>
              <a:t> 4α</a:t>
            </a:r>
            <a:r>
              <a:rPr lang="ja-JP" altLang="en-US" sz="2400" dirty="0"/>
              <a:t> </a:t>
            </a:r>
            <a:r>
              <a:rPr lang="en-US" altLang="ja-JP" sz="2400" dirty="0" smtClean="0"/>
              <a:t>model</a:t>
            </a:r>
            <a:endParaRPr kumimoji="1" lang="ja-JP" altLang="en-US" sz="2400" dirty="0"/>
          </a:p>
        </p:txBody>
      </p:sp>
      <p:sp>
        <p:nvSpPr>
          <p:cNvPr id="8" name="テキスト ボックス 7"/>
          <p:cNvSpPr txBox="1"/>
          <p:nvPr/>
        </p:nvSpPr>
        <p:spPr>
          <a:xfrm>
            <a:off x="2719769" y="2350008"/>
            <a:ext cx="1865376" cy="646331"/>
          </a:xfrm>
          <a:prstGeom prst="rect">
            <a:avLst/>
          </a:prstGeom>
          <a:noFill/>
          <a:ln>
            <a:noFill/>
          </a:ln>
        </p:spPr>
        <p:txBody>
          <a:bodyPr wrap="square" rtlCol="0">
            <a:spAutoFit/>
          </a:bodyPr>
          <a:lstStyle/>
          <a:p>
            <a:r>
              <a:rPr kumimoji="1" lang="en-US" altLang="ja-JP" dirty="0" smtClean="0"/>
              <a:t>T. Yamada et al., </a:t>
            </a:r>
          </a:p>
          <a:p>
            <a:r>
              <a:rPr lang="en-US" altLang="ja-JP" dirty="0" smtClean="0"/>
              <a:t>PRC85 (2012)</a:t>
            </a:r>
            <a:endParaRPr kumimoji="1" lang="ja-JP" altLang="en-US" dirty="0"/>
          </a:p>
        </p:txBody>
      </p:sp>
      <p:sp>
        <p:nvSpPr>
          <p:cNvPr id="10" name="テキスト ボックス 9"/>
          <p:cNvSpPr txBox="1"/>
          <p:nvPr/>
        </p:nvSpPr>
        <p:spPr>
          <a:xfrm rot="16200000">
            <a:off x="91440" y="3447288"/>
            <a:ext cx="1859227" cy="369332"/>
          </a:xfrm>
          <a:prstGeom prst="rect">
            <a:avLst/>
          </a:prstGeom>
          <a:noFill/>
        </p:spPr>
        <p:txBody>
          <a:bodyPr wrap="none" rtlCol="0">
            <a:spAutoFit/>
          </a:bodyPr>
          <a:lstStyle/>
          <a:p>
            <a:r>
              <a:rPr kumimoji="1" lang="en-US" altLang="ja-JP" dirty="0" smtClean="0">
                <a:solidFill>
                  <a:srgbClr val="FF0000"/>
                </a:solidFill>
              </a:rPr>
              <a:t>Cluster model cal.</a:t>
            </a:r>
            <a:endParaRPr kumimoji="1" lang="ja-JP" altLang="en-US" dirty="0">
              <a:solidFill>
                <a:srgbClr val="FF0000"/>
              </a:solidFill>
            </a:endParaRPr>
          </a:p>
        </p:txBody>
      </p:sp>
      <p:sp>
        <p:nvSpPr>
          <p:cNvPr id="11" name="テキスト ボックス 10"/>
          <p:cNvSpPr txBox="1"/>
          <p:nvPr/>
        </p:nvSpPr>
        <p:spPr>
          <a:xfrm>
            <a:off x="438912" y="6309360"/>
            <a:ext cx="8531246" cy="400110"/>
          </a:xfrm>
          <a:prstGeom prst="rect">
            <a:avLst/>
          </a:prstGeom>
          <a:noFill/>
          <a:ln>
            <a:solidFill>
              <a:srgbClr val="FF0000"/>
            </a:solidFill>
          </a:ln>
        </p:spPr>
        <p:txBody>
          <a:bodyPr wrap="none" rtlCol="0">
            <a:spAutoFit/>
          </a:bodyPr>
          <a:lstStyle/>
          <a:p>
            <a:r>
              <a:rPr lang="en-US" altLang="ja-JP" sz="2000" baseline="30000" dirty="0" smtClean="0"/>
              <a:t>16,18</a:t>
            </a:r>
            <a:r>
              <a:rPr lang="en-US" altLang="ja-JP" sz="2000" dirty="0" smtClean="0"/>
              <a:t>O </a:t>
            </a:r>
            <a:r>
              <a:rPr lang="en-US" altLang="ja-JP" sz="2000" dirty="0" smtClean="0">
                <a:sym typeface="Wingdings" panose="05000000000000000000" pitchFamily="2" charset="2"/>
              </a:rPr>
              <a:t> α + </a:t>
            </a:r>
            <a:r>
              <a:rPr lang="en-US" altLang="ja-JP" sz="2000" baseline="30000" dirty="0" smtClean="0">
                <a:sym typeface="Wingdings" panose="05000000000000000000" pitchFamily="2" charset="2"/>
              </a:rPr>
              <a:t>12,14</a:t>
            </a:r>
            <a:r>
              <a:rPr lang="en-US" altLang="ja-JP" sz="2000" dirty="0" smtClean="0">
                <a:sym typeface="Wingdings" panose="05000000000000000000" pitchFamily="2" charset="2"/>
              </a:rPr>
              <a:t>C excitation nicely describe discrete strength below E</a:t>
            </a:r>
            <a:r>
              <a:rPr lang="en-US" altLang="ja-JP" sz="2000" baseline="-25000" dirty="0" smtClean="0">
                <a:sym typeface="Wingdings" panose="05000000000000000000" pitchFamily="2" charset="2"/>
              </a:rPr>
              <a:t>x</a:t>
            </a:r>
            <a:r>
              <a:rPr lang="en-US" altLang="ja-JP" sz="2000" dirty="0" smtClean="0">
                <a:sym typeface="Wingdings" panose="05000000000000000000" pitchFamily="2" charset="2"/>
              </a:rPr>
              <a:t> &lt; 15 MeV</a:t>
            </a:r>
            <a:endParaRPr kumimoji="1" lang="ja-JP" altLang="en-US" sz="2000" dirty="0"/>
          </a:p>
        </p:txBody>
      </p:sp>
      <mc:AlternateContent xmlns:mc="http://schemas.openxmlformats.org/markup-compatibility/2006" xmlns:a14="http://schemas.microsoft.com/office/drawing/2010/main">
        <mc:Choice Requires="a14">
          <p:sp>
            <p:nvSpPr>
              <p:cNvPr id="12" name="テキスト ボックス 11"/>
              <p:cNvSpPr txBox="1"/>
              <p:nvPr/>
            </p:nvSpPr>
            <p:spPr>
              <a:xfrm>
                <a:off x="764034" y="1544487"/>
                <a:ext cx="3766765" cy="36484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𝑀</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𝐼𝑆</m:t>
                          </m:r>
                          <m:r>
                            <a:rPr kumimoji="1" lang="en-US" altLang="ja-JP" sz="2000" b="0" i="1" smtClean="0">
                              <a:latin typeface="Cambria Math" panose="02040503050406030204" pitchFamily="18" charset="0"/>
                            </a:rPr>
                            <m:t>0</m:t>
                          </m:r>
                        </m:e>
                      </m:d>
                      <m:r>
                        <a:rPr kumimoji="1" lang="en-US" altLang="ja-JP" sz="2000" b="0" i="1" smtClean="0">
                          <a:latin typeface="Cambria Math" panose="02040503050406030204" pitchFamily="18" charset="0"/>
                        </a:rPr>
                        <m:t> = </m:t>
                      </m:r>
                      <m:d>
                        <m:dPr>
                          <m:begChr m:val="⟨"/>
                          <m:endChr m:val="⟩"/>
                          <m:ctrlPr>
                            <a:rPr kumimoji="1" lang="en-US" altLang="ja-JP" sz="2000" b="0" i="1" smtClean="0">
                              <a:latin typeface="Cambria Math" panose="02040503050406030204" pitchFamily="18" charset="0"/>
                            </a:rPr>
                          </m:ctrlPr>
                        </m:dPr>
                        <m:e>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0</m:t>
                              </m:r>
                            </m:e>
                            <m:sub>
                              <m:r>
                                <a:rPr kumimoji="1" lang="en-US" altLang="ja-JP" sz="2000" b="0" i="1" smtClean="0">
                                  <a:latin typeface="Cambria Math" panose="02040503050406030204" pitchFamily="18" charset="0"/>
                                </a:rPr>
                                <m:t>𝑓</m:t>
                              </m:r>
                            </m:sub>
                            <m:sup>
                              <m:r>
                                <a:rPr kumimoji="1" lang="en-US" altLang="ja-JP" sz="2000" b="0" i="1" smtClean="0">
                                  <a:latin typeface="Cambria Math" panose="02040503050406030204" pitchFamily="18" charset="0"/>
                                </a:rPr>
                                <m:t>+</m:t>
                              </m:r>
                            </m:sup>
                          </m:sSubSup>
                        </m:e>
                        <m:e>
                          <m:nary>
                            <m:naryPr>
                              <m:chr m:val="∑"/>
                              <m:ctrlPr>
                                <a:rPr kumimoji="1" lang="en-US" altLang="ja-JP" sz="2000" b="0" i="1" smtClean="0">
                                  <a:latin typeface="Cambria Math" panose="02040503050406030204" pitchFamily="18" charset="0"/>
                                </a:rPr>
                              </m:ctrlPr>
                            </m:naryPr>
                            <m:sub>
                              <m:r>
                                <m:rPr>
                                  <m:brk m:alnAt="23"/>
                                </m:rPr>
                                <a:rPr kumimoji="1" lang="en-US" altLang="ja-JP" sz="2000" b="0" i="1" smtClean="0">
                                  <a:latin typeface="Cambria Math" panose="02040503050406030204" pitchFamily="18" charset="0"/>
                                </a:rPr>
                                <m:t>𝑖</m:t>
                              </m:r>
                              <m:r>
                                <a:rPr kumimoji="1" lang="en-US" altLang="ja-JP" sz="2000" b="0" i="1" smtClean="0">
                                  <a:latin typeface="Cambria Math" panose="02040503050406030204" pitchFamily="18" charset="0"/>
                                </a:rPr>
                                <m:t>=</m:t>
                              </m:r>
                              <m:r>
                                <m:rPr>
                                  <m:brk m:alnAt="23"/>
                                </m:rPr>
                                <a:rPr kumimoji="1" lang="en-US" altLang="ja-JP" sz="2000" b="0" i="1" smtClean="0">
                                  <a:latin typeface="Cambria Math" panose="02040503050406030204" pitchFamily="18" charset="0"/>
                                </a:rPr>
                                <m:t>1</m:t>
                              </m:r>
                            </m:sub>
                            <m:sup>
                              <m:r>
                                <a:rPr kumimoji="1" lang="en-US" altLang="ja-JP" sz="2000" b="0" i="1" smtClean="0">
                                  <a:latin typeface="Cambria Math" panose="02040503050406030204" pitchFamily="18" charset="0"/>
                                </a:rPr>
                                <m:t>𝐴</m:t>
                              </m:r>
                            </m:sup>
                            <m:e>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𝑖</m:t>
                                  </m:r>
                                </m:sub>
                                <m:sup>
                                  <m:r>
                                    <a:rPr kumimoji="1" lang="en-US" altLang="ja-JP" sz="2000" b="0" i="1" smtClean="0">
                                      <a:latin typeface="Cambria Math" panose="02040503050406030204" pitchFamily="18" charset="0"/>
                                    </a:rPr>
                                    <m:t>2</m:t>
                                  </m:r>
                                </m:sup>
                              </m:sSubSup>
                            </m:e>
                          </m:nary>
                        </m:e>
                        <m:e>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0</m:t>
                              </m:r>
                            </m:e>
                            <m:sub>
                              <m:r>
                                <a:rPr kumimoji="1" lang="en-US" altLang="ja-JP" sz="2000" b="0" i="1" smtClean="0">
                                  <a:latin typeface="Cambria Math" panose="02040503050406030204" pitchFamily="18" charset="0"/>
                                </a:rPr>
                                <m:t>1</m:t>
                              </m:r>
                            </m:sub>
                            <m:sup>
                              <m:r>
                                <a:rPr kumimoji="1" lang="en-US" altLang="ja-JP" sz="2000" b="0" i="1" smtClean="0">
                                  <a:latin typeface="Cambria Math" panose="02040503050406030204" pitchFamily="18" charset="0"/>
                                </a:rPr>
                                <m:t>+</m:t>
                              </m:r>
                            </m:sup>
                          </m:sSubSup>
                        </m:e>
                      </m:d>
                    </m:oMath>
                  </m:oMathPara>
                </a14:m>
                <a:endParaRPr kumimoji="1" lang="en-US" altLang="ja-JP" sz="2000" b="0" dirty="0" smtClean="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764034" y="1544487"/>
                <a:ext cx="3766765" cy="364843"/>
              </a:xfrm>
              <a:prstGeom prst="rect">
                <a:avLst/>
              </a:prstGeom>
              <a:blipFill rotWithShape="0">
                <a:blip r:embed="rId4"/>
                <a:stretch>
                  <a:fillRect t="-140000" b="-205000"/>
                </a:stretch>
              </a:blipFill>
            </p:spPr>
            <p:txBody>
              <a:bodyPr/>
              <a:lstStyle/>
              <a:p>
                <a:r>
                  <a:rPr lang="ja-JP" altLang="en-US">
                    <a:noFill/>
                  </a:rPr>
                  <a:t> </a:t>
                </a:r>
              </a:p>
            </p:txBody>
          </p:sp>
        </mc:Fallback>
      </mc:AlternateContent>
      <p:sp>
        <p:nvSpPr>
          <p:cNvPr id="14" name="テキスト ボックス 13"/>
          <p:cNvSpPr txBox="1"/>
          <p:nvPr/>
        </p:nvSpPr>
        <p:spPr>
          <a:xfrm>
            <a:off x="5340419" y="874776"/>
            <a:ext cx="3117200" cy="461665"/>
          </a:xfrm>
          <a:prstGeom prst="rect">
            <a:avLst/>
          </a:prstGeom>
          <a:noFill/>
          <a:ln>
            <a:solidFill>
              <a:schemeClr val="tx1"/>
            </a:solidFill>
          </a:ln>
        </p:spPr>
        <p:txBody>
          <a:bodyPr wrap="none" rtlCol="0">
            <a:spAutoFit/>
          </a:bodyPr>
          <a:lstStyle/>
          <a:p>
            <a:r>
              <a:rPr kumimoji="1" lang="en-US" altLang="ja-JP" sz="2400" baseline="30000" dirty="0" smtClean="0"/>
              <a:t>18</a:t>
            </a:r>
            <a:r>
              <a:rPr kumimoji="1" lang="en-US" altLang="ja-JP" sz="2400" dirty="0" smtClean="0"/>
              <a:t>O:</a:t>
            </a:r>
            <a:r>
              <a:rPr lang="en-US" altLang="ja-JP" sz="2400" dirty="0" smtClean="0"/>
              <a:t> α</a:t>
            </a:r>
            <a:r>
              <a:rPr lang="ja-JP" altLang="en-US" sz="2400" dirty="0" smtClean="0"/>
              <a:t> </a:t>
            </a:r>
            <a:r>
              <a:rPr lang="en-US" altLang="ja-JP" sz="2400" dirty="0" smtClean="0"/>
              <a:t>+ </a:t>
            </a:r>
            <a:r>
              <a:rPr lang="en-US" altLang="ja-JP" sz="2400" baseline="30000" dirty="0" smtClean="0"/>
              <a:t>14</a:t>
            </a:r>
            <a:r>
              <a:rPr lang="en-US" altLang="ja-JP" sz="2400" dirty="0" smtClean="0"/>
              <a:t>C coupled-</a:t>
            </a:r>
            <a:r>
              <a:rPr lang="en-US" altLang="ja-JP" sz="2400" dirty="0" err="1" smtClean="0"/>
              <a:t>ch.</a:t>
            </a:r>
            <a:endParaRPr kumimoji="1" lang="ja-JP" altLang="en-US" sz="2400" dirty="0"/>
          </a:p>
        </p:txBody>
      </p:sp>
      <mc:AlternateContent xmlns:mc="http://schemas.openxmlformats.org/markup-compatibility/2006" xmlns:a14="http://schemas.microsoft.com/office/drawing/2010/main">
        <mc:Choice Requires="a14">
          <p:sp>
            <p:nvSpPr>
              <p:cNvPr id="16" name="テキスト ボックス 15"/>
              <p:cNvSpPr txBox="1"/>
              <p:nvPr/>
            </p:nvSpPr>
            <p:spPr>
              <a:xfrm>
                <a:off x="4980080" y="1544586"/>
                <a:ext cx="3766765" cy="36484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𝑀</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𝐸</m:t>
                          </m:r>
                          <m:r>
                            <a:rPr kumimoji="1" lang="en-US" altLang="ja-JP" sz="2000" b="0" i="1" smtClean="0">
                              <a:latin typeface="Cambria Math" panose="02040503050406030204" pitchFamily="18" charset="0"/>
                            </a:rPr>
                            <m:t>0</m:t>
                          </m:r>
                        </m:e>
                      </m:d>
                      <m:r>
                        <a:rPr kumimoji="1" lang="en-US" altLang="ja-JP" sz="2000" b="0" i="1" smtClean="0">
                          <a:latin typeface="Cambria Math" panose="02040503050406030204" pitchFamily="18" charset="0"/>
                        </a:rPr>
                        <m:t> = </m:t>
                      </m:r>
                      <m:d>
                        <m:dPr>
                          <m:begChr m:val="⟨"/>
                          <m:endChr m:val="⟩"/>
                          <m:ctrlPr>
                            <a:rPr kumimoji="1" lang="en-US" altLang="ja-JP" sz="2000" b="0" i="1" smtClean="0">
                              <a:latin typeface="Cambria Math" panose="02040503050406030204" pitchFamily="18" charset="0"/>
                            </a:rPr>
                          </m:ctrlPr>
                        </m:dPr>
                        <m:e>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0</m:t>
                              </m:r>
                            </m:e>
                            <m:sub>
                              <m:r>
                                <a:rPr kumimoji="1" lang="en-US" altLang="ja-JP" sz="2000" b="0" i="1" smtClean="0">
                                  <a:latin typeface="Cambria Math" panose="02040503050406030204" pitchFamily="18" charset="0"/>
                                </a:rPr>
                                <m:t>𝑓</m:t>
                              </m:r>
                            </m:sub>
                            <m:sup>
                              <m:r>
                                <a:rPr kumimoji="1" lang="en-US" altLang="ja-JP" sz="2000" b="0" i="1" smtClean="0">
                                  <a:latin typeface="Cambria Math" panose="02040503050406030204" pitchFamily="18" charset="0"/>
                                </a:rPr>
                                <m:t>+</m:t>
                              </m:r>
                            </m:sup>
                          </m:sSubSup>
                        </m:e>
                        <m:e>
                          <m:nary>
                            <m:naryPr>
                              <m:chr m:val="∑"/>
                              <m:ctrlPr>
                                <a:rPr kumimoji="1" lang="en-US" altLang="ja-JP" sz="2000" b="0" i="1" smtClean="0">
                                  <a:latin typeface="Cambria Math" panose="02040503050406030204" pitchFamily="18" charset="0"/>
                                </a:rPr>
                              </m:ctrlPr>
                            </m:naryPr>
                            <m:sub>
                              <m:r>
                                <m:rPr>
                                  <m:brk m:alnAt="23"/>
                                </m:rPr>
                                <a:rPr kumimoji="1" lang="en-US" altLang="ja-JP" sz="2000" b="0" i="1" smtClean="0">
                                  <a:latin typeface="Cambria Math" panose="02040503050406030204" pitchFamily="18" charset="0"/>
                                </a:rPr>
                                <m:t>𝑖</m:t>
                              </m:r>
                              <m:r>
                                <a:rPr kumimoji="1" lang="en-US" altLang="ja-JP" sz="2000" b="0" i="1" smtClean="0">
                                  <a:latin typeface="Cambria Math" panose="02040503050406030204" pitchFamily="18" charset="0"/>
                                </a:rPr>
                                <m:t>=</m:t>
                              </m:r>
                              <m:r>
                                <m:rPr>
                                  <m:brk m:alnAt="23"/>
                                </m:rPr>
                                <a:rPr kumimoji="1" lang="en-US" altLang="ja-JP" sz="2000" b="0" i="1" smtClean="0">
                                  <a:latin typeface="Cambria Math" panose="02040503050406030204" pitchFamily="18" charset="0"/>
                                </a:rPr>
                                <m:t>1</m:t>
                              </m:r>
                            </m:sub>
                            <m:sup>
                              <m:r>
                                <a:rPr kumimoji="1" lang="en-US" altLang="ja-JP" sz="2000" b="0" i="1" smtClean="0">
                                  <a:latin typeface="Cambria Math" panose="02040503050406030204" pitchFamily="18" charset="0"/>
                                </a:rPr>
                                <m:t>𝐴</m:t>
                              </m:r>
                            </m:sup>
                            <m:e>
                              <m:sSub>
                                <m:sSubPr>
                                  <m:ctrlPr>
                                    <a:rPr kumimoji="1" lang="en-US" altLang="ja-JP" sz="2000" b="0" i="1" smtClean="0">
                                      <a:latin typeface="Cambria Math" panose="02040503050406030204" pitchFamily="18" charset="0"/>
                                    </a:rPr>
                                  </m:ctrlPr>
                                </m:sSubPr>
                                <m:e>
                                  <m:r>
                                    <a:rPr kumimoji="1" lang="ja-JP" altLang="en-US" sz="2000" b="0" i="1" smtClean="0">
                                      <a:latin typeface="Cambria Math" panose="02040503050406030204" pitchFamily="18" charset="0"/>
                                    </a:rPr>
                                    <m:t>𝜏</m:t>
                                  </m:r>
                                </m:e>
                                <m:sub>
                                  <m:r>
                                    <a:rPr kumimoji="1" lang="en-US" altLang="ja-JP" sz="2000" b="0" i="1" smtClean="0">
                                      <a:latin typeface="Cambria Math" panose="02040503050406030204" pitchFamily="18" charset="0"/>
                                    </a:rPr>
                                    <m:t>𝑖</m:t>
                                  </m:r>
                                </m:sub>
                              </m:sSub>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𝑝</m:t>
                                  </m:r>
                                </m:e>
                              </m:d>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𝑖</m:t>
                                  </m:r>
                                </m:sub>
                                <m:sup>
                                  <m:r>
                                    <a:rPr kumimoji="1" lang="en-US" altLang="ja-JP" sz="2000" b="0" i="1" smtClean="0">
                                      <a:latin typeface="Cambria Math" panose="02040503050406030204" pitchFamily="18" charset="0"/>
                                    </a:rPr>
                                    <m:t>2</m:t>
                                  </m:r>
                                </m:sup>
                              </m:sSubSup>
                            </m:e>
                          </m:nary>
                        </m:e>
                        <m:e>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0</m:t>
                              </m:r>
                            </m:e>
                            <m:sub>
                              <m:r>
                                <a:rPr kumimoji="1" lang="en-US" altLang="ja-JP" sz="2000" b="0" i="1" smtClean="0">
                                  <a:latin typeface="Cambria Math" panose="02040503050406030204" pitchFamily="18" charset="0"/>
                                </a:rPr>
                                <m:t>1</m:t>
                              </m:r>
                            </m:sub>
                            <m:sup>
                              <m:r>
                                <a:rPr kumimoji="1" lang="en-US" altLang="ja-JP" sz="2000" b="0" i="1" smtClean="0">
                                  <a:latin typeface="Cambria Math" panose="02040503050406030204" pitchFamily="18" charset="0"/>
                                </a:rPr>
                                <m:t>+</m:t>
                              </m:r>
                            </m:sup>
                          </m:sSubSup>
                        </m:e>
                      </m:d>
                    </m:oMath>
                  </m:oMathPara>
                </a14:m>
                <a:endParaRPr kumimoji="1" lang="en-US" altLang="ja-JP" sz="2000" b="0" dirty="0" smtClean="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4980080" y="1544586"/>
                <a:ext cx="3766765" cy="364843"/>
              </a:xfrm>
              <a:prstGeom prst="rect">
                <a:avLst/>
              </a:prstGeom>
              <a:blipFill rotWithShape="0">
                <a:blip r:embed="rId5"/>
                <a:stretch>
                  <a:fillRect t="-140000" b="-205000"/>
                </a:stretch>
              </a:blipFill>
            </p:spPr>
            <p:txBody>
              <a:bodyPr/>
              <a:lstStyle/>
              <a:p>
                <a:r>
                  <a:rPr lang="ja-JP" altLang="en-US">
                    <a:noFill/>
                  </a:rPr>
                  <a:t> </a:t>
                </a:r>
              </a:p>
            </p:txBody>
          </p:sp>
        </mc:Fallback>
      </mc:AlternateContent>
      <p:sp>
        <p:nvSpPr>
          <p:cNvPr id="6" name="テキスト ボックス 5"/>
          <p:cNvSpPr txBox="1"/>
          <p:nvPr/>
        </p:nvSpPr>
        <p:spPr>
          <a:xfrm>
            <a:off x="5358384" y="3071331"/>
            <a:ext cx="1220206" cy="369332"/>
          </a:xfrm>
          <a:prstGeom prst="rect">
            <a:avLst/>
          </a:prstGeom>
          <a:solidFill>
            <a:schemeClr val="bg1"/>
          </a:solidFill>
        </p:spPr>
        <p:txBody>
          <a:bodyPr wrap="none" rtlCol="0">
            <a:spAutoFit/>
          </a:bodyPr>
          <a:lstStyle/>
          <a:p>
            <a:r>
              <a:rPr lang="en-US" altLang="ja-JP" dirty="0" smtClean="0"/>
              <a:t>( </a:t>
            </a:r>
            <a:r>
              <a:rPr kumimoji="1" lang="en-US" altLang="ja-JP" dirty="0" smtClean="0"/>
              <a:t>4.3 MeV )</a:t>
            </a:r>
            <a:endParaRPr kumimoji="1" lang="ja-JP" altLang="en-US" dirty="0"/>
          </a:p>
        </p:txBody>
      </p:sp>
      <p:sp>
        <p:nvSpPr>
          <p:cNvPr id="9" name="テキスト ボックス 8"/>
          <p:cNvSpPr txBox="1"/>
          <p:nvPr/>
        </p:nvSpPr>
        <p:spPr>
          <a:xfrm>
            <a:off x="8101584" y="3093711"/>
            <a:ext cx="764953" cy="369332"/>
          </a:xfrm>
          <a:prstGeom prst="rect">
            <a:avLst/>
          </a:prstGeom>
          <a:noFill/>
        </p:spPr>
        <p:txBody>
          <a:bodyPr wrap="none" rtlCol="0">
            <a:spAutoFit/>
          </a:bodyPr>
          <a:lstStyle/>
          <a:p>
            <a:r>
              <a:rPr kumimoji="1" lang="en-US" altLang="ja-JP" dirty="0" smtClean="0"/>
              <a:t>( fm</a:t>
            </a:r>
            <a:r>
              <a:rPr kumimoji="1" lang="en-US" altLang="ja-JP" baseline="30000" dirty="0" smtClean="0"/>
              <a:t>2</a:t>
            </a:r>
            <a:r>
              <a:rPr kumimoji="1" lang="en-US" altLang="ja-JP" dirty="0" smtClean="0"/>
              <a:t> )</a:t>
            </a:r>
            <a:endParaRPr kumimoji="1" lang="ja-JP" altLang="en-US" dirty="0"/>
          </a:p>
        </p:txBody>
      </p:sp>
      <p:sp>
        <p:nvSpPr>
          <p:cNvPr id="15" name="正方形/長方形 14"/>
          <p:cNvSpPr/>
          <p:nvPr/>
        </p:nvSpPr>
        <p:spPr>
          <a:xfrm>
            <a:off x="4900726" y="2996339"/>
            <a:ext cx="3965811" cy="503283"/>
          </a:xfrm>
          <a:prstGeom prst="rect">
            <a:avLst/>
          </a:prstGeom>
          <a:solidFill>
            <a:srgbClr val="FFC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p:cNvPicPr>
            <a:picLocks noChangeAspect="1"/>
          </p:cNvPicPr>
          <p:nvPr/>
        </p:nvPicPr>
        <p:blipFill>
          <a:blip r:embed="rId6"/>
          <a:stretch>
            <a:fillRect/>
          </a:stretch>
        </p:blipFill>
        <p:spPr>
          <a:xfrm>
            <a:off x="234241" y="2119849"/>
            <a:ext cx="4769873" cy="3956648"/>
          </a:xfrm>
          <a:prstGeom prst="rect">
            <a:avLst/>
          </a:prstGeom>
        </p:spPr>
      </p:pic>
      <p:sp>
        <p:nvSpPr>
          <p:cNvPr id="17" name="テキスト ボックス 16"/>
          <p:cNvSpPr txBox="1"/>
          <p:nvPr/>
        </p:nvSpPr>
        <p:spPr>
          <a:xfrm>
            <a:off x="2719769" y="2355503"/>
            <a:ext cx="1758174" cy="400110"/>
          </a:xfrm>
          <a:prstGeom prst="rect">
            <a:avLst/>
          </a:prstGeom>
          <a:noFill/>
        </p:spPr>
        <p:txBody>
          <a:bodyPr wrap="none" rtlCol="0">
            <a:spAutoFit/>
          </a:bodyPr>
          <a:lstStyle/>
          <a:p>
            <a:r>
              <a:rPr kumimoji="1" lang="en-US" altLang="ja-JP" sz="2000" dirty="0" smtClean="0"/>
              <a:t>M.F. model cal.</a:t>
            </a:r>
            <a:endParaRPr kumimoji="1" lang="ja-JP" altLang="en-US" sz="2000" dirty="0"/>
          </a:p>
        </p:txBody>
      </p:sp>
      <p:sp>
        <p:nvSpPr>
          <p:cNvPr id="2" name="正方形/長方形 1"/>
          <p:cNvSpPr/>
          <p:nvPr/>
        </p:nvSpPr>
        <p:spPr>
          <a:xfrm>
            <a:off x="5058376" y="4761710"/>
            <a:ext cx="3658058" cy="1170432"/>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843016" y="2153472"/>
            <a:ext cx="2974660" cy="369332"/>
          </a:xfrm>
          <a:prstGeom prst="rect">
            <a:avLst/>
          </a:prstGeom>
          <a:noFill/>
        </p:spPr>
        <p:txBody>
          <a:bodyPr wrap="none" rtlCol="0">
            <a:spAutoFit/>
          </a:bodyPr>
          <a:lstStyle/>
          <a:p>
            <a:r>
              <a:rPr kumimoji="1" lang="en-US" altLang="ja-JP" dirty="0" smtClean="0"/>
              <a:t>M. Nakao et al., PRC98 (2018)</a:t>
            </a:r>
            <a:endParaRPr kumimoji="1" lang="ja-JP" altLang="en-US" dirty="0"/>
          </a:p>
        </p:txBody>
      </p:sp>
      <p:sp>
        <p:nvSpPr>
          <p:cNvPr id="19" name="テキスト ボックス 18"/>
          <p:cNvSpPr txBox="1"/>
          <p:nvPr/>
        </p:nvSpPr>
        <p:spPr>
          <a:xfrm>
            <a:off x="5186850" y="4597118"/>
            <a:ext cx="2950936" cy="369332"/>
          </a:xfrm>
          <a:prstGeom prst="rect">
            <a:avLst/>
          </a:prstGeom>
          <a:solidFill>
            <a:schemeClr val="bg1"/>
          </a:solidFill>
          <a:ln w="38100">
            <a:solidFill>
              <a:srgbClr val="FFC000"/>
            </a:solidFill>
          </a:ln>
        </p:spPr>
        <p:txBody>
          <a:bodyPr wrap="none" rtlCol="0">
            <a:spAutoFit/>
          </a:bodyPr>
          <a:lstStyle/>
          <a:p>
            <a:r>
              <a:rPr lang="en-US" altLang="ja-JP" dirty="0" smtClean="0"/>
              <a:t>Ratio to </a:t>
            </a:r>
            <a:r>
              <a:rPr lang="en-US" altLang="ja-JP" dirty="0" err="1" smtClean="0"/>
              <a:t>weisskopf</a:t>
            </a:r>
            <a:r>
              <a:rPr lang="en-US" altLang="ja-JP" dirty="0" smtClean="0"/>
              <a:t> unit (W.U.)</a:t>
            </a:r>
            <a:endParaRPr kumimoji="1" lang="ja-JP" altLang="en-US" dirty="0"/>
          </a:p>
        </p:txBody>
      </p:sp>
      <p:sp>
        <p:nvSpPr>
          <p:cNvPr id="20" name="テキスト ボックス 19"/>
          <p:cNvSpPr txBox="1"/>
          <p:nvPr/>
        </p:nvSpPr>
        <p:spPr>
          <a:xfrm>
            <a:off x="5100985" y="5045174"/>
            <a:ext cx="3216778" cy="400110"/>
          </a:xfrm>
          <a:prstGeom prst="rect">
            <a:avLst/>
          </a:prstGeom>
          <a:noFill/>
        </p:spPr>
        <p:txBody>
          <a:bodyPr wrap="none" rtlCol="0">
            <a:spAutoFit/>
          </a:bodyPr>
          <a:lstStyle/>
          <a:p>
            <a:r>
              <a:rPr kumimoji="1" lang="en-US" altLang="ja-JP" sz="2000" dirty="0" smtClean="0"/>
              <a:t>Theory (0</a:t>
            </a:r>
            <a:r>
              <a:rPr kumimoji="1" lang="en-US" altLang="ja-JP" sz="2000" baseline="-25000" dirty="0" smtClean="0"/>
              <a:t>1</a:t>
            </a:r>
            <a:r>
              <a:rPr kumimoji="1" lang="en-US" altLang="ja-JP" sz="2000" baseline="30000" dirty="0" smtClean="0"/>
              <a:t>+</a:t>
            </a:r>
            <a:r>
              <a:rPr kumimoji="1" lang="en-US" altLang="ja-JP" sz="2000" dirty="0" smtClean="0"/>
              <a:t> </a:t>
            </a:r>
            <a:r>
              <a:rPr kumimoji="1" lang="ja-JP" altLang="en-US" sz="2000" dirty="0" smtClean="0"/>
              <a:t>⇒ </a:t>
            </a:r>
            <a:r>
              <a:rPr kumimoji="1" lang="en-US" altLang="ja-JP" sz="2000" dirty="0" smtClean="0"/>
              <a:t>0</a:t>
            </a:r>
            <a:r>
              <a:rPr kumimoji="1" lang="en-US" altLang="ja-JP" sz="2000" baseline="-25000" dirty="0" smtClean="0"/>
              <a:t>2</a:t>
            </a:r>
            <a:r>
              <a:rPr kumimoji="1" lang="en-US" altLang="ja-JP" sz="2000" baseline="30000" dirty="0" smtClean="0"/>
              <a:t>+</a:t>
            </a:r>
            <a:r>
              <a:rPr kumimoji="1" lang="en-US" altLang="ja-JP" sz="2000" dirty="0" smtClean="0"/>
              <a:t>) = 1.1 </a:t>
            </a:r>
            <a:r>
              <a:rPr lang="en-US" altLang="ja-JP" sz="2000" dirty="0"/>
              <a:t>W</a:t>
            </a:r>
            <a:r>
              <a:rPr kumimoji="1" lang="en-US" altLang="ja-JP" sz="2000" dirty="0" smtClean="0"/>
              <a:t>.U.</a:t>
            </a:r>
            <a:endParaRPr kumimoji="1" lang="ja-JP" altLang="en-US" sz="2000" dirty="0"/>
          </a:p>
        </p:txBody>
      </p:sp>
      <p:sp>
        <p:nvSpPr>
          <p:cNvPr id="21" name="テキスト ボックス 20"/>
          <p:cNvSpPr txBox="1"/>
          <p:nvPr/>
        </p:nvSpPr>
        <p:spPr>
          <a:xfrm>
            <a:off x="5107081" y="5407886"/>
            <a:ext cx="3668377" cy="400110"/>
          </a:xfrm>
          <a:prstGeom prst="rect">
            <a:avLst/>
          </a:prstGeom>
          <a:noFill/>
        </p:spPr>
        <p:txBody>
          <a:bodyPr wrap="none" rtlCol="0">
            <a:spAutoFit/>
          </a:bodyPr>
          <a:lstStyle/>
          <a:p>
            <a:r>
              <a:rPr lang="en-US" altLang="ja-JP" sz="2000" dirty="0" smtClean="0"/>
              <a:t>Experiment</a:t>
            </a:r>
            <a:r>
              <a:rPr kumimoji="1" lang="en-US" altLang="ja-JP" sz="2000" dirty="0" smtClean="0"/>
              <a:t> (0</a:t>
            </a:r>
            <a:r>
              <a:rPr kumimoji="1" lang="en-US" altLang="ja-JP" sz="2000" baseline="-25000" dirty="0" smtClean="0"/>
              <a:t>1</a:t>
            </a:r>
            <a:r>
              <a:rPr kumimoji="1" lang="en-US" altLang="ja-JP" sz="2000" baseline="30000" dirty="0" smtClean="0"/>
              <a:t>+ </a:t>
            </a:r>
            <a:r>
              <a:rPr kumimoji="1" lang="ja-JP" altLang="en-US" sz="2000" dirty="0" smtClean="0"/>
              <a:t>⇒ </a:t>
            </a:r>
            <a:r>
              <a:rPr kumimoji="1" lang="en-US" altLang="ja-JP" sz="2000" dirty="0" smtClean="0"/>
              <a:t>0</a:t>
            </a:r>
            <a:r>
              <a:rPr kumimoji="1" lang="en-US" altLang="ja-JP" sz="2000" baseline="-25000" dirty="0" smtClean="0"/>
              <a:t>2</a:t>
            </a:r>
            <a:r>
              <a:rPr kumimoji="1" lang="en-US" altLang="ja-JP" sz="2000" baseline="30000" dirty="0" smtClean="0"/>
              <a:t>+</a:t>
            </a:r>
            <a:r>
              <a:rPr kumimoji="1" lang="en-US" altLang="ja-JP" sz="2000" dirty="0" smtClean="0"/>
              <a:t>) = 1.5 </a:t>
            </a:r>
            <a:r>
              <a:rPr lang="en-US" altLang="ja-JP" sz="2000" dirty="0"/>
              <a:t>W</a:t>
            </a:r>
            <a:r>
              <a:rPr kumimoji="1" lang="en-US" altLang="ja-JP" sz="2000" dirty="0" smtClean="0"/>
              <a:t>.U.</a:t>
            </a:r>
            <a:endParaRPr kumimoji="1" lang="ja-JP" altLang="en-US" sz="2000" dirty="0"/>
          </a:p>
        </p:txBody>
      </p:sp>
    </p:spTree>
    <p:extLst>
      <p:ext uri="{BB962C8B-B14F-4D97-AF65-F5344CB8AC3E}">
        <p14:creationId xmlns:p14="http://schemas.microsoft.com/office/powerpoint/2010/main" val="119806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par>
                                <p:cTn id="8" presetID="3" presetClass="entr" presetSubtype="1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linds(horizontal)">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17"/>
                                        </p:tgtEl>
                                      </p:cBhvr>
                                    </p:animEffect>
                                    <p:set>
                                      <p:cBhvr>
                                        <p:cTn id="15" dur="1" fill="hold">
                                          <p:stCondLst>
                                            <p:cond delay="499"/>
                                          </p:stCondLst>
                                        </p:cTn>
                                        <p:tgtEl>
                                          <p:spTgt spid="17"/>
                                        </p:tgtEl>
                                        <p:attrNameLst>
                                          <p:attrName>style.visibility</p:attrName>
                                        </p:attrNameLst>
                                      </p:cBhvr>
                                      <p:to>
                                        <p:strVal val="hidden"/>
                                      </p:to>
                                    </p:set>
                                  </p:childTnLst>
                                </p:cTn>
                              </p:par>
                              <p:par>
                                <p:cTn id="16" presetID="3" presetClass="exit" presetSubtype="10" fill="hold" nodeType="withEffect">
                                  <p:stCondLst>
                                    <p:cond delay="0"/>
                                  </p:stCondLst>
                                  <p:childTnLst>
                                    <p:animEffect transition="out" filter="blinds(horizontal)">
                                      <p:cBhvr>
                                        <p:cTn id="17" dur="500"/>
                                        <p:tgtEl>
                                          <p:spTgt spid="22"/>
                                        </p:tgtEl>
                                      </p:cBhvr>
                                    </p:animEffect>
                                    <p:set>
                                      <p:cBhvr>
                                        <p:cTn id="18" dur="1" fill="hold">
                                          <p:stCondLst>
                                            <p:cond delay="499"/>
                                          </p:stCondLst>
                                        </p:cTn>
                                        <p:tgtEl>
                                          <p:spTgt spid="2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linds(horizontal)">
                                      <p:cBhvr>
                                        <p:cTn id="23" dur="500"/>
                                        <p:tgtEl>
                                          <p:spTgt spid="2"/>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linds(horizontal)">
                                      <p:cBhvr>
                                        <p:cTn id="26" dur="500"/>
                                        <p:tgtEl>
                                          <p:spTgt spid="1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linds(horizontal)">
                                      <p:cBhvr>
                                        <p:cTn id="29" dur="500"/>
                                        <p:tgtEl>
                                          <p:spTgt spid="20"/>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linds(horizontal)">
                                      <p:cBhvr>
                                        <p:cTn id="32" dur="500"/>
                                        <p:tgtEl>
                                          <p:spTgt spid="21"/>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blinds(horizontal)">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linds(horizontal)">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7" grpId="0"/>
      <p:bldP spid="17" grpId="1"/>
      <p:bldP spid="2" grpId="0" animBg="1"/>
      <p:bldP spid="19" grpId="0" animBg="1"/>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9655" y="1741462"/>
            <a:ext cx="4158135" cy="4975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p:cNvPicPr>
            <a:picLocks noChangeAspect="1" noChangeArrowheads="1"/>
          </p:cNvPicPr>
          <p:nvPr/>
        </p:nvPicPr>
        <p:blipFill>
          <a:blip r:embed="rId5" cstate="print"/>
          <a:srcRect/>
          <a:stretch>
            <a:fillRect/>
          </a:stretch>
        </p:blipFill>
        <p:spPr bwMode="auto">
          <a:xfrm>
            <a:off x="-3429" y="1695450"/>
            <a:ext cx="4538663" cy="4876800"/>
          </a:xfrm>
          <a:prstGeom prst="rect">
            <a:avLst/>
          </a:prstGeom>
          <a:noFill/>
          <a:ln w="9525">
            <a:noFill/>
            <a:miter lim="800000"/>
            <a:headEnd/>
            <a:tailEnd/>
          </a:ln>
        </p:spPr>
      </p:pic>
      <p:sp>
        <p:nvSpPr>
          <p:cNvPr id="6148" name="テキスト ボックス 1"/>
          <p:cNvSpPr txBox="1">
            <a:spLocks noChangeArrowheads="1"/>
          </p:cNvSpPr>
          <p:nvPr/>
        </p:nvSpPr>
        <p:spPr bwMode="auto">
          <a:xfrm>
            <a:off x="256731" y="156020"/>
            <a:ext cx="2949975" cy="461665"/>
          </a:xfrm>
          <a:prstGeom prst="rect">
            <a:avLst/>
          </a:prstGeom>
          <a:solidFill>
            <a:srgbClr val="FFFF00"/>
          </a:solidFill>
          <a:ln w="9525">
            <a:noFill/>
            <a:miter lim="800000"/>
            <a:headEnd/>
            <a:tailEnd/>
          </a:ln>
        </p:spPr>
        <p:txBody>
          <a:bodyPr wrap="none">
            <a:spAutoFit/>
          </a:bodyPr>
          <a:lstStyle/>
          <a:p>
            <a:r>
              <a:rPr lang="en-US" altLang="ja-JP" sz="2400" dirty="0" smtClean="0">
                <a:solidFill>
                  <a:srgbClr val="0000FF"/>
                </a:solidFill>
                <a:latin typeface="Calibri" pitchFamily="34" charset="0"/>
              </a:rPr>
              <a:t>IS0 transitions in </a:t>
            </a:r>
            <a:r>
              <a:rPr lang="en-US" altLang="ja-JP" sz="2400" baseline="30000" dirty="0" smtClean="0">
                <a:solidFill>
                  <a:srgbClr val="0000FF"/>
                </a:solidFill>
                <a:latin typeface="Calibri" pitchFamily="34" charset="0"/>
              </a:rPr>
              <a:t>12</a:t>
            </a:r>
            <a:r>
              <a:rPr lang="en-US" altLang="ja-JP" sz="2400" dirty="0" smtClean="0">
                <a:solidFill>
                  <a:srgbClr val="0000FF"/>
                </a:solidFill>
                <a:latin typeface="Calibri" pitchFamily="34" charset="0"/>
              </a:rPr>
              <a:t>Be</a:t>
            </a:r>
            <a:endParaRPr lang="ja-JP" altLang="en-US" sz="2400" dirty="0">
              <a:solidFill>
                <a:srgbClr val="0000FF"/>
              </a:solidFill>
              <a:latin typeface="Calibri" pitchFamily="34" charset="0"/>
            </a:endParaRPr>
          </a:p>
        </p:txBody>
      </p:sp>
      <p:sp>
        <p:nvSpPr>
          <p:cNvPr id="6149" name="テキスト ボックス 4"/>
          <p:cNvSpPr txBox="1">
            <a:spLocks noChangeArrowheads="1"/>
          </p:cNvSpPr>
          <p:nvPr/>
        </p:nvSpPr>
        <p:spPr bwMode="auto">
          <a:xfrm>
            <a:off x="702553" y="1214438"/>
            <a:ext cx="3471015" cy="400110"/>
          </a:xfrm>
          <a:prstGeom prst="rect">
            <a:avLst/>
          </a:prstGeom>
          <a:noFill/>
          <a:ln w="9525">
            <a:solidFill>
              <a:srgbClr val="0000FF"/>
            </a:solidFill>
            <a:miter lim="800000"/>
            <a:headEnd/>
            <a:tailEnd/>
          </a:ln>
        </p:spPr>
        <p:txBody>
          <a:bodyPr wrap="none">
            <a:spAutoFit/>
          </a:bodyPr>
          <a:lstStyle/>
          <a:p>
            <a:r>
              <a:rPr lang="en-US" altLang="ja-JP" sz="2000" dirty="0" smtClean="0"/>
              <a:t>Theoretical cal. of IS0 transition</a:t>
            </a:r>
            <a:endParaRPr lang="ja-JP" altLang="en-US" sz="2000" dirty="0"/>
          </a:p>
        </p:txBody>
      </p:sp>
      <p:sp>
        <p:nvSpPr>
          <p:cNvPr id="3" name="正方形/長方形 2"/>
          <p:cNvSpPr/>
          <p:nvPr/>
        </p:nvSpPr>
        <p:spPr>
          <a:xfrm>
            <a:off x="3051258" y="3721608"/>
            <a:ext cx="1209846" cy="8229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3044952" y="3447288"/>
            <a:ext cx="1198918" cy="369332"/>
          </a:xfrm>
          <a:prstGeom prst="rect">
            <a:avLst/>
          </a:prstGeom>
          <a:noFill/>
        </p:spPr>
        <p:txBody>
          <a:bodyPr wrap="none" rtlCol="0">
            <a:spAutoFit/>
          </a:bodyPr>
          <a:lstStyle/>
          <a:p>
            <a:r>
              <a:rPr kumimoji="1" lang="ja-JP" altLang="en-US" dirty="0" smtClean="0">
                <a:solidFill>
                  <a:srgbClr val="FF0000"/>
                </a:solidFill>
              </a:rPr>
              <a:t>～</a:t>
            </a:r>
            <a:r>
              <a:rPr lang="en-US" altLang="ja-JP" dirty="0" smtClean="0">
                <a:solidFill>
                  <a:srgbClr val="FF0000"/>
                </a:solidFill>
              </a:rPr>
              <a:t>3.5 W.U</a:t>
            </a:r>
            <a:r>
              <a:rPr lang="en-US" altLang="ja-JP" dirty="0" smtClean="0"/>
              <a:t>.</a:t>
            </a:r>
            <a:endParaRPr kumimoji="1" lang="ja-JP" altLang="en-US" dirty="0"/>
          </a:p>
        </p:txBody>
      </p:sp>
      <p:sp>
        <p:nvSpPr>
          <p:cNvPr id="5" name="テキスト ボックス 4"/>
          <p:cNvSpPr txBox="1"/>
          <p:nvPr/>
        </p:nvSpPr>
        <p:spPr>
          <a:xfrm>
            <a:off x="5675689" y="2921155"/>
            <a:ext cx="2194255" cy="461665"/>
          </a:xfrm>
          <a:prstGeom prst="rect">
            <a:avLst/>
          </a:prstGeom>
          <a:noFill/>
        </p:spPr>
        <p:txBody>
          <a:bodyPr wrap="none" rtlCol="0">
            <a:spAutoFit/>
          </a:bodyPr>
          <a:lstStyle/>
          <a:p>
            <a:r>
              <a:rPr lang="en-US" altLang="ja-JP" sz="2400" dirty="0" smtClean="0">
                <a:solidFill>
                  <a:srgbClr val="FF0000"/>
                </a:solidFill>
              </a:rPr>
              <a:t>M(IS0)</a:t>
            </a:r>
            <a:r>
              <a:rPr lang="ja-JP" altLang="en-US" sz="2400" dirty="0" smtClean="0">
                <a:solidFill>
                  <a:srgbClr val="FF0000"/>
                </a:solidFill>
              </a:rPr>
              <a:t>～</a:t>
            </a:r>
            <a:r>
              <a:rPr lang="en-US" altLang="ja-JP" sz="2400" dirty="0" smtClean="0">
                <a:solidFill>
                  <a:srgbClr val="FF0000"/>
                </a:solidFill>
              </a:rPr>
              <a:t>2 W.U. </a:t>
            </a:r>
            <a:endParaRPr kumimoji="1" lang="ja-JP" altLang="en-US" sz="2400" dirty="0">
              <a:solidFill>
                <a:srgbClr val="FF0000"/>
              </a:solidFill>
            </a:endParaRPr>
          </a:p>
        </p:txBody>
      </p:sp>
      <p:sp>
        <p:nvSpPr>
          <p:cNvPr id="6" name="テキスト ボックス 5"/>
          <p:cNvSpPr txBox="1"/>
          <p:nvPr/>
        </p:nvSpPr>
        <p:spPr>
          <a:xfrm>
            <a:off x="5596694" y="712415"/>
            <a:ext cx="3308855" cy="369332"/>
          </a:xfrm>
          <a:prstGeom prst="rect">
            <a:avLst/>
          </a:prstGeom>
          <a:noFill/>
        </p:spPr>
        <p:txBody>
          <a:bodyPr wrap="none" rtlCol="0">
            <a:spAutoFit/>
          </a:bodyPr>
          <a:lstStyle/>
          <a:p>
            <a:r>
              <a:rPr kumimoji="1" lang="en-US" altLang="ja-JP" dirty="0" smtClean="0"/>
              <a:t>M. Ito and K. Ikeda, RPP77 (2014)</a:t>
            </a:r>
            <a:endParaRPr kumimoji="1" lang="ja-JP" altLang="en-US" dirty="0"/>
          </a:p>
        </p:txBody>
      </p:sp>
      <p:sp>
        <p:nvSpPr>
          <p:cNvPr id="7" name="正方形/長方形 6"/>
          <p:cNvSpPr/>
          <p:nvPr/>
        </p:nvSpPr>
        <p:spPr>
          <a:xfrm>
            <a:off x="2350008" y="4189715"/>
            <a:ext cx="228600" cy="13881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20624" y="694944"/>
            <a:ext cx="5350888" cy="369332"/>
          </a:xfrm>
          <a:prstGeom prst="rect">
            <a:avLst/>
          </a:prstGeom>
          <a:noFill/>
        </p:spPr>
        <p:txBody>
          <a:bodyPr wrap="none" rtlCol="0">
            <a:spAutoFit/>
          </a:bodyPr>
          <a:lstStyle/>
          <a:p>
            <a:r>
              <a:rPr kumimoji="1" lang="en-US" altLang="ja-JP" dirty="0" smtClean="0"/>
              <a:t>IS0 strength is enhanced for </a:t>
            </a:r>
            <a:r>
              <a:rPr kumimoji="1" lang="en-US" altLang="ja-JP" baseline="30000" dirty="0" smtClean="0"/>
              <a:t>12</a:t>
            </a:r>
            <a:r>
              <a:rPr kumimoji="1" lang="en-US" altLang="ja-JP" dirty="0" smtClean="0"/>
              <a:t>Be </a:t>
            </a:r>
            <a:r>
              <a:rPr kumimoji="1" lang="en-US" altLang="ja-JP" dirty="0" smtClean="0">
                <a:sym typeface="Wingdings" panose="05000000000000000000" pitchFamily="2" charset="2"/>
              </a:rPr>
              <a:t> α + </a:t>
            </a:r>
            <a:r>
              <a:rPr kumimoji="1" lang="en-US" altLang="ja-JP" baseline="30000" dirty="0" smtClean="0">
                <a:sym typeface="Wingdings" panose="05000000000000000000" pitchFamily="2" charset="2"/>
              </a:rPr>
              <a:t>8</a:t>
            </a:r>
            <a:r>
              <a:rPr kumimoji="1" lang="en-US" altLang="ja-JP" dirty="0" smtClean="0">
                <a:sym typeface="Wingdings" panose="05000000000000000000" pitchFamily="2" charset="2"/>
              </a:rPr>
              <a:t>He excitation; </a:t>
            </a:r>
            <a:endParaRPr kumimoji="1" lang="ja-JP" altLang="en-US" dirty="0"/>
          </a:p>
        </p:txBody>
      </p:sp>
      <p:sp>
        <p:nvSpPr>
          <p:cNvPr id="6150" name="テキスト ボックス 5"/>
          <p:cNvSpPr txBox="1">
            <a:spLocks noChangeArrowheads="1"/>
          </p:cNvSpPr>
          <p:nvPr/>
        </p:nvSpPr>
        <p:spPr bwMode="auto">
          <a:xfrm>
            <a:off x="5471300" y="1226080"/>
            <a:ext cx="1941557" cy="400110"/>
          </a:xfrm>
          <a:prstGeom prst="rect">
            <a:avLst/>
          </a:prstGeom>
          <a:noFill/>
          <a:ln w="9525">
            <a:solidFill>
              <a:srgbClr val="0000FF"/>
            </a:solidFill>
            <a:miter lim="800000"/>
            <a:headEnd/>
            <a:tailEnd/>
          </a:ln>
        </p:spPr>
        <p:txBody>
          <a:bodyPr wrap="none">
            <a:spAutoFit/>
          </a:bodyPr>
          <a:lstStyle/>
          <a:p>
            <a:r>
              <a:rPr lang="en-US" altLang="ja-JP" sz="2000" dirty="0" smtClean="0"/>
              <a:t>Exp. of </a:t>
            </a:r>
            <a:r>
              <a:rPr lang="en-US" altLang="ja-JP" sz="2000" baseline="30000" dirty="0" smtClean="0"/>
              <a:t>12</a:t>
            </a:r>
            <a:r>
              <a:rPr lang="en-US" altLang="ja-JP" sz="2000" dirty="0" smtClean="0"/>
              <a:t>C + </a:t>
            </a:r>
            <a:r>
              <a:rPr lang="en-US" altLang="ja-JP" sz="2000" baseline="30000" dirty="0" smtClean="0"/>
              <a:t>12</a:t>
            </a:r>
            <a:r>
              <a:rPr lang="en-US" altLang="ja-JP" sz="2000" dirty="0" smtClean="0"/>
              <a:t>Be</a:t>
            </a:r>
            <a:endParaRPr lang="ja-JP" altLang="en-US" sz="2000" dirty="0"/>
          </a:p>
        </p:txBody>
      </p:sp>
      <p:sp>
        <p:nvSpPr>
          <p:cNvPr id="16" name="テキスト ボックス 15"/>
          <p:cNvSpPr txBox="1"/>
          <p:nvPr/>
        </p:nvSpPr>
        <p:spPr>
          <a:xfrm>
            <a:off x="7465429" y="6127361"/>
            <a:ext cx="1614224" cy="646331"/>
          </a:xfrm>
          <a:prstGeom prst="rect">
            <a:avLst/>
          </a:prstGeom>
          <a:noFill/>
        </p:spPr>
        <p:txBody>
          <a:bodyPr wrap="none" rtlCol="0">
            <a:spAutoFit/>
          </a:bodyPr>
          <a:lstStyle/>
          <a:p>
            <a:r>
              <a:rPr kumimoji="1" lang="en-US" altLang="ja-JP" dirty="0" smtClean="0"/>
              <a:t>Z. H. Yang et al.</a:t>
            </a:r>
          </a:p>
          <a:p>
            <a:r>
              <a:rPr kumimoji="1" lang="en-US" altLang="ja-JP" dirty="0" smtClean="0"/>
              <a:t>PRL112 (2014)</a:t>
            </a:r>
            <a:endParaRPr kumimoji="1" lang="ja-JP" altLang="en-US" dirty="0"/>
          </a:p>
        </p:txBody>
      </p:sp>
    </p:spTree>
    <p:custDataLst>
      <p:tags r:id="rId1"/>
    </p:custDataLst>
    <p:extLst>
      <p:ext uri="{BB962C8B-B14F-4D97-AF65-F5344CB8AC3E}">
        <p14:creationId xmlns:p14="http://schemas.microsoft.com/office/powerpoint/2010/main" val="4119914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7264" y="243840"/>
            <a:ext cx="7620000" cy="432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200" dirty="0" smtClean="0">
                <a:solidFill>
                  <a:sysClr val="windowText" lastClr="000000"/>
                </a:solidFill>
              </a:rPr>
              <a:t>Our subject:</a:t>
            </a:r>
            <a:r>
              <a:rPr lang="ja-JP" altLang="en-US" sz="2200" dirty="0" smtClean="0">
                <a:solidFill>
                  <a:sysClr val="windowText" lastClr="000000"/>
                </a:solidFill>
              </a:rPr>
              <a:t> </a:t>
            </a:r>
            <a:r>
              <a:rPr lang="en-US" altLang="ja-JP" sz="2200" dirty="0" smtClean="0">
                <a:solidFill>
                  <a:sysClr val="windowText" lastClr="000000"/>
                </a:solidFill>
              </a:rPr>
              <a:t>Extension of IS transition to heavier systems</a:t>
            </a:r>
            <a:endParaRPr lang="en-US" altLang="ja-JP" sz="2200" dirty="0">
              <a:solidFill>
                <a:sysClr val="windowText" lastClr="000000"/>
              </a:solidFill>
            </a:endParaRPr>
          </a:p>
        </p:txBody>
      </p:sp>
      <p:sp>
        <p:nvSpPr>
          <p:cNvPr id="6" name="テキスト ボックス 5"/>
          <p:cNvSpPr txBox="1"/>
          <p:nvPr/>
        </p:nvSpPr>
        <p:spPr>
          <a:xfrm>
            <a:off x="413762" y="1118510"/>
            <a:ext cx="8537677" cy="369332"/>
          </a:xfrm>
          <a:prstGeom prst="rect">
            <a:avLst/>
          </a:prstGeom>
          <a:noFill/>
        </p:spPr>
        <p:txBody>
          <a:bodyPr wrap="square" rtlCol="0">
            <a:spAutoFit/>
          </a:bodyPr>
          <a:lstStyle/>
          <a:p>
            <a:r>
              <a:rPr lang="ja-JP" altLang="en-US" dirty="0" smtClean="0"/>
              <a:t>① </a:t>
            </a:r>
            <a:r>
              <a:rPr lang="en-US" altLang="ja-JP" dirty="0" smtClean="0">
                <a:solidFill>
                  <a:srgbClr val="0000FF"/>
                </a:solidFill>
              </a:rPr>
              <a:t>IS0</a:t>
            </a:r>
            <a:r>
              <a:rPr lang="en-US" altLang="ja-JP" dirty="0" smtClean="0"/>
              <a:t> transition is effective probe to identify cluster structures </a:t>
            </a:r>
            <a:endParaRPr lang="en-US" altLang="ja-JP" dirty="0"/>
          </a:p>
        </p:txBody>
      </p:sp>
      <p:sp>
        <p:nvSpPr>
          <p:cNvPr id="7" name="テキスト ボックス 6"/>
          <p:cNvSpPr txBox="1"/>
          <p:nvPr/>
        </p:nvSpPr>
        <p:spPr>
          <a:xfrm>
            <a:off x="510988" y="3374642"/>
            <a:ext cx="8668871" cy="369332"/>
          </a:xfrm>
          <a:prstGeom prst="rect">
            <a:avLst/>
          </a:prstGeom>
          <a:noFill/>
        </p:spPr>
        <p:txBody>
          <a:bodyPr wrap="square" rtlCol="0">
            <a:spAutoFit/>
          </a:bodyPr>
          <a:lstStyle/>
          <a:p>
            <a:r>
              <a:rPr kumimoji="1" lang="en-US" altLang="ja-JP" baseline="30000" dirty="0" smtClean="0"/>
              <a:t>44</a:t>
            </a:r>
            <a:r>
              <a:rPr kumimoji="1" lang="en-US" altLang="ja-JP" dirty="0" smtClean="0"/>
              <a:t>Ti </a:t>
            </a:r>
            <a:r>
              <a:rPr lang="en-US" altLang="ja-JP" dirty="0" smtClean="0"/>
              <a:t>with</a:t>
            </a:r>
            <a:r>
              <a:rPr kumimoji="1" lang="en-US" altLang="ja-JP" dirty="0" smtClean="0"/>
              <a:t> </a:t>
            </a:r>
            <a:r>
              <a:rPr kumimoji="1" lang="en-US" altLang="ja-JP" i="1" dirty="0"/>
              <a:t>α</a:t>
            </a:r>
            <a:r>
              <a:rPr kumimoji="1" lang="en-US" altLang="ja-JP" dirty="0"/>
              <a:t> + </a:t>
            </a:r>
            <a:r>
              <a:rPr kumimoji="1" lang="en-US" altLang="ja-JP" baseline="30000" dirty="0" smtClean="0"/>
              <a:t>40</a:t>
            </a:r>
            <a:r>
              <a:rPr kumimoji="1" lang="en-US" altLang="ja-JP" dirty="0" smtClean="0"/>
              <a:t>Ca is deeply studied by microscopic and </a:t>
            </a:r>
            <a:r>
              <a:rPr lang="en-US" altLang="ja-JP" dirty="0" smtClean="0"/>
              <a:t>α </a:t>
            </a:r>
            <a:r>
              <a:rPr kumimoji="1" lang="en-US" altLang="ja-JP" dirty="0" smtClean="0"/>
              <a:t>potential models</a:t>
            </a:r>
            <a:endParaRPr kumimoji="1" lang="ja-JP" altLang="en-US" dirty="0"/>
          </a:p>
        </p:txBody>
      </p:sp>
      <p:sp>
        <p:nvSpPr>
          <p:cNvPr id="11" name="テキスト ボックス 10"/>
          <p:cNvSpPr txBox="1"/>
          <p:nvPr/>
        </p:nvSpPr>
        <p:spPr>
          <a:xfrm>
            <a:off x="207262" y="726753"/>
            <a:ext cx="5494292" cy="400110"/>
          </a:xfrm>
          <a:prstGeom prst="rect">
            <a:avLst/>
          </a:prstGeom>
          <a:noFill/>
        </p:spPr>
        <p:txBody>
          <a:bodyPr wrap="square" rtlCol="0">
            <a:spAutoFit/>
          </a:bodyPr>
          <a:lstStyle/>
          <a:p>
            <a:r>
              <a:rPr lang="en-US" altLang="ja-JP" sz="2000" dirty="0" smtClean="0">
                <a:solidFill>
                  <a:srgbClr val="0000FF"/>
                </a:solidFill>
              </a:rPr>
              <a:t>1. Studies of IS transition ( A &lt; 50 ) </a:t>
            </a:r>
            <a:endParaRPr lang="en-US" altLang="ja-JP" sz="2000" dirty="0">
              <a:solidFill>
                <a:srgbClr val="0000FF"/>
              </a:solidFill>
            </a:endParaRPr>
          </a:p>
        </p:txBody>
      </p:sp>
      <p:sp>
        <p:nvSpPr>
          <p:cNvPr id="13" name="テキスト ボックス 12"/>
          <p:cNvSpPr txBox="1"/>
          <p:nvPr/>
        </p:nvSpPr>
        <p:spPr>
          <a:xfrm>
            <a:off x="502021" y="4088932"/>
            <a:ext cx="8234258" cy="369332"/>
          </a:xfrm>
          <a:prstGeom prst="rect">
            <a:avLst/>
          </a:prstGeom>
          <a:noFill/>
        </p:spPr>
        <p:txBody>
          <a:bodyPr wrap="square" rtlCol="0">
            <a:spAutoFit/>
          </a:bodyPr>
          <a:lstStyle/>
          <a:p>
            <a:r>
              <a:rPr lang="fr-FR" altLang="ja-JP" dirty="0" smtClean="0">
                <a:solidFill>
                  <a:srgbClr val="FF00FF"/>
                </a:solidFill>
              </a:rPr>
              <a:t>Intensive contributions from B. Buck et al. </a:t>
            </a:r>
            <a:r>
              <a:rPr lang="fr-FR" altLang="ja-JP" dirty="0" smtClean="0">
                <a:solidFill>
                  <a:srgbClr val="FF00FF"/>
                </a:solidFill>
                <a:sym typeface="Wingdings" panose="05000000000000000000" pitchFamily="2" charset="2"/>
              </a:rPr>
              <a:t> Ground and negative rot. band struture</a:t>
            </a:r>
          </a:p>
        </p:txBody>
      </p:sp>
      <p:sp>
        <p:nvSpPr>
          <p:cNvPr id="24" name="テキスト ボックス 23"/>
          <p:cNvSpPr txBox="1"/>
          <p:nvPr/>
        </p:nvSpPr>
        <p:spPr>
          <a:xfrm>
            <a:off x="207261" y="2983676"/>
            <a:ext cx="6561091" cy="400110"/>
          </a:xfrm>
          <a:prstGeom prst="rect">
            <a:avLst/>
          </a:prstGeom>
          <a:noFill/>
        </p:spPr>
        <p:txBody>
          <a:bodyPr wrap="square" rtlCol="0">
            <a:spAutoFit/>
          </a:bodyPr>
          <a:lstStyle/>
          <a:p>
            <a:r>
              <a:rPr lang="en-US" altLang="ja-JP" sz="2000" dirty="0" smtClean="0">
                <a:solidFill>
                  <a:srgbClr val="0000FF"/>
                </a:solidFill>
              </a:rPr>
              <a:t>2. Studies of cluster structure in heavy systems </a:t>
            </a:r>
            <a:endParaRPr lang="en-US" altLang="ja-JP" sz="2000" dirty="0">
              <a:solidFill>
                <a:srgbClr val="0000FF"/>
              </a:solidFill>
            </a:endParaRPr>
          </a:p>
        </p:txBody>
      </p:sp>
      <p:sp>
        <p:nvSpPr>
          <p:cNvPr id="25" name="テキスト ボックス 24"/>
          <p:cNvSpPr txBox="1"/>
          <p:nvPr/>
        </p:nvSpPr>
        <p:spPr>
          <a:xfrm>
            <a:off x="413757" y="1512957"/>
            <a:ext cx="8537677" cy="369332"/>
          </a:xfrm>
          <a:prstGeom prst="rect">
            <a:avLst/>
          </a:prstGeom>
          <a:noFill/>
        </p:spPr>
        <p:txBody>
          <a:bodyPr wrap="square" rtlCol="0">
            <a:spAutoFit/>
          </a:bodyPr>
          <a:lstStyle/>
          <a:p>
            <a:r>
              <a:rPr lang="ja-JP" altLang="en-US" dirty="0" smtClean="0"/>
              <a:t>② </a:t>
            </a:r>
            <a:r>
              <a:rPr lang="en-US" altLang="ja-JP" dirty="0" smtClean="0">
                <a:solidFill>
                  <a:srgbClr val="FF0000"/>
                </a:solidFill>
              </a:rPr>
              <a:t>IS1</a:t>
            </a:r>
            <a:r>
              <a:rPr lang="en-US" altLang="ja-JP" dirty="0" smtClean="0"/>
              <a:t> transition is proposed as a new probe for asymmetric cluster with N=Z</a:t>
            </a:r>
            <a:endParaRPr lang="en-US" altLang="ja-JP" dirty="0"/>
          </a:p>
        </p:txBody>
      </p:sp>
      <p:sp>
        <p:nvSpPr>
          <p:cNvPr id="2" name="テキスト ボックス 1"/>
          <p:cNvSpPr txBox="1"/>
          <p:nvPr/>
        </p:nvSpPr>
        <p:spPr>
          <a:xfrm>
            <a:off x="824752" y="1981202"/>
            <a:ext cx="3730958" cy="369332"/>
          </a:xfrm>
          <a:prstGeom prst="rect">
            <a:avLst/>
          </a:prstGeom>
          <a:noFill/>
        </p:spPr>
        <p:txBody>
          <a:bodyPr wrap="none" rtlCol="0">
            <a:spAutoFit/>
          </a:bodyPr>
          <a:lstStyle/>
          <a:p>
            <a:r>
              <a:rPr kumimoji="1" lang="en-US" altLang="ja-JP" dirty="0" smtClean="0"/>
              <a:t>Y. Chiba et al., PRC93, 034319 (2016)</a:t>
            </a:r>
            <a:endParaRPr kumimoji="1" lang="ja-JP" altLang="en-US" dirty="0"/>
          </a:p>
        </p:txBody>
      </p:sp>
      <mc:AlternateContent xmlns:mc="http://schemas.openxmlformats.org/markup-compatibility/2006" xmlns:a14="http://schemas.microsoft.com/office/drawing/2010/main">
        <mc:Choice Requires="a14">
          <p:sp>
            <p:nvSpPr>
              <p:cNvPr id="26" name="テキスト ボックス 25"/>
              <p:cNvSpPr txBox="1"/>
              <p:nvPr/>
            </p:nvSpPr>
            <p:spPr>
              <a:xfrm>
                <a:off x="6532833" y="978225"/>
                <a:ext cx="2293096" cy="59131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en-US" altLang="ja-JP" b="0" i="1" dirty="0" smtClean="0">
                              <a:latin typeface="Cambria Math" panose="02040503050406030204" pitchFamily="18" charset="0"/>
                            </a:rPr>
                          </m:ctrlPr>
                        </m:accPr>
                        <m:e>
                          <m:r>
                            <a:rPr kumimoji="1" lang="en-US" altLang="ja-JP" b="0" i="1" dirty="0" smtClean="0">
                              <a:latin typeface="Cambria Math" panose="02040503050406030204" pitchFamily="18" charset="0"/>
                            </a:rPr>
                            <m:t>𝑂</m:t>
                          </m:r>
                        </m:e>
                      </m:acc>
                      <m:d>
                        <m:dPr>
                          <m:ctrlPr>
                            <a:rPr kumimoji="1" lang="en-US" altLang="ja-JP" b="0" i="1" smtClean="0">
                              <a:latin typeface="Cambria Math" panose="02040503050406030204" pitchFamily="18" charset="0"/>
                            </a:rPr>
                          </m:ctrlPr>
                        </m:dPr>
                        <m:e>
                          <m:r>
                            <a:rPr kumimoji="1" lang="en-US" altLang="ja-JP" b="0" i="1" smtClean="0">
                              <a:solidFill>
                                <a:srgbClr val="0000FF"/>
                              </a:solidFill>
                              <a:latin typeface="Cambria Math" panose="02040503050406030204" pitchFamily="18" charset="0"/>
                            </a:rPr>
                            <m:t>𝐼𝑆</m:t>
                          </m:r>
                          <m:r>
                            <a:rPr kumimoji="1" lang="en-US" altLang="ja-JP" b="0" i="1" smtClean="0">
                              <a:solidFill>
                                <a:srgbClr val="0000FF"/>
                              </a:solidFill>
                              <a:latin typeface="Cambria Math" panose="02040503050406030204" pitchFamily="18" charset="0"/>
                            </a:rPr>
                            <m:t>0</m:t>
                          </m:r>
                        </m:e>
                      </m:d>
                      <m:r>
                        <a:rPr kumimoji="1" lang="en-US" altLang="ja-JP" b="0" i="1" smtClean="0">
                          <a:latin typeface="Cambria Math" panose="02040503050406030204" pitchFamily="18" charset="0"/>
                        </a:rPr>
                        <m:t>=</m:t>
                      </m:r>
                      <m:nary>
                        <m:naryPr>
                          <m:chr m:val="∑"/>
                          <m:limLoc m:val="subSup"/>
                          <m:ctrlPr>
                            <a:rPr kumimoji="1" lang="en-US" altLang="ja-JP" b="0" i="1" smtClean="0">
                              <a:latin typeface="Cambria Math" panose="02040503050406030204" pitchFamily="18" charset="0"/>
                            </a:rPr>
                          </m:ctrlPr>
                        </m:naryPr>
                        <m:sub>
                          <m:r>
                            <m:rPr>
                              <m:brk m:alnAt="25"/>
                            </m:rPr>
                            <a:rPr kumimoji="1" lang="en-US" altLang="ja-JP" b="0" i="1" smtClean="0">
                              <a:latin typeface="Cambria Math" panose="02040503050406030204" pitchFamily="18" charset="0"/>
                            </a:rPr>
                            <m:t>𝑖</m:t>
                          </m:r>
                        </m:sub>
                        <m:sup/>
                        <m:e>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𝑟</m:t>
                              </m:r>
                            </m:e>
                            <m:sub>
                              <m:r>
                                <a:rPr lang="en-US" altLang="ja-JP" i="1">
                                  <a:latin typeface="Cambria Math" panose="02040503050406030204" pitchFamily="18" charset="0"/>
                                </a:rPr>
                                <m:t>𝑖</m:t>
                              </m:r>
                            </m:sub>
                            <m:sup>
                              <m:r>
                                <a:rPr lang="en-US" altLang="ja-JP" i="1">
                                  <a:latin typeface="Cambria Math" panose="02040503050406030204" pitchFamily="18" charset="0"/>
                                </a:rPr>
                                <m:t>2</m:t>
                              </m:r>
                            </m:sup>
                          </m:sSubSup>
                        </m:e>
                      </m:nary>
                    </m:oMath>
                  </m:oMathPara>
                </a14:m>
                <a:endParaRPr kumimoji="1" lang="en-US" altLang="ja-JP" b="0" dirty="0" smtClean="0"/>
              </a:p>
            </p:txBody>
          </p:sp>
        </mc:Choice>
        <mc:Fallback xmlns="">
          <p:sp>
            <p:nvSpPr>
              <p:cNvPr id="26" name="テキスト ボックス 25"/>
              <p:cNvSpPr txBox="1">
                <a:spLocks noRot="1" noChangeAspect="1" noMove="1" noResize="1" noEditPoints="1" noAdjustHandles="1" noChangeArrowheads="1" noChangeShapeType="1" noTextEdit="1"/>
              </p:cNvSpPr>
              <p:nvPr/>
            </p:nvSpPr>
            <p:spPr>
              <a:xfrm>
                <a:off x="6532833" y="978225"/>
                <a:ext cx="2293096" cy="591316"/>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 name="テキスト ボックス 26"/>
              <p:cNvSpPr txBox="1"/>
              <p:nvPr/>
            </p:nvSpPr>
            <p:spPr>
              <a:xfrm>
                <a:off x="4688539" y="2053990"/>
                <a:ext cx="3101788" cy="59131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en-US" altLang="ja-JP" b="0" i="1" dirty="0" smtClean="0">
                              <a:latin typeface="Cambria Math" panose="02040503050406030204" pitchFamily="18" charset="0"/>
                            </a:rPr>
                          </m:ctrlPr>
                        </m:accPr>
                        <m:e>
                          <m:r>
                            <a:rPr kumimoji="1" lang="en-US" altLang="ja-JP" b="0" i="1" dirty="0" smtClean="0">
                              <a:latin typeface="Cambria Math" panose="02040503050406030204" pitchFamily="18" charset="0"/>
                            </a:rPr>
                            <m:t>𝑂</m:t>
                          </m:r>
                        </m:e>
                      </m:acc>
                      <m:d>
                        <m:dPr>
                          <m:ctrlPr>
                            <a:rPr kumimoji="1" lang="en-US" altLang="ja-JP" b="0" i="1" smtClean="0">
                              <a:latin typeface="Cambria Math" panose="02040503050406030204" pitchFamily="18" charset="0"/>
                            </a:rPr>
                          </m:ctrlPr>
                        </m:dPr>
                        <m:e>
                          <m:r>
                            <a:rPr kumimoji="1" lang="en-US" altLang="ja-JP" b="0" i="1" smtClean="0">
                              <a:solidFill>
                                <a:srgbClr val="FF0000"/>
                              </a:solidFill>
                              <a:latin typeface="Cambria Math" panose="02040503050406030204" pitchFamily="18" charset="0"/>
                            </a:rPr>
                            <m:t>𝐼𝑆</m:t>
                          </m:r>
                          <m:r>
                            <a:rPr kumimoji="1" lang="en-US" altLang="ja-JP" b="0" i="1" smtClean="0">
                              <a:solidFill>
                                <a:srgbClr val="FF0000"/>
                              </a:solidFill>
                              <a:latin typeface="Cambria Math" panose="02040503050406030204" pitchFamily="18" charset="0"/>
                            </a:rPr>
                            <m:t>1</m:t>
                          </m:r>
                        </m:e>
                      </m:d>
                      <m:r>
                        <a:rPr kumimoji="1" lang="en-US" altLang="ja-JP" b="0" i="1" smtClean="0">
                          <a:latin typeface="Cambria Math" panose="02040503050406030204" pitchFamily="18" charset="0"/>
                        </a:rPr>
                        <m:t>=</m:t>
                      </m:r>
                      <m:nary>
                        <m:naryPr>
                          <m:chr m:val="∑"/>
                          <m:limLoc m:val="subSup"/>
                          <m:ctrlPr>
                            <a:rPr kumimoji="1" lang="en-US" altLang="ja-JP" b="0" i="1" smtClean="0">
                              <a:latin typeface="Cambria Math" panose="02040503050406030204" pitchFamily="18" charset="0"/>
                            </a:rPr>
                          </m:ctrlPr>
                        </m:naryPr>
                        <m:sub>
                          <m:r>
                            <m:rPr>
                              <m:brk m:alnAt="25"/>
                            </m:rPr>
                            <a:rPr kumimoji="1" lang="en-US" altLang="ja-JP" b="0" i="1" smtClean="0">
                              <a:latin typeface="Cambria Math" panose="02040503050406030204" pitchFamily="18" charset="0"/>
                            </a:rPr>
                            <m:t>𝑖</m:t>
                          </m:r>
                        </m:sub>
                        <m:sup/>
                        <m:e>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𝑟</m:t>
                              </m:r>
                            </m:e>
                            <m:sub>
                              <m:r>
                                <a:rPr lang="en-US" altLang="ja-JP" i="1">
                                  <a:latin typeface="Cambria Math" panose="02040503050406030204" pitchFamily="18" charset="0"/>
                                </a:rPr>
                                <m:t>𝑖</m:t>
                              </m:r>
                            </m:sub>
                            <m:sup>
                              <m:r>
                                <a:rPr lang="en-US" altLang="ja-JP" b="0" i="1" smtClean="0">
                                  <a:latin typeface="Cambria Math" panose="02040503050406030204" pitchFamily="18" charset="0"/>
                                </a:rPr>
                                <m:t>3</m:t>
                              </m:r>
                            </m:sup>
                          </m:sSubSup>
                        </m:e>
                      </m:nary>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𝑌</m:t>
                          </m:r>
                        </m:e>
                        <m:sub>
                          <m:r>
                            <a:rPr kumimoji="1" lang="en-US" altLang="ja-JP" b="0" i="1" smtClean="0">
                              <a:latin typeface="Cambria Math" panose="02040503050406030204" pitchFamily="18" charset="0"/>
                            </a:rPr>
                            <m:t>1,0</m:t>
                          </m:r>
                        </m:sub>
                      </m:sSub>
                      <m:d>
                        <m:dPr>
                          <m:ctrlPr>
                            <a:rPr kumimoji="1" lang="en-US" altLang="ja-JP" b="0" i="1" smtClean="0">
                              <a:latin typeface="Cambria Math" panose="02040503050406030204" pitchFamily="18" charset="0"/>
                            </a:rPr>
                          </m:ctrlPr>
                        </m:dPr>
                        <m:e>
                          <m:sSub>
                            <m:sSubPr>
                              <m:ctrlPr>
                                <a:rPr kumimoji="1" lang="en-US" altLang="ja-JP" b="0" i="1" smtClean="0">
                                  <a:latin typeface="Cambria Math" panose="02040503050406030204" pitchFamily="18" charset="0"/>
                                </a:rPr>
                              </m:ctrlPr>
                            </m:sSubPr>
                            <m:e>
                              <m:acc>
                                <m:accPr>
                                  <m:chr m:val="̂"/>
                                  <m:ctrlPr>
                                    <a:rPr kumimoji="1" lang="en-US" altLang="ja-JP" b="0" i="1" smtClean="0">
                                      <a:latin typeface="Cambria Math" panose="02040503050406030204" pitchFamily="18" charset="0"/>
                                    </a:rPr>
                                  </m:ctrlPr>
                                </m:accPr>
                                <m:e>
                                  <m:r>
                                    <a:rPr kumimoji="1" lang="en-US" altLang="ja-JP" b="0" i="1" smtClean="0">
                                      <a:latin typeface="Cambria Math" panose="02040503050406030204" pitchFamily="18" charset="0"/>
                                    </a:rPr>
                                    <m:t>𝑟</m:t>
                                  </m:r>
                                </m:e>
                              </m:acc>
                            </m:e>
                            <m:sub>
                              <m:r>
                                <a:rPr kumimoji="1" lang="en-US" altLang="ja-JP" b="0" i="1" smtClean="0">
                                  <a:latin typeface="Cambria Math" panose="02040503050406030204" pitchFamily="18" charset="0"/>
                                </a:rPr>
                                <m:t>𝑖</m:t>
                              </m:r>
                            </m:sub>
                          </m:sSub>
                        </m:e>
                      </m:d>
                    </m:oMath>
                  </m:oMathPara>
                </a14:m>
                <a:endParaRPr kumimoji="1" lang="en-US" altLang="ja-JP" b="0" dirty="0" smtClean="0"/>
              </a:p>
            </p:txBody>
          </p:sp>
        </mc:Choice>
        <mc:Fallback xmlns="">
          <p:sp>
            <p:nvSpPr>
              <p:cNvPr id="27" name="テキスト ボックス 26"/>
              <p:cNvSpPr txBox="1">
                <a:spLocks noRot="1" noChangeAspect="1" noMove="1" noResize="1" noEditPoints="1" noAdjustHandles="1" noChangeArrowheads="1" noChangeShapeType="1" noTextEdit="1"/>
              </p:cNvSpPr>
              <p:nvPr/>
            </p:nvSpPr>
            <p:spPr>
              <a:xfrm>
                <a:off x="4688539" y="2053990"/>
                <a:ext cx="3101788" cy="591316"/>
              </a:xfrm>
              <a:prstGeom prst="rect">
                <a:avLst/>
              </a:prstGeom>
              <a:blipFill>
                <a:blip r:embed="rId3"/>
                <a:stretch>
                  <a:fillRect/>
                </a:stretch>
              </a:blipFill>
            </p:spPr>
            <p:txBody>
              <a:bodyPr/>
              <a:lstStyle/>
              <a:p>
                <a:r>
                  <a:rPr lang="ja-JP" altLang="en-US">
                    <a:noFill/>
                  </a:rPr>
                  <a:t> </a:t>
                </a:r>
              </a:p>
            </p:txBody>
          </p:sp>
        </mc:Fallback>
      </mc:AlternateContent>
      <p:sp>
        <p:nvSpPr>
          <p:cNvPr id="28" name="テキスト ボックス 27"/>
          <p:cNvSpPr txBox="1"/>
          <p:nvPr/>
        </p:nvSpPr>
        <p:spPr>
          <a:xfrm>
            <a:off x="510989" y="3715299"/>
            <a:ext cx="8668871" cy="369332"/>
          </a:xfrm>
          <a:prstGeom prst="rect">
            <a:avLst/>
          </a:prstGeom>
          <a:noFill/>
        </p:spPr>
        <p:txBody>
          <a:bodyPr wrap="square" rtlCol="0">
            <a:spAutoFit/>
          </a:bodyPr>
          <a:lstStyle/>
          <a:p>
            <a:r>
              <a:rPr lang="en-US" altLang="ja-JP" dirty="0" smtClean="0"/>
              <a:t>Heavier systems (Actinide, rare-earth, …) are extensively studied by α potential model</a:t>
            </a:r>
            <a:endParaRPr kumimoji="1" lang="ja-JP" altLang="en-US" dirty="0"/>
          </a:p>
        </p:txBody>
      </p:sp>
      <p:sp>
        <p:nvSpPr>
          <p:cNvPr id="29" name="テキスト ボックス 28"/>
          <p:cNvSpPr txBox="1"/>
          <p:nvPr/>
        </p:nvSpPr>
        <p:spPr>
          <a:xfrm>
            <a:off x="851650" y="4539051"/>
            <a:ext cx="7019363" cy="400110"/>
          </a:xfrm>
          <a:prstGeom prst="rect">
            <a:avLst/>
          </a:prstGeom>
          <a:noFill/>
          <a:ln w="38100">
            <a:solidFill>
              <a:srgbClr val="FF0000"/>
            </a:solidFill>
          </a:ln>
        </p:spPr>
        <p:txBody>
          <a:bodyPr wrap="square" rtlCol="0">
            <a:spAutoFit/>
          </a:bodyPr>
          <a:lstStyle/>
          <a:p>
            <a:r>
              <a:rPr lang="en-US" altLang="ja-JP" sz="2000" dirty="0" smtClean="0"/>
              <a:t>Our subject: Studies on IS0 and IS1 transitions in heavier systems</a:t>
            </a:r>
            <a:endParaRPr kumimoji="1" lang="ja-JP" altLang="en-US" sz="2000" dirty="0"/>
          </a:p>
        </p:txBody>
      </p:sp>
      <p:sp>
        <p:nvSpPr>
          <p:cNvPr id="30" name="テキスト ボックス 29"/>
          <p:cNvSpPr txBox="1"/>
          <p:nvPr/>
        </p:nvSpPr>
        <p:spPr>
          <a:xfrm>
            <a:off x="207262" y="5255340"/>
            <a:ext cx="6561091" cy="400110"/>
          </a:xfrm>
          <a:prstGeom prst="rect">
            <a:avLst/>
          </a:prstGeom>
          <a:noFill/>
        </p:spPr>
        <p:txBody>
          <a:bodyPr wrap="square" rtlCol="0">
            <a:spAutoFit/>
          </a:bodyPr>
          <a:lstStyle/>
          <a:p>
            <a:r>
              <a:rPr lang="en-US" altLang="ja-JP" sz="2000" dirty="0" smtClean="0">
                <a:solidFill>
                  <a:srgbClr val="0000FF"/>
                </a:solidFill>
              </a:rPr>
              <a:t>3. Today’s report</a:t>
            </a:r>
            <a:endParaRPr lang="en-US" altLang="ja-JP" sz="2000" dirty="0">
              <a:solidFill>
                <a:srgbClr val="0000FF"/>
              </a:solidFill>
            </a:endParaRPr>
          </a:p>
        </p:txBody>
      </p:sp>
      <p:sp>
        <p:nvSpPr>
          <p:cNvPr id="31" name="テキスト ボックス 30"/>
          <p:cNvSpPr txBox="1"/>
          <p:nvPr/>
        </p:nvSpPr>
        <p:spPr>
          <a:xfrm>
            <a:off x="519953" y="5997010"/>
            <a:ext cx="3792071" cy="369332"/>
          </a:xfrm>
          <a:prstGeom prst="rect">
            <a:avLst/>
          </a:prstGeom>
          <a:noFill/>
        </p:spPr>
        <p:txBody>
          <a:bodyPr wrap="square" rtlCol="0">
            <a:spAutoFit/>
          </a:bodyPr>
          <a:lstStyle/>
          <a:p>
            <a:r>
              <a:rPr kumimoji="1" lang="en-US" altLang="ja-JP" dirty="0" smtClean="0"/>
              <a:t>IS0 and IS1: </a:t>
            </a:r>
            <a:r>
              <a:rPr kumimoji="1" lang="en-US" altLang="ja-JP" baseline="30000" dirty="0" smtClean="0"/>
              <a:t>44</a:t>
            </a:r>
            <a:r>
              <a:rPr kumimoji="1" lang="en-US" altLang="ja-JP" dirty="0" smtClean="0"/>
              <a:t>Ti with </a:t>
            </a:r>
            <a:r>
              <a:rPr kumimoji="1" lang="en-US" altLang="ja-JP" i="1" dirty="0" smtClean="0"/>
              <a:t>α</a:t>
            </a:r>
            <a:r>
              <a:rPr kumimoji="1" lang="en-US" altLang="ja-JP" dirty="0" smtClean="0"/>
              <a:t> </a:t>
            </a:r>
            <a:r>
              <a:rPr kumimoji="1" lang="en-US" altLang="ja-JP" dirty="0"/>
              <a:t>+ </a:t>
            </a:r>
            <a:r>
              <a:rPr kumimoji="1" lang="en-US" altLang="ja-JP" baseline="30000" dirty="0" smtClean="0"/>
              <a:t>40</a:t>
            </a:r>
            <a:r>
              <a:rPr kumimoji="1" lang="en-US" altLang="ja-JP" dirty="0" smtClean="0"/>
              <a:t>Ca model </a:t>
            </a:r>
            <a:endParaRPr kumimoji="1" lang="ja-JP" altLang="en-US" dirty="0"/>
          </a:p>
        </p:txBody>
      </p:sp>
      <p:sp>
        <p:nvSpPr>
          <p:cNvPr id="32" name="テキスト ボックス 31"/>
          <p:cNvSpPr txBox="1"/>
          <p:nvPr/>
        </p:nvSpPr>
        <p:spPr>
          <a:xfrm>
            <a:off x="519954" y="5584093"/>
            <a:ext cx="7627349" cy="369332"/>
          </a:xfrm>
          <a:prstGeom prst="rect">
            <a:avLst/>
          </a:prstGeom>
          <a:noFill/>
        </p:spPr>
        <p:txBody>
          <a:bodyPr wrap="square" rtlCol="0">
            <a:spAutoFit/>
          </a:bodyPr>
          <a:lstStyle/>
          <a:p>
            <a:r>
              <a:rPr lang="en-US" altLang="ja-JP" dirty="0" smtClean="0"/>
              <a:t>We discuss continuum strength of </a:t>
            </a:r>
            <a:r>
              <a:rPr lang="en-US" altLang="ja-JP" dirty="0" err="1" smtClean="0"/>
              <a:t>isoscalar</a:t>
            </a:r>
            <a:r>
              <a:rPr lang="en-US" altLang="ja-JP" dirty="0" smtClean="0"/>
              <a:t> transitions by potential model for</a:t>
            </a:r>
            <a:endParaRPr kumimoji="1" lang="ja-JP" altLang="en-US" dirty="0"/>
          </a:p>
        </p:txBody>
      </p:sp>
      <p:sp>
        <p:nvSpPr>
          <p:cNvPr id="33" name="テキスト ボックス 32"/>
          <p:cNvSpPr txBox="1"/>
          <p:nvPr/>
        </p:nvSpPr>
        <p:spPr>
          <a:xfrm>
            <a:off x="4356844" y="5997008"/>
            <a:ext cx="4293380" cy="369332"/>
          </a:xfrm>
          <a:prstGeom prst="rect">
            <a:avLst/>
          </a:prstGeom>
          <a:noFill/>
        </p:spPr>
        <p:txBody>
          <a:bodyPr wrap="square" rtlCol="0">
            <a:spAutoFit/>
          </a:bodyPr>
          <a:lstStyle/>
          <a:p>
            <a:r>
              <a:rPr kumimoji="1" lang="en-US" altLang="ja-JP" dirty="0" smtClean="0"/>
              <a:t>IS1: </a:t>
            </a:r>
            <a:r>
              <a:rPr lang="en-US" altLang="ja-JP" baseline="30000" dirty="0" smtClean="0"/>
              <a:t>10</a:t>
            </a:r>
            <a:r>
              <a:rPr kumimoji="1" lang="en-US" altLang="ja-JP" baseline="30000" dirty="0" smtClean="0"/>
              <a:t>4</a:t>
            </a:r>
            <a:r>
              <a:rPr kumimoji="1" lang="en-US" altLang="ja-JP" dirty="0" smtClean="0"/>
              <a:t>Te with </a:t>
            </a:r>
            <a:r>
              <a:rPr kumimoji="1" lang="en-US" altLang="ja-JP" i="1" dirty="0" smtClean="0"/>
              <a:t>α</a:t>
            </a:r>
            <a:r>
              <a:rPr kumimoji="1" lang="en-US" altLang="ja-JP" dirty="0" smtClean="0"/>
              <a:t> </a:t>
            </a:r>
            <a:r>
              <a:rPr kumimoji="1" lang="en-US" altLang="ja-JP" dirty="0"/>
              <a:t>+ </a:t>
            </a:r>
            <a:r>
              <a:rPr lang="en-US" altLang="ja-JP" baseline="30000" dirty="0" smtClean="0"/>
              <a:t>10</a:t>
            </a:r>
            <a:r>
              <a:rPr kumimoji="1" lang="en-US" altLang="ja-JP" baseline="30000" dirty="0" smtClean="0"/>
              <a:t>0</a:t>
            </a:r>
            <a:r>
              <a:rPr kumimoji="1" lang="en-US" altLang="ja-JP" dirty="0" smtClean="0"/>
              <a:t>Sn </a:t>
            </a:r>
            <a:r>
              <a:rPr lang="en-US" altLang="ja-JP" dirty="0" smtClean="0"/>
              <a:t>and </a:t>
            </a:r>
            <a:r>
              <a:rPr lang="en-US" altLang="ja-JP" dirty="0" err="1" smtClean="0"/>
              <a:t>Te</a:t>
            </a:r>
            <a:r>
              <a:rPr lang="en-US" altLang="ja-JP" dirty="0" smtClean="0"/>
              <a:t> isotopes</a:t>
            </a:r>
            <a:endParaRPr kumimoji="1" lang="ja-JP" altLang="en-US" dirty="0"/>
          </a:p>
        </p:txBody>
      </p:sp>
      <p:sp>
        <p:nvSpPr>
          <p:cNvPr id="35" name="テキスト ボックス 34"/>
          <p:cNvSpPr txBox="1"/>
          <p:nvPr/>
        </p:nvSpPr>
        <p:spPr>
          <a:xfrm>
            <a:off x="833717" y="2325501"/>
            <a:ext cx="3523128" cy="369332"/>
          </a:xfrm>
          <a:prstGeom prst="rect">
            <a:avLst/>
          </a:prstGeom>
          <a:noFill/>
        </p:spPr>
        <p:txBody>
          <a:bodyPr wrap="square" rtlCol="0">
            <a:spAutoFit/>
          </a:bodyPr>
          <a:lstStyle/>
          <a:p>
            <a:r>
              <a:rPr kumimoji="1" lang="el-GR" altLang="ja-JP" dirty="0" smtClean="0"/>
              <a:t>α</a:t>
            </a:r>
            <a:r>
              <a:rPr lang="ja-JP" altLang="en-US" dirty="0" smtClean="0"/>
              <a:t> </a:t>
            </a:r>
            <a:r>
              <a:rPr lang="en-US" altLang="ja-JP" dirty="0" smtClean="0"/>
              <a:t>+ </a:t>
            </a:r>
            <a:r>
              <a:rPr kumimoji="1" lang="en-US" altLang="ja-JP" baseline="30000" dirty="0" smtClean="0"/>
              <a:t>16</a:t>
            </a:r>
            <a:r>
              <a:rPr kumimoji="1" lang="en-US" altLang="ja-JP" dirty="0" smtClean="0"/>
              <a:t>O in </a:t>
            </a:r>
            <a:r>
              <a:rPr kumimoji="1" lang="en-US" altLang="ja-JP" baseline="30000" dirty="0" smtClean="0"/>
              <a:t>20</a:t>
            </a:r>
            <a:r>
              <a:rPr kumimoji="1" lang="en-US" altLang="ja-JP" dirty="0" smtClean="0"/>
              <a:t>Ne  and  </a:t>
            </a:r>
            <a:r>
              <a:rPr kumimoji="1" lang="en-US" altLang="ja-JP" i="1" dirty="0" smtClean="0"/>
              <a:t>α</a:t>
            </a:r>
            <a:r>
              <a:rPr kumimoji="1" lang="en-US" altLang="ja-JP" dirty="0" smtClean="0"/>
              <a:t> </a:t>
            </a:r>
            <a:r>
              <a:rPr kumimoji="1" lang="en-US" altLang="ja-JP" dirty="0"/>
              <a:t>+ </a:t>
            </a:r>
            <a:r>
              <a:rPr kumimoji="1" lang="en-US" altLang="ja-JP" baseline="30000" dirty="0" smtClean="0"/>
              <a:t>40</a:t>
            </a:r>
            <a:r>
              <a:rPr kumimoji="1" lang="en-US" altLang="ja-JP" dirty="0" smtClean="0"/>
              <a:t>Ca in </a:t>
            </a:r>
            <a:r>
              <a:rPr kumimoji="1" lang="en-US" altLang="ja-JP" baseline="30000" dirty="0" smtClean="0"/>
              <a:t>44</a:t>
            </a:r>
            <a:r>
              <a:rPr kumimoji="1" lang="en-US" altLang="ja-JP" dirty="0" smtClean="0"/>
              <a:t>Ti  </a:t>
            </a:r>
            <a:endParaRPr kumimoji="1" lang="ja-JP" altLang="en-US" dirty="0"/>
          </a:p>
        </p:txBody>
      </p:sp>
      <p:sp>
        <p:nvSpPr>
          <p:cNvPr id="3" name="左中かっこ 2"/>
          <p:cNvSpPr/>
          <p:nvPr/>
        </p:nvSpPr>
        <p:spPr>
          <a:xfrm>
            <a:off x="699248" y="1975237"/>
            <a:ext cx="179293" cy="693060"/>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p:cNvSpPr txBox="1"/>
          <p:nvPr/>
        </p:nvSpPr>
        <p:spPr>
          <a:xfrm>
            <a:off x="4298741" y="6421827"/>
            <a:ext cx="4023153" cy="369332"/>
          </a:xfrm>
          <a:prstGeom prst="rect">
            <a:avLst/>
          </a:prstGeom>
          <a:noFill/>
        </p:spPr>
        <p:txBody>
          <a:bodyPr wrap="none" rtlCol="0">
            <a:spAutoFit/>
          </a:bodyPr>
          <a:lstStyle/>
          <a:p>
            <a:r>
              <a:rPr kumimoji="1" lang="en-US" altLang="ja-JP" baseline="30000" dirty="0" smtClean="0"/>
              <a:t>104</a:t>
            </a:r>
            <a:r>
              <a:rPr kumimoji="1" lang="en-US" altLang="ja-JP" dirty="0" smtClean="0"/>
              <a:t>Te Exp. K. </a:t>
            </a:r>
            <a:r>
              <a:rPr kumimoji="1" lang="en-US" altLang="ja-JP" dirty="0" err="1" smtClean="0"/>
              <a:t>Auren</a:t>
            </a:r>
            <a:r>
              <a:rPr kumimoji="1" lang="en-US" altLang="ja-JP" dirty="0" smtClean="0"/>
              <a:t> et al., PRL121 (2018)</a:t>
            </a:r>
            <a:endParaRPr kumimoji="1" lang="ja-JP" altLang="en-US" dirty="0"/>
          </a:p>
        </p:txBody>
      </p:sp>
    </p:spTree>
    <p:extLst>
      <p:ext uri="{BB962C8B-B14F-4D97-AF65-F5344CB8AC3E}">
        <p14:creationId xmlns:p14="http://schemas.microsoft.com/office/powerpoint/2010/main" val="393583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linds(horizontal)">
                                      <p:cBhvr>
                                        <p:cTn id="12" dur="500"/>
                                        <p:tgtEl>
                                          <p:spTgt spid="3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blinds(horizontal)">
                                      <p:cBhvr>
                                        <p:cTn id="15" dur="500"/>
                                        <p:tgtEl>
                                          <p:spTgt spid="3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blinds(horizontal)">
                                      <p:cBhvr>
                                        <p:cTn id="18" dur="500"/>
                                        <p:tgtEl>
                                          <p:spTgt spid="32"/>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blinds(horizontal)">
                                      <p:cBhvr>
                                        <p:cTn id="21" dur="500"/>
                                        <p:tgtEl>
                                          <p:spTgt spid="33"/>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linds(horizontal)">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p:bldP spid="31" grpId="0"/>
      <p:bldP spid="32" grpId="0"/>
      <p:bldP spid="3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7263" y="218901"/>
            <a:ext cx="5927267" cy="432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dirty="0" smtClean="0">
                <a:solidFill>
                  <a:sysClr val="windowText" lastClr="000000"/>
                </a:solidFill>
              </a:rPr>
              <a:t>Framework (1): Potential and boundary condition</a:t>
            </a:r>
            <a:endParaRPr kumimoji="1" lang="ja-JP" altLang="en-US" sz="2200" dirty="0">
              <a:solidFill>
                <a:sysClr val="windowText" lastClr="000000"/>
              </a:solidFill>
            </a:endParaRPr>
          </a:p>
        </p:txBody>
      </p:sp>
      <p:sp>
        <p:nvSpPr>
          <p:cNvPr id="5" name="テキスト ボックス 4"/>
          <p:cNvSpPr txBox="1"/>
          <p:nvPr/>
        </p:nvSpPr>
        <p:spPr>
          <a:xfrm>
            <a:off x="207264" y="767837"/>
            <a:ext cx="2731008" cy="400110"/>
          </a:xfrm>
          <a:prstGeom prst="rect">
            <a:avLst/>
          </a:prstGeom>
          <a:noFill/>
        </p:spPr>
        <p:txBody>
          <a:bodyPr wrap="square" rtlCol="0">
            <a:spAutoFit/>
          </a:bodyPr>
          <a:lstStyle/>
          <a:p>
            <a:r>
              <a:rPr lang="en-US" altLang="ja-JP" sz="2000" dirty="0">
                <a:solidFill>
                  <a:srgbClr val="0000FF"/>
                </a:solidFill>
              </a:rPr>
              <a:t>1. Double folding model</a:t>
            </a:r>
            <a:endParaRPr kumimoji="1" lang="ja-JP" altLang="en-US" sz="2000" dirty="0">
              <a:solidFill>
                <a:srgbClr val="0000FF"/>
              </a:solidFill>
            </a:endParaRPr>
          </a:p>
        </p:txBody>
      </p:sp>
      <mc:AlternateContent xmlns:mc="http://schemas.openxmlformats.org/markup-compatibility/2006" xmlns:a14="http://schemas.microsoft.com/office/drawing/2010/main">
        <mc:Choice Requires="a14">
          <p:sp>
            <p:nvSpPr>
              <p:cNvPr id="2" name="テキスト ボックス 1"/>
              <p:cNvSpPr txBox="1"/>
              <p:nvPr/>
            </p:nvSpPr>
            <p:spPr>
              <a:xfrm>
                <a:off x="830671" y="1167808"/>
                <a:ext cx="5633081" cy="88806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200" b="0" i="1" smtClean="0">
                              <a:latin typeface="Cambria Math" panose="02040503050406030204" pitchFamily="18" charset="0"/>
                            </a:rPr>
                          </m:ctrlPr>
                        </m:sSubPr>
                        <m:e>
                          <m:r>
                            <a:rPr kumimoji="1" lang="en-US" altLang="ja-JP" sz="2200" b="0" i="1" smtClean="0">
                              <a:latin typeface="Cambria Math" panose="02040503050406030204" pitchFamily="18" charset="0"/>
                            </a:rPr>
                            <m:t>𝑈</m:t>
                          </m:r>
                        </m:e>
                        <m:sub>
                          <m:r>
                            <m:rPr>
                              <m:sty m:val="p"/>
                            </m:rPr>
                            <a:rPr kumimoji="1" lang="en-US" altLang="ja-JP" sz="2200" b="0" i="0" smtClean="0">
                              <a:latin typeface="Cambria Math" panose="02040503050406030204" pitchFamily="18" charset="0"/>
                            </a:rPr>
                            <m:t>DF</m:t>
                          </m:r>
                        </m:sub>
                      </m:sSub>
                      <m:r>
                        <a:rPr kumimoji="1" lang="en-US" altLang="ja-JP" sz="2200" b="0" i="1" smtClean="0">
                          <a:latin typeface="Cambria Math" panose="02040503050406030204" pitchFamily="18" charset="0"/>
                        </a:rPr>
                        <m:t>=</m:t>
                      </m:r>
                      <m:nary>
                        <m:naryPr>
                          <m:chr m:val="∬"/>
                          <m:limLoc m:val="undOvr"/>
                          <m:subHide m:val="on"/>
                          <m:supHide m:val="on"/>
                          <m:ctrlPr>
                            <a:rPr kumimoji="1" lang="en-US" altLang="ja-JP" sz="2200" b="0" i="1" smtClean="0">
                              <a:latin typeface="Cambria Math" panose="02040503050406030204" pitchFamily="18" charset="0"/>
                            </a:rPr>
                          </m:ctrlPr>
                        </m:naryPr>
                        <m:sub/>
                        <m:sup/>
                        <m:e>
                          <m:sSub>
                            <m:sSubPr>
                              <m:ctrlPr>
                                <a:rPr kumimoji="1" lang="en-US" altLang="ja-JP" sz="2200" b="0" i="1" smtClean="0">
                                  <a:latin typeface="Cambria Math" panose="02040503050406030204" pitchFamily="18" charset="0"/>
                                </a:rPr>
                              </m:ctrlPr>
                            </m:sSubPr>
                            <m:e>
                              <m:r>
                                <a:rPr kumimoji="1" lang="en-US" altLang="ja-JP" sz="2200" b="0" i="1" smtClean="0">
                                  <a:latin typeface="Cambria Math" panose="02040503050406030204" pitchFamily="18" charset="0"/>
                                </a:rPr>
                                <m:t>𝜌</m:t>
                              </m:r>
                            </m:e>
                            <m:sub>
                              <m:r>
                                <a:rPr kumimoji="1" lang="en-US" altLang="ja-JP" sz="2200" b="0" i="1" smtClean="0">
                                  <a:latin typeface="Cambria Math" panose="02040503050406030204" pitchFamily="18" charset="0"/>
                                </a:rPr>
                                <m:t>𝛼</m:t>
                              </m:r>
                            </m:sub>
                          </m:sSub>
                          <m:d>
                            <m:dPr>
                              <m:ctrlPr>
                                <a:rPr kumimoji="1" lang="en-US" altLang="ja-JP" sz="2200" b="0" i="1" smtClean="0">
                                  <a:latin typeface="Cambria Math" panose="02040503050406030204" pitchFamily="18" charset="0"/>
                                </a:rPr>
                              </m:ctrlPr>
                            </m:dPr>
                            <m:e>
                              <m:sSub>
                                <m:sSubPr>
                                  <m:ctrlPr>
                                    <a:rPr kumimoji="1" lang="en-US" altLang="ja-JP" sz="2200" b="0" i="1" smtClean="0">
                                      <a:latin typeface="Cambria Math" panose="02040503050406030204" pitchFamily="18" charset="0"/>
                                    </a:rPr>
                                  </m:ctrlPr>
                                </m:sSubPr>
                                <m:e>
                                  <m:r>
                                    <a:rPr kumimoji="1" lang="en-US" altLang="ja-JP" sz="2200" b="1" i="0" smtClean="0">
                                      <a:latin typeface="Cambria Math" panose="02040503050406030204" pitchFamily="18" charset="0"/>
                                    </a:rPr>
                                    <m:t>𝐫</m:t>
                                  </m:r>
                                </m:e>
                                <m:sub>
                                  <m:r>
                                    <a:rPr kumimoji="1" lang="en-US" altLang="ja-JP" sz="2200" b="0" i="1" smtClean="0">
                                      <a:latin typeface="Cambria Math" panose="02040503050406030204" pitchFamily="18" charset="0"/>
                                    </a:rPr>
                                    <m:t>𝛼</m:t>
                                  </m:r>
                                </m:sub>
                              </m:sSub>
                            </m:e>
                          </m:d>
                          <m:sSub>
                            <m:sSubPr>
                              <m:ctrlPr>
                                <a:rPr kumimoji="1" lang="en-US" altLang="ja-JP" sz="2200" b="0" i="1" smtClean="0">
                                  <a:latin typeface="Cambria Math" panose="02040503050406030204" pitchFamily="18" charset="0"/>
                                </a:rPr>
                              </m:ctrlPr>
                            </m:sSubPr>
                            <m:e>
                              <m:r>
                                <a:rPr kumimoji="1" lang="en-US" altLang="ja-JP" sz="2200" b="0" i="1" smtClean="0">
                                  <a:latin typeface="Cambria Math" panose="02040503050406030204" pitchFamily="18" charset="0"/>
                                </a:rPr>
                                <m:t>𝜌</m:t>
                              </m:r>
                            </m:e>
                            <m:sub>
                              <m:r>
                                <m:rPr>
                                  <m:sty m:val="p"/>
                                </m:rPr>
                                <a:rPr kumimoji="1" lang="en-US" altLang="ja-JP" sz="2200" b="0" i="0" smtClean="0">
                                  <a:latin typeface="Cambria Math" panose="02040503050406030204" pitchFamily="18" charset="0"/>
                                </a:rPr>
                                <m:t>Ca</m:t>
                              </m:r>
                            </m:sub>
                          </m:sSub>
                          <m:d>
                            <m:dPr>
                              <m:ctrlPr>
                                <a:rPr kumimoji="1" lang="en-US" altLang="ja-JP" sz="2200" b="0" i="1" smtClean="0">
                                  <a:latin typeface="Cambria Math" panose="02040503050406030204" pitchFamily="18" charset="0"/>
                                </a:rPr>
                              </m:ctrlPr>
                            </m:dPr>
                            <m:e>
                              <m:sSub>
                                <m:sSubPr>
                                  <m:ctrlPr>
                                    <a:rPr kumimoji="1" lang="en-US" altLang="ja-JP" sz="2200" b="0" i="1" smtClean="0">
                                      <a:latin typeface="Cambria Math" panose="02040503050406030204" pitchFamily="18" charset="0"/>
                                    </a:rPr>
                                  </m:ctrlPr>
                                </m:sSubPr>
                                <m:e>
                                  <m:r>
                                    <a:rPr kumimoji="1" lang="en-US" altLang="ja-JP" sz="2200" b="1" i="0" smtClean="0">
                                      <a:latin typeface="Cambria Math" panose="02040503050406030204" pitchFamily="18" charset="0"/>
                                    </a:rPr>
                                    <m:t>𝐫</m:t>
                                  </m:r>
                                </m:e>
                                <m:sub>
                                  <m:r>
                                    <m:rPr>
                                      <m:sty m:val="p"/>
                                    </m:rPr>
                                    <a:rPr kumimoji="1" lang="en-US" altLang="ja-JP" sz="2200" b="0" i="0" smtClean="0">
                                      <a:latin typeface="Cambria Math" panose="02040503050406030204" pitchFamily="18" charset="0"/>
                                    </a:rPr>
                                    <m:t>Ca</m:t>
                                  </m:r>
                                </m:sub>
                              </m:sSub>
                            </m:e>
                          </m:d>
                          <m:sSubSup>
                            <m:sSubSupPr>
                              <m:ctrlPr>
                                <a:rPr kumimoji="1" lang="en-US" altLang="ja-JP" sz="2200" b="0" i="1" smtClean="0">
                                  <a:solidFill>
                                    <a:srgbClr val="FF00FF"/>
                                  </a:solidFill>
                                  <a:latin typeface="Cambria Math" panose="02040503050406030204" pitchFamily="18" charset="0"/>
                                </a:rPr>
                              </m:ctrlPr>
                            </m:sSubSupPr>
                            <m:e>
                              <m:r>
                                <a:rPr kumimoji="1" lang="en-US" altLang="ja-JP" sz="2200" b="0" i="1" smtClean="0">
                                  <a:solidFill>
                                    <a:srgbClr val="FF00FF"/>
                                  </a:solidFill>
                                  <a:latin typeface="Cambria Math" panose="02040503050406030204" pitchFamily="18" charset="0"/>
                                </a:rPr>
                                <m:t>𝜈</m:t>
                              </m:r>
                            </m:e>
                            <m:sub>
                              <m:r>
                                <m:rPr>
                                  <m:sty m:val="p"/>
                                </m:rPr>
                                <a:rPr kumimoji="1" lang="en-US" altLang="ja-JP" sz="2200" b="0" i="0" smtClean="0">
                                  <a:solidFill>
                                    <a:srgbClr val="FF00FF"/>
                                  </a:solidFill>
                                  <a:latin typeface="Cambria Math" panose="02040503050406030204" pitchFamily="18" charset="0"/>
                                </a:rPr>
                                <m:t>NN</m:t>
                              </m:r>
                            </m:sub>
                            <m:sup>
                              <m:r>
                                <m:rPr>
                                  <m:sty m:val="p"/>
                                </m:rPr>
                                <a:rPr kumimoji="1" lang="en-US" altLang="ja-JP" sz="2200" b="0" i="0" smtClean="0">
                                  <a:solidFill>
                                    <a:srgbClr val="FF00FF"/>
                                  </a:solidFill>
                                  <a:latin typeface="Cambria Math" panose="02040503050406030204" pitchFamily="18" charset="0"/>
                                </a:rPr>
                                <m:t>DDM</m:t>
                              </m:r>
                              <m:r>
                                <a:rPr kumimoji="1" lang="en-US" altLang="ja-JP" sz="2200" b="0" i="0" smtClean="0">
                                  <a:solidFill>
                                    <a:srgbClr val="FF00FF"/>
                                  </a:solidFill>
                                  <a:latin typeface="Cambria Math" panose="02040503050406030204" pitchFamily="18" charset="0"/>
                                </a:rPr>
                                <m:t>3</m:t>
                              </m:r>
                              <m:r>
                                <m:rPr>
                                  <m:sty m:val="p"/>
                                </m:rPr>
                                <a:rPr kumimoji="1" lang="en-US" altLang="ja-JP" sz="2200" b="0" i="0" smtClean="0">
                                  <a:solidFill>
                                    <a:srgbClr val="FF00FF"/>
                                  </a:solidFill>
                                  <a:latin typeface="Cambria Math" panose="02040503050406030204" pitchFamily="18" charset="0"/>
                                </a:rPr>
                                <m:t>Y</m:t>
                              </m:r>
                            </m:sup>
                          </m:sSubSup>
                          <m:d>
                            <m:dPr>
                              <m:ctrlPr>
                                <a:rPr kumimoji="1" lang="en-US" altLang="ja-JP" sz="2200" b="0" i="1" smtClean="0">
                                  <a:solidFill>
                                    <a:srgbClr val="FF00FF"/>
                                  </a:solidFill>
                                  <a:latin typeface="Cambria Math" panose="02040503050406030204" pitchFamily="18" charset="0"/>
                                </a:rPr>
                              </m:ctrlPr>
                            </m:dPr>
                            <m:e>
                              <m:r>
                                <a:rPr kumimoji="1" lang="en-US" altLang="ja-JP" sz="2200" b="1" i="0" smtClean="0">
                                  <a:solidFill>
                                    <a:srgbClr val="FF00FF"/>
                                  </a:solidFill>
                                  <a:latin typeface="Cambria Math" panose="02040503050406030204" pitchFamily="18" charset="0"/>
                                </a:rPr>
                                <m:t>𝐬</m:t>
                              </m:r>
                              <m:r>
                                <a:rPr kumimoji="1" lang="en-US" altLang="ja-JP" sz="2200" b="0" i="1" smtClean="0">
                                  <a:solidFill>
                                    <a:srgbClr val="FF00FF"/>
                                  </a:solidFill>
                                  <a:latin typeface="Cambria Math" panose="02040503050406030204" pitchFamily="18" charset="0"/>
                                </a:rPr>
                                <m:t>,</m:t>
                              </m:r>
                              <m:r>
                                <a:rPr kumimoji="1" lang="en-US" altLang="ja-JP" sz="2200" b="0" i="1" smtClean="0">
                                  <a:solidFill>
                                    <a:srgbClr val="FF00FF"/>
                                  </a:solidFill>
                                  <a:latin typeface="Cambria Math" panose="02040503050406030204" pitchFamily="18" charset="0"/>
                                </a:rPr>
                                <m:t>𝜌</m:t>
                              </m:r>
                            </m:e>
                          </m:d>
                          <m:r>
                            <a:rPr kumimoji="1" lang="en-US" altLang="ja-JP" sz="2200" b="0" i="1" smtClean="0">
                              <a:latin typeface="Cambria Math" panose="02040503050406030204" pitchFamily="18" charset="0"/>
                            </a:rPr>
                            <m:t> </m:t>
                          </m:r>
                          <m:r>
                            <m:rPr>
                              <m:sty m:val="p"/>
                            </m:rPr>
                            <a:rPr kumimoji="1" lang="en-US" altLang="ja-JP" sz="2200" b="0" i="0" smtClean="0">
                              <a:latin typeface="Cambria Math" panose="02040503050406030204" pitchFamily="18" charset="0"/>
                            </a:rPr>
                            <m:t>d</m:t>
                          </m:r>
                          <m:sSub>
                            <m:sSubPr>
                              <m:ctrlPr>
                                <a:rPr kumimoji="1" lang="en-US" altLang="ja-JP" sz="2200" b="0" i="1" smtClean="0">
                                  <a:latin typeface="Cambria Math" panose="02040503050406030204" pitchFamily="18" charset="0"/>
                                </a:rPr>
                              </m:ctrlPr>
                            </m:sSubPr>
                            <m:e>
                              <m:r>
                                <a:rPr kumimoji="1" lang="en-US" altLang="ja-JP" sz="2200" b="1" i="0" smtClean="0">
                                  <a:latin typeface="Cambria Math" panose="02040503050406030204" pitchFamily="18" charset="0"/>
                                </a:rPr>
                                <m:t>𝐫</m:t>
                              </m:r>
                            </m:e>
                            <m:sub>
                              <m:r>
                                <m:rPr>
                                  <m:sty m:val="p"/>
                                </m:rPr>
                                <a:rPr kumimoji="1" lang="en-US" altLang="ja-JP" sz="2200" b="0" i="0" smtClean="0">
                                  <a:latin typeface="Cambria Math" panose="02040503050406030204" pitchFamily="18" charset="0"/>
                                </a:rPr>
                                <m:t>α</m:t>
                              </m:r>
                            </m:sub>
                          </m:sSub>
                          <m:r>
                            <m:rPr>
                              <m:sty m:val="p"/>
                            </m:rPr>
                            <a:rPr kumimoji="1" lang="en-US" altLang="ja-JP" sz="2200" b="0" i="0" smtClean="0">
                              <a:latin typeface="Cambria Math" panose="02040503050406030204" pitchFamily="18" charset="0"/>
                            </a:rPr>
                            <m:t>d</m:t>
                          </m:r>
                          <m:sSub>
                            <m:sSubPr>
                              <m:ctrlPr>
                                <a:rPr kumimoji="1" lang="en-US" altLang="ja-JP" sz="2200" b="0" i="1" smtClean="0">
                                  <a:latin typeface="Cambria Math" panose="02040503050406030204" pitchFamily="18" charset="0"/>
                                </a:rPr>
                              </m:ctrlPr>
                            </m:sSubPr>
                            <m:e>
                              <m:r>
                                <a:rPr kumimoji="1" lang="en-US" altLang="ja-JP" sz="2200" b="1" i="0" smtClean="0">
                                  <a:latin typeface="Cambria Math" panose="02040503050406030204" pitchFamily="18" charset="0"/>
                                </a:rPr>
                                <m:t>𝐫</m:t>
                              </m:r>
                            </m:e>
                            <m:sub>
                              <m:r>
                                <m:rPr>
                                  <m:sty m:val="p"/>
                                </m:rPr>
                                <a:rPr kumimoji="1" lang="en-US" altLang="ja-JP" sz="2200" b="0" i="0" smtClean="0">
                                  <a:latin typeface="Cambria Math" panose="02040503050406030204" pitchFamily="18" charset="0"/>
                                </a:rPr>
                                <m:t>Ca</m:t>
                              </m:r>
                            </m:sub>
                          </m:sSub>
                        </m:e>
                      </m:nary>
                    </m:oMath>
                  </m:oMathPara>
                </a14:m>
                <a:endParaRPr kumimoji="1" lang="ja-JP" altLang="en-US" sz="22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830671" y="1167808"/>
                <a:ext cx="5633081" cy="888064"/>
              </a:xfrm>
              <a:prstGeom prst="rect">
                <a:avLst/>
              </a:prstGeom>
              <a:blipFill>
                <a:blip r:embed="rId2"/>
                <a:stretch>
                  <a:fillRect/>
                </a:stretch>
              </a:blipFill>
            </p:spPr>
            <p:txBody>
              <a:bodyPr/>
              <a:lstStyle/>
              <a:p>
                <a:r>
                  <a:rPr lang="ja-JP" altLang="en-US">
                    <a:noFill/>
                  </a:rPr>
                  <a:t> </a:t>
                </a:r>
              </a:p>
            </p:txBody>
          </p:sp>
        </mc:Fallback>
      </mc:AlternateContent>
      <p:sp>
        <p:nvSpPr>
          <p:cNvPr id="3" name="楕円 2"/>
          <p:cNvSpPr/>
          <p:nvPr/>
        </p:nvSpPr>
        <p:spPr>
          <a:xfrm>
            <a:off x="6604996" y="920662"/>
            <a:ext cx="720000" cy="720000"/>
          </a:xfrm>
          <a:prstGeom prst="ellipse">
            <a:avLst/>
          </a:prstGeom>
          <a:solidFill>
            <a:srgbClr val="FFE5E5"/>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p:cNvSpPr/>
          <p:nvPr/>
        </p:nvSpPr>
        <p:spPr>
          <a:xfrm>
            <a:off x="7514184" y="718818"/>
            <a:ext cx="1152000" cy="1152000"/>
          </a:xfrm>
          <a:prstGeom prst="ellipse">
            <a:avLst/>
          </a:prstGeom>
          <a:solidFill>
            <a:srgbClr val="E7E7F9"/>
          </a:solidFill>
          <a:ln w="19050">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p:cNvSpPr/>
          <p:nvPr/>
        </p:nvSpPr>
        <p:spPr>
          <a:xfrm>
            <a:off x="6964996" y="1053226"/>
            <a:ext cx="180000" cy="180000"/>
          </a:xfrm>
          <a:prstGeom prst="ellipse">
            <a:avLst/>
          </a:prstGeom>
          <a:solidFill>
            <a:schemeClr val="accent6">
              <a:lumMod val="40000"/>
              <a:lumOff val="6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p:cNvSpPr/>
          <p:nvPr/>
        </p:nvSpPr>
        <p:spPr>
          <a:xfrm>
            <a:off x="8000184" y="870293"/>
            <a:ext cx="180000" cy="180000"/>
          </a:xfrm>
          <a:prstGeom prst="ellipse">
            <a:avLst/>
          </a:prstGeom>
          <a:solidFill>
            <a:schemeClr val="accent6">
              <a:lumMod val="40000"/>
              <a:lumOff val="6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矢印コネクタ 33"/>
          <p:cNvCxnSpPr/>
          <p:nvPr/>
        </p:nvCxnSpPr>
        <p:spPr>
          <a:xfrm flipV="1">
            <a:off x="7022368" y="934212"/>
            <a:ext cx="1091256" cy="199010"/>
          </a:xfrm>
          <a:prstGeom prst="straightConnector1">
            <a:avLst/>
          </a:prstGeom>
          <a:ln w="28575">
            <a:solidFill>
              <a:srgbClr val="FF00FF"/>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5" name="正方形/長方形 34"/>
              <p:cNvSpPr/>
              <p:nvPr/>
            </p:nvSpPr>
            <p:spPr>
              <a:xfrm>
                <a:off x="6708083" y="501460"/>
                <a:ext cx="113915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altLang="ja-JP" i="1" smtClean="0">
                              <a:solidFill>
                                <a:srgbClr val="FF00FF"/>
                              </a:solidFill>
                              <a:latin typeface="Cambria Math" panose="02040503050406030204" pitchFamily="18" charset="0"/>
                            </a:rPr>
                          </m:ctrlPr>
                        </m:sSubSupPr>
                        <m:e>
                          <m:r>
                            <a:rPr lang="en-US" altLang="ja-JP" i="1">
                              <a:solidFill>
                                <a:srgbClr val="FF00FF"/>
                              </a:solidFill>
                              <a:latin typeface="Cambria Math" panose="02040503050406030204" pitchFamily="18" charset="0"/>
                            </a:rPr>
                            <m:t>𝜈</m:t>
                          </m:r>
                        </m:e>
                        <m:sub>
                          <m:r>
                            <m:rPr>
                              <m:sty m:val="p"/>
                            </m:rPr>
                            <a:rPr lang="en-US" altLang="ja-JP">
                              <a:solidFill>
                                <a:srgbClr val="FF00FF"/>
                              </a:solidFill>
                              <a:latin typeface="Cambria Math" panose="02040503050406030204" pitchFamily="18" charset="0"/>
                            </a:rPr>
                            <m:t>NN</m:t>
                          </m:r>
                        </m:sub>
                        <m:sup>
                          <m:r>
                            <a:rPr lang="en-US" altLang="ja-JP" b="0" i="0" smtClean="0">
                              <a:solidFill>
                                <a:srgbClr val="FF00FF"/>
                              </a:solidFill>
                              <a:latin typeface="Cambria Math" panose="02040503050406030204" pitchFamily="18" charset="0"/>
                            </a:rPr>
                            <m:t> </m:t>
                          </m:r>
                        </m:sup>
                      </m:sSubSup>
                      <m:d>
                        <m:dPr>
                          <m:ctrlPr>
                            <a:rPr lang="en-US" altLang="ja-JP" i="1">
                              <a:solidFill>
                                <a:srgbClr val="FF00FF"/>
                              </a:solidFill>
                              <a:latin typeface="Cambria Math" panose="02040503050406030204" pitchFamily="18" charset="0"/>
                            </a:rPr>
                          </m:ctrlPr>
                        </m:dPr>
                        <m:e>
                          <m:r>
                            <a:rPr lang="en-US" altLang="ja-JP" b="1" i="0">
                              <a:solidFill>
                                <a:srgbClr val="FF00FF"/>
                              </a:solidFill>
                              <a:latin typeface="Cambria Math" panose="02040503050406030204" pitchFamily="18" charset="0"/>
                            </a:rPr>
                            <m:t>𝐬</m:t>
                          </m:r>
                          <m:r>
                            <a:rPr lang="en-US" altLang="ja-JP" i="1">
                              <a:solidFill>
                                <a:srgbClr val="FF00FF"/>
                              </a:solidFill>
                              <a:latin typeface="Cambria Math" panose="02040503050406030204" pitchFamily="18" charset="0"/>
                            </a:rPr>
                            <m:t>,</m:t>
                          </m:r>
                          <m:r>
                            <a:rPr lang="en-US" altLang="ja-JP" i="1">
                              <a:solidFill>
                                <a:srgbClr val="FF00FF"/>
                              </a:solidFill>
                              <a:latin typeface="Cambria Math" panose="02040503050406030204" pitchFamily="18" charset="0"/>
                            </a:rPr>
                            <m:t>𝜌</m:t>
                          </m:r>
                        </m:e>
                      </m:d>
                    </m:oMath>
                  </m:oMathPara>
                </a14:m>
                <a:endParaRPr lang="ja-JP" altLang="en-US" dirty="0"/>
              </a:p>
            </p:txBody>
          </p:sp>
        </mc:Choice>
        <mc:Fallback xmlns="">
          <p:sp>
            <p:nvSpPr>
              <p:cNvPr id="35" name="正方形/長方形 34"/>
              <p:cNvSpPr>
                <a:spLocks noRot="1" noChangeAspect="1" noMove="1" noResize="1" noEditPoints="1" noAdjustHandles="1" noChangeArrowheads="1" noChangeShapeType="1" noTextEdit="1"/>
              </p:cNvSpPr>
              <p:nvPr/>
            </p:nvSpPr>
            <p:spPr>
              <a:xfrm>
                <a:off x="6708083" y="501460"/>
                <a:ext cx="1139158" cy="369332"/>
              </a:xfrm>
              <a:prstGeom prst="rect">
                <a:avLst/>
              </a:prstGeom>
              <a:blipFill>
                <a:blip r:embed="rId3"/>
                <a:stretch>
                  <a:fillRect b="-6557"/>
                </a:stretch>
              </a:blipFill>
            </p:spPr>
            <p:txBody>
              <a:bodyPr/>
              <a:lstStyle/>
              <a:p>
                <a:r>
                  <a:rPr lang="ja-JP" altLang="en-US">
                    <a:noFill/>
                  </a:rPr>
                  <a:t> </a:t>
                </a:r>
              </a:p>
            </p:txBody>
          </p:sp>
        </mc:Fallback>
      </mc:AlternateContent>
      <p:sp>
        <p:nvSpPr>
          <p:cNvPr id="36" name="テキスト ボックス 35"/>
          <p:cNvSpPr txBox="1"/>
          <p:nvPr/>
        </p:nvSpPr>
        <p:spPr>
          <a:xfrm>
            <a:off x="6645168" y="1229703"/>
            <a:ext cx="582694" cy="400110"/>
          </a:xfrm>
          <a:prstGeom prst="rect">
            <a:avLst/>
          </a:prstGeom>
          <a:noFill/>
        </p:spPr>
        <p:txBody>
          <a:bodyPr wrap="square" rtlCol="0">
            <a:spAutoFit/>
          </a:bodyPr>
          <a:lstStyle/>
          <a:p>
            <a:pPr algn="ctr"/>
            <a:r>
              <a:rPr lang="en-US" altLang="ja-JP" sz="2000" baseline="30000" dirty="0"/>
              <a:t>4</a:t>
            </a:r>
            <a:r>
              <a:rPr lang="en-US" altLang="ja-JP" sz="2000" dirty="0"/>
              <a:t>He</a:t>
            </a:r>
          </a:p>
        </p:txBody>
      </p:sp>
      <p:sp>
        <p:nvSpPr>
          <p:cNvPr id="37" name="テキスト ボックス 36"/>
          <p:cNvSpPr txBox="1"/>
          <p:nvPr/>
        </p:nvSpPr>
        <p:spPr>
          <a:xfrm>
            <a:off x="7633388" y="1466516"/>
            <a:ext cx="819807" cy="400110"/>
          </a:xfrm>
          <a:prstGeom prst="rect">
            <a:avLst/>
          </a:prstGeom>
          <a:noFill/>
        </p:spPr>
        <p:txBody>
          <a:bodyPr wrap="square" rtlCol="0">
            <a:spAutoFit/>
          </a:bodyPr>
          <a:lstStyle/>
          <a:p>
            <a:pPr algn="ctr"/>
            <a:r>
              <a:rPr lang="en-US" altLang="ja-JP" sz="2000" baseline="30000" dirty="0"/>
              <a:t>40</a:t>
            </a:r>
            <a:r>
              <a:rPr lang="en-US" altLang="ja-JP" sz="2000" dirty="0"/>
              <a:t>Ca</a:t>
            </a:r>
          </a:p>
        </p:txBody>
      </p:sp>
      <mc:AlternateContent xmlns:mc="http://schemas.openxmlformats.org/markup-compatibility/2006" xmlns:a14="http://schemas.microsoft.com/office/drawing/2010/main">
        <mc:Choice Requires="a14">
          <p:sp>
            <p:nvSpPr>
              <p:cNvPr id="38" name="正方形/長方形 37"/>
              <p:cNvSpPr/>
              <p:nvPr/>
            </p:nvSpPr>
            <p:spPr>
              <a:xfrm>
                <a:off x="7504996" y="1071149"/>
                <a:ext cx="1196160"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𝜌</m:t>
                          </m:r>
                        </m:e>
                        <m:sub>
                          <m:r>
                            <m:rPr>
                              <m:sty m:val="p"/>
                            </m:rPr>
                            <a:rPr lang="en-US" altLang="ja-JP" sz="2000">
                              <a:latin typeface="Cambria Math" panose="02040503050406030204" pitchFamily="18" charset="0"/>
                            </a:rPr>
                            <m:t>Ca</m:t>
                          </m:r>
                        </m:sub>
                      </m:sSub>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en-US" altLang="ja-JP" sz="2000" b="1" i="0">
                                  <a:latin typeface="Cambria Math" panose="02040503050406030204" pitchFamily="18" charset="0"/>
                                </a:rPr>
                                <m:t>𝐫</m:t>
                              </m:r>
                            </m:e>
                            <m:sub>
                              <m:r>
                                <m:rPr>
                                  <m:sty m:val="p"/>
                                </m:rPr>
                                <a:rPr lang="en-US" altLang="ja-JP" sz="2000" i="0">
                                  <a:latin typeface="Cambria Math" panose="02040503050406030204" pitchFamily="18" charset="0"/>
                                </a:rPr>
                                <m:t>Ca</m:t>
                              </m:r>
                            </m:sub>
                          </m:sSub>
                        </m:e>
                      </m:d>
                    </m:oMath>
                  </m:oMathPara>
                </a14:m>
                <a:endParaRPr lang="ja-JP" altLang="en-US" sz="2000" dirty="0"/>
              </a:p>
            </p:txBody>
          </p:sp>
        </mc:Choice>
        <mc:Fallback xmlns="">
          <p:sp>
            <p:nvSpPr>
              <p:cNvPr id="38" name="正方形/長方形 37"/>
              <p:cNvSpPr>
                <a:spLocks noRot="1" noChangeAspect="1" noMove="1" noResize="1" noEditPoints="1" noAdjustHandles="1" noChangeArrowheads="1" noChangeShapeType="1" noTextEdit="1"/>
              </p:cNvSpPr>
              <p:nvPr/>
            </p:nvSpPr>
            <p:spPr>
              <a:xfrm>
                <a:off x="7504996" y="1071149"/>
                <a:ext cx="1196160" cy="400110"/>
              </a:xfrm>
              <a:prstGeom prst="rect">
                <a:avLst/>
              </a:prstGeom>
              <a:blipFill>
                <a:blip r:embed="rId4"/>
                <a:stretch>
                  <a:fillRect b="-769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9" name="正方形/長方形 38"/>
              <p:cNvSpPr/>
              <p:nvPr/>
            </p:nvSpPr>
            <p:spPr>
              <a:xfrm>
                <a:off x="5803662" y="705960"/>
                <a:ext cx="1010020"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𝜌</m:t>
                          </m:r>
                        </m:e>
                        <m:sub>
                          <m:r>
                            <a:rPr lang="en-US" altLang="ja-JP" sz="2000" i="1">
                              <a:latin typeface="Cambria Math" panose="02040503050406030204" pitchFamily="18" charset="0"/>
                            </a:rPr>
                            <m:t>𝛼</m:t>
                          </m:r>
                        </m:sub>
                      </m:sSub>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en-US" altLang="ja-JP" sz="2000" b="1" i="0">
                                  <a:latin typeface="Cambria Math" panose="02040503050406030204" pitchFamily="18" charset="0"/>
                                </a:rPr>
                                <m:t>𝐫</m:t>
                              </m:r>
                            </m:e>
                            <m:sub>
                              <m:r>
                                <a:rPr lang="en-US" altLang="ja-JP" sz="2000" i="1">
                                  <a:latin typeface="Cambria Math" panose="02040503050406030204" pitchFamily="18" charset="0"/>
                                </a:rPr>
                                <m:t>𝛼</m:t>
                              </m:r>
                            </m:sub>
                          </m:sSub>
                        </m:e>
                      </m:d>
                    </m:oMath>
                  </m:oMathPara>
                </a14:m>
                <a:endParaRPr lang="ja-JP" altLang="en-US" sz="2000" dirty="0"/>
              </a:p>
            </p:txBody>
          </p:sp>
        </mc:Choice>
        <mc:Fallback xmlns="">
          <p:sp>
            <p:nvSpPr>
              <p:cNvPr id="39" name="正方形/長方形 38"/>
              <p:cNvSpPr>
                <a:spLocks noRot="1" noChangeAspect="1" noMove="1" noResize="1" noEditPoints="1" noAdjustHandles="1" noChangeArrowheads="1" noChangeShapeType="1" noTextEdit="1"/>
              </p:cNvSpPr>
              <p:nvPr/>
            </p:nvSpPr>
            <p:spPr>
              <a:xfrm>
                <a:off x="5803662" y="705960"/>
                <a:ext cx="1010020" cy="400110"/>
              </a:xfrm>
              <a:prstGeom prst="rect">
                <a:avLst/>
              </a:prstGeom>
              <a:blipFill>
                <a:blip r:embed="rId5"/>
                <a:stretch>
                  <a:fillRect b="-7692"/>
                </a:stretch>
              </a:blipFill>
            </p:spPr>
            <p:txBody>
              <a:bodyPr/>
              <a:lstStyle/>
              <a:p>
                <a:r>
                  <a:rPr lang="ja-JP" altLang="en-US">
                    <a:noFill/>
                  </a:rPr>
                  <a:t> </a:t>
                </a:r>
              </a:p>
            </p:txBody>
          </p:sp>
        </mc:Fallback>
      </mc:AlternateContent>
      <p:cxnSp>
        <p:nvCxnSpPr>
          <p:cNvPr id="41" name="直線コネクタ 40"/>
          <p:cNvCxnSpPr/>
          <p:nvPr/>
        </p:nvCxnSpPr>
        <p:spPr>
          <a:xfrm flipV="1">
            <a:off x="1979250" y="1804310"/>
            <a:ext cx="77776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flipV="1">
            <a:off x="2833696" y="1804310"/>
            <a:ext cx="1044000"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1151438" y="1843263"/>
            <a:ext cx="1677711" cy="338554"/>
          </a:xfrm>
          <a:prstGeom prst="rect">
            <a:avLst/>
          </a:prstGeom>
          <a:noFill/>
        </p:spPr>
        <p:txBody>
          <a:bodyPr wrap="square" rtlCol="0">
            <a:spAutoFit/>
          </a:bodyPr>
          <a:lstStyle/>
          <a:p>
            <a:pPr algn="r"/>
            <a:r>
              <a:rPr lang="en-US" altLang="ja-JP" sz="1600" dirty="0">
                <a:solidFill>
                  <a:srgbClr val="FF0000"/>
                </a:solidFill>
              </a:rPr>
              <a:t>Exp. Charge F.F.</a:t>
            </a:r>
          </a:p>
        </p:txBody>
      </p:sp>
      <p:sp>
        <p:nvSpPr>
          <p:cNvPr id="44" name="テキスト ボックス 43"/>
          <p:cNvSpPr txBox="1"/>
          <p:nvPr/>
        </p:nvSpPr>
        <p:spPr>
          <a:xfrm>
            <a:off x="2867748" y="1848546"/>
            <a:ext cx="2636754" cy="338554"/>
          </a:xfrm>
          <a:prstGeom prst="rect">
            <a:avLst/>
          </a:prstGeom>
          <a:noFill/>
        </p:spPr>
        <p:txBody>
          <a:bodyPr wrap="square" rtlCol="0">
            <a:spAutoFit/>
          </a:bodyPr>
          <a:lstStyle/>
          <a:p>
            <a:r>
              <a:rPr lang="en-US" altLang="ja-JP" sz="1600" dirty="0">
                <a:solidFill>
                  <a:srgbClr val="0000FF"/>
                </a:solidFill>
              </a:rPr>
              <a:t>M.F. model</a:t>
            </a:r>
            <a:r>
              <a:rPr lang="ja-JP" altLang="en-US" sz="1600" dirty="0">
                <a:solidFill>
                  <a:srgbClr val="0000FF"/>
                </a:solidFill>
              </a:rPr>
              <a:t> </a:t>
            </a:r>
            <a:r>
              <a:rPr lang="en-US" altLang="ja-JP" sz="1600" dirty="0">
                <a:solidFill>
                  <a:srgbClr val="0000FF"/>
                </a:solidFill>
              </a:rPr>
              <a:t>( by  S. Ebata</a:t>
            </a:r>
            <a:r>
              <a:rPr lang="ja-JP" altLang="en-US" sz="1600" dirty="0">
                <a:solidFill>
                  <a:srgbClr val="0000FF"/>
                </a:solidFill>
              </a:rPr>
              <a:t> </a:t>
            </a:r>
            <a:r>
              <a:rPr lang="en-US" altLang="ja-JP" sz="1600" dirty="0">
                <a:solidFill>
                  <a:srgbClr val="0000FF"/>
                </a:solidFill>
              </a:rPr>
              <a:t>)</a:t>
            </a:r>
            <a:endParaRPr lang="ja-JP" altLang="en-US" sz="1600" dirty="0">
              <a:solidFill>
                <a:srgbClr val="0000FF"/>
              </a:solidFill>
            </a:endParaRPr>
          </a:p>
        </p:txBody>
      </p:sp>
      <mc:AlternateContent xmlns:mc="http://schemas.openxmlformats.org/markup-compatibility/2006" xmlns:a14="http://schemas.microsoft.com/office/drawing/2010/main">
        <mc:Choice Requires="a14">
          <p:sp>
            <p:nvSpPr>
              <p:cNvPr id="46" name="正方形/長方形 45"/>
              <p:cNvSpPr/>
              <p:nvPr/>
            </p:nvSpPr>
            <p:spPr>
              <a:xfrm>
                <a:off x="873773" y="2668137"/>
                <a:ext cx="5310624" cy="626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left"/>
                    </m:oMathParaPr>
                    <m:oMath xmlns:m="http://schemas.openxmlformats.org/officeDocument/2006/math">
                      <m:d>
                        <m:dPr>
                          <m:ctrlPr>
                            <a:rPr lang="en-US" altLang="ja-JP" sz="2400" b="0" i="1" smtClean="0">
                              <a:solidFill>
                                <a:schemeClr val="tx1"/>
                              </a:solidFill>
                              <a:latin typeface="Cambria Math" panose="02040503050406030204" pitchFamily="18" charset="0"/>
                            </a:rPr>
                          </m:ctrlPr>
                        </m:dPr>
                        <m:e>
                          <m:r>
                            <a:rPr lang="en-US" altLang="ja-JP" sz="2400" b="0" i="1" smtClean="0">
                              <a:solidFill>
                                <a:schemeClr val="tx1"/>
                              </a:solidFill>
                              <a:latin typeface="Cambria Math" panose="02040503050406030204" pitchFamily="18" charset="0"/>
                            </a:rPr>
                            <m:t>𝑇</m:t>
                          </m:r>
                          <m:r>
                            <a:rPr lang="en-US" altLang="ja-JP" sz="2400" b="0" i="1" smtClean="0">
                              <a:solidFill>
                                <a:schemeClr val="tx1"/>
                              </a:solidFill>
                              <a:latin typeface="Cambria Math" panose="02040503050406030204" pitchFamily="18" charset="0"/>
                            </a:rPr>
                            <m:t> + </m:t>
                          </m:r>
                          <m:r>
                            <a:rPr lang="en-US" altLang="ja-JP" sz="2400" b="0" i="1" smtClean="0">
                              <a:solidFill>
                                <a:srgbClr val="0000FF"/>
                              </a:solidFill>
                              <a:latin typeface="Cambria Math" panose="02040503050406030204" pitchFamily="18" charset="0"/>
                            </a:rPr>
                            <m:t>𝑉</m:t>
                          </m:r>
                          <m:r>
                            <a:rPr lang="en-US" altLang="ja-JP" sz="2400" b="0" i="1" smtClean="0">
                              <a:solidFill>
                                <a:srgbClr val="0000FF"/>
                              </a:solidFill>
                              <a:latin typeface="Cambria Math" panose="02040503050406030204" pitchFamily="18" charset="0"/>
                            </a:rPr>
                            <m:t>(</m:t>
                          </m:r>
                          <m:r>
                            <a:rPr lang="en-US" altLang="ja-JP" sz="2400" b="0" i="1" smtClean="0">
                              <a:solidFill>
                                <a:srgbClr val="0000FF"/>
                              </a:solidFill>
                              <a:latin typeface="Cambria Math" panose="02040503050406030204" pitchFamily="18" charset="0"/>
                            </a:rPr>
                            <m:t>𝑟</m:t>
                          </m:r>
                          <m:r>
                            <a:rPr lang="en-US" altLang="ja-JP" sz="2400" b="0" i="1" smtClean="0">
                              <a:solidFill>
                                <a:srgbClr val="0000FF"/>
                              </a:solidFill>
                              <a:latin typeface="Cambria Math" panose="02040503050406030204" pitchFamily="18" charset="0"/>
                            </a:rPr>
                            <m:t>) −</m:t>
                          </m:r>
                          <m:r>
                            <a:rPr lang="en-US" altLang="ja-JP" sz="2400" b="0" i="1" smtClean="0">
                              <a:solidFill>
                                <a:schemeClr val="tx1"/>
                              </a:solidFill>
                              <a:latin typeface="Cambria Math" panose="02040503050406030204" pitchFamily="18" charset="0"/>
                            </a:rPr>
                            <m:t>𝐸</m:t>
                          </m:r>
                          <m:r>
                            <a:rPr lang="en-US" altLang="ja-JP" sz="2400" b="0" i="1" smtClean="0">
                              <a:solidFill>
                                <a:schemeClr val="tx1"/>
                              </a:solidFill>
                              <a:latin typeface="Cambria Math" panose="02040503050406030204" pitchFamily="18" charset="0"/>
                            </a:rPr>
                            <m:t> </m:t>
                          </m:r>
                        </m:e>
                      </m:d>
                      <m:r>
                        <a:rPr lang="en-US" altLang="ja-JP" sz="2400" b="0" i="1" smtClean="0">
                          <a:solidFill>
                            <a:schemeClr val="tx1"/>
                          </a:solidFill>
                          <a:latin typeface="Cambria Math" panose="02040503050406030204" pitchFamily="18" charset="0"/>
                        </a:rPr>
                        <m:t> </m:t>
                      </m:r>
                      <m:r>
                        <a:rPr kumimoji="1" lang="en-US" altLang="ja-JP" sz="2400" b="0" i="1" smtClean="0">
                          <a:solidFill>
                            <a:schemeClr val="tx1"/>
                          </a:solidFill>
                          <a:latin typeface="Cambria Math" panose="02040503050406030204" pitchFamily="18" charset="0"/>
                        </a:rPr>
                        <m:t>𝜒</m:t>
                      </m:r>
                      <m:r>
                        <a:rPr lang="en-US" altLang="ja-JP" sz="2400" i="1">
                          <a:solidFill>
                            <a:schemeClr val="tx1"/>
                          </a:solidFill>
                          <a:latin typeface="Cambria Math" panose="02040503050406030204" pitchFamily="18" charset="0"/>
                        </a:rPr>
                        <m:t>(</m:t>
                      </m:r>
                      <m:r>
                        <a:rPr lang="en-US" altLang="ja-JP" sz="2400" b="1" i="0">
                          <a:solidFill>
                            <a:schemeClr val="tx1"/>
                          </a:solidFill>
                          <a:latin typeface="Cambria Math" panose="02040503050406030204" pitchFamily="18" charset="0"/>
                        </a:rPr>
                        <m:t>𝐫</m:t>
                      </m:r>
                      <m:r>
                        <a:rPr lang="en-US" altLang="ja-JP" sz="2400" i="1">
                          <a:solidFill>
                            <a:schemeClr val="tx1"/>
                          </a:solidFill>
                          <a:latin typeface="Cambria Math" panose="02040503050406030204" pitchFamily="18" charset="0"/>
                        </a:rPr>
                        <m:t>)</m:t>
                      </m:r>
                      <m:r>
                        <a:rPr kumimoji="1" lang="en-US" altLang="ja-JP" sz="2400" b="0" i="1" smtClean="0">
                          <a:solidFill>
                            <a:schemeClr val="tx1"/>
                          </a:solidFill>
                          <a:latin typeface="Cambria Math" panose="02040503050406030204" pitchFamily="18" charset="0"/>
                        </a:rPr>
                        <m:t>=0</m:t>
                      </m:r>
                    </m:oMath>
                  </m:oMathPara>
                </a14:m>
                <a:endParaRPr kumimoji="1" lang="ja-JP" altLang="en-US" sz="2400" dirty="0">
                  <a:solidFill>
                    <a:schemeClr val="tx1"/>
                  </a:solidFill>
                </a:endParaRPr>
              </a:p>
            </p:txBody>
          </p:sp>
        </mc:Choice>
        <mc:Fallback xmlns="">
          <p:sp>
            <p:nvSpPr>
              <p:cNvPr id="46" name="正方形/長方形 45"/>
              <p:cNvSpPr>
                <a:spLocks noRot="1" noChangeAspect="1" noMove="1" noResize="1" noEditPoints="1" noAdjustHandles="1" noChangeArrowheads="1" noChangeShapeType="1" noTextEdit="1"/>
              </p:cNvSpPr>
              <p:nvPr/>
            </p:nvSpPr>
            <p:spPr>
              <a:xfrm>
                <a:off x="873773" y="2668137"/>
                <a:ext cx="5310624" cy="626314"/>
              </a:xfrm>
              <a:prstGeom prst="rect">
                <a:avLst/>
              </a:prstGeom>
              <a:blipFill>
                <a:blip r:embed="rId6"/>
                <a:stretch>
                  <a:fillRect b="-980"/>
                </a:stretch>
              </a:blipFill>
              <a:ln>
                <a:noFill/>
              </a:ln>
            </p:spPr>
            <p:txBody>
              <a:bodyPr/>
              <a:lstStyle/>
              <a:p>
                <a:r>
                  <a:rPr lang="ja-JP" altLang="en-US">
                    <a:noFill/>
                  </a:rPr>
                  <a:t> </a:t>
                </a:r>
              </a:p>
            </p:txBody>
          </p:sp>
        </mc:Fallback>
      </mc:AlternateContent>
      <p:sp>
        <p:nvSpPr>
          <p:cNvPr id="53" name="正方形/長方形 52"/>
          <p:cNvSpPr/>
          <p:nvPr/>
        </p:nvSpPr>
        <p:spPr>
          <a:xfrm>
            <a:off x="275712" y="2261117"/>
            <a:ext cx="4921543"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rgbClr val="0000FF"/>
                </a:solidFill>
              </a:rPr>
              <a:t>2</a:t>
            </a:r>
            <a:r>
              <a:rPr kumimoji="1" lang="en-US" altLang="ja-JP" sz="2000" dirty="0">
                <a:solidFill>
                  <a:srgbClr val="0000FF"/>
                </a:solidFill>
              </a:rPr>
              <a:t>. </a:t>
            </a:r>
            <a:r>
              <a:rPr lang="en-US" altLang="ja-JP" sz="2000" dirty="0">
                <a:solidFill>
                  <a:srgbClr val="0000FF"/>
                </a:solidFill>
              </a:rPr>
              <a:t>Schrödinger</a:t>
            </a:r>
            <a:r>
              <a:rPr lang="ja-JP" altLang="en-US" sz="2000" dirty="0">
                <a:solidFill>
                  <a:srgbClr val="0000FF"/>
                </a:solidFill>
              </a:rPr>
              <a:t> </a:t>
            </a:r>
            <a:r>
              <a:rPr lang="en-US" altLang="ja-JP" sz="2000" dirty="0">
                <a:solidFill>
                  <a:srgbClr val="0000FF"/>
                </a:solidFill>
              </a:rPr>
              <a:t>equation</a:t>
            </a:r>
            <a:endParaRPr kumimoji="1" lang="ja-JP" altLang="en-US" sz="2000" dirty="0">
              <a:solidFill>
                <a:srgbClr val="0000FF"/>
              </a:solidFill>
            </a:endParaRPr>
          </a:p>
        </p:txBody>
      </p:sp>
      <mc:AlternateContent xmlns:mc="http://schemas.openxmlformats.org/markup-compatibility/2006" xmlns:a14="http://schemas.microsoft.com/office/drawing/2010/main">
        <mc:Choice Requires="a14">
          <p:sp>
            <p:nvSpPr>
              <p:cNvPr id="54" name="正方形/長方形 53"/>
              <p:cNvSpPr/>
              <p:nvPr/>
            </p:nvSpPr>
            <p:spPr>
              <a:xfrm>
                <a:off x="590096" y="3709763"/>
                <a:ext cx="6243332" cy="6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left"/>
                    </m:oMathParaPr>
                    <m:oMath xmlns:m="http://schemas.openxmlformats.org/officeDocument/2006/math">
                      <m:r>
                        <a:rPr kumimoji="1" lang="en-US" altLang="ja-JP" sz="2400" b="0" i="1" smtClean="0">
                          <a:solidFill>
                            <a:schemeClr val="tx1"/>
                          </a:solidFill>
                          <a:latin typeface="Cambria Math" panose="02040503050406030204" pitchFamily="18" charset="0"/>
                        </a:rPr>
                        <m:t>𝑉</m:t>
                      </m:r>
                      <m:d>
                        <m:dPr>
                          <m:ctrlPr>
                            <a:rPr kumimoji="1" lang="en-US" altLang="ja-JP" sz="2400" b="0" i="1" smtClean="0">
                              <a:solidFill>
                                <a:schemeClr val="tx1"/>
                              </a:solidFill>
                              <a:latin typeface="Cambria Math" panose="02040503050406030204" pitchFamily="18" charset="0"/>
                            </a:rPr>
                          </m:ctrlPr>
                        </m:dPr>
                        <m:e>
                          <m:r>
                            <a:rPr kumimoji="1" lang="en-US" altLang="ja-JP" sz="2400" b="0" i="1" smtClean="0">
                              <a:solidFill>
                                <a:schemeClr val="tx1"/>
                              </a:solidFill>
                              <a:latin typeface="Cambria Math" panose="02040503050406030204" pitchFamily="18" charset="0"/>
                            </a:rPr>
                            <m:t>𝑟</m:t>
                          </m:r>
                        </m:e>
                      </m:d>
                      <m:r>
                        <a:rPr kumimoji="1" lang="en-US" altLang="ja-JP" sz="2400" b="0" i="1" smtClean="0">
                          <a:solidFill>
                            <a:schemeClr val="tx1"/>
                          </a:solidFill>
                          <a:latin typeface="Cambria Math" panose="02040503050406030204" pitchFamily="18" charset="0"/>
                        </a:rPr>
                        <m:t>=</m:t>
                      </m:r>
                      <m:sSub>
                        <m:sSubPr>
                          <m:ctrlPr>
                            <a:rPr kumimoji="1" lang="en-US" altLang="ja-JP" sz="2400" b="0" i="1" smtClean="0">
                              <a:solidFill>
                                <a:schemeClr val="tx1"/>
                              </a:solidFill>
                              <a:latin typeface="Cambria Math" panose="02040503050406030204" pitchFamily="18" charset="0"/>
                            </a:rPr>
                          </m:ctrlPr>
                        </m:sSubPr>
                        <m:e>
                          <m:r>
                            <a:rPr kumimoji="1" lang="en-US" altLang="ja-JP" sz="2400" b="0" i="1" smtClean="0">
                              <a:solidFill>
                                <a:schemeClr val="tx1"/>
                              </a:solidFill>
                              <a:latin typeface="Cambria Math" panose="02040503050406030204" pitchFamily="18" charset="0"/>
                            </a:rPr>
                            <m:t>𝑁</m:t>
                          </m:r>
                        </m:e>
                        <m:sub>
                          <m:r>
                            <m:rPr>
                              <m:sty m:val="p"/>
                            </m:rPr>
                            <a:rPr kumimoji="1" lang="en-US" altLang="ja-JP" sz="2400" b="0" i="0" smtClean="0">
                              <a:solidFill>
                                <a:schemeClr val="tx1"/>
                              </a:solidFill>
                              <a:latin typeface="Cambria Math" panose="02040503050406030204" pitchFamily="18" charset="0"/>
                            </a:rPr>
                            <m:t>r</m:t>
                          </m:r>
                        </m:sub>
                      </m:sSub>
                      <m:r>
                        <a:rPr kumimoji="1" lang="en-US" altLang="ja-JP" sz="2400" b="0" i="1" smtClean="0">
                          <a:solidFill>
                            <a:schemeClr val="tx1"/>
                          </a:solidFill>
                          <a:latin typeface="Cambria Math" panose="02040503050406030204" pitchFamily="18" charset="0"/>
                          <a:ea typeface="Cambria Math" panose="02040503050406030204" pitchFamily="18" charset="0"/>
                        </a:rPr>
                        <m:t>∙</m:t>
                      </m:r>
                      <m:sSub>
                        <m:sSubPr>
                          <m:ctrlPr>
                            <a:rPr kumimoji="1" lang="en-US" altLang="ja-JP" sz="2400" b="0" i="1" smtClean="0">
                              <a:solidFill>
                                <a:schemeClr val="tx1"/>
                              </a:solidFill>
                              <a:latin typeface="Cambria Math" panose="02040503050406030204" pitchFamily="18" charset="0"/>
                              <a:ea typeface="Cambria Math" panose="02040503050406030204" pitchFamily="18" charset="0"/>
                            </a:rPr>
                          </m:ctrlPr>
                        </m:sSubPr>
                        <m:e>
                          <m:r>
                            <a:rPr kumimoji="1" lang="en-US" altLang="ja-JP" sz="2400" b="0" i="1" smtClean="0">
                              <a:solidFill>
                                <a:schemeClr val="tx1"/>
                              </a:solidFill>
                              <a:latin typeface="Cambria Math" panose="02040503050406030204" pitchFamily="18" charset="0"/>
                              <a:ea typeface="Cambria Math" panose="02040503050406030204" pitchFamily="18" charset="0"/>
                            </a:rPr>
                            <m:t>𝑈</m:t>
                          </m:r>
                        </m:e>
                        <m:sub>
                          <m:r>
                            <m:rPr>
                              <m:sty m:val="p"/>
                            </m:rPr>
                            <a:rPr kumimoji="1" lang="en-US" altLang="ja-JP" sz="2400" b="0" i="0" smtClean="0">
                              <a:solidFill>
                                <a:schemeClr val="tx1"/>
                              </a:solidFill>
                              <a:latin typeface="Cambria Math"/>
                              <a:ea typeface="Cambria Math" panose="02040503050406030204" pitchFamily="18" charset="0"/>
                            </a:rPr>
                            <m:t>DF</m:t>
                          </m:r>
                        </m:sub>
                      </m:sSub>
                      <m:r>
                        <a:rPr kumimoji="1" lang="en-US" altLang="ja-JP" sz="2400" b="0" i="1" smtClean="0">
                          <a:solidFill>
                            <a:schemeClr val="tx1"/>
                          </a:solidFill>
                          <a:latin typeface="Cambria Math" panose="02040503050406030204" pitchFamily="18" charset="0"/>
                          <a:ea typeface="Cambria Math" panose="02040503050406030204" pitchFamily="18" charset="0"/>
                        </a:rPr>
                        <m:t>(</m:t>
                      </m:r>
                      <m:r>
                        <a:rPr kumimoji="1" lang="en-US" altLang="ja-JP" sz="2400" b="0" i="1" smtClean="0">
                          <a:solidFill>
                            <a:schemeClr val="tx1"/>
                          </a:solidFill>
                          <a:latin typeface="Cambria Math" panose="02040503050406030204" pitchFamily="18" charset="0"/>
                          <a:ea typeface="Cambria Math" panose="02040503050406030204" pitchFamily="18" charset="0"/>
                        </a:rPr>
                        <m:t>𝑟</m:t>
                      </m:r>
                      <m:r>
                        <a:rPr kumimoji="1" lang="en-US" altLang="ja-JP" sz="2400" b="0" i="1" smtClean="0">
                          <a:solidFill>
                            <a:schemeClr val="tx1"/>
                          </a:solidFill>
                          <a:latin typeface="Cambria Math" panose="02040503050406030204" pitchFamily="18" charset="0"/>
                          <a:ea typeface="Cambria Math" panose="02040503050406030204" pitchFamily="18" charset="0"/>
                        </a:rPr>
                        <m:t>)+</m:t>
                      </m:r>
                      <m:sSub>
                        <m:sSubPr>
                          <m:ctrlPr>
                            <a:rPr kumimoji="1" lang="en-US" altLang="ja-JP" sz="2400" b="0" i="1" smtClean="0">
                              <a:solidFill>
                                <a:schemeClr val="tx1"/>
                              </a:solidFill>
                              <a:latin typeface="Cambria Math" panose="02040503050406030204" pitchFamily="18" charset="0"/>
                            </a:rPr>
                          </m:ctrlPr>
                        </m:sSubPr>
                        <m:e>
                          <m:r>
                            <a:rPr kumimoji="1" lang="en-US" altLang="ja-JP" sz="2400" b="0" i="1" smtClean="0">
                              <a:solidFill>
                                <a:schemeClr val="tx1"/>
                              </a:solidFill>
                              <a:latin typeface="Cambria Math" panose="02040503050406030204" pitchFamily="18" charset="0"/>
                            </a:rPr>
                            <m:t>𝑉</m:t>
                          </m:r>
                        </m:e>
                        <m:sub>
                          <m:r>
                            <m:rPr>
                              <m:sty m:val="p"/>
                            </m:rPr>
                            <a:rPr kumimoji="1" lang="en-US" altLang="ja-JP" sz="2400" b="0" i="0" smtClean="0">
                              <a:solidFill>
                                <a:schemeClr val="tx1"/>
                              </a:solidFill>
                              <a:latin typeface="Cambria Math" panose="02040503050406030204" pitchFamily="18" charset="0"/>
                            </a:rPr>
                            <m:t>C</m:t>
                          </m:r>
                        </m:sub>
                      </m:sSub>
                      <m:r>
                        <a:rPr kumimoji="1" lang="en-US" altLang="ja-JP" sz="2400" b="0" i="1" smtClean="0">
                          <a:solidFill>
                            <a:schemeClr val="tx1"/>
                          </a:solidFill>
                          <a:latin typeface="Cambria Math" panose="02040503050406030204" pitchFamily="18" charset="0"/>
                        </a:rPr>
                        <m:t>(</m:t>
                      </m:r>
                      <m:r>
                        <a:rPr kumimoji="1" lang="en-US" altLang="ja-JP" sz="2400" b="0" i="1" smtClean="0">
                          <a:solidFill>
                            <a:schemeClr val="tx1"/>
                          </a:solidFill>
                          <a:latin typeface="Cambria Math" panose="02040503050406030204" pitchFamily="18" charset="0"/>
                        </a:rPr>
                        <m:t>𝑟</m:t>
                      </m:r>
                      <m:r>
                        <a:rPr kumimoji="1" lang="en-US" altLang="ja-JP" sz="2400" b="0" i="1" smtClean="0">
                          <a:solidFill>
                            <a:schemeClr val="tx1"/>
                          </a:solidFill>
                          <a:latin typeface="Cambria Math" panose="02040503050406030204" pitchFamily="18" charset="0"/>
                        </a:rPr>
                        <m:t>)+</m:t>
                      </m:r>
                      <m:sSup>
                        <m:sSupPr>
                          <m:ctrlPr>
                            <a:rPr kumimoji="1" lang="en-US" altLang="ja-JP" sz="2400" b="0" i="1" smtClean="0">
                              <a:solidFill>
                                <a:srgbClr val="FF0000"/>
                              </a:solidFill>
                              <a:latin typeface="Cambria Math" panose="02040503050406030204" pitchFamily="18" charset="0"/>
                            </a:rPr>
                          </m:ctrlPr>
                        </m:sSupPr>
                        <m:e>
                          <m:r>
                            <a:rPr kumimoji="1" lang="en-US" altLang="ja-JP" sz="2400" b="0" i="1" smtClean="0">
                              <a:solidFill>
                                <a:srgbClr val="FF0000"/>
                              </a:solidFill>
                              <a:latin typeface="Cambria Math" panose="02040503050406030204" pitchFamily="18" charset="0"/>
                            </a:rPr>
                            <m:t>𝑉</m:t>
                          </m:r>
                        </m:e>
                        <m:sup>
                          <m:r>
                            <m:rPr>
                              <m:sty m:val="p"/>
                            </m:rPr>
                            <a:rPr kumimoji="1" lang="en-US" altLang="ja-JP" sz="2400" b="0" i="0" smtClean="0">
                              <a:solidFill>
                                <a:srgbClr val="FF0000"/>
                              </a:solidFill>
                              <a:latin typeface="Cambria Math" panose="02040503050406030204" pitchFamily="18" charset="0"/>
                            </a:rPr>
                            <m:t>PF</m:t>
                          </m:r>
                        </m:sup>
                      </m:sSup>
                    </m:oMath>
                  </m:oMathPara>
                </a14:m>
                <a:endParaRPr kumimoji="1" lang="ja-JP" altLang="en-US" sz="2400" dirty="0">
                  <a:solidFill>
                    <a:schemeClr val="tx1"/>
                  </a:solidFill>
                </a:endParaRPr>
              </a:p>
            </p:txBody>
          </p:sp>
        </mc:Choice>
        <mc:Fallback xmlns="">
          <p:sp>
            <p:nvSpPr>
              <p:cNvPr id="54" name="正方形/長方形 53"/>
              <p:cNvSpPr>
                <a:spLocks noRot="1" noChangeAspect="1" noMove="1" noResize="1" noEditPoints="1" noAdjustHandles="1" noChangeArrowheads="1" noChangeShapeType="1" noTextEdit="1"/>
              </p:cNvSpPr>
              <p:nvPr/>
            </p:nvSpPr>
            <p:spPr>
              <a:xfrm>
                <a:off x="590096" y="3709763"/>
                <a:ext cx="6243332" cy="684000"/>
              </a:xfrm>
              <a:prstGeom prst="rect">
                <a:avLst/>
              </a:prstGeom>
              <a:blipFill>
                <a:blip r:embed="rId7"/>
                <a:stretch>
                  <a:fillRect l="-293"/>
                </a:stretch>
              </a:blipFill>
              <a:ln>
                <a:noFill/>
              </a:ln>
            </p:spPr>
            <p:txBody>
              <a:bodyPr/>
              <a:lstStyle/>
              <a:p>
                <a:r>
                  <a:rPr lang="ja-JP" altLang="en-US">
                    <a:noFill/>
                  </a:rPr>
                  <a:t> </a:t>
                </a:r>
              </a:p>
            </p:txBody>
          </p:sp>
        </mc:Fallback>
      </mc:AlternateContent>
      <p:sp>
        <p:nvSpPr>
          <p:cNvPr id="55" name="四角形吹き出し 54"/>
          <p:cNvSpPr/>
          <p:nvPr/>
        </p:nvSpPr>
        <p:spPr>
          <a:xfrm>
            <a:off x="2882616" y="4514566"/>
            <a:ext cx="2012267" cy="682197"/>
          </a:xfrm>
          <a:prstGeom prst="wedgeRectCallout">
            <a:avLst>
              <a:gd name="adj1" fmla="val -15270"/>
              <a:gd name="adj2" fmla="val -7860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Coulomb</a:t>
            </a:r>
            <a:r>
              <a:rPr lang="ja-JP" altLang="en-US" dirty="0">
                <a:solidFill>
                  <a:schemeClr val="tx1"/>
                </a:solidFill>
              </a:rPr>
              <a:t> </a:t>
            </a:r>
            <a:r>
              <a:rPr lang="en-US" altLang="ja-JP" dirty="0">
                <a:solidFill>
                  <a:schemeClr val="tx1"/>
                </a:solidFill>
              </a:rPr>
              <a:t>pot.</a:t>
            </a:r>
          </a:p>
          <a:p>
            <a:pPr algn="ctr"/>
            <a:r>
              <a:rPr lang="en-US" altLang="ja-JP" dirty="0">
                <a:solidFill>
                  <a:schemeClr val="tx1"/>
                </a:solidFill>
              </a:rPr>
              <a:t>(</a:t>
            </a:r>
            <a:r>
              <a:rPr kumimoji="1" lang="en-US" altLang="ja-JP" dirty="0">
                <a:solidFill>
                  <a:schemeClr val="tx1"/>
                </a:solidFill>
              </a:rPr>
              <a:t>Uniform charge)</a:t>
            </a:r>
            <a:endParaRPr kumimoji="1" lang="ja-JP" altLang="en-US" dirty="0">
              <a:solidFill>
                <a:schemeClr val="tx1"/>
              </a:solidFill>
            </a:endParaRPr>
          </a:p>
        </p:txBody>
      </p:sp>
      <p:sp>
        <p:nvSpPr>
          <p:cNvPr id="56" name="四角形吹き出し 55"/>
          <p:cNvSpPr/>
          <p:nvPr/>
        </p:nvSpPr>
        <p:spPr>
          <a:xfrm>
            <a:off x="5056140" y="4511986"/>
            <a:ext cx="2952000" cy="684777"/>
          </a:xfrm>
          <a:prstGeom prst="wedgeRectCallout">
            <a:avLst>
              <a:gd name="adj1" fmla="val -53289"/>
              <a:gd name="adj2" fmla="val -9106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rPr>
              <a:t>Pseudo</a:t>
            </a:r>
            <a:r>
              <a:rPr lang="ja-JP" altLang="en-US" dirty="0">
                <a:solidFill>
                  <a:srgbClr val="FF0000"/>
                </a:solidFill>
              </a:rPr>
              <a:t> </a:t>
            </a:r>
            <a:r>
              <a:rPr lang="en-US" altLang="ja-JP" dirty="0">
                <a:solidFill>
                  <a:srgbClr val="FF0000"/>
                </a:solidFill>
              </a:rPr>
              <a:t>pot.</a:t>
            </a:r>
          </a:p>
          <a:p>
            <a:pPr algn="ctr"/>
            <a:r>
              <a:rPr lang="en-US" altLang="ja-JP" dirty="0">
                <a:solidFill>
                  <a:srgbClr val="FF0000"/>
                </a:solidFill>
              </a:rPr>
              <a:t>(Pauli’s principle of </a:t>
            </a:r>
            <a:r>
              <a:rPr lang="el-GR" altLang="ja-JP" i="1" dirty="0">
                <a:solidFill>
                  <a:srgbClr val="FF0000"/>
                </a:solidFill>
              </a:rPr>
              <a:t>α</a:t>
            </a:r>
            <a:r>
              <a:rPr lang="en-US" altLang="ja-JP" i="1" dirty="0">
                <a:solidFill>
                  <a:srgbClr val="FF0000"/>
                </a:solidFill>
              </a:rPr>
              <a:t> </a:t>
            </a:r>
            <a:r>
              <a:rPr lang="en-US" altLang="ja-JP" dirty="0">
                <a:solidFill>
                  <a:srgbClr val="FF0000"/>
                </a:solidFill>
              </a:rPr>
              <a:t>+ </a:t>
            </a:r>
            <a:r>
              <a:rPr lang="en-US" altLang="ja-JP" baseline="30000" dirty="0">
                <a:solidFill>
                  <a:srgbClr val="FF0000"/>
                </a:solidFill>
              </a:rPr>
              <a:t>40</a:t>
            </a:r>
            <a:r>
              <a:rPr lang="en-US" altLang="ja-JP" dirty="0">
                <a:solidFill>
                  <a:srgbClr val="FF0000"/>
                </a:solidFill>
              </a:rPr>
              <a:t>Ca)</a:t>
            </a:r>
          </a:p>
        </p:txBody>
      </p:sp>
      <p:sp>
        <p:nvSpPr>
          <p:cNvPr id="60" name="四角形吹き出し 59"/>
          <p:cNvSpPr/>
          <p:nvPr/>
        </p:nvSpPr>
        <p:spPr>
          <a:xfrm>
            <a:off x="431729" y="4517108"/>
            <a:ext cx="2289630" cy="692461"/>
          </a:xfrm>
          <a:prstGeom prst="wedgeRectCallout">
            <a:avLst>
              <a:gd name="adj1" fmla="val 30579"/>
              <a:gd name="adj2" fmla="val -9822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Double Folding pot</a:t>
            </a:r>
            <a:r>
              <a:rPr lang="en-US" altLang="ja-JP" dirty="0" smtClean="0">
                <a:solidFill>
                  <a:schemeClr val="tx1"/>
                </a:solidFill>
              </a:rPr>
              <a:t>.</a:t>
            </a:r>
          </a:p>
          <a:p>
            <a:pPr algn="ctr"/>
            <a:r>
              <a:rPr lang="en-US" altLang="ja-JP" dirty="0" smtClean="0">
                <a:solidFill>
                  <a:schemeClr val="tx1"/>
                </a:solidFill>
              </a:rPr>
              <a:t>(</a:t>
            </a:r>
            <a:r>
              <a:rPr lang="en-US" altLang="ja-JP" dirty="0" err="1" smtClean="0">
                <a:solidFill>
                  <a:schemeClr val="tx1"/>
                </a:solidFill>
              </a:rPr>
              <a:t>N</a:t>
            </a:r>
            <a:r>
              <a:rPr lang="en-US" altLang="ja-JP" baseline="-25000" dirty="0" err="1" smtClean="0">
                <a:solidFill>
                  <a:schemeClr val="tx1"/>
                </a:solidFill>
              </a:rPr>
              <a:t>r</a:t>
            </a:r>
            <a:r>
              <a:rPr lang="en-US" altLang="ja-JP" dirty="0" smtClean="0">
                <a:solidFill>
                  <a:schemeClr val="tx1"/>
                </a:solidFill>
              </a:rPr>
              <a:t> is optimized)</a:t>
            </a:r>
            <a:endParaRPr kumimoji="1" lang="en-US" altLang="ja-JP" dirty="0">
              <a:solidFill>
                <a:schemeClr val="tx1"/>
              </a:solidFill>
            </a:endParaRPr>
          </a:p>
        </p:txBody>
      </p:sp>
      <p:sp>
        <p:nvSpPr>
          <p:cNvPr id="65" name="正方形/長方形 64"/>
          <p:cNvSpPr/>
          <p:nvPr/>
        </p:nvSpPr>
        <p:spPr>
          <a:xfrm>
            <a:off x="207264" y="3572057"/>
            <a:ext cx="8633532" cy="1811256"/>
          </a:xfrm>
          <a:prstGeom prst="rect">
            <a:avLst/>
          </a:pr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四角形吹き出し 65"/>
          <p:cNvSpPr/>
          <p:nvPr/>
        </p:nvSpPr>
        <p:spPr>
          <a:xfrm>
            <a:off x="512809" y="3406098"/>
            <a:ext cx="2484000" cy="360000"/>
          </a:xfrm>
          <a:prstGeom prst="wedgeRectCallout">
            <a:avLst>
              <a:gd name="adj1" fmla="val -20614"/>
              <a:gd name="adj2" fmla="val -48285"/>
            </a:avLst>
          </a:prstGeom>
          <a:solidFill>
            <a:schemeClr val="bg1"/>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ysClr val="windowText" lastClr="000000"/>
                </a:solidFill>
              </a:rPr>
              <a:t>Nuclear interaction</a:t>
            </a:r>
          </a:p>
        </p:txBody>
      </p:sp>
      <p:cxnSp>
        <p:nvCxnSpPr>
          <p:cNvPr id="67" name="直線コネクタ 66"/>
          <p:cNvCxnSpPr/>
          <p:nvPr/>
        </p:nvCxnSpPr>
        <p:spPr>
          <a:xfrm flipH="1">
            <a:off x="2055034" y="3195976"/>
            <a:ext cx="0" cy="2160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1676570" y="3195976"/>
            <a:ext cx="756000"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0" name="正方形/長方形 69"/>
              <p:cNvSpPr/>
              <p:nvPr/>
            </p:nvSpPr>
            <p:spPr>
              <a:xfrm>
                <a:off x="7383863" y="2752730"/>
                <a:ext cx="34817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1" i="0">
                          <a:latin typeface="Cambria Math" panose="02040503050406030204" pitchFamily="18" charset="0"/>
                        </a:rPr>
                        <m:t>𝐫</m:t>
                      </m:r>
                    </m:oMath>
                  </m:oMathPara>
                </a14:m>
                <a:endParaRPr lang="ja-JP" altLang="en-US" dirty="0"/>
              </a:p>
            </p:txBody>
          </p:sp>
        </mc:Choice>
        <mc:Fallback xmlns="">
          <p:sp>
            <p:nvSpPr>
              <p:cNvPr id="70" name="正方形/長方形 69"/>
              <p:cNvSpPr>
                <a:spLocks noRot="1" noChangeAspect="1" noMove="1" noResize="1" noEditPoints="1" noAdjustHandles="1" noChangeArrowheads="1" noChangeShapeType="1" noTextEdit="1"/>
              </p:cNvSpPr>
              <p:nvPr/>
            </p:nvSpPr>
            <p:spPr>
              <a:xfrm>
                <a:off x="7383863" y="2752730"/>
                <a:ext cx="348172" cy="369332"/>
              </a:xfrm>
              <a:prstGeom prst="rect">
                <a:avLst/>
              </a:prstGeom>
              <a:blipFill>
                <a:blip r:embed="rId8"/>
                <a:stretch>
                  <a:fillRect/>
                </a:stretch>
              </a:blipFill>
            </p:spPr>
            <p:txBody>
              <a:bodyPr/>
              <a:lstStyle/>
              <a:p>
                <a:r>
                  <a:rPr lang="ja-JP" altLang="en-US">
                    <a:noFill/>
                  </a:rPr>
                  <a:t> </a:t>
                </a:r>
              </a:p>
            </p:txBody>
          </p:sp>
        </mc:Fallback>
      </mc:AlternateContent>
      <p:sp>
        <p:nvSpPr>
          <p:cNvPr id="71" name="楕円 70"/>
          <p:cNvSpPr/>
          <p:nvPr/>
        </p:nvSpPr>
        <p:spPr>
          <a:xfrm>
            <a:off x="7052676" y="2605718"/>
            <a:ext cx="360000" cy="360000"/>
          </a:xfrm>
          <a:prstGeom prst="ellipse">
            <a:avLst/>
          </a:prstGeom>
          <a:solidFill>
            <a:srgbClr val="FFE5E5"/>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楕円 71"/>
          <p:cNvSpPr/>
          <p:nvPr/>
        </p:nvSpPr>
        <p:spPr>
          <a:xfrm>
            <a:off x="7702489" y="2389718"/>
            <a:ext cx="792000" cy="792000"/>
          </a:xfrm>
          <a:prstGeom prst="ellipse">
            <a:avLst/>
          </a:prstGeom>
          <a:solidFill>
            <a:srgbClr val="E7E7F9"/>
          </a:solidFill>
          <a:ln w="19050">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73" name="正方形/長方形 72"/>
              <p:cNvSpPr/>
              <p:nvPr/>
            </p:nvSpPr>
            <p:spPr>
              <a:xfrm>
                <a:off x="7225131" y="2249791"/>
                <a:ext cx="67743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solidFill>
                            <a:schemeClr val="tx1"/>
                          </a:solidFill>
                          <a:latin typeface="Cambria Math" panose="02040503050406030204" pitchFamily="18" charset="0"/>
                        </a:rPr>
                        <m:t>𝜒</m:t>
                      </m:r>
                      <m:r>
                        <a:rPr lang="en-US" altLang="ja-JP" b="0" i="1" smtClean="0">
                          <a:solidFill>
                            <a:schemeClr val="tx1"/>
                          </a:solidFill>
                          <a:latin typeface="Cambria Math" panose="02040503050406030204" pitchFamily="18" charset="0"/>
                        </a:rPr>
                        <m:t>(</m:t>
                      </m:r>
                      <m:r>
                        <a:rPr lang="en-US" altLang="ja-JP" b="1" i="0" smtClean="0">
                          <a:solidFill>
                            <a:schemeClr val="tx1"/>
                          </a:solidFill>
                          <a:latin typeface="Cambria Math" panose="02040503050406030204" pitchFamily="18" charset="0"/>
                        </a:rPr>
                        <m:t>𝐫</m:t>
                      </m:r>
                      <m:r>
                        <a:rPr lang="en-US" altLang="ja-JP" b="0" i="1" smtClean="0">
                          <a:solidFill>
                            <a:schemeClr val="tx1"/>
                          </a:solidFill>
                          <a:latin typeface="Cambria Math" panose="02040503050406030204" pitchFamily="18" charset="0"/>
                        </a:rPr>
                        <m:t>)</m:t>
                      </m:r>
                    </m:oMath>
                  </m:oMathPara>
                </a14:m>
                <a:endParaRPr lang="ja-JP" altLang="en-US" dirty="0">
                  <a:solidFill>
                    <a:schemeClr val="tx1"/>
                  </a:solidFill>
                </a:endParaRPr>
              </a:p>
            </p:txBody>
          </p:sp>
        </mc:Choice>
        <mc:Fallback xmlns="">
          <p:sp>
            <p:nvSpPr>
              <p:cNvPr id="73" name="正方形/長方形 72"/>
              <p:cNvSpPr>
                <a:spLocks noRot="1" noChangeAspect="1" noMove="1" noResize="1" noEditPoints="1" noAdjustHandles="1" noChangeArrowheads="1" noChangeShapeType="1" noTextEdit="1"/>
              </p:cNvSpPr>
              <p:nvPr/>
            </p:nvSpPr>
            <p:spPr>
              <a:xfrm>
                <a:off x="7225131" y="2249791"/>
                <a:ext cx="677430" cy="369332"/>
              </a:xfrm>
              <a:prstGeom prst="rect">
                <a:avLst/>
              </a:prstGeom>
              <a:blipFill>
                <a:blip r:embed="rId9"/>
                <a:stretch>
                  <a:fillRect b="-13115"/>
                </a:stretch>
              </a:blipFill>
            </p:spPr>
            <p:txBody>
              <a:bodyPr/>
              <a:lstStyle/>
              <a:p>
                <a:r>
                  <a:rPr lang="ja-JP" altLang="en-US">
                    <a:noFill/>
                  </a:rPr>
                  <a:t> </a:t>
                </a:r>
              </a:p>
            </p:txBody>
          </p:sp>
        </mc:Fallback>
      </mc:AlternateContent>
      <p:sp>
        <p:nvSpPr>
          <p:cNvPr id="74" name="テキスト ボックス 73"/>
          <p:cNvSpPr txBox="1"/>
          <p:nvPr/>
        </p:nvSpPr>
        <p:spPr>
          <a:xfrm>
            <a:off x="6650505" y="2961840"/>
            <a:ext cx="906968" cy="369332"/>
          </a:xfrm>
          <a:prstGeom prst="rect">
            <a:avLst/>
          </a:prstGeom>
          <a:noFill/>
        </p:spPr>
        <p:txBody>
          <a:bodyPr wrap="square" rtlCol="0">
            <a:spAutoFit/>
          </a:bodyPr>
          <a:lstStyle/>
          <a:p>
            <a:pPr algn="ctr"/>
            <a:r>
              <a:rPr lang="en-US" altLang="ja-JP" baseline="30000" dirty="0"/>
              <a:t>4</a:t>
            </a:r>
            <a:r>
              <a:rPr lang="en-US" altLang="ja-JP" dirty="0"/>
              <a:t>He</a:t>
            </a:r>
          </a:p>
        </p:txBody>
      </p:sp>
      <p:sp>
        <p:nvSpPr>
          <p:cNvPr id="75" name="テキスト ボックス 74"/>
          <p:cNvSpPr txBox="1"/>
          <p:nvPr/>
        </p:nvSpPr>
        <p:spPr>
          <a:xfrm>
            <a:off x="8127951" y="3090804"/>
            <a:ext cx="819807" cy="369332"/>
          </a:xfrm>
          <a:prstGeom prst="rect">
            <a:avLst/>
          </a:prstGeom>
          <a:noFill/>
        </p:spPr>
        <p:txBody>
          <a:bodyPr wrap="square" rtlCol="0">
            <a:spAutoFit/>
          </a:bodyPr>
          <a:lstStyle/>
          <a:p>
            <a:pPr algn="ctr"/>
            <a:r>
              <a:rPr lang="en-US" altLang="ja-JP" baseline="30000" dirty="0"/>
              <a:t>40</a:t>
            </a:r>
            <a:r>
              <a:rPr lang="en-US" altLang="ja-JP" dirty="0"/>
              <a:t>Ca</a:t>
            </a:r>
          </a:p>
        </p:txBody>
      </p:sp>
      <p:cxnSp>
        <p:nvCxnSpPr>
          <p:cNvPr id="76" name="直線矢印コネクタ 75"/>
          <p:cNvCxnSpPr/>
          <p:nvPr/>
        </p:nvCxnSpPr>
        <p:spPr>
          <a:xfrm flipH="1" flipV="1">
            <a:off x="7223421" y="2796669"/>
            <a:ext cx="864000"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232114" y="5578052"/>
            <a:ext cx="4921543"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rgbClr val="0000FF"/>
                </a:solidFill>
              </a:rPr>
              <a:t>3</a:t>
            </a:r>
            <a:r>
              <a:rPr kumimoji="1" lang="en-US" altLang="ja-JP" sz="2000" dirty="0" smtClean="0">
                <a:solidFill>
                  <a:srgbClr val="0000FF"/>
                </a:solidFill>
              </a:rPr>
              <a:t>. </a:t>
            </a:r>
            <a:r>
              <a:rPr lang="en-US" altLang="ja-JP" sz="2000" dirty="0" smtClean="0">
                <a:solidFill>
                  <a:srgbClr val="0000FF"/>
                </a:solidFill>
              </a:rPr>
              <a:t>Boundary condition for continuum strength</a:t>
            </a:r>
            <a:endParaRPr kumimoji="1" lang="ja-JP" altLang="en-US" sz="2000" dirty="0">
              <a:solidFill>
                <a:srgbClr val="0000FF"/>
              </a:solidFill>
            </a:endParaRPr>
          </a:p>
        </p:txBody>
      </p:sp>
      <p:sp>
        <p:nvSpPr>
          <p:cNvPr id="6" name="テキスト ボックス 5"/>
          <p:cNvSpPr txBox="1"/>
          <p:nvPr/>
        </p:nvSpPr>
        <p:spPr>
          <a:xfrm>
            <a:off x="500447" y="5934632"/>
            <a:ext cx="7712689" cy="369332"/>
          </a:xfrm>
          <a:prstGeom prst="rect">
            <a:avLst/>
          </a:prstGeom>
          <a:noFill/>
        </p:spPr>
        <p:txBody>
          <a:bodyPr wrap="none" rtlCol="0">
            <a:spAutoFit/>
          </a:bodyPr>
          <a:lstStyle/>
          <a:p>
            <a:r>
              <a:rPr kumimoji="1" lang="en-US" altLang="ja-JP" dirty="0" smtClean="0"/>
              <a:t>We </a:t>
            </a:r>
            <a:r>
              <a:rPr lang="en-US" altLang="ja-JP" dirty="0" smtClean="0"/>
              <a:t>apply absorbing boundary condition (ABC) or complex scaling method (CSM)</a:t>
            </a:r>
            <a:endParaRPr kumimoji="1" lang="ja-JP" altLang="en-US" dirty="0"/>
          </a:p>
        </p:txBody>
      </p:sp>
      <p:sp>
        <p:nvSpPr>
          <p:cNvPr id="7" name="テキスト ボックス 6"/>
          <p:cNvSpPr txBox="1"/>
          <p:nvPr/>
        </p:nvSpPr>
        <p:spPr>
          <a:xfrm>
            <a:off x="545271" y="6382871"/>
            <a:ext cx="3235181" cy="369332"/>
          </a:xfrm>
          <a:prstGeom prst="rect">
            <a:avLst/>
          </a:prstGeom>
          <a:noFill/>
        </p:spPr>
        <p:txBody>
          <a:bodyPr wrap="none" rtlCol="0">
            <a:spAutoFit/>
          </a:bodyPr>
          <a:lstStyle/>
          <a:p>
            <a:r>
              <a:rPr kumimoji="1" lang="en-US" altLang="ja-JP" dirty="0" smtClean="0"/>
              <a:t>ABC: M. Iwasaki et al., PTEP2015</a:t>
            </a:r>
            <a:endParaRPr kumimoji="1" lang="ja-JP" altLang="en-US" dirty="0"/>
          </a:p>
        </p:txBody>
      </p:sp>
      <p:sp>
        <p:nvSpPr>
          <p:cNvPr id="49" name="テキスト ボックス 48"/>
          <p:cNvSpPr txBox="1"/>
          <p:nvPr/>
        </p:nvSpPr>
        <p:spPr>
          <a:xfrm>
            <a:off x="4669034" y="6382871"/>
            <a:ext cx="4194866" cy="369332"/>
          </a:xfrm>
          <a:prstGeom prst="rect">
            <a:avLst/>
          </a:prstGeom>
          <a:noFill/>
        </p:spPr>
        <p:txBody>
          <a:bodyPr wrap="none" rtlCol="0">
            <a:spAutoFit/>
          </a:bodyPr>
          <a:lstStyle/>
          <a:p>
            <a:r>
              <a:rPr lang="en-US" altLang="ja-JP" dirty="0" smtClean="0"/>
              <a:t>CSM</a:t>
            </a:r>
            <a:r>
              <a:rPr kumimoji="1" lang="en-US" altLang="ja-JP" dirty="0" smtClean="0"/>
              <a:t>: </a:t>
            </a:r>
            <a:r>
              <a:rPr lang="en-US" altLang="ja-JP" dirty="0" smtClean="0"/>
              <a:t>S</a:t>
            </a:r>
            <a:r>
              <a:rPr kumimoji="1" lang="en-US" altLang="ja-JP" dirty="0" smtClean="0"/>
              <a:t>. </a:t>
            </a:r>
            <a:r>
              <a:rPr lang="en-US" altLang="ja-JP" dirty="0" smtClean="0"/>
              <a:t>Aoyama</a:t>
            </a:r>
            <a:r>
              <a:rPr kumimoji="1" lang="en-US" altLang="ja-JP" dirty="0" smtClean="0"/>
              <a:t> et al., </a:t>
            </a:r>
            <a:r>
              <a:rPr lang="en-US" altLang="ja-JP" dirty="0" smtClean="0"/>
              <a:t>PTPS116</a:t>
            </a:r>
            <a:r>
              <a:rPr lang="en-US" altLang="ja-JP" dirty="0"/>
              <a:t>, 1 (2006).</a:t>
            </a:r>
            <a:endParaRPr kumimoji="1" lang="ja-JP" altLang="en-US" dirty="0"/>
          </a:p>
        </p:txBody>
      </p:sp>
    </p:spTree>
    <p:extLst>
      <p:ext uri="{BB962C8B-B14F-4D97-AF65-F5344CB8AC3E}">
        <p14:creationId xmlns:p14="http://schemas.microsoft.com/office/powerpoint/2010/main" val="2077945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正方形/長方形 2"/>
              <p:cNvSpPr/>
              <p:nvPr/>
            </p:nvSpPr>
            <p:spPr>
              <a:xfrm>
                <a:off x="363286" y="2827989"/>
                <a:ext cx="5156476" cy="988284"/>
              </a:xfrm>
              <a:prstGeom prst="rect">
                <a:avLst/>
              </a:prstGeom>
              <a:ln>
                <a:noFill/>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𝑆</m:t>
                          </m:r>
                        </m:e>
                        <m:sub>
                          <m:r>
                            <a:rPr lang="en-US" altLang="ja-JP" sz="2400" b="0" i="1" smtClean="0">
                              <a:latin typeface="Cambria Math" panose="02040503050406030204" pitchFamily="18" charset="0"/>
                            </a:rPr>
                            <m:t>𝜆</m:t>
                          </m:r>
                        </m:sub>
                      </m:sSub>
                      <m:d>
                        <m:dPr>
                          <m:ctrlPr>
                            <a:rPr lang="ja-JP" altLang="ja-JP" sz="2400" i="1">
                              <a:latin typeface="Cambria Math" panose="02040503050406030204" pitchFamily="18" charset="0"/>
                            </a:rPr>
                          </m:ctrlPr>
                        </m:dPr>
                        <m:e>
                          <m:r>
                            <a:rPr lang="en-US" altLang="ja-JP" sz="2400" i="1">
                              <a:latin typeface="Cambria Math" panose="02040503050406030204" pitchFamily="18" charset="0"/>
                            </a:rPr>
                            <m:t>𝐸</m:t>
                          </m:r>
                        </m:e>
                      </m:d>
                      <m:r>
                        <a:rPr lang="en-US" altLang="ja-JP" sz="2400" i="1">
                          <a:latin typeface="Cambria Math" panose="02040503050406030204" pitchFamily="18" charset="0"/>
                        </a:rPr>
                        <m:t>=</m:t>
                      </m:r>
                      <m:nary>
                        <m:naryPr>
                          <m:chr m:val="∑"/>
                          <m:limLoc m:val="undOvr"/>
                          <m:supHide m:val="on"/>
                          <m:ctrlPr>
                            <a:rPr lang="ja-JP" altLang="ja-JP" sz="2400" i="1">
                              <a:latin typeface="Cambria Math" panose="02040503050406030204" pitchFamily="18" charset="0"/>
                            </a:rPr>
                          </m:ctrlPr>
                        </m:naryPr>
                        <m:sub>
                          <m:r>
                            <a:rPr lang="en-US" altLang="ja-JP" sz="2400" i="1">
                              <a:latin typeface="Cambria Math" panose="02040503050406030204" pitchFamily="18" charset="0"/>
                            </a:rPr>
                            <m:t>𝜈</m:t>
                          </m:r>
                        </m:sub>
                        <m:sup/>
                        <m:e>
                          <m:sSup>
                            <m:sSupPr>
                              <m:ctrlPr>
                                <a:rPr lang="ja-JP" altLang="ja-JP" sz="2400" i="1">
                                  <a:latin typeface="Cambria Math" panose="02040503050406030204" pitchFamily="18" charset="0"/>
                                </a:rPr>
                              </m:ctrlPr>
                            </m:sSupPr>
                            <m:e>
                              <m:d>
                                <m:dPr>
                                  <m:begChr m:val="|"/>
                                  <m:endChr m:val="|"/>
                                  <m:ctrlPr>
                                    <a:rPr lang="ja-JP" altLang="ja-JP" sz="2400" i="1">
                                      <a:latin typeface="Cambria Math" panose="02040503050406030204" pitchFamily="18" charset="0"/>
                                    </a:rPr>
                                  </m:ctrlPr>
                                </m:dPr>
                                <m:e>
                                  <m:d>
                                    <m:dPr>
                                      <m:begChr m:val="⟨"/>
                                      <m:endChr m:val="⟩"/>
                                      <m:ctrlPr>
                                        <a:rPr lang="ja-JP" altLang="ja-JP" sz="2400" i="1">
                                          <a:latin typeface="Cambria Math" panose="02040503050406030204" pitchFamily="18" charset="0"/>
                                        </a:rPr>
                                      </m:ctrlPr>
                                    </m:dPr>
                                    <m:e>
                                      <m:sSub>
                                        <m:sSubPr>
                                          <m:ctrlPr>
                                            <a:rPr lang="ja-JP" altLang="ja-JP" sz="2400" i="1" smtClean="0">
                                              <a:solidFill>
                                                <a:srgbClr val="FF0000"/>
                                              </a:solidFill>
                                              <a:latin typeface="Cambria Math" panose="02040503050406030204" pitchFamily="18" charset="0"/>
                                            </a:rPr>
                                          </m:ctrlPr>
                                        </m:sSubPr>
                                        <m:e>
                                          <m:r>
                                            <m:rPr>
                                              <m:sty m:val="p"/>
                                            </m:rPr>
                                            <a:rPr lang="en-US" altLang="ja-JP" sz="2400" i="0">
                                              <a:solidFill>
                                                <a:srgbClr val="FF0000"/>
                                              </a:solidFill>
                                              <a:latin typeface="Cambria Math" panose="02040503050406030204" pitchFamily="18" charset="0"/>
                                            </a:rPr>
                                            <m:t>Ψ</m:t>
                                          </m:r>
                                        </m:e>
                                        <m:sub>
                                          <m:r>
                                            <a:rPr lang="en-US" altLang="ja-JP" sz="2400" i="1">
                                              <a:solidFill>
                                                <a:srgbClr val="FF0000"/>
                                              </a:solidFill>
                                              <a:latin typeface="Cambria Math" panose="02040503050406030204" pitchFamily="18" charset="0"/>
                                            </a:rPr>
                                            <m:t>𝜈</m:t>
                                          </m:r>
                                        </m:sub>
                                      </m:sSub>
                                    </m:e>
                                    <m:e>
                                      <m:acc>
                                        <m:accPr>
                                          <m:chr m:val="̂"/>
                                          <m:ctrlPr>
                                            <a:rPr lang="en-US" altLang="ja-JP" sz="2400" i="1" smtClean="0">
                                              <a:solidFill>
                                                <a:schemeClr val="tx1"/>
                                              </a:solidFill>
                                              <a:latin typeface="Cambria Math" panose="02040503050406030204" pitchFamily="18" charset="0"/>
                                            </a:rPr>
                                          </m:ctrlPr>
                                        </m:accPr>
                                        <m:e>
                                          <m:sSub>
                                            <m:sSubPr>
                                              <m:ctrlPr>
                                                <a:rPr lang="en-US" altLang="ja-JP" sz="2400" b="0" i="1" smtClean="0">
                                                  <a:solidFill>
                                                    <a:schemeClr val="tx1"/>
                                                  </a:solidFill>
                                                  <a:latin typeface="Cambria Math" panose="02040503050406030204" pitchFamily="18" charset="0"/>
                                                </a:rPr>
                                              </m:ctrlPr>
                                            </m:sSubPr>
                                            <m:e>
                                              <m:r>
                                                <a:rPr lang="en-US" altLang="ja-JP" sz="2400" b="0" i="1" smtClean="0">
                                                  <a:solidFill>
                                                    <a:schemeClr val="tx1"/>
                                                  </a:solidFill>
                                                  <a:latin typeface="Cambria Math" panose="02040503050406030204" pitchFamily="18" charset="0"/>
                                                </a:rPr>
                                                <m:t>𝑂</m:t>
                                              </m:r>
                                            </m:e>
                                            <m:sub>
                                              <m:r>
                                                <a:rPr lang="en-US" altLang="ja-JP" sz="2400" b="0" i="1" smtClean="0">
                                                  <a:solidFill>
                                                    <a:schemeClr val="tx1"/>
                                                  </a:solidFill>
                                                  <a:latin typeface="Cambria Math" panose="02040503050406030204" pitchFamily="18" charset="0"/>
                                                </a:rPr>
                                                <m:t>𝜆</m:t>
                                              </m:r>
                                            </m:sub>
                                          </m:sSub>
                                        </m:e>
                                      </m:acc>
                                    </m:e>
                                    <m:e>
                                      <m:sSub>
                                        <m:sSubPr>
                                          <m:ctrlPr>
                                            <a:rPr lang="ja-JP" altLang="ja-JP" sz="2400" i="1" smtClean="0">
                                              <a:solidFill>
                                                <a:srgbClr val="0000FF"/>
                                              </a:solidFill>
                                              <a:latin typeface="Cambria Math" panose="02040503050406030204" pitchFamily="18" charset="0"/>
                                            </a:rPr>
                                          </m:ctrlPr>
                                        </m:sSubPr>
                                        <m:e>
                                          <m:r>
                                            <m:rPr>
                                              <m:sty m:val="p"/>
                                            </m:rPr>
                                            <a:rPr lang="en-US" altLang="ja-JP" sz="2400" i="0">
                                              <a:solidFill>
                                                <a:srgbClr val="0000FF"/>
                                              </a:solidFill>
                                              <a:latin typeface="Cambria Math" panose="02040503050406030204" pitchFamily="18" charset="0"/>
                                            </a:rPr>
                                            <m:t>Ψ</m:t>
                                          </m:r>
                                        </m:e>
                                        <m:sub>
                                          <m:r>
                                            <a:rPr lang="en-US" altLang="ja-JP" sz="2400" i="1">
                                              <a:solidFill>
                                                <a:srgbClr val="0000FF"/>
                                              </a:solidFill>
                                              <a:latin typeface="Cambria Math" panose="02040503050406030204" pitchFamily="18" charset="0"/>
                                            </a:rPr>
                                            <m:t>0</m:t>
                                          </m:r>
                                        </m:sub>
                                      </m:sSub>
                                    </m:e>
                                  </m:d>
                                </m:e>
                              </m:d>
                            </m:e>
                            <m:sup>
                              <m:r>
                                <a:rPr lang="en-US" altLang="ja-JP" sz="2400" i="1">
                                  <a:latin typeface="Cambria Math" panose="02040503050406030204" pitchFamily="18" charset="0"/>
                                </a:rPr>
                                <m:t>2</m:t>
                              </m:r>
                            </m:sup>
                          </m:sSup>
                        </m:e>
                      </m:nary>
                      <m:r>
                        <a:rPr lang="en-US" altLang="ja-JP" sz="2400" i="1" smtClean="0">
                          <a:solidFill>
                            <a:schemeClr val="tx1"/>
                          </a:solidFill>
                          <a:latin typeface="Cambria Math" panose="02040503050406030204" pitchFamily="18" charset="0"/>
                        </a:rPr>
                        <m:t>𝛿</m:t>
                      </m:r>
                      <m:d>
                        <m:dPr>
                          <m:ctrlPr>
                            <a:rPr lang="ja-JP" altLang="ja-JP" sz="2400" i="1">
                              <a:solidFill>
                                <a:schemeClr val="tx1"/>
                              </a:solidFill>
                              <a:latin typeface="Cambria Math" panose="02040503050406030204" pitchFamily="18" charset="0"/>
                            </a:rPr>
                          </m:ctrlPr>
                        </m:dPr>
                        <m:e>
                          <m:r>
                            <a:rPr lang="en-US" altLang="ja-JP" sz="2400" i="1">
                              <a:solidFill>
                                <a:schemeClr val="tx1"/>
                              </a:solidFill>
                              <a:latin typeface="Cambria Math" panose="02040503050406030204" pitchFamily="18" charset="0"/>
                            </a:rPr>
                            <m:t>𝐸</m:t>
                          </m:r>
                          <m:r>
                            <a:rPr lang="en-US" altLang="ja-JP" sz="2400" i="1">
                              <a:solidFill>
                                <a:schemeClr val="tx1"/>
                              </a:solidFill>
                              <a:latin typeface="Cambria Math" panose="02040503050406030204" pitchFamily="18" charset="0"/>
                            </a:rPr>
                            <m:t>−</m:t>
                          </m:r>
                          <m:sSub>
                            <m:sSubPr>
                              <m:ctrlPr>
                                <a:rPr lang="ja-JP" altLang="ja-JP" sz="2400" i="1">
                                  <a:solidFill>
                                    <a:schemeClr val="tx1"/>
                                  </a:solidFill>
                                  <a:latin typeface="Cambria Math" panose="02040503050406030204" pitchFamily="18" charset="0"/>
                                </a:rPr>
                              </m:ctrlPr>
                            </m:sSubPr>
                            <m:e>
                              <m:r>
                                <a:rPr lang="en-US" altLang="ja-JP" sz="2400" i="1">
                                  <a:solidFill>
                                    <a:schemeClr val="tx1"/>
                                  </a:solidFill>
                                  <a:latin typeface="Cambria Math" panose="02040503050406030204" pitchFamily="18" charset="0"/>
                                </a:rPr>
                                <m:t>𝐸</m:t>
                              </m:r>
                            </m:e>
                            <m:sub>
                              <m:r>
                                <a:rPr lang="en-US" altLang="ja-JP" sz="2400" i="1">
                                  <a:solidFill>
                                    <a:schemeClr val="tx1"/>
                                  </a:solidFill>
                                  <a:latin typeface="Cambria Math" panose="02040503050406030204" pitchFamily="18" charset="0"/>
                                </a:rPr>
                                <m:t>𝜈</m:t>
                              </m:r>
                            </m:sub>
                          </m:sSub>
                        </m:e>
                      </m:d>
                    </m:oMath>
                  </m:oMathPara>
                </a14:m>
                <a:endParaRPr lang="ja-JP" altLang="en-US" sz="2400" i="1" dirty="0"/>
              </a:p>
            </p:txBody>
          </p:sp>
        </mc:Choice>
        <mc:Fallback xmlns="">
          <p:sp>
            <p:nvSpPr>
              <p:cNvPr id="3" name="正方形/長方形 2"/>
              <p:cNvSpPr>
                <a:spLocks noRot="1" noChangeAspect="1" noMove="1" noResize="1" noEditPoints="1" noAdjustHandles="1" noChangeArrowheads="1" noChangeShapeType="1" noTextEdit="1"/>
              </p:cNvSpPr>
              <p:nvPr/>
            </p:nvSpPr>
            <p:spPr>
              <a:xfrm>
                <a:off x="363286" y="2827989"/>
                <a:ext cx="5156476" cy="988284"/>
              </a:xfrm>
              <a:prstGeom prst="rect">
                <a:avLst/>
              </a:prstGeom>
              <a:blipFill>
                <a:blip r:embed="rId3"/>
                <a:stretch>
                  <a:fillRect/>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正方形/長方形 10"/>
              <p:cNvSpPr/>
              <p:nvPr/>
            </p:nvSpPr>
            <p:spPr>
              <a:xfrm>
                <a:off x="5719845" y="2192876"/>
                <a:ext cx="1588576" cy="369332"/>
              </a:xfrm>
              <a:prstGeom prst="rect">
                <a:avLst/>
              </a:prstGeom>
              <a:solidFill>
                <a:schemeClr val="bg1"/>
              </a:solidFill>
            </p:spPr>
            <p:txBody>
              <a:bodyPr wrap="none">
                <a:spAutoFit/>
              </a:bodyPr>
              <a:lstStyle/>
              <a:p>
                <a:r>
                  <a:rPr lang="en-US" altLang="ja-JP" dirty="0">
                    <a:solidFill>
                      <a:srgbClr val="0000FF"/>
                    </a:solidFill>
                    <a:ea typeface="HGPｺﾞｼｯｸM" pitchFamily="50" charset="-128"/>
                  </a:rPr>
                  <a:t>Initial state </a:t>
                </a:r>
                <a14:m>
                  <m:oMath xmlns:m="http://schemas.openxmlformats.org/officeDocument/2006/math">
                    <m:sSub>
                      <m:sSubPr>
                        <m:ctrlPr>
                          <a:rPr lang="ja-JP" altLang="ja-JP" i="1">
                            <a:solidFill>
                              <a:srgbClr val="0000FF"/>
                            </a:solidFill>
                            <a:latin typeface="Cambria Math" panose="02040503050406030204" pitchFamily="18" charset="0"/>
                          </a:rPr>
                        </m:ctrlPr>
                      </m:sSubPr>
                      <m:e>
                        <m:r>
                          <m:rPr>
                            <m:sty m:val="p"/>
                          </m:rPr>
                          <a:rPr lang="en-US" altLang="ja-JP" i="0">
                            <a:solidFill>
                              <a:srgbClr val="0000FF"/>
                            </a:solidFill>
                            <a:latin typeface="Cambria Math" panose="02040503050406030204" pitchFamily="18" charset="0"/>
                          </a:rPr>
                          <m:t>Ψ</m:t>
                        </m:r>
                      </m:e>
                      <m:sub>
                        <m:r>
                          <a:rPr lang="en-US" altLang="ja-JP" i="1">
                            <a:solidFill>
                              <a:srgbClr val="0000FF"/>
                            </a:solidFill>
                            <a:latin typeface="Cambria Math" panose="02040503050406030204" pitchFamily="18" charset="0"/>
                          </a:rPr>
                          <m:t>0</m:t>
                        </m:r>
                      </m:sub>
                    </m:sSub>
                  </m:oMath>
                </a14:m>
                <a:endParaRPr lang="ja-JP" altLang="en-US" dirty="0">
                  <a:solidFill>
                    <a:srgbClr val="0000FF"/>
                  </a:solidFill>
                  <a:ea typeface="HGPｺﾞｼｯｸM" pitchFamily="50" charset="-128"/>
                </a:endParaRPr>
              </a:p>
            </p:txBody>
          </p:sp>
        </mc:Choice>
        <mc:Fallback xmlns="">
          <p:sp>
            <p:nvSpPr>
              <p:cNvPr id="11" name="正方形/長方形 10"/>
              <p:cNvSpPr>
                <a:spLocks noRot="1" noChangeAspect="1" noMove="1" noResize="1" noEditPoints="1" noAdjustHandles="1" noChangeArrowheads="1" noChangeShapeType="1" noTextEdit="1"/>
              </p:cNvSpPr>
              <p:nvPr/>
            </p:nvSpPr>
            <p:spPr>
              <a:xfrm>
                <a:off x="5719845" y="2192876"/>
                <a:ext cx="1588576" cy="369332"/>
              </a:xfrm>
              <a:prstGeom prst="rect">
                <a:avLst/>
              </a:prstGeom>
              <a:blipFill>
                <a:blip r:embed="rId4"/>
                <a:stretch>
                  <a:fillRect l="-3065" t="-10000" b="-26667"/>
                </a:stretch>
              </a:blipFill>
            </p:spPr>
            <p:txBody>
              <a:bodyPr/>
              <a:lstStyle/>
              <a:p>
                <a:r>
                  <a:rPr lang="ja-JP" altLang="en-US">
                    <a:noFill/>
                  </a:rPr>
                  <a:t> </a:t>
                </a:r>
              </a:p>
            </p:txBody>
          </p:sp>
        </mc:Fallback>
      </mc:AlternateContent>
      <p:cxnSp>
        <p:nvCxnSpPr>
          <p:cNvPr id="13" name="直線矢印コネクタ 12"/>
          <p:cNvCxnSpPr/>
          <p:nvPr/>
        </p:nvCxnSpPr>
        <p:spPr>
          <a:xfrm flipH="1">
            <a:off x="599794" y="2122483"/>
            <a:ext cx="394188" cy="18782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2454378" y="1598926"/>
            <a:ext cx="501122" cy="72008"/>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テキスト ボックス 14"/>
              <p:cNvSpPr txBox="1"/>
              <p:nvPr/>
            </p:nvSpPr>
            <p:spPr>
              <a:xfrm>
                <a:off x="1444517" y="2101205"/>
                <a:ext cx="1467518" cy="369332"/>
              </a:xfrm>
              <a:prstGeom prst="rect">
                <a:avLst/>
              </a:prstGeom>
              <a:noFill/>
            </p:spPr>
            <p:txBody>
              <a:bodyPr wrap="none" rtlCol="0">
                <a:spAutoFit/>
              </a:bodyPr>
              <a:lstStyle/>
              <a:p>
                <a:r>
                  <a:rPr lang="en-US" altLang="ja-JP" dirty="0">
                    <a:solidFill>
                      <a:srgbClr val="FF0000"/>
                    </a:solidFill>
                    <a:ea typeface="HGPｺﾞｼｯｸM" pitchFamily="50" charset="-128"/>
                  </a:rPr>
                  <a:t>Final state </a:t>
                </a:r>
                <a14:m>
                  <m:oMath xmlns:m="http://schemas.openxmlformats.org/officeDocument/2006/math">
                    <m:sSub>
                      <m:sSubPr>
                        <m:ctrlPr>
                          <a:rPr lang="ja-JP" altLang="ja-JP" i="1">
                            <a:solidFill>
                              <a:srgbClr val="FF0000"/>
                            </a:solidFill>
                            <a:latin typeface="Cambria Math" panose="02040503050406030204" pitchFamily="18" charset="0"/>
                          </a:rPr>
                        </m:ctrlPr>
                      </m:sSubPr>
                      <m:e>
                        <m:r>
                          <m:rPr>
                            <m:sty m:val="p"/>
                          </m:rPr>
                          <a:rPr lang="en-US" altLang="ja-JP" i="0">
                            <a:solidFill>
                              <a:srgbClr val="FF0000"/>
                            </a:solidFill>
                            <a:latin typeface="Cambria Math" panose="02040503050406030204" pitchFamily="18" charset="0"/>
                          </a:rPr>
                          <m:t>Ψ</m:t>
                        </m:r>
                      </m:e>
                      <m:sub>
                        <m:r>
                          <a:rPr lang="en-US" altLang="ja-JP" i="1">
                            <a:solidFill>
                              <a:srgbClr val="FF0000"/>
                            </a:solidFill>
                            <a:latin typeface="Cambria Math" panose="02040503050406030204" pitchFamily="18" charset="0"/>
                          </a:rPr>
                          <m:t>𝜈</m:t>
                        </m:r>
                      </m:sub>
                    </m:sSub>
                  </m:oMath>
                </a14:m>
                <a:endParaRPr kumimoji="1" lang="ja-JP" altLang="en-US" dirty="0">
                  <a:ea typeface="HGPｺﾞｼｯｸM" pitchFamily="50" charset="-128"/>
                </a:endParaRPr>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1444517" y="2101205"/>
                <a:ext cx="1467518" cy="369332"/>
              </a:xfrm>
              <a:prstGeom prst="rect">
                <a:avLst/>
              </a:prstGeom>
              <a:blipFill>
                <a:blip r:embed="rId5"/>
                <a:stretch>
                  <a:fillRect l="-3734" t="-10000" b="-26667"/>
                </a:stretch>
              </a:blipFill>
            </p:spPr>
            <p:txBody>
              <a:bodyPr/>
              <a:lstStyle/>
              <a:p>
                <a:r>
                  <a:rPr lang="ja-JP" altLang="en-US">
                    <a:noFill/>
                  </a:rPr>
                  <a:t> </a:t>
                </a:r>
              </a:p>
            </p:txBody>
          </p:sp>
        </mc:Fallback>
      </mc:AlternateContent>
      <p:sp>
        <p:nvSpPr>
          <p:cNvPr id="16" name="左矢印 15"/>
          <p:cNvSpPr/>
          <p:nvPr/>
        </p:nvSpPr>
        <p:spPr>
          <a:xfrm>
            <a:off x="3591255" y="1417712"/>
            <a:ext cx="1528190" cy="655523"/>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ea typeface="HGPｺﾞｼｯｸM" pitchFamily="50" charset="-128"/>
              </a:rPr>
              <a:t>Breakup</a:t>
            </a:r>
            <a:endParaRPr kumimoji="1" lang="ja-JP" altLang="en-US" sz="2000" dirty="0">
              <a:solidFill>
                <a:schemeClr val="tx1"/>
              </a:solidFill>
              <a:ea typeface="HGPｺﾞｼｯｸM" pitchFamily="50" charset="-128"/>
            </a:endParaRPr>
          </a:p>
        </p:txBody>
      </p:sp>
      <p:sp>
        <p:nvSpPr>
          <p:cNvPr id="17" name="フリーフォーム 16"/>
          <p:cNvSpPr/>
          <p:nvPr/>
        </p:nvSpPr>
        <p:spPr>
          <a:xfrm rot="9048832">
            <a:off x="6734014" y="1011897"/>
            <a:ext cx="1430736" cy="437069"/>
          </a:xfrm>
          <a:custGeom>
            <a:avLst/>
            <a:gdLst>
              <a:gd name="connsiteX0" fmla="*/ 0 w 1310640"/>
              <a:gd name="connsiteY0" fmla="*/ 156804 h 309364"/>
              <a:gd name="connsiteX1" fmla="*/ 167640 w 1310640"/>
              <a:gd name="connsiteY1" fmla="*/ 4404 h 309364"/>
              <a:gd name="connsiteX2" fmla="*/ 342900 w 1310640"/>
              <a:gd name="connsiteY2" fmla="*/ 309204 h 309364"/>
              <a:gd name="connsiteX3" fmla="*/ 495300 w 1310640"/>
              <a:gd name="connsiteY3" fmla="*/ 50124 h 309364"/>
              <a:gd name="connsiteX4" fmla="*/ 647700 w 1310640"/>
              <a:gd name="connsiteY4" fmla="*/ 301584 h 309364"/>
              <a:gd name="connsiteX5" fmla="*/ 815340 w 1310640"/>
              <a:gd name="connsiteY5" fmla="*/ 34884 h 309364"/>
              <a:gd name="connsiteX6" fmla="*/ 960120 w 1310640"/>
              <a:gd name="connsiteY6" fmla="*/ 309204 h 309364"/>
              <a:gd name="connsiteX7" fmla="*/ 1135380 w 1310640"/>
              <a:gd name="connsiteY7" fmla="*/ 34884 h 309364"/>
              <a:gd name="connsiteX8" fmla="*/ 1211580 w 1310640"/>
              <a:gd name="connsiteY8" fmla="*/ 194904 h 309364"/>
              <a:gd name="connsiteX9" fmla="*/ 1310640 w 1310640"/>
              <a:gd name="connsiteY9" fmla="*/ 210144 h 309364"/>
              <a:gd name="connsiteX10" fmla="*/ 1310640 w 1310640"/>
              <a:gd name="connsiteY10" fmla="*/ 210144 h 309364"/>
              <a:gd name="connsiteX0" fmla="*/ 0 w 1310640"/>
              <a:gd name="connsiteY0" fmla="*/ 160024 h 312428"/>
              <a:gd name="connsiteX1" fmla="*/ 167640 w 1310640"/>
              <a:gd name="connsiteY1" fmla="*/ 7624 h 312428"/>
              <a:gd name="connsiteX2" fmla="*/ 342900 w 1310640"/>
              <a:gd name="connsiteY2" fmla="*/ 312424 h 312428"/>
              <a:gd name="connsiteX3" fmla="*/ 495300 w 1310640"/>
              <a:gd name="connsiteY3" fmla="*/ 4 h 312428"/>
              <a:gd name="connsiteX4" fmla="*/ 647700 w 1310640"/>
              <a:gd name="connsiteY4" fmla="*/ 304804 h 312428"/>
              <a:gd name="connsiteX5" fmla="*/ 815340 w 1310640"/>
              <a:gd name="connsiteY5" fmla="*/ 38104 h 312428"/>
              <a:gd name="connsiteX6" fmla="*/ 960120 w 1310640"/>
              <a:gd name="connsiteY6" fmla="*/ 312424 h 312428"/>
              <a:gd name="connsiteX7" fmla="*/ 1135380 w 1310640"/>
              <a:gd name="connsiteY7" fmla="*/ 38104 h 312428"/>
              <a:gd name="connsiteX8" fmla="*/ 1211580 w 1310640"/>
              <a:gd name="connsiteY8" fmla="*/ 198124 h 312428"/>
              <a:gd name="connsiteX9" fmla="*/ 1310640 w 1310640"/>
              <a:gd name="connsiteY9" fmla="*/ 213364 h 312428"/>
              <a:gd name="connsiteX10" fmla="*/ 1310640 w 1310640"/>
              <a:gd name="connsiteY10" fmla="*/ 213364 h 312428"/>
              <a:gd name="connsiteX0" fmla="*/ 0 w 1310640"/>
              <a:gd name="connsiteY0" fmla="*/ 175263 h 327882"/>
              <a:gd name="connsiteX1" fmla="*/ 167640 w 1310640"/>
              <a:gd name="connsiteY1" fmla="*/ 22863 h 327882"/>
              <a:gd name="connsiteX2" fmla="*/ 342900 w 1310640"/>
              <a:gd name="connsiteY2" fmla="*/ 327663 h 327882"/>
              <a:gd name="connsiteX3" fmla="*/ 495300 w 1310640"/>
              <a:gd name="connsiteY3" fmla="*/ 15243 h 327882"/>
              <a:gd name="connsiteX4" fmla="*/ 647700 w 1310640"/>
              <a:gd name="connsiteY4" fmla="*/ 320043 h 327882"/>
              <a:gd name="connsiteX5" fmla="*/ 815340 w 1310640"/>
              <a:gd name="connsiteY5" fmla="*/ 3 h 327882"/>
              <a:gd name="connsiteX6" fmla="*/ 960120 w 1310640"/>
              <a:gd name="connsiteY6" fmla="*/ 327663 h 327882"/>
              <a:gd name="connsiteX7" fmla="*/ 1135380 w 1310640"/>
              <a:gd name="connsiteY7" fmla="*/ 53343 h 327882"/>
              <a:gd name="connsiteX8" fmla="*/ 1211580 w 1310640"/>
              <a:gd name="connsiteY8" fmla="*/ 213363 h 327882"/>
              <a:gd name="connsiteX9" fmla="*/ 1310640 w 1310640"/>
              <a:gd name="connsiteY9" fmla="*/ 228603 h 327882"/>
              <a:gd name="connsiteX10" fmla="*/ 1310640 w 1310640"/>
              <a:gd name="connsiteY10" fmla="*/ 228603 h 327882"/>
              <a:gd name="connsiteX0" fmla="*/ 0 w 1310640"/>
              <a:gd name="connsiteY0" fmla="*/ 175263 h 327882"/>
              <a:gd name="connsiteX1" fmla="*/ 167640 w 1310640"/>
              <a:gd name="connsiteY1" fmla="*/ 22863 h 327882"/>
              <a:gd name="connsiteX2" fmla="*/ 325264 w 1310640"/>
              <a:gd name="connsiteY2" fmla="*/ 327663 h 327882"/>
              <a:gd name="connsiteX3" fmla="*/ 495300 w 1310640"/>
              <a:gd name="connsiteY3" fmla="*/ 15243 h 327882"/>
              <a:gd name="connsiteX4" fmla="*/ 647700 w 1310640"/>
              <a:gd name="connsiteY4" fmla="*/ 320043 h 327882"/>
              <a:gd name="connsiteX5" fmla="*/ 815340 w 1310640"/>
              <a:gd name="connsiteY5" fmla="*/ 3 h 327882"/>
              <a:gd name="connsiteX6" fmla="*/ 960120 w 1310640"/>
              <a:gd name="connsiteY6" fmla="*/ 327663 h 327882"/>
              <a:gd name="connsiteX7" fmla="*/ 1135380 w 1310640"/>
              <a:gd name="connsiteY7" fmla="*/ 53343 h 327882"/>
              <a:gd name="connsiteX8" fmla="*/ 1211580 w 1310640"/>
              <a:gd name="connsiteY8" fmla="*/ 213363 h 327882"/>
              <a:gd name="connsiteX9" fmla="*/ 1310640 w 1310640"/>
              <a:gd name="connsiteY9" fmla="*/ 228603 h 327882"/>
              <a:gd name="connsiteX10" fmla="*/ 1310640 w 1310640"/>
              <a:gd name="connsiteY10" fmla="*/ 228603 h 327882"/>
              <a:gd name="connsiteX0" fmla="*/ 0 w 1310640"/>
              <a:gd name="connsiteY0" fmla="*/ 175263 h 327667"/>
              <a:gd name="connsiteX1" fmla="*/ 167640 w 1310640"/>
              <a:gd name="connsiteY1" fmla="*/ 22863 h 327667"/>
              <a:gd name="connsiteX2" fmla="*/ 325264 w 1310640"/>
              <a:gd name="connsiteY2" fmla="*/ 327663 h 327667"/>
              <a:gd name="connsiteX3" fmla="*/ 495300 w 1310640"/>
              <a:gd name="connsiteY3" fmla="*/ 15243 h 327667"/>
              <a:gd name="connsiteX4" fmla="*/ 647700 w 1310640"/>
              <a:gd name="connsiteY4" fmla="*/ 320043 h 327667"/>
              <a:gd name="connsiteX5" fmla="*/ 815340 w 1310640"/>
              <a:gd name="connsiteY5" fmla="*/ 3 h 327667"/>
              <a:gd name="connsiteX6" fmla="*/ 960120 w 1310640"/>
              <a:gd name="connsiteY6" fmla="*/ 327663 h 327667"/>
              <a:gd name="connsiteX7" fmla="*/ 1111865 w 1310640"/>
              <a:gd name="connsiteY7" fmla="*/ 7623 h 327667"/>
              <a:gd name="connsiteX8" fmla="*/ 1211580 w 1310640"/>
              <a:gd name="connsiteY8" fmla="*/ 213363 h 327667"/>
              <a:gd name="connsiteX9" fmla="*/ 1310640 w 1310640"/>
              <a:gd name="connsiteY9" fmla="*/ 228603 h 327667"/>
              <a:gd name="connsiteX10" fmla="*/ 1310640 w 1310640"/>
              <a:gd name="connsiteY10" fmla="*/ 228603 h 327667"/>
              <a:gd name="connsiteX0" fmla="*/ 0 w 1310640"/>
              <a:gd name="connsiteY0" fmla="*/ 175263 h 327667"/>
              <a:gd name="connsiteX1" fmla="*/ 167640 w 1310640"/>
              <a:gd name="connsiteY1" fmla="*/ 22863 h 327667"/>
              <a:gd name="connsiteX2" fmla="*/ 325264 w 1310640"/>
              <a:gd name="connsiteY2" fmla="*/ 327663 h 327667"/>
              <a:gd name="connsiteX3" fmla="*/ 495300 w 1310640"/>
              <a:gd name="connsiteY3" fmla="*/ 15243 h 327667"/>
              <a:gd name="connsiteX4" fmla="*/ 647700 w 1310640"/>
              <a:gd name="connsiteY4" fmla="*/ 320043 h 327667"/>
              <a:gd name="connsiteX5" fmla="*/ 815340 w 1310640"/>
              <a:gd name="connsiteY5" fmla="*/ 3 h 327667"/>
              <a:gd name="connsiteX6" fmla="*/ 960120 w 1310640"/>
              <a:gd name="connsiteY6" fmla="*/ 327663 h 327667"/>
              <a:gd name="connsiteX7" fmla="*/ 1111865 w 1310640"/>
              <a:gd name="connsiteY7" fmla="*/ 7623 h 327667"/>
              <a:gd name="connsiteX8" fmla="*/ 1211580 w 1310640"/>
              <a:gd name="connsiteY8" fmla="*/ 190503 h 327667"/>
              <a:gd name="connsiteX9" fmla="*/ 1310640 w 1310640"/>
              <a:gd name="connsiteY9" fmla="*/ 228603 h 327667"/>
              <a:gd name="connsiteX10" fmla="*/ 1310640 w 1310640"/>
              <a:gd name="connsiteY10" fmla="*/ 228603 h 327667"/>
              <a:gd name="connsiteX0" fmla="*/ 0 w 1310640"/>
              <a:gd name="connsiteY0" fmla="*/ 175263 h 327667"/>
              <a:gd name="connsiteX1" fmla="*/ 167640 w 1310640"/>
              <a:gd name="connsiteY1" fmla="*/ 22863 h 327667"/>
              <a:gd name="connsiteX2" fmla="*/ 325264 w 1310640"/>
              <a:gd name="connsiteY2" fmla="*/ 327663 h 327667"/>
              <a:gd name="connsiteX3" fmla="*/ 495300 w 1310640"/>
              <a:gd name="connsiteY3" fmla="*/ 15243 h 327667"/>
              <a:gd name="connsiteX4" fmla="*/ 647700 w 1310640"/>
              <a:gd name="connsiteY4" fmla="*/ 320043 h 327667"/>
              <a:gd name="connsiteX5" fmla="*/ 815340 w 1310640"/>
              <a:gd name="connsiteY5" fmla="*/ 3 h 327667"/>
              <a:gd name="connsiteX6" fmla="*/ 960120 w 1310640"/>
              <a:gd name="connsiteY6" fmla="*/ 327663 h 327667"/>
              <a:gd name="connsiteX7" fmla="*/ 1111865 w 1310640"/>
              <a:gd name="connsiteY7" fmla="*/ 7623 h 327667"/>
              <a:gd name="connsiteX8" fmla="*/ 1199823 w 1310640"/>
              <a:gd name="connsiteY8" fmla="*/ 213363 h 327667"/>
              <a:gd name="connsiteX9" fmla="*/ 1310640 w 1310640"/>
              <a:gd name="connsiteY9" fmla="*/ 228603 h 327667"/>
              <a:gd name="connsiteX10" fmla="*/ 1310640 w 1310640"/>
              <a:gd name="connsiteY10" fmla="*/ 228603 h 327667"/>
              <a:gd name="connsiteX0" fmla="*/ 0 w 1392941"/>
              <a:gd name="connsiteY0" fmla="*/ 175263 h 327667"/>
              <a:gd name="connsiteX1" fmla="*/ 167640 w 1392941"/>
              <a:gd name="connsiteY1" fmla="*/ 22863 h 327667"/>
              <a:gd name="connsiteX2" fmla="*/ 325264 w 1392941"/>
              <a:gd name="connsiteY2" fmla="*/ 327663 h 327667"/>
              <a:gd name="connsiteX3" fmla="*/ 495300 w 1392941"/>
              <a:gd name="connsiteY3" fmla="*/ 15243 h 327667"/>
              <a:gd name="connsiteX4" fmla="*/ 647700 w 1392941"/>
              <a:gd name="connsiteY4" fmla="*/ 320043 h 327667"/>
              <a:gd name="connsiteX5" fmla="*/ 815340 w 1392941"/>
              <a:gd name="connsiteY5" fmla="*/ 3 h 327667"/>
              <a:gd name="connsiteX6" fmla="*/ 960120 w 1392941"/>
              <a:gd name="connsiteY6" fmla="*/ 327663 h 327667"/>
              <a:gd name="connsiteX7" fmla="*/ 1111865 w 1392941"/>
              <a:gd name="connsiteY7" fmla="*/ 7623 h 327667"/>
              <a:gd name="connsiteX8" fmla="*/ 1199823 w 1392941"/>
              <a:gd name="connsiteY8" fmla="*/ 213363 h 327667"/>
              <a:gd name="connsiteX9" fmla="*/ 1310640 w 1392941"/>
              <a:gd name="connsiteY9" fmla="*/ 228603 h 327667"/>
              <a:gd name="connsiteX10" fmla="*/ 1392941 w 1392941"/>
              <a:gd name="connsiteY10" fmla="*/ 228603 h 327667"/>
              <a:gd name="connsiteX0" fmla="*/ 0 w 1397703"/>
              <a:gd name="connsiteY0" fmla="*/ 175263 h 327667"/>
              <a:gd name="connsiteX1" fmla="*/ 167640 w 1397703"/>
              <a:gd name="connsiteY1" fmla="*/ 22863 h 327667"/>
              <a:gd name="connsiteX2" fmla="*/ 325264 w 1397703"/>
              <a:gd name="connsiteY2" fmla="*/ 327663 h 327667"/>
              <a:gd name="connsiteX3" fmla="*/ 495300 w 1397703"/>
              <a:gd name="connsiteY3" fmla="*/ 15243 h 327667"/>
              <a:gd name="connsiteX4" fmla="*/ 647700 w 1397703"/>
              <a:gd name="connsiteY4" fmla="*/ 320043 h 327667"/>
              <a:gd name="connsiteX5" fmla="*/ 815340 w 1397703"/>
              <a:gd name="connsiteY5" fmla="*/ 3 h 327667"/>
              <a:gd name="connsiteX6" fmla="*/ 960120 w 1397703"/>
              <a:gd name="connsiteY6" fmla="*/ 327663 h 327667"/>
              <a:gd name="connsiteX7" fmla="*/ 1111865 w 1397703"/>
              <a:gd name="connsiteY7" fmla="*/ 7623 h 327667"/>
              <a:gd name="connsiteX8" fmla="*/ 1199823 w 1397703"/>
              <a:gd name="connsiteY8" fmla="*/ 213363 h 327667"/>
              <a:gd name="connsiteX9" fmla="*/ 1387062 w 1397703"/>
              <a:gd name="connsiteY9" fmla="*/ 220983 h 327667"/>
              <a:gd name="connsiteX10" fmla="*/ 1392941 w 1397703"/>
              <a:gd name="connsiteY10" fmla="*/ 228603 h 327667"/>
              <a:gd name="connsiteX0" fmla="*/ 0 w 1395664"/>
              <a:gd name="connsiteY0" fmla="*/ 175263 h 327667"/>
              <a:gd name="connsiteX1" fmla="*/ 167640 w 1395664"/>
              <a:gd name="connsiteY1" fmla="*/ 22863 h 327667"/>
              <a:gd name="connsiteX2" fmla="*/ 325264 w 1395664"/>
              <a:gd name="connsiteY2" fmla="*/ 327663 h 327667"/>
              <a:gd name="connsiteX3" fmla="*/ 495300 w 1395664"/>
              <a:gd name="connsiteY3" fmla="*/ 15243 h 327667"/>
              <a:gd name="connsiteX4" fmla="*/ 647700 w 1395664"/>
              <a:gd name="connsiteY4" fmla="*/ 320043 h 327667"/>
              <a:gd name="connsiteX5" fmla="*/ 815340 w 1395664"/>
              <a:gd name="connsiteY5" fmla="*/ 3 h 327667"/>
              <a:gd name="connsiteX6" fmla="*/ 960120 w 1395664"/>
              <a:gd name="connsiteY6" fmla="*/ 327663 h 327667"/>
              <a:gd name="connsiteX7" fmla="*/ 1111865 w 1395664"/>
              <a:gd name="connsiteY7" fmla="*/ 7623 h 327667"/>
              <a:gd name="connsiteX8" fmla="*/ 1229216 w 1395664"/>
              <a:gd name="connsiteY8" fmla="*/ 213363 h 327667"/>
              <a:gd name="connsiteX9" fmla="*/ 1387062 w 1395664"/>
              <a:gd name="connsiteY9" fmla="*/ 220983 h 327667"/>
              <a:gd name="connsiteX10" fmla="*/ 1392941 w 1395664"/>
              <a:gd name="connsiteY10" fmla="*/ 228603 h 327667"/>
              <a:gd name="connsiteX0" fmla="*/ 0 w 1395664"/>
              <a:gd name="connsiteY0" fmla="*/ 168984 h 321388"/>
              <a:gd name="connsiteX1" fmla="*/ 167640 w 1395664"/>
              <a:gd name="connsiteY1" fmla="*/ 16584 h 321388"/>
              <a:gd name="connsiteX2" fmla="*/ 325264 w 1395664"/>
              <a:gd name="connsiteY2" fmla="*/ 321384 h 321388"/>
              <a:gd name="connsiteX3" fmla="*/ 495300 w 1395664"/>
              <a:gd name="connsiteY3" fmla="*/ 8964 h 321388"/>
              <a:gd name="connsiteX4" fmla="*/ 647700 w 1395664"/>
              <a:gd name="connsiteY4" fmla="*/ 313764 h 321388"/>
              <a:gd name="connsiteX5" fmla="*/ 791825 w 1395664"/>
              <a:gd name="connsiteY5" fmla="*/ 1344 h 321388"/>
              <a:gd name="connsiteX6" fmla="*/ 960120 w 1395664"/>
              <a:gd name="connsiteY6" fmla="*/ 321384 h 321388"/>
              <a:gd name="connsiteX7" fmla="*/ 1111865 w 1395664"/>
              <a:gd name="connsiteY7" fmla="*/ 1344 h 321388"/>
              <a:gd name="connsiteX8" fmla="*/ 1229216 w 1395664"/>
              <a:gd name="connsiteY8" fmla="*/ 207084 h 321388"/>
              <a:gd name="connsiteX9" fmla="*/ 1387062 w 1395664"/>
              <a:gd name="connsiteY9" fmla="*/ 214704 h 321388"/>
              <a:gd name="connsiteX10" fmla="*/ 1392941 w 1395664"/>
              <a:gd name="connsiteY10" fmla="*/ 222324 h 321388"/>
              <a:gd name="connsiteX0" fmla="*/ 0 w 1395664"/>
              <a:gd name="connsiteY0" fmla="*/ 168395 h 320799"/>
              <a:gd name="connsiteX1" fmla="*/ 167640 w 1395664"/>
              <a:gd name="connsiteY1" fmla="*/ 15995 h 320799"/>
              <a:gd name="connsiteX2" fmla="*/ 325264 w 1395664"/>
              <a:gd name="connsiteY2" fmla="*/ 320795 h 320799"/>
              <a:gd name="connsiteX3" fmla="*/ 495300 w 1395664"/>
              <a:gd name="connsiteY3" fmla="*/ 8375 h 320799"/>
              <a:gd name="connsiteX4" fmla="*/ 647700 w 1395664"/>
              <a:gd name="connsiteY4" fmla="*/ 313175 h 320799"/>
              <a:gd name="connsiteX5" fmla="*/ 791825 w 1395664"/>
              <a:gd name="connsiteY5" fmla="*/ 755 h 320799"/>
              <a:gd name="connsiteX6" fmla="*/ 960120 w 1395664"/>
              <a:gd name="connsiteY6" fmla="*/ 290315 h 320799"/>
              <a:gd name="connsiteX7" fmla="*/ 1111865 w 1395664"/>
              <a:gd name="connsiteY7" fmla="*/ 755 h 320799"/>
              <a:gd name="connsiteX8" fmla="*/ 1229216 w 1395664"/>
              <a:gd name="connsiteY8" fmla="*/ 206495 h 320799"/>
              <a:gd name="connsiteX9" fmla="*/ 1387062 w 1395664"/>
              <a:gd name="connsiteY9" fmla="*/ 214115 h 320799"/>
              <a:gd name="connsiteX10" fmla="*/ 1392941 w 1395664"/>
              <a:gd name="connsiteY10" fmla="*/ 221735 h 320799"/>
              <a:gd name="connsiteX0" fmla="*/ 0 w 1395664"/>
              <a:gd name="connsiteY0" fmla="*/ 168942 h 321346"/>
              <a:gd name="connsiteX1" fmla="*/ 167640 w 1395664"/>
              <a:gd name="connsiteY1" fmla="*/ 16542 h 321346"/>
              <a:gd name="connsiteX2" fmla="*/ 325264 w 1395664"/>
              <a:gd name="connsiteY2" fmla="*/ 321342 h 321346"/>
              <a:gd name="connsiteX3" fmla="*/ 495300 w 1395664"/>
              <a:gd name="connsiteY3" fmla="*/ 8922 h 321346"/>
              <a:gd name="connsiteX4" fmla="*/ 647700 w 1395664"/>
              <a:gd name="connsiteY4" fmla="*/ 313722 h 321346"/>
              <a:gd name="connsiteX5" fmla="*/ 791825 w 1395664"/>
              <a:gd name="connsiteY5" fmla="*/ 1302 h 321346"/>
              <a:gd name="connsiteX6" fmla="*/ 960120 w 1395664"/>
              <a:gd name="connsiteY6" fmla="*/ 319437 h 321346"/>
              <a:gd name="connsiteX7" fmla="*/ 1111865 w 1395664"/>
              <a:gd name="connsiteY7" fmla="*/ 1302 h 321346"/>
              <a:gd name="connsiteX8" fmla="*/ 1229216 w 1395664"/>
              <a:gd name="connsiteY8" fmla="*/ 207042 h 321346"/>
              <a:gd name="connsiteX9" fmla="*/ 1387062 w 1395664"/>
              <a:gd name="connsiteY9" fmla="*/ 214662 h 321346"/>
              <a:gd name="connsiteX10" fmla="*/ 1392941 w 1395664"/>
              <a:gd name="connsiteY10" fmla="*/ 222282 h 321346"/>
              <a:gd name="connsiteX0" fmla="*/ 0 w 1395664"/>
              <a:gd name="connsiteY0" fmla="*/ 168942 h 321346"/>
              <a:gd name="connsiteX1" fmla="*/ 76790 w 1395664"/>
              <a:gd name="connsiteY1" fmla="*/ 66072 h 321346"/>
              <a:gd name="connsiteX2" fmla="*/ 167640 w 1395664"/>
              <a:gd name="connsiteY2" fmla="*/ 16542 h 321346"/>
              <a:gd name="connsiteX3" fmla="*/ 325264 w 1395664"/>
              <a:gd name="connsiteY3" fmla="*/ 321342 h 321346"/>
              <a:gd name="connsiteX4" fmla="*/ 495300 w 1395664"/>
              <a:gd name="connsiteY4" fmla="*/ 8922 h 321346"/>
              <a:gd name="connsiteX5" fmla="*/ 647700 w 1395664"/>
              <a:gd name="connsiteY5" fmla="*/ 313722 h 321346"/>
              <a:gd name="connsiteX6" fmla="*/ 791825 w 1395664"/>
              <a:gd name="connsiteY6" fmla="*/ 1302 h 321346"/>
              <a:gd name="connsiteX7" fmla="*/ 960120 w 1395664"/>
              <a:gd name="connsiteY7" fmla="*/ 319437 h 321346"/>
              <a:gd name="connsiteX8" fmla="*/ 1111865 w 1395664"/>
              <a:gd name="connsiteY8" fmla="*/ 1302 h 321346"/>
              <a:gd name="connsiteX9" fmla="*/ 1229216 w 1395664"/>
              <a:gd name="connsiteY9" fmla="*/ 207042 h 321346"/>
              <a:gd name="connsiteX10" fmla="*/ 1387062 w 1395664"/>
              <a:gd name="connsiteY10" fmla="*/ 214662 h 321346"/>
              <a:gd name="connsiteX11" fmla="*/ 1392941 w 1395664"/>
              <a:gd name="connsiteY11" fmla="*/ 222282 h 321346"/>
              <a:gd name="connsiteX0" fmla="*/ 0 w 1395664"/>
              <a:gd name="connsiteY0" fmla="*/ 168942 h 321346"/>
              <a:gd name="connsiteX1" fmla="*/ 76790 w 1395664"/>
              <a:gd name="connsiteY1" fmla="*/ 66072 h 321346"/>
              <a:gd name="connsiteX2" fmla="*/ 167640 w 1395664"/>
              <a:gd name="connsiteY2" fmla="*/ 16542 h 321346"/>
              <a:gd name="connsiteX3" fmla="*/ 325264 w 1395664"/>
              <a:gd name="connsiteY3" fmla="*/ 321342 h 321346"/>
              <a:gd name="connsiteX4" fmla="*/ 495300 w 1395664"/>
              <a:gd name="connsiteY4" fmla="*/ 8922 h 321346"/>
              <a:gd name="connsiteX5" fmla="*/ 647700 w 1395664"/>
              <a:gd name="connsiteY5" fmla="*/ 313722 h 321346"/>
              <a:gd name="connsiteX6" fmla="*/ 791825 w 1395664"/>
              <a:gd name="connsiteY6" fmla="*/ 1302 h 321346"/>
              <a:gd name="connsiteX7" fmla="*/ 960120 w 1395664"/>
              <a:gd name="connsiteY7" fmla="*/ 319437 h 321346"/>
              <a:gd name="connsiteX8" fmla="*/ 1111865 w 1395664"/>
              <a:gd name="connsiteY8" fmla="*/ 1302 h 321346"/>
              <a:gd name="connsiteX9" fmla="*/ 1229216 w 1395664"/>
              <a:gd name="connsiteY9" fmla="*/ 207042 h 321346"/>
              <a:gd name="connsiteX10" fmla="*/ 1387062 w 1395664"/>
              <a:gd name="connsiteY10" fmla="*/ 214662 h 321346"/>
              <a:gd name="connsiteX11" fmla="*/ 1392941 w 1395664"/>
              <a:gd name="connsiteY11" fmla="*/ 222282 h 321346"/>
              <a:gd name="connsiteX0" fmla="*/ 0 w 1394090"/>
              <a:gd name="connsiteY0" fmla="*/ 168950 h 321354"/>
              <a:gd name="connsiteX1" fmla="*/ 76790 w 1394090"/>
              <a:gd name="connsiteY1" fmla="*/ 66080 h 321354"/>
              <a:gd name="connsiteX2" fmla="*/ 167640 w 1394090"/>
              <a:gd name="connsiteY2" fmla="*/ 16550 h 321354"/>
              <a:gd name="connsiteX3" fmla="*/ 325264 w 1394090"/>
              <a:gd name="connsiteY3" fmla="*/ 321350 h 321354"/>
              <a:gd name="connsiteX4" fmla="*/ 495300 w 1394090"/>
              <a:gd name="connsiteY4" fmla="*/ 8930 h 321354"/>
              <a:gd name="connsiteX5" fmla="*/ 647700 w 1394090"/>
              <a:gd name="connsiteY5" fmla="*/ 313730 h 321354"/>
              <a:gd name="connsiteX6" fmla="*/ 791825 w 1394090"/>
              <a:gd name="connsiteY6" fmla="*/ 1310 h 321354"/>
              <a:gd name="connsiteX7" fmla="*/ 960120 w 1394090"/>
              <a:gd name="connsiteY7" fmla="*/ 319445 h 321354"/>
              <a:gd name="connsiteX8" fmla="*/ 1111865 w 1394090"/>
              <a:gd name="connsiteY8" fmla="*/ 1310 h 321354"/>
              <a:gd name="connsiteX9" fmla="*/ 1229216 w 1394090"/>
              <a:gd name="connsiteY9" fmla="*/ 207050 h 321354"/>
              <a:gd name="connsiteX10" fmla="*/ 1385225 w 1394090"/>
              <a:gd name="connsiteY10" fmla="*/ 221814 h 321354"/>
              <a:gd name="connsiteX11" fmla="*/ 1392941 w 1394090"/>
              <a:gd name="connsiteY11" fmla="*/ 222290 h 321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94090" h="321354">
                <a:moveTo>
                  <a:pt x="0" y="168950"/>
                </a:moveTo>
                <a:cubicBezTo>
                  <a:pt x="12186" y="151011"/>
                  <a:pt x="59873" y="91480"/>
                  <a:pt x="76790" y="66080"/>
                </a:cubicBezTo>
                <a:cubicBezTo>
                  <a:pt x="104730" y="40680"/>
                  <a:pt x="126228" y="-25995"/>
                  <a:pt x="167640" y="16550"/>
                </a:cubicBezTo>
                <a:cubicBezTo>
                  <a:pt x="209052" y="59095"/>
                  <a:pt x="270654" y="322620"/>
                  <a:pt x="325264" y="321350"/>
                </a:cubicBezTo>
                <a:cubicBezTo>
                  <a:pt x="379874" y="320080"/>
                  <a:pt x="441561" y="10200"/>
                  <a:pt x="495300" y="8930"/>
                </a:cubicBezTo>
                <a:cubicBezTo>
                  <a:pt x="549039" y="7660"/>
                  <a:pt x="598279" y="315000"/>
                  <a:pt x="647700" y="313730"/>
                </a:cubicBezTo>
                <a:cubicBezTo>
                  <a:pt x="697121" y="312460"/>
                  <a:pt x="739755" y="357"/>
                  <a:pt x="791825" y="1310"/>
                </a:cubicBezTo>
                <a:cubicBezTo>
                  <a:pt x="843895" y="2263"/>
                  <a:pt x="906780" y="319445"/>
                  <a:pt x="960120" y="319445"/>
                </a:cubicBezTo>
                <a:cubicBezTo>
                  <a:pt x="1013460" y="319445"/>
                  <a:pt x="1067016" y="20042"/>
                  <a:pt x="1111865" y="1310"/>
                </a:cubicBezTo>
                <a:cubicBezTo>
                  <a:pt x="1156714" y="-17422"/>
                  <a:pt x="1183656" y="170299"/>
                  <a:pt x="1229216" y="207050"/>
                </a:cubicBezTo>
                <a:cubicBezTo>
                  <a:pt x="1274776" y="243801"/>
                  <a:pt x="1357938" y="219274"/>
                  <a:pt x="1385225" y="221814"/>
                </a:cubicBezTo>
                <a:cubicBezTo>
                  <a:pt x="1412512" y="224354"/>
                  <a:pt x="1365507" y="222290"/>
                  <a:pt x="1392941" y="222290"/>
                </a:cubicBezTo>
              </a:path>
            </a:pathLst>
          </a:custGeom>
          <a:noFill/>
          <a:ln w="4445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8" name="テキスト ボックス 17"/>
              <p:cNvSpPr txBox="1"/>
              <p:nvPr/>
            </p:nvSpPr>
            <p:spPr>
              <a:xfrm>
                <a:off x="7843386" y="1181582"/>
                <a:ext cx="952312" cy="655629"/>
              </a:xfrm>
              <a:prstGeom prst="rect">
                <a:avLst/>
              </a:prstGeom>
              <a:noFill/>
            </p:spPr>
            <p:txBody>
              <a:bodyPr wrap="none" rtlCol="0">
                <a:spAutoFit/>
              </a:bodyPr>
              <a:lstStyle/>
              <a:p>
                <a:pPr algn="ctr"/>
                <a:r>
                  <a:rPr lang="en-US" altLang="ja-JP" dirty="0">
                    <a:ea typeface="HGPｺﾞｼｯｸM" pitchFamily="50" charset="-128"/>
                  </a:rPr>
                  <a:t>External</a:t>
                </a:r>
              </a:p>
              <a:p>
                <a:pPr algn="ctr"/>
                <a:r>
                  <a:rPr lang="en-US" altLang="ja-JP" dirty="0">
                    <a:ea typeface="HGPｺﾞｼｯｸM" pitchFamily="50" charset="-128"/>
                  </a:rPr>
                  <a:t>Field </a:t>
                </a:r>
                <a14:m>
                  <m:oMath xmlns:m="http://schemas.openxmlformats.org/officeDocument/2006/math">
                    <m:acc>
                      <m:accPr>
                        <m:chr m:val="̂"/>
                        <m:ctrlPr>
                          <a:rPr kumimoji="1" lang="en-US" altLang="ja-JP" b="0" i="1" smtClean="0">
                            <a:latin typeface="Cambria Math" panose="02040503050406030204" pitchFamily="18" charset="0"/>
                          </a:rPr>
                        </m:ctrlPr>
                      </m:accPr>
                      <m:e>
                        <m:r>
                          <a:rPr lang="en-US" altLang="ja-JP" i="1">
                            <a:latin typeface="Cambria Math" panose="02040503050406030204" pitchFamily="18" charset="0"/>
                          </a:rPr>
                          <m:t>𝑂</m:t>
                        </m:r>
                        <m:r>
                          <m:rPr>
                            <m:nor/>
                          </m:rPr>
                          <a:rPr lang="ja-JP" altLang="en-US" dirty="0">
                            <a:ea typeface="HGPｺﾞｼｯｸM" pitchFamily="50" charset="-128"/>
                          </a:rPr>
                          <m:t> </m:t>
                        </m:r>
                      </m:e>
                    </m:acc>
                  </m:oMath>
                </a14:m>
                <a:endParaRPr kumimoji="1" lang="ja-JP" altLang="en-US" dirty="0">
                  <a:ea typeface="HGPｺﾞｼｯｸM" pitchFamily="50" charset="-128"/>
                </a:endParaRPr>
              </a:p>
            </p:txBody>
          </p:sp>
        </mc:Choice>
        <mc:Fallback xmlns="">
          <p:sp>
            <p:nvSpPr>
              <p:cNvPr id="18" name="テキスト ボックス 17"/>
              <p:cNvSpPr txBox="1">
                <a:spLocks noRot="1" noChangeAspect="1" noMove="1" noResize="1" noEditPoints="1" noAdjustHandles="1" noChangeArrowheads="1" noChangeShapeType="1" noTextEdit="1"/>
              </p:cNvSpPr>
              <p:nvPr/>
            </p:nvSpPr>
            <p:spPr>
              <a:xfrm>
                <a:off x="7843386" y="1181582"/>
                <a:ext cx="952312" cy="655629"/>
              </a:xfrm>
              <a:prstGeom prst="rect">
                <a:avLst/>
              </a:prstGeom>
              <a:blipFill>
                <a:blip r:embed="rId6"/>
                <a:stretch>
                  <a:fillRect l="-5769" t="-5607" r="-30128" b="-1495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2" name="テキスト ボックス 21"/>
              <p:cNvSpPr txBox="1"/>
              <p:nvPr/>
            </p:nvSpPr>
            <p:spPr>
              <a:xfrm>
                <a:off x="6127099" y="780901"/>
                <a:ext cx="4767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solidFill>
                                <a:srgbClr val="0000FF"/>
                              </a:solidFill>
                              <a:latin typeface="Cambria Math" panose="02040503050406030204" pitchFamily="18" charset="0"/>
                            </a:rPr>
                          </m:ctrlPr>
                        </m:sSubPr>
                        <m:e>
                          <m:r>
                            <a:rPr kumimoji="1" lang="en-US" altLang="ja-JP" b="0" i="1" smtClean="0">
                              <a:solidFill>
                                <a:srgbClr val="0000FF"/>
                              </a:solidFill>
                              <a:latin typeface="Cambria Math" panose="02040503050406030204" pitchFamily="18" charset="0"/>
                            </a:rPr>
                            <m:t>𝐸</m:t>
                          </m:r>
                        </m:e>
                        <m:sub>
                          <m:r>
                            <a:rPr kumimoji="1" lang="en-US" altLang="ja-JP" b="0" i="0" smtClean="0">
                              <a:solidFill>
                                <a:srgbClr val="0000FF"/>
                              </a:solidFill>
                              <a:latin typeface="Cambria Math" panose="02040503050406030204" pitchFamily="18" charset="0"/>
                            </a:rPr>
                            <m:t>0</m:t>
                          </m:r>
                        </m:sub>
                      </m:sSub>
                    </m:oMath>
                  </m:oMathPara>
                </a14:m>
                <a:endParaRPr kumimoji="1" lang="ja-JP" altLang="en-US" dirty="0">
                  <a:solidFill>
                    <a:srgbClr val="0000FF"/>
                  </a:solidFill>
                </a:endParaRPr>
              </a:p>
            </p:txBody>
          </p:sp>
        </mc:Choice>
        <mc:Fallback xmlns="">
          <p:sp>
            <p:nvSpPr>
              <p:cNvPr id="22" name="テキスト ボックス 21"/>
              <p:cNvSpPr txBox="1">
                <a:spLocks noRot="1" noChangeAspect="1" noMove="1" noResize="1" noEditPoints="1" noAdjustHandles="1" noChangeArrowheads="1" noChangeShapeType="1" noTextEdit="1"/>
              </p:cNvSpPr>
              <p:nvPr/>
            </p:nvSpPr>
            <p:spPr>
              <a:xfrm>
                <a:off x="6127099" y="780901"/>
                <a:ext cx="476797" cy="369332"/>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3" name="テキスト ボックス 22"/>
              <p:cNvSpPr txBox="1"/>
              <p:nvPr/>
            </p:nvSpPr>
            <p:spPr>
              <a:xfrm>
                <a:off x="2191173" y="911464"/>
                <a:ext cx="4801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solidFill>
                                <a:srgbClr val="FF0000"/>
                              </a:solidFill>
                              <a:latin typeface="Cambria Math" panose="02040503050406030204" pitchFamily="18" charset="0"/>
                            </a:rPr>
                          </m:ctrlPr>
                        </m:sSubPr>
                        <m:e>
                          <m:r>
                            <a:rPr kumimoji="1" lang="en-US" altLang="ja-JP" b="0" i="1" smtClean="0">
                              <a:solidFill>
                                <a:srgbClr val="FF0000"/>
                              </a:solidFill>
                              <a:latin typeface="Cambria Math" panose="02040503050406030204" pitchFamily="18" charset="0"/>
                            </a:rPr>
                            <m:t>𝐸</m:t>
                          </m:r>
                        </m:e>
                        <m:sub>
                          <m:r>
                            <a:rPr lang="en-US" altLang="ja-JP" i="1">
                              <a:solidFill>
                                <a:srgbClr val="FF0000"/>
                              </a:solidFill>
                              <a:latin typeface="Cambria Math" panose="02040503050406030204" pitchFamily="18" charset="0"/>
                              <a:ea typeface="Cambria Math"/>
                            </a:rPr>
                            <m:t>𝜈</m:t>
                          </m:r>
                        </m:sub>
                      </m:sSub>
                    </m:oMath>
                  </m:oMathPara>
                </a14:m>
                <a:endParaRPr kumimoji="1" lang="ja-JP" altLang="en-US" dirty="0">
                  <a:solidFill>
                    <a:srgbClr val="FF0000"/>
                  </a:solidFill>
                </a:endParaRPr>
              </a:p>
            </p:txBody>
          </p:sp>
        </mc:Choice>
        <mc:Fallback xmlns="">
          <p:sp>
            <p:nvSpPr>
              <p:cNvPr id="23" name="テキスト ボックス 22"/>
              <p:cNvSpPr txBox="1">
                <a:spLocks noRot="1" noChangeAspect="1" noMove="1" noResize="1" noEditPoints="1" noAdjustHandles="1" noChangeArrowheads="1" noChangeShapeType="1" noTextEdit="1"/>
              </p:cNvSpPr>
              <p:nvPr/>
            </p:nvSpPr>
            <p:spPr>
              <a:xfrm>
                <a:off x="2191173" y="911464"/>
                <a:ext cx="480131" cy="369332"/>
              </a:xfrm>
              <a:prstGeom prst="rect">
                <a:avLst/>
              </a:prstGeom>
              <a:blipFill>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8" name="テキスト ボックス 27"/>
              <p:cNvSpPr txBox="1"/>
              <p:nvPr/>
            </p:nvSpPr>
            <p:spPr>
              <a:xfrm>
                <a:off x="363286" y="5131297"/>
                <a:ext cx="6452985" cy="12632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solidFill>
                                <a:schemeClr val="tx1"/>
                              </a:solidFill>
                              <a:latin typeface="Cambria Math" panose="02040503050406030204" pitchFamily="18" charset="0"/>
                            </a:rPr>
                          </m:ctrlPr>
                        </m:sSubPr>
                        <m:e>
                          <m:r>
                            <a:rPr kumimoji="1" lang="en-US" altLang="ja-JP" sz="2400" b="0" i="1" smtClean="0">
                              <a:solidFill>
                                <a:schemeClr val="tx1"/>
                              </a:solidFill>
                              <a:latin typeface="Cambria Math" panose="02040503050406030204" pitchFamily="18" charset="0"/>
                            </a:rPr>
                            <m:t>𝑆</m:t>
                          </m:r>
                        </m:e>
                        <m:sub>
                          <m:r>
                            <a:rPr kumimoji="1" lang="en-US" altLang="ja-JP" sz="2400" b="0" i="1" smtClean="0">
                              <a:solidFill>
                                <a:schemeClr val="tx1"/>
                              </a:solidFill>
                              <a:latin typeface="Cambria Math" panose="02040503050406030204" pitchFamily="18" charset="0"/>
                            </a:rPr>
                            <m:t>𝜆</m:t>
                          </m:r>
                        </m:sub>
                      </m:sSub>
                      <m:d>
                        <m:dPr>
                          <m:ctrlPr>
                            <a:rPr kumimoji="1" lang="en-US" altLang="ja-JP" sz="2400" i="1" smtClean="0">
                              <a:solidFill>
                                <a:schemeClr val="tx1"/>
                              </a:solidFill>
                              <a:latin typeface="Cambria Math" panose="02040503050406030204" pitchFamily="18" charset="0"/>
                            </a:rPr>
                          </m:ctrlPr>
                        </m:dPr>
                        <m:e>
                          <m:r>
                            <a:rPr kumimoji="1" lang="en-US" altLang="ja-JP" sz="2400" b="0" i="1" smtClean="0">
                              <a:solidFill>
                                <a:schemeClr val="tx1"/>
                              </a:solidFill>
                              <a:latin typeface="Cambria Math" panose="02040503050406030204" pitchFamily="18" charset="0"/>
                            </a:rPr>
                            <m:t>𝐸</m:t>
                          </m:r>
                        </m:e>
                      </m:d>
                      <m:r>
                        <a:rPr kumimoji="1" lang="en-US" altLang="ja-JP" sz="2400" b="0" i="1" smtClean="0">
                          <a:solidFill>
                            <a:schemeClr val="tx1"/>
                          </a:solidFill>
                          <a:latin typeface="Cambria Math" panose="02040503050406030204" pitchFamily="18" charset="0"/>
                        </a:rPr>
                        <m:t>=−</m:t>
                      </m:r>
                      <m:f>
                        <m:fPr>
                          <m:ctrlPr>
                            <a:rPr kumimoji="1" lang="en-US" altLang="ja-JP" sz="2400" b="0" i="1" smtClean="0">
                              <a:solidFill>
                                <a:schemeClr val="tx1"/>
                              </a:solidFill>
                              <a:latin typeface="Cambria Math" panose="02040503050406030204" pitchFamily="18" charset="0"/>
                            </a:rPr>
                          </m:ctrlPr>
                        </m:fPr>
                        <m:num>
                          <m:r>
                            <a:rPr kumimoji="1" lang="en-US" altLang="ja-JP" sz="2400" b="0" i="1" smtClean="0">
                              <a:solidFill>
                                <a:schemeClr val="tx1"/>
                              </a:solidFill>
                              <a:latin typeface="Cambria Math" panose="02040503050406030204" pitchFamily="18" charset="0"/>
                            </a:rPr>
                            <m:t>1</m:t>
                          </m:r>
                        </m:num>
                        <m:den>
                          <m:r>
                            <a:rPr kumimoji="1" lang="ja-JP" altLang="en-US" sz="2400" b="0" i="1" smtClean="0">
                              <a:solidFill>
                                <a:schemeClr val="tx1"/>
                              </a:solidFill>
                              <a:latin typeface="Cambria Math" panose="02040503050406030204" pitchFamily="18" charset="0"/>
                            </a:rPr>
                            <m:t>𝜋</m:t>
                          </m:r>
                        </m:den>
                      </m:f>
                      <m:nary>
                        <m:naryPr>
                          <m:chr m:val="∑"/>
                          <m:supHide m:val="on"/>
                          <m:ctrlPr>
                            <a:rPr kumimoji="1" lang="en-US" altLang="ja-JP" sz="2400" b="0" i="1" smtClean="0">
                              <a:solidFill>
                                <a:schemeClr val="tx1"/>
                              </a:solidFill>
                              <a:latin typeface="Cambria Math" panose="02040503050406030204" pitchFamily="18" charset="0"/>
                            </a:rPr>
                          </m:ctrlPr>
                        </m:naryPr>
                        <m:sub>
                          <m:r>
                            <m:rPr>
                              <m:brk m:alnAt="7"/>
                            </m:rPr>
                            <a:rPr kumimoji="1" lang="en-US" altLang="ja-JP" sz="2400" b="0" i="1" smtClean="0">
                              <a:solidFill>
                                <a:schemeClr val="tx1"/>
                              </a:solidFill>
                              <a:latin typeface="Cambria Math" panose="02040503050406030204" pitchFamily="18" charset="0"/>
                            </a:rPr>
                            <m:t>𝑚</m:t>
                          </m:r>
                        </m:sub>
                        <m:sup/>
                        <m:e>
                          <m:r>
                            <m:rPr>
                              <m:sty m:val="p"/>
                            </m:rPr>
                            <a:rPr kumimoji="1" lang="en-US" altLang="ja-JP" sz="2400" b="0" i="0" smtClean="0">
                              <a:solidFill>
                                <a:schemeClr val="tx1"/>
                              </a:solidFill>
                              <a:latin typeface="Cambria Math" panose="02040503050406030204" pitchFamily="18" charset="0"/>
                            </a:rPr>
                            <m:t>Im</m:t>
                          </m:r>
                          <m:d>
                            <m:dPr>
                              <m:begChr m:val="["/>
                              <m:endChr m:val="]"/>
                              <m:ctrlPr>
                                <a:rPr kumimoji="1" lang="en-US" altLang="ja-JP" sz="2400" b="0" i="1" smtClean="0">
                                  <a:solidFill>
                                    <a:schemeClr val="tx1"/>
                                  </a:solidFill>
                                  <a:latin typeface="Cambria Math" panose="02040503050406030204" pitchFamily="18" charset="0"/>
                                </a:rPr>
                              </m:ctrlPr>
                            </m:dPr>
                            <m:e>
                              <m:f>
                                <m:fPr>
                                  <m:ctrlPr>
                                    <a:rPr kumimoji="1" lang="en-US" altLang="ja-JP" sz="2400" b="0" i="1" smtClean="0">
                                      <a:solidFill>
                                        <a:schemeClr val="tx1"/>
                                      </a:solidFill>
                                      <a:latin typeface="Cambria Math" panose="02040503050406030204" pitchFamily="18" charset="0"/>
                                    </a:rPr>
                                  </m:ctrlPr>
                                </m:fPr>
                                <m:num>
                                  <m:d>
                                    <m:dPr>
                                      <m:begChr m:val="⟨"/>
                                      <m:endChr m:val="⟩"/>
                                      <m:ctrlPr>
                                        <a:rPr kumimoji="1" lang="en-US" altLang="ja-JP" sz="2400" b="0" i="1" smtClean="0">
                                          <a:solidFill>
                                            <a:schemeClr val="tx1"/>
                                          </a:solidFill>
                                          <a:latin typeface="Cambria Math" panose="02040503050406030204" pitchFamily="18" charset="0"/>
                                        </a:rPr>
                                      </m:ctrlPr>
                                    </m:dPr>
                                    <m:e>
                                      <m:sSub>
                                        <m:sSubPr>
                                          <m:ctrlPr>
                                            <a:rPr kumimoji="1" lang="en-US" altLang="ja-JP" sz="2400" b="0" i="1" smtClean="0">
                                              <a:solidFill>
                                                <a:schemeClr val="tx1"/>
                                              </a:solidFill>
                                              <a:latin typeface="Cambria Math" panose="02040503050406030204" pitchFamily="18" charset="0"/>
                                            </a:rPr>
                                          </m:ctrlPr>
                                        </m:sSubPr>
                                        <m:e>
                                          <m:r>
                                            <m:rPr>
                                              <m:sty m:val="p"/>
                                            </m:rPr>
                                            <a:rPr kumimoji="1" lang="el-GR" altLang="ja-JP" sz="2400" b="0" i="1" smtClean="0">
                                              <a:solidFill>
                                                <a:schemeClr val="tx1"/>
                                              </a:solidFill>
                                              <a:latin typeface="Cambria Math" panose="02040503050406030204" pitchFamily="18" charset="0"/>
                                              <a:ea typeface="Cambria Math"/>
                                            </a:rPr>
                                            <m:t>Ψ</m:t>
                                          </m:r>
                                        </m:e>
                                        <m:sub>
                                          <m:r>
                                            <m:rPr>
                                              <m:sty m:val="p"/>
                                            </m:rPr>
                                            <a:rPr kumimoji="1" lang="en-US" altLang="ja-JP" sz="2400" b="0" i="0" smtClean="0">
                                              <a:solidFill>
                                                <a:schemeClr val="tx1"/>
                                              </a:solidFill>
                                              <a:latin typeface="Cambria Math" panose="02040503050406030204" pitchFamily="18" charset="0"/>
                                            </a:rPr>
                                            <m:t>O</m:t>
                                          </m:r>
                                        </m:sub>
                                      </m:sSub>
                                    </m:e>
                                    <m:e>
                                      <m:sSubSup>
                                        <m:sSubSupPr>
                                          <m:ctrlPr>
                                            <a:rPr kumimoji="1" lang="en-US" altLang="ja-JP" sz="2400" b="0" i="1" smtClean="0">
                                              <a:solidFill>
                                                <a:schemeClr val="tx1"/>
                                              </a:solidFill>
                                              <a:latin typeface="Cambria Math" panose="02040503050406030204" pitchFamily="18" charset="0"/>
                                            </a:rPr>
                                          </m:ctrlPr>
                                        </m:sSubSupPr>
                                        <m:e>
                                          <m:acc>
                                            <m:accPr>
                                              <m:chr m:val="̂"/>
                                              <m:ctrlPr>
                                                <a:rPr kumimoji="1" lang="en-US" altLang="ja-JP" sz="2400" b="0" i="1" smtClean="0">
                                                  <a:solidFill>
                                                    <a:schemeClr val="tx1"/>
                                                  </a:solidFill>
                                                  <a:latin typeface="Cambria Math" panose="02040503050406030204" pitchFamily="18" charset="0"/>
                                                </a:rPr>
                                              </m:ctrlPr>
                                            </m:accPr>
                                            <m:e>
                                              <m:sSub>
                                                <m:sSubPr>
                                                  <m:ctrlPr>
                                                    <a:rPr kumimoji="1" lang="en-US" altLang="ja-JP" sz="2400" b="0" i="1" smtClean="0">
                                                      <a:solidFill>
                                                        <a:schemeClr val="tx1"/>
                                                      </a:solidFill>
                                                      <a:latin typeface="Cambria Math" panose="02040503050406030204" pitchFamily="18" charset="0"/>
                                                    </a:rPr>
                                                  </m:ctrlPr>
                                                </m:sSubPr>
                                                <m:e>
                                                  <m:r>
                                                    <a:rPr kumimoji="1" lang="en-US" altLang="ja-JP" sz="2400" b="0" i="1" smtClean="0">
                                                      <a:solidFill>
                                                        <a:schemeClr val="tx1"/>
                                                      </a:solidFill>
                                                      <a:latin typeface="Cambria Math" panose="02040503050406030204" pitchFamily="18" charset="0"/>
                                                    </a:rPr>
                                                    <m:t>𝑂</m:t>
                                                  </m:r>
                                                </m:e>
                                                <m:sub>
                                                  <m:r>
                                                    <a:rPr kumimoji="1" lang="en-US" altLang="ja-JP" sz="2400" b="0" i="1" smtClean="0">
                                                      <a:solidFill>
                                                        <a:schemeClr val="tx1"/>
                                                      </a:solidFill>
                                                      <a:latin typeface="Cambria Math" panose="02040503050406030204" pitchFamily="18" charset="0"/>
                                                    </a:rPr>
                                                    <m:t>𝜆</m:t>
                                                  </m:r>
                                                </m:sub>
                                              </m:sSub>
                                            </m:e>
                                          </m:acc>
                                        </m:e>
                                        <m:sub>
                                          <m:r>
                                            <a:rPr kumimoji="1" lang="en-US" altLang="ja-JP" sz="2400" b="0" i="1" smtClean="0">
                                              <a:solidFill>
                                                <a:schemeClr val="tx1"/>
                                              </a:solidFill>
                                              <a:latin typeface="Cambria Math" panose="02040503050406030204" pitchFamily="18" charset="0"/>
                                            </a:rPr>
                                            <m:t> </m:t>
                                          </m:r>
                                        </m:sub>
                                        <m:sup>
                                          <m:r>
                                            <a:rPr kumimoji="1" lang="en-US" altLang="ja-JP" sz="2400" b="0" i="1" smtClean="0">
                                              <a:solidFill>
                                                <a:schemeClr val="tx1"/>
                                              </a:solidFill>
                                              <a:latin typeface="Cambria Math" panose="02040503050406030204" pitchFamily="18" charset="0"/>
                                              <a:ea typeface="Cambria Math"/>
                                            </a:rPr>
                                            <m:t>†</m:t>
                                          </m:r>
                                        </m:sup>
                                      </m:sSubSup>
                                    </m:e>
                                    <m:e>
                                      <m:sSub>
                                        <m:sSubPr>
                                          <m:ctrlPr>
                                            <a:rPr kumimoji="1" lang="en-US" altLang="ja-JP" sz="2400" b="0" i="1" smtClean="0">
                                              <a:solidFill>
                                                <a:srgbClr val="0000FF"/>
                                              </a:solidFill>
                                              <a:latin typeface="Cambria Math" panose="02040503050406030204" pitchFamily="18" charset="0"/>
                                            </a:rPr>
                                          </m:ctrlPr>
                                        </m:sSubPr>
                                        <m:e>
                                          <m:r>
                                            <m:rPr>
                                              <m:sty m:val="p"/>
                                            </m:rPr>
                                            <a:rPr kumimoji="1" lang="el-GR" altLang="ja-JP" sz="2400" b="0" i="1" smtClean="0">
                                              <a:solidFill>
                                                <a:srgbClr val="0000FF"/>
                                              </a:solidFill>
                                              <a:latin typeface="Cambria Math" panose="02040503050406030204" pitchFamily="18" charset="0"/>
                                              <a:ea typeface="Cambria Math"/>
                                            </a:rPr>
                                            <m:t>Ψ</m:t>
                                          </m:r>
                                        </m:e>
                                        <m:sub>
                                          <m:r>
                                            <a:rPr kumimoji="1" lang="en-US" altLang="ja-JP" sz="2400" b="0" i="1" smtClean="0">
                                              <a:solidFill>
                                                <a:srgbClr val="0000FF"/>
                                              </a:solidFill>
                                              <a:latin typeface="Cambria Math" panose="02040503050406030204" pitchFamily="18" charset="0"/>
                                            </a:rPr>
                                            <m:t>𝑚</m:t>
                                          </m:r>
                                        </m:sub>
                                      </m:sSub>
                                    </m:e>
                                  </m:d>
                                  <m:d>
                                    <m:dPr>
                                      <m:begChr m:val="⟨"/>
                                      <m:endChr m:val="⟩"/>
                                      <m:ctrlPr>
                                        <a:rPr kumimoji="1" lang="en-US" altLang="ja-JP" sz="2400" b="0" i="1" smtClean="0">
                                          <a:solidFill>
                                            <a:schemeClr val="tx1"/>
                                          </a:solidFill>
                                          <a:latin typeface="Cambria Math" panose="02040503050406030204" pitchFamily="18" charset="0"/>
                                        </a:rPr>
                                      </m:ctrlPr>
                                    </m:dPr>
                                    <m:e>
                                      <m:sSub>
                                        <m:sSubPr>
                                          <m:ctrlPr>
                                            <a:rPr kumimoji="1" lang="en-US" altLang="ja-JP" sz="2400" b="0" i="1" smtClean="0">
                                              <a:solidFill>
                                                <a:srgbClr val="0000FF"/>
                                              </a:solidFill>
                                              <a:latin typeface="Cambria Math" panose="02040503050406030204" pitchFamily="18" charset="0"/>
                                            </a:rPr>
                                          </m:ctrlPr>
                                        </m:sSubPr>
                                        <m:e>
                                          <m:acc>
                                            <m:accPr>
                                              <m:chr m:val="̃"/>
                                              <m:ctrlPr>
                                                <a:rPr kumimoji="1" lang="en-US" altLang="ja-JP" sz="2400" b="0" i="1" smtClean="0">
                                                  <a:solidFill>
                                                    <a:srgbClr val="0000FF"/>
                                                  </a:solidFill>
                                                  <a:latin typeface="Cambria Math" panose="02040503050406030204" pitchFamily="18" charset="0"/>
                                                </a:rPr>
                                              </m:ctrlPr>
                                            </m:accPr>
                                            <m:e>
                                              <m:r>
                                                <m:rPr>
                                                  <m:sty m:val="p"/>
                                                </m:rPr>
                                                <a:rPr kumimoji="1" lang="el-GR" altLang="ja-JP" sz="2400" b="0" i="1" smtClean="0">
                                                  <a:solidFill>
                                                    <a:srgbClr val="0000FF"/>
                                                  </a:solidFill>
                                                  <a:latin typeface="Cambria Math" panose="02040503050406030204" pitchFamily="18" charset="0"/>
                                                  <a:ea typeface="Cambria Math"/>
                                                </a:rPr>
                                                <m:t>Ψ</m:t>
                                              </m:r>
                                            </m:e>
                                          </m:acc>
                                        </m:e>
                                        <m:sub>
                                          <m:r>
                                            <a:rPr kumimoji="1" lang="en-US" altLang="ja-JP" sz="2400" b="0" i="1" smtClean="0">
                                              <a:solidFill>
                                                <a:srgbClr val="0000FF"/>
                                              </a:solidFill>
                                              <a:latin typeface="Cambria Math" panose="02040503050406030204" pitchFamily="18" charset="0"/>
                                            </a:rPr>
                                            <m:t>𝑚</m:t>
                                          </m:r>
                                        </m:sub>
                                      </m:sSub>
                                    </m:e>
                                    <m:e>
                                      <m:sSub>
                                        <m:sSubPr>
                                          <m:ctrlPr>
                                            <a:rPr kumimoji="1" lang="en-US" altLang="ja-JP" sz="2400" b="0" i="1" smtClean="0">
                                              <a:solidFill>
                                                <a:schemeClr val="tx1"/>
                                              </a:solidFill>
                                              <a:latin typeface="Cambria Math" panose="02040503050406030204" pitchFamily="18" charset="0"/>
                                            </a:rPr>
                                          </m:ctrlPr>
                                        </m:sSubPr>
                                        <m:e>
                                          <m:acc>
                                            <m:accPr>
                                              <m:chr m:val="̂"/>
                                              <m:ctrlPr>
                                                <a:rPr kumimoji="1" lang="en-US" altLang="ja-JP" sz="2400" b="0" i="1" smtClean="0">
                                                  <a:solidFill>
                                                    <a:schemeClr val="tx1"/>
                                                  </a:solidFill>
                                                  <a:latin typeface="Cambria Math" panose="02040503050406030204" pitchFamily="18" charset="0"/>
                                                </a:rPr>
                                              </m:ctrlPr>
                                            </m:accPr>
                                            <m:e>
                                              <m:sSub>
                                                <m:sSubPr>
                                                  <m:ctrlPr>
                                                    <a:rPr kumimoji="1" lang="en-US" altLang="ja-JP" sz="2400" b="0" i="1" smtClean="0">
                                                      <a:solidFill>
                                                        <a:schemeClr val="tx1"/>
                                                      </a:solidFill>
                                                      <a:latin typeface="Cambria Math" panose="02040503050406030204" pitchFamily="18" charset="0"/>
                                                    </a:rPr>
                                                  </m:ctrlPr>
                                                </m:sSubPr>
                                                <m:e>
                                                  <m:r>
                                                    <a:rPr kumimoji="1" lang="en-US" altLang="ja-JP" sz="2400" b="0" i="1" smtClean="0">
                                                      <a:solidFill>
                                                        <a:schemeClr val="tx1"/>
                                                      </a:solidFill>
                                                      <a:latin typeface="Cambria Math" panose="02040503050406030204" pitchFamily="18" charset="0"/>
                                                    </a:rPr>
                                                    <m:t>𝑂</m:t>
                                                  </m:r>
                                                </m:e>
                                                <m:sub>
                                                  <m:r>
                                                    <a:rPr kumimoji="1" lang="en-US" altLang="ja-JP" sz="2400" b="0" i="1" smtClean="0">
                                                      <a:solidFill>
                                                        <a:schemeClr val="tx1"/>
                                                      </a:solidFill>
                                                      <a:latin typeface="Cambria Math" panose="02040503050406030204" pitchFamily="18" charset="0"/>
                                                    </a:rPr>
                                                    <m:t>𝜆</m:t>
                                                  </m:r>
                                                </m:sub>
                                              </m:sSub>
                                            </m:e>
                                          </m:acc>
                                        </m:e>
                                        <m:sub>
                                          <m:r>
                                            <a:rPr kumimoji="1" lang="en-US" altLang="ja-JP" sz="2400" b="0" i="1" smtClean="0">
                                              <a:solidFill>
                                                <a:schemeClr val="tx1"/>
                                              </a:solidFill>
                                              <a:latin typeface="Cambria Math" panose="02040503050406030204" pitchFamily="18" charset="0"/>
                                            </a:rPr>
                                            <m:t> </m:t>
                                          </m:r>
                                        </m:sub>
                                      </m:sSub>
                                    </m:e>
                                    <m:e>
                                      <m:sSub>
                                        <m:sSubPr>
                                          <m:ctrlPr>
                                            <a:rPr kumimoji="1" lang="en-US" altLang="ja-JP" sz="2400" b="0" i="1" smtClean="0">
                                              <a:solidFill>
                                                <a:schemeClr val="tx1"/>
                                              </a:solidFill>
                                              <a:latin typeface="Cambria Math" panose="02040503050406030204" pitchFamily="18" charset="0"/>
                                            </a:rPr>
                                          </m:ctrlPr>
                                        </m:sSubPr>
                                        <m:e>
                                          <m:r>
                                            <m:rPr>
                                              <m:sty m:val="p"/>
                                            </m:rPr>
                                            <a:rPr kumimoji="1" lang="el-GR" altLang="ja-JP" sz="2400" b="0" i="1" smtClean="0">
                                              <a:solidFill>
                                                <a:schemeClr val="tx1"/>
                                              </a:solidFill>
                                              <a:latin typeface="Cambria Math" panose="02040503050406030204" pitchFamily="18" charset="0"/>
                                              <a:ea typeface="Cambria Math"/>
                                            </a:rPr>
                                            <m:t>Ψ</m:t>
                                          </m:r>
                                        </m:e>
                                        <m:sub>
                                          <m:r>
                                            <m:rPr>
                                              <m:sty m:val="p"/>
                                            </m:rPr>
                                            <a:rPr kumimoji="1" lang="en-US" altLang="ja-JP" sz="2400" b="0" i="0" smtClean="0">
                                              <a:solidFill>
                                                <a:schemeClr val="tx1"/>
                                              </a:solidFill>
                                              <a:latin typeface="Cambria Math" panose="02040503050406030204" pitchFamily="18" charset="0"/>
                                            </a:rPr>
                                            <m:t>O</m:t>
                                          </m:r>
                                        </m:sub>
                                      </m:sSub>
                                    </m:e>
                                  </m:d>
                                </m:num>
                                <m:den>
                                  <m:r>
                                    <a:rPr kumimoji="1" lang="en-US" altLang="ja-JP" sz="2400" b="0" i="1" smtClean="0">
                                      <a:solidFill>
                                        <a:schemeClr val="tx1"/>
                                      </a:solidFill>
                                      <a:latin typeface="Cambria Math" panose="02040503050406030204" pitchFamily="18" charset="0"/>
                                    </a:rPr>
                                    <m:t>𝐸</m:t>
                                  </m:r>
                                  <m:r>
                                    <a:rPr kumimoji="1" lang="en-US" altLang="ja-JP" sz="2400" b="0" i="1" smtClean="0">
                                      <a:solidFill>
                                        <a:schemeClr val="tx1"/>
                                      </a:solidFill>
                                      <a:latin typeface="Cambria Math" panose="02040503050406030204" pitchFamily="18" charset="0"/>
                                    </a:rPr>
                                    <m:t>−</m:t>
                                  </m:r>
                                  <m:sSub>
                                    <m:sSubPr>
                                      <m:ctrlPr>
                                        <a:rPr kumimoji="1" lang="en-US" altLang="ja-JP" sz="2400" b="0" i="1" smtClean="0">
                                          <a:solidFill>
                                            <a:srgbClr val="0000FF"/>
                                          </a:solidFill>
                                          <a:latin typeface="Cambria Math" panose="02040503050406030204" pitchFamily="18" charset="0"/>
                                        </a:rPr>
                                      </m:ctrlPr>
                                    </m:sSubPr>
                                    <m:e>
                                      <m:r>
                                        <a:rPr kumimoji="1" lang="en-US" altLang="ja-JP" sz="2400" b="0" i="1" smtClean="0">
                                          <a:solidFill>
                                            <a:srgbClr val="0000FF"/>
                                          </a:solidFill>
                                          <a:latin typeface="Cambria Math" panose="02040503050406030204" pitchFamily="18" charset="0"/>
                                        </a:rPr>
                                        <m:t>𝐸</m:t>
                                      </m:r>
                                    </m:e>
                                    <m:sub>
                                      <m:r>
                                        <a:rPr kumimoji="1" lang="en-US" altLang="ja-JP" sz="2400" b="0" i="1" smtClean="0">
                                          <a:solidFill>
                                            <a:srgbClr val="0000FF"/>
                                          </a:solidFill>
                                          <a:latin typeface="Cambria Math" panose="02040503050406030204" pitchFamily="18" charset="0"/>
                                        </a:rPr>
                                        <m:t>𝑚</m:t>
                                      </m:r>
                                    </m:sub>
                                  </m:sSub>
                                </m:den>
                              </m:f>
                            </m:e>
                          </m:d>
                        </m:e>
                      </m:nary>
                    </m:oMath>
                  </m:oMathPara>
                </a14:m>
                <a:endParaRPr kumimoji="1" lang="ja-JP" altLang="en-US" sz="2400" i="1" dirty="0">
                  <a:solidFill>
                    <a:schemeClr val="tx1"/>
                  </a:solidFill>
                  <a:ea typeface="HGPｺﾞｼｯｸM" pitchFamily="50" charset="-128"/>
                </a:endParaRPr>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363286" y="5131297"/>
                <a:ext cx="6452985" cy="1263231"/>
              </a:xfrm>
              <a:prstGeom prst="rect">
                <a:avLst/>
              </a:prstGeom>
              <a:blipFill>
                <a:blip r:embed="rId9"/>
                <a:stretch>
                  <a:fillRect b="-1449"/>
                </a:stretch>
              </a:blipFill>
            </p:spPr>
            <p:txBody>
              <a:bodyPr/>
              <a:lstStyle/>
              <a:p>
                <a:r>
                  <a:rPr lang="ja-JP" altLang="en-US">
                    <a:noFill/>
                  </a:rPr>
                  <a:t> </a:t>
                </a:r>
              </a:p>
            </p:txBody>
          </p:sp>
        </mc:Fallback>
      </mc:AlternateContent>
      <p:sp>
        <p:nvSpPr>
          <p:cNvPr id="37" name="テキスト ボックス 36"/>
          <p:cNvSpPr txBox="1"/>
          <p:nvPr/>
        </p:nvSpPr>
        <p:spPr>
          <a:xfrm>
            <a:off x="3954576" y="6446504"/>
            <a:ext cx="1745799" cy="369332"/>
          </a:xfrm>
          <a:prstGeom prst="rect">
            <a:avLst/>
          </a:prstGeom>
          <a:noFill/>
        </p:spPr>
        <p:txBody>
          <a:bodyPr wrap="none" rtlCol="0">
            <a:spAutoFit/>
          </a:bodyPr>
          <a:lstStyle/>
          <a:p>
            <a:r>
              <a:rPr lang="en-US" altLang="ja-JP" dirty="0">
                <a:solidFill>
                  <a:srgbClr val="0000FF"/>
                </a:solidFill>
                <a:ea typeface="HGPｺﾞｼｯｸM" pitchFamily="50" charset="-128"/>
                <a:cs typeface="Times New Roman" pitchFamily="18" charset="0"/>
              </a:rPr>
              <a:t>Complex </a:t>
            </a:r>
            <a:r>
              <a:rPr lang="en-US" altLang="ja-JP" dirty="0" smtClean="0">
                <a:solidFill>
                  <a:srgbClr val="0000FF"/>
                </a:solidFill>
                <a:ea typeface="HGPｺﾞｼｯｸM" pitchFamily="50" charset="-128"/>
                <a:cs typeface="Times New Roman" pitchFamily="18" charset="0"/>
              </a:rPr>
              <a:t>Energy</a:t>
            </a:r>
            <a:endParaRPr kumimoji="1" lang="ja-JP" altLang="en-US" dirty="0">
              <a:solidFill>
                <a:srgbClr val="0000FF"/>
              </a:solidFill>
              <a:ea typeface="HGPｺﾞｼｯｸM" pitchFamily="50" charset="-128"/>
            </a:endParaRPr>
          </a:p>
        </p:txBody>
      </p:sp>
      <p:cxnSp>
        <p:nvCxnSpPr>
          <p:cNvPr id="39" name="直線矢印コネクタ 38"/>
          <p:cNvCxnSpPr/>
          <p:nvPr/>
        </p:nvCxnSpPr>
        <p:spPr>
          <a:xfrm flipV="1">
            <a:off x="5095407" y="6356606"/>
            <a:ext cx="1" cy="162460"/>
          </a:xfrm>
          <a:prstGeom prst="straightConnector1">
            <a:avLst/>
          </a:prstGeom>
          <a:ln w="28575">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下矢印 28"/>
          <p:cNvSpPr/>
          <p:nvPr/>
        </p:nvSpPr>
        <p:spPr>
          <a:xfrm>
            <a:off x="1086955" y="3896135"/>
            <a:ext cx="480121" cy="1550829"/>
          </a:xfrm>
          <a:prstGeom prst="downArrow">
            <a:avLst>
              <a:gd name="adj1" fmla="val 30158"/>
              <a:gd name="adj2"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矢印コネクタ 30"/>
          <p:cNvCxnSpPr/>
          <p:nvPr/>
        </p:nvCxnSpPr>
        <p:spPr>
          <a:xfrm flipH="1">
            <a:off x="1648675" y="4538982"/>
            <a:ext cx="255099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4200952" y="3983568"/>
            <a:ext cx="3568156" cy="646331"/>
          </a:xfrm>
          <a:prstGeom prst="rect">
            <a:avLst/>
          </a:prstGeom>
          <a:solidFill>
            <a:schemeClr val="bg1"/>
          </a:solidFill>
          <a:ln>
            <a:solidFill>
              <a:schemeClr val="tx1"/>
            </a:solidFill>
          </a:ln>
        </p:spPr>
        <p:txBody>
          <a:bodyPr wrap="none" rtlCol="0">
            <a:spAutoFit/>
          </a:bodyPr>
          <a:lstStyle/>
          <a:p>
            <a:r>
              <a:rPr lang="en-US" altLang="ja-JP" dirty="0">
                <a:ea typeface="HGPｺﾞｼｯｸM" pitchFamily="50" charset="-128"/>
                <a:cs typeface="Times New Roman" pitchFamily="18" charset="0"/>
              </a:rPr>
              <a:t>Extended Completeness Relation of </a:t>
            </a:r>
            <a:endParaRPr lang="en-US" altLang="ja-JP" dirty="0" smtClean="0">
              <a:ea typeface="HGPｺﾞｼｯｸM" pitchFamily="50" charset="-128"/>
              <a:cs typeface="Times New Roman" pitchFamily="18" charset="0"/>
            </a:endParaRPr>
          </a:p>
          <a:p>
            <a:r>
              <a:rPr lang="en-US" altLang="ja-JP" dirty="0" smtClean="0">
                <a:ea typeface="HGPｺﾞｼｯｸM" pitchFamily="50" charset="-128"/>
                <a:cs typeface="Times New Roman" pitchFamily="18" charset="0"/>
              </a:rPr>
              <a:t>ABC or CSM solutions</a:t>
            </a:r>
            <a:endParaRPr kumimoji="1" lang="ja-JP" altLang="en-US" dirty="0">
              <a:ea typeface="HGPｺﾞｼｯｸM" pitchFamily="50" charset="-128"/>
              <a:cs typeface="Times New Roman" pitchFamily="18" charset="0"/>
            </a:endParaRPr>
          </a:p>
        </p:txBody>
      </p:sp>
      <p:sp>
        <p:nvSpPr>
          <p:cNvPr id="33" name="テキスト ボックス 32"/>
          <p:cNvSpPr txBox="1"/>
          <p:nvPr/>
        </p:nvSpPr>
        <p:spPr>
          <a:xfrm>
            <a:off x="6732725" y="5213402"/>
            <a:ext cx="2400850" cy="923330"/>
          </a:xfrm>
          <a:prstGeom prst="rect">
            <a:avLst/>
          </a:prstGeom>
          <a:noFill/>
        </p:spPr>
        <p:txBody>
          <a:bodyPr wrap="none" rtlCol="0">
            <a:spAutoFit/>
          </a:bodyPr>
          <a:lstStyle/>
          <a:p>
            <a:pPr marL="285750" indent="-285750">
              <a:buFont typeface="Wingdings" panose="05000000000000000000" pitchFamily="2" charset="2"/>
              <a:buChar char="à"/>
            </a:pPr>
            <a:r>
              <a:rPr lang="en-US" altLang="ja-JP" dirty="0" smtClean="0">
                <a:solidFill>
                  <a:srgbClr val="FF0000"/>
                </a:solidFill>
                <a:ea typeface="HGPｺﾞｼｯｸM" pitchFamily="50" charset="-128"/>
                <a:cs typeface="Times New Roman" pitchFamily="18" charset="0"/>
                <a:sym typeface="Wingdings" panose="05000000000000000000" pitchFamily="2" charset="2"/>
              </a:rPr>
              <a:t>Smooth continuum </a:t>
            </a:r>
          </a:p>
          <a:p>
            <a:r>
              <a:rPr lang="en-US" altLang="ja-JP" dirty="0" smtClean="0">
                <a:solidFill>
                  <a:srgbClr val="FF0000"/>
                </a:solidFill>
                <a:ea typeface="HGPｺﾞｼｯｸM" pitchFamily="50" charset="-128"/>
                <a:cs typeface="Times New Roman" pitchFamily="18" charset="0"/>
                <a:sym typeface="Wingdings" panose="05000000000000000000" pitchFamily="2" charset="2"/>
              </a:rPr>
              <a:t>      strength function is </a:t>
            </a:r>
          </a:p>
          <a:p>
            <a:r>
              <a:rPr lang="en-US" altLang="ja-JP" dirty="0" smtClean="0">
                <a:solidFill>
                  <a:srgbClr val="FF0000"/>
                </a:solidFill>
                <a:ea typeface="HGPｺﾞｼｯｸM" pitchFamily="50" charset="-128"/>
                <a:cs typeface="Times New Roman" pitchFamily="18" charset="0"/>
                <a:sym typeface="Wingdings" panose="05000000000000000000" pitchFamily="2" charset="2"/>
              </a:rPr>
              <a:t>      possible to calculate</a:t>
            </a:r>
            <a:endParaRPr lang="en-US" altLang="ja-JP" dirty="0">
              <a:solidFill>
                <a:srgbClr val="FF0000"/>
              </a:solidFill>
              <a:ea typeface="HGPｺﾞｼｯｸM" pitchFamily="50" charset="-128"/>
              <a:cs typeface="Times New Roman" pitchFamily="18" charset="0"/>
            </a:endParaRPr>
          </a:p>
        </p:txBody>
      </p:sp>
      <p:sp>
        <p:nvSpPr>
          <p:cNvPr id="47" name="正方形/長方形 46"/>
          <p:cNvSpPr/>
          <p:nvPr/>
        </p:nvSpPr>
        <p:spPr>
          <a:xfrm>
            <a:off x="4887329" y="794648"/>
            <a:ext cx="1378904" cy="369332"/>
          </a:xfrm>
          <a:prstGeom prst="rect">
            <a:avLst/>
          </a:prstGeom>
        </p:spPr>
        <p:txBody>
          <a:bodyPr wrap="none">
            <a:spAutoFit/>
          </a:bodyPr>
          <a:lstStyle/>
          <a:p>
            <a:r>
              <a:rPr lang="en-US" altLang="ja-JP" dirty="0">
                <a:solidFill>
                  <a:srgbClr val="0000FF"/>
                </a:solidFill>
                <a:ea typeface="HGPｺﾞｼｯｸM" pitchFamily="50" charset="-128"/>
              </a:rPr>
              <a:t>Bound State</a:t>
            </a:r>
            <a:endParaRPr lang="ja-JP" altLang="en-US" dirty="0"/>
          </a:p>
        </p:txBody>
      </p:sp>
      <p:sp>
        <p:nvSpPr>
          <p:cNvPr id="54" name="テキスト ボックス 53"/>
          <p:cNvSpPr txBox="1"/>
          <p:nvPr/>
        </p:nvSpPr>
        <p:spPr>
          <a:xfrm>
            <a:off x="4181847" y="4818055"/>
            <a:ext cx="2129109" cy="369332"/>
          </a:xfrm>
          <a:prstGeom prst="rect">
            <a:avLst/>
          </a:prstGeom>
          <a:noFill/>
        </p:spPr>
        <p:txBody>
          <a:bodyPr wrap="none" rtlCol="0">
            <a:spAutoFit/>
          </a:bodyPr>
          <a:lstStyle/>
          <a:p>
            <a:r>
              <a:rPr kumimoji="1" lang="en-US" altLang="ja-JP" dirty="0" smtClean="0">
                <a:solidFill>
                  <a:srgbClr val="0000FF"/>
                </a:solidFill>
                <a:ea typeface="HGPｺﾞｼｯｸM" pitchFamily="50" charset="-128"/>
                <a:cs typeface="Times New Roman" pitchFamily="18" charset="0"/>
              </a:rPr>
              <a:t>ABC or CSM</a:t>
            </a:r>
            <a:r>
              <a:rPr lang="ja-JP" altLang="en-US" dirty="0" smtClean="0">
                <a:solidFill>
                  <a:srgbClr val="0000FF"/>
                </a:solidFill>
                <a:ea typeface="HGPｺﾞｼｯｸM" pitchFamily="50" charset="-128"/>
                <a:cs typeface="Times New Roman" pitchFamily="18" charset="0"/>
              </a:rPr>
              <a:t> </a:t>
            </a:r>
            <a:r>
              <a:rPr lang="en-US" altLang="ja-JP" dirty="0">
                <a:solidFill>
                  <a:srgbClr val="0000FF"/>
                </a:solidFill>
                <a:ea typeface="HGPｺﾞｼｯｸM" pitchFamily="50" charset="-128"/>
                <a:cs typeface="Times New Roman" pitchFamily="18" charset="0"/>
              </a:rPr>
              <a:t>Solution</a:t>
            </a:r>
            <a:endParaRPr kumimoji="1" lang="ja-JP" altLang="en-US" dirty="0">
              <a:solidFill>
                <a:srgbClr val="0000FF"/>
              </a:solidFill>
              <a:ea typeface="HGPｺﾞｼｯｸM" pitchFamily="50" charset="-128"/>
            </a:endParaRPr>
          </a:p>
        </p:txBody>
      </p:sp>
      <p:cxnSp>
        <p:nvCxnSpPr>
          <p:cNvPr id="56" name="直線矢印コネクタ 55"/>
          <p:cNvCxnSpPr/>
          <p:nvPr/>
        </p:nvCxnSpPr>
        <p:spPr>
          <a:xfrm flipH="1">
            <a:off x="5119445" y="5139265"/>
            <a:ext cx="3676" cy="162087"/>
          </a:xfrm>
          <a:prstGeom prst="straightConnector1">
            <a:avLst/>
          </a:prstGeom>
          <a:ln w="28575">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640050" y="897114"/>
            <a:ext cx="1653401" cy="369332"/>
          </a:xfrm>
          <a:prstGeom prst="rect">
            <a:avLst/>
          </a:prstGeom>
          <a:noFill/>
        </p:spPr>
        <p:txBody>
          <a:bodyPr wrap="none" rtlCol="0">
            <a:spAutoFit/>
          </a:bodyPr>
          <a:lstStyle/>
          <a:p>
            <a:r>
              <a:rPr lang="en-US" altLang="ja-JP" dirty="0">
                <a:solidFill>
                  <a:srgbClr val="FF0000"/>
                </a:solidFill>
                <a:ea typeface="HGPｺﾞｼｯｸM" pitchFamily="50" charset="-128"/>
              </a:rPr>
              <a:t>Scattering State</a:t>
            </a:r>
            <a:endParaRPr kumimoji="1" lang="ja-JP" altLang="en-US" dirty="0">
              <a:ea typeface="HGPｺﾞｼｯｸM" pitchFamily="50" charset="-128"/>
            </a:endParaRPr>
          </a:p>
        </p:txBody>
      </p:sp>
      <p:sp>
        <p:nvSpPr>
          <p:cNvPr id="34" name="正方形/長方形 33"/>
          <p:cNvSpPr/>
          <p:nvPr/>
        </p:nvSpPr>
        <p:spPr>
          <a:xfrm>
            <a:off x="206606" y="197615"/>
            <a:ext cx="5712055" cy="41498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dirty="0" smtClean="0">
                <a:solidFill>
                  <a:sysClr val="windowText" lastClr="000000"/>
                </a:solidFill>
              </a:rPr>
              <a:t>Framework (2) : Calculation </a:t>
            </a:r>
            <a:r>
              <a:rPr lang="en-US" altLang="ja-JP" sz="2200" dirty="0">
                <a:solidFill>
                  <a:sysClr val="windowText" lastClr="000000"/>
                </a:solidFill>
              </a:rPr>
              <a:t>of Strength function</a:t>
            </a:r>
            <a:endParaRPr kumimoji="1" lang="ja-JP" altLang="en-US" sz="2200" dirty="0">
              <a:solidFill>
                <a:sysClr val="windowText" lastClr="000000"/>
              </a:solidFill>
            </a:endParaRPr>
          </a:p>
        </p:txBody>
      </p:sp>
      <mc:AlternateContent xmlns:mc="http://schemas.openxmlformats.org/markup-compatibility/2006" xmlns:a14="http://schemas.microsoft.com/office/drawing/2010/main">
        <mc:Choice Requires="a14">
          <p:sp>
            <p:nvSpPr>
              <p:cNvPr id="36" name="正方形/長方形 35">
                <a:extLst>
                  <a:ext uri="{FF2B5EF4-FFF2-40B4-BE49-F238E27FC236}">
                    <a16:creationId xmlns:a16="http://schemas.microsoft.com/office/drawing/2014/main" xmlns="" id="{9F0B01C4-29C4-4598-A6BD-8B4D3C3F122A}"/>
                  </a:ext>
                </a:extLst>
              </p:cNvPr>
              <p:cNvSpPr/>
              <p:nvPr/>
            </p:nvSpPr>
            <p:spPr>
              <a:xfrm>
                <a:off x="2097571" y="3774477"/>
                <a:ext cx="1950983" cy="7645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chr m:val="∑"/>
                          <m:supHide m:val="on"/>
                          <m:ctrlPr>
                            <a:rPr lang="en-US" altLang="ja-JP" b="0" i="1" smtClean="0">
                              <a:latin typeface="Cambria Math" panose="02040503050406030204" pitchFamily="18" charset="0"/>
                            </a:rPr>
                          </m:ctrlPr>
                        </m:naryPr>
                        <m:sub>
                          <m:r>
                            <m:rPr>
                              <m:brk m:alnAt="7"/>
                            </m:rPr>
                            <a:rPr lang="en-US" altLang="ja-JP" b="0" i="1" smtClean="0">
                              <a:latin typeface="Cambria Math" panose="02040503050406030204" pitchFamily="18" charset="0"/>
                            </a:rPr>
                            <m:t>𝑚</m:t>
                          </m:r>
                        </m:sub>
                        <m:sup/>
                        <m:e>
                          <m:d>
                            <m:dPr>
                              <m:begChr m:val=""/>
                              <m:endChr m:val="⟩"/>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m:rPr>
                                      <m:sty m:val="p"/>
                                    </m:rPr>
                                    <a:rPr lang="en-US" altLang="ja-JP" b="0" i="0" smtClean="0">
                                      <a:latin typeface="Cambria Math" panose="02040503050406030204" pitchFamily="18" charset="0"/>
                                    </a:rPr>
                                    <m:t>Ψ</m:t>
                                  </m:r>
                                </m:e>
                                <m:sub>
                                  <m:r>
                                    <a:rPr lang="en-US" altLang="ja-JP" b="0" i="1" smtClean="0">
                                      <a:latin typeface="Cambria Math" panose="02040503050406030204" pitchFamily="18" charset="0"/>
                                    </a:rPr>
                                    <m:t>𝑚</m:t>
                                  </m:r>
                                </m:sub>
                              </m:sSub>
                            </m:e>
                          </m:d>
                          <m:d>
                            <m:dPr>
                              <m:begChr m:val="⟨"/>
                              <m:endChr m:val=""/>
                              <m:ctrlPr>
                                <a:rPr lang="en-US" altLang="ja-JP" b="0" i="1" smtClean="0">
                                  <a:latin typeface="Cambria Math" panose="02040503050406030204" pitchFamily="18" charset="0"/>
                                </a:rPr>
                              </m:ctrlPr>
                            </m:dPr>
                            <m:e>
                              <m:sSub>
                                <m:sSubPr>
                                  <m:ctrlPr>
                                    <a:rPr lang="en-US" altLang="ja-JP" b="0" i="1" smtClean="0">
                                      <a:latin typeface="Cambria Math" panose="02040503050406030204" pitchFamily="18" charset="0"/>
                                    </a:rPr>
                                  </m:ctrlPr>
                                </m:sSubPr>
                                <m:e>
                                  <m:acc>
                                    <m:accPr>
                                      <m:chr m:val="̃"/>
                                      <m:ctrlPr>
                                        <a:rPr lang="en-US" altLang="ja-JP" b="0" i="1" smtClean="0">
                                          <a:latin typeface="Cambria Math" panose="02040503050406030204" pitchFamily="18" charset="0"/>
                                        </a:rPr>
                                      </m:ctrlPr>
                                    </m:accPr>
                                    <m:e>
                                      <m:r>
                                        <m:rPr>
                                          <m:sty m:val="p"/>
                                          <m:brk m:alnAt="7"/>
                                        </m:rPr>
                                        <a:rPr lang="en-US" altLang="ja-JP" b="0" i="0" smtClean="0">
                                          <a:latin typeface="Cambria Math" panose="02040503050406030204" pitchFamily="18" charset="0"/>
                                        </a:rPr>
                                        <m:t>Ψ</m:t>
                                      </m:r>
                                    </m:e>
                                  </m:acc>
                                </m:e>
                                <m:sub>
                                  <m:r>
                                    <m:rPr>
                                      <m:brk m:alnAt="7"/>
                                    </m:rPr>
                                    <a:rPr lang="en-US" altLang="ja-JP" b="0" i="1" smtClean="0">
                                      <a:latin typeface="Cambria Math" panose="02040503050406030204" pitchFamily="18" charset="0"/>
                                    </a:rPr>
                                    <m:t>𝑚</m:t>
                                  </m:r>
                                </m:sub>
                              </m:sSub>
                              <m:r>
                                <m:rPr>
                                  <m:brk m:alnAt="7"/>
                                </m:rPr>
                                <a:rPr lang="en-US" altLang="ja-JP" b="0" i="1" smtClean="0">
                                  <a:latin typeface="Cambria Math" panose="02040503050406030204" pitchFamily="18" charset="0"/>
                                </a:rPr>
                                <m:t>|</m:t>
                              </m:r>
                            </m:e>
                          </m:d>
                        </m:e>
                      </m:nary>
                      <m:r>
                        <a:rPr lang="en-US" altLang="ja-JP" b="0" i="1" smtClean="0">
                          <a:latin typeface="Cambria Math" panose="02040503050406030204" pitchFamily="18" charset="0"/>
                        </a:rPr>
                        <m:t>=1</m:t>
                      </m:r>
                    </m:oMath>
                  </m:oMathPara>
                </a14:m>
                <a:endParaRPr lang="ja-JP" altLang="en-US" dirty="0"/>
              </a:p>
            </p:txBody>
          </p:sp>
        </mc:Choice>
        <mc:Fallback xmlns="">
          <p:sp>
            <p:nvSpPr>
              <p:cNvPr id="36" name="正方形/長方形 35">
                <a:extLst>
                  <a:ext uri="{FF2B5EF4-FFF2-40B4-BE49-F238E27FC236}">
                    <a16:creationId xmlns:a16="http://schemas.microsoft.com/office/drawing/2014/main" id="{9F0B01C4-29C4-4598-A6BD-8B4D3C3F122A}"/>
                  </a:ext>
                </a:extLst>
              </p:cNvPr>
              <p:cNvSpPr>
                <a:spLocks noRot="1" noChangeAspect="1" noMove="1" noResize="1" noEditPoints="1" noAdjustHandles="1" noChangeArrowheads="1" noChangeShapeType="1" noTextEdit="1"/>
              </p:cNvSpPr>
              <p:nvPr/>
            </p:nvSpPr>
            <p:spPr>
              <a:xfrm>
                <a:off x="2097571" y="3774477"/>
                <a:ext cx="1950983" cy="764505"/>
              </a:xfrm>
              <a:prstGeom prst="rect">
                <a:avLst/>
              </a:prstGeom>
              <a:blipFill>
                <a:blip r:embed="rId12"/>
                <a:stretch>
                  <a:fillRect l="-36774" t="-121311" b="-170492"/>
                </a:stretch>
              </a:blipFill>
            </p:spPr>
            <p:txBody>
              <a:bodyPr/>
              <a:lstStyle/>
              <a:p>
                <a:r>
                  <a:rPr lang="ja-JP" altLang="en-US">
                    <a:noFill/>
                  </a:rPr>
                  <a:t> </a:t>
                </a:r>
              </a:p>
            </p:txBody>
          </p:sp>
        </mc:Fallback>
      </mc:AlternateContent>
      <p:sp>
        <p:nvSpPr>
          <p:cNvPr id="52" name="楕円 34">
            <a:extLst>
              <a:ext uri="{FF2B5EF4-FFF2-40B4-BE49-F238E27FC236}">
                <a16:creationId xmlns:a16="http://schemas.microsoft.com/office/drawing/2014/main" xmlns="" id="{CD5EADCB-640A-A14F-A4A2-83F08BF8113C}"/>
              </a:ext>
            </a:extLst>
          </p:cNvPr>
          <p:cNvSpPr/>
          <p:nvPr/>
        </p:nvSpPr>
        <p:spPr>
          <a:xfrm>
            <a:off x="1756048" y="1357658"/>
            <a:ext cx="720000" cy="720000"/>
          </a:xfrm>
          <a:prstGeom prst="ellipse">
            <a:avLst/>
          </a:prstGeom>
          <a:solidFill>
            <a:srgbClr val="E7E7F9"/>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楕円 35">
            <a:extLst>
              <a:ext uri="{FF2B5EF4-FFF2-40B4-BE49-F238E27FC236}">
                <a16:creationId xmlns:a16="http://schemas.microsoft.com/office/drawing/2014/main" xmlns="" id="{FAF6BAC5-83D6-B94F-B6C4-379E759C0CF2}"/>
              </a:ext>
            </a:extLst>
          </p:cNvPr>
          <p:cNvSpPr/>
          <p:nvPr/>
        </p:nvSpPr>
        <p:spPr>
          <a:xfrm>
            <a:off x="965711" y="1778353"/>
            <a:ext cx="468000" cy="468000"/>
          </a:xfrm>
          <a:prstGeom prst="ellipse">
            <a:avLst/>
          </a:prstGeom>
          <a:solidFill>
            <a:srgbClr val="FFE5E5"/>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a:extLst>
              <a:ext uri="{FF2B5EF4-FFF2-40B4-BE49-F238E27FC236}">
                <a16:creationId xmlns:a16="http://schemas.microsoft.com/office/drawing/2014/main" xmlns="" id="{9D2E8E59-811E-EE48-B5D5-81C04E01E226}"/>
              </a:ext>
            </a:extLst>
          </p:cNvPr>
          <p:cNvSpPr/>
          <p:nvPr/>
        </p:nvSpPr>
        <p:spPr>
          <a:xfrm>
            <a:off x="1017225" y="1764373"/>
            <a:ext cx="357790" cy="461665"/>
          </a:xfrm>
          <a:prstGeom prst="rect">
            <a:avLst/>
          </a:prstGeom>
        </p:spPr>
        <p:txBody>
          <a:bodyPr wrap="none">
            <a:spAutoFit/>
          </a:bodyPr>
          <a:lstStyle/>
          <a:p>
            <a:r>
              <a:rPr lang="en-US" altLang="ja-JP" sz="2400" i="1" dirty="0"/>
              <a:t>α</a:t>
            </a:r>
            <a:endParaRPr lang="ja-JP" altLang="en-US" sz="2400" dirty="0"/>
          </a:p>
        </p:txBody>
      </p:sp>
      <p:sp>
        <p:nvSpPr>
          <p:cNvPr id="57" name="正方形/長方形 56">
            <a:extLst>
              <a:ext uri="{FF2B5EF4-FFF2-40B4-BE49-F238E27FC236}">
                <a16:creationId xmlns:a16="http://schemas.microsoft.com/office/drawing/2014/main" xmlns="" id="{00CDED85-487A-C84C-B0CD-2FC6F018BB11}"/>
              </a:ext>
            </a:extLst>
          </p:cNvPr>
          <p:cNvSpPr/>
          <p:nvPr/>
        </p:nvSpPr>
        <p:spPr>
          <a:xfrm>
            <a:off x="1765493" y="1498549"/>
            <a:ext cx="704039" cy="461665"/>
          </a:xfrm>
          <a:prstGeom prst="rect">
            <a:avLst/>
          </a:prstGeom>
        </p:spPr>
        <p:txBody>
          <a:bodyPr wrap="none">
            <a:spAutoFit/>
          </a:bodyPr>
          <a:lstStyle/>
          <a:p>
            <a:r>
              <a:rPr lang="en-US" altLang="ja-JP" sz="2400" baseline="30000" dirty="0"/>
              <a:t>40</a:t>
            </a:r>
            <a:r>
              <a:rPr lang="en-US" altLang="ja-JP" sz="2400" dirty="0"/>
              <a:t>Ca</a:t>
            </a:r>
            <a:endParaRPr lang="ja-JP" altLang="en-US" sz="2400" dirty="0"/>
          </a:p>
        </p:txBody>
      </p:sp>
      <p:grpSp>
        <p:nvGrpSpPr>
          <p:cNvPr id="64" name="グループ化 63">
            <a:extLst>
              <a:ext uri="{FF2B5EF4-FFF2-40B4-BE49-F238E27FC236}">
                <a16:creationId xmlns:a16="http://schemas.microsoft.com/office/drawing/2014/main" xmlns="" id="{20F9846D-2F69-9742-B860-1CDF063FBFA3}"/>
              </a:ext>
            </a:extLst>
          </p:cNvPr>
          <p:cNvGrpSpPr/>
          <p:nvPr/>
        </p:nvGrpSpPr>
        <p:grpSpPr>
          <a:xfrm>
            <a:off x="5772822" y="1331325"/>
            <a:ext cx="959903" cy="720000"/>
            <a:chOff x="1862545" y="1476500"/>
            <a:chExt cx="959903" cy="720000"/>
          </a:xfrm>
        </p:grpSpPr>
        <p:sp>
          <p:nvSpPr>
            <p:cNvPr id="65" name="楕円 34">
              <a:extLst>
                <a:ext uri="{FF2B5EF4-FFF2-40B4-BE49-F238E27FC236}">
                  <a16:creationId xmlns:a16="http://schemas.microsoft.com/office/drawing/2014/main" xmlns="" id="{7B2FF967-3D28-8E4F-96AB-1A2E909DCDC1}"/>
                </a:ext>
              </a:extLst>
            </p:cNvPr>
            <p:cNvSpPr/>
            <p:nvPr/>
          </p:nvSpPr>
          <p:spPr>
            <a:xfrm>
              <a:off x="2102448" y="1476500"/>
              <a:ext cx="720000" cy="720000"/>
            </a:xfrm>
            <a:prstGeom prst="ellipse">
              <a:avLst/>
            </a:prstGeom>
            <a:solidFill>
              <a:srgbClr val="E7E7F9"/>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楕円 35">
              <a:extLst>
                <a:ext uri="{FF2B5EF4-FFF2-40B4-BE49-F238E27FC236}">
                  <a16:creationId xmlns:a16="http://schemas.microsoft.com/office/drawing/2014/main" xmlns="" id="{A83F28FE-8507-6141-804A-C510C213F3C2}"/>
                </a:ext>
              </a:extLst>
            </p:cNvPr>
            <p:cNvSpPr/>
            <p:nvPr/>
          </p:nvSpPr>
          <p:spPr>
            <a:xfrm>
              <a:off x="1862545" y="1605667"/>
              <a:ext cx="468000" cy="468000"/>
            </a:xfrm>
            <a:prstGeom prst="ellipse">
              <a:avLst/>
            </a:prstGeom>
            <a:solidFill>
              <a:srgbClr val="FFE5E5"/>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a:extLst>
                <a:ext uri="{FF2B5EF4-FFF2-40B4-BE49-F238E27FC236}">
                  <a16:creationId xmlns:a16="http://schemas.microsoft.com/office/drawing/2014/main" xmlns="" id="{D6F0C023-4E08-334E-A619-2D254B7D67FA}"/>
                </a:ext>
              </a:extLst>
            </p:cNvPr>
            <p:cNvSpPr/>
            <p:nvPr/>
          </p:nvSpPr>
          <p:spPr>
            <a:xfrm>
              <a:off x="1917650" y="1591337"/>
              <a:ext cx="357790" cy="461665"/>
            </a:xfrm>
            <a:prstGeom prst="rect">
              <a:avLst/>
            </a:prstGeom>
          </p:spPr>
          <p:txBody>
            <a:bodyPr wrap="none">
              <a:spAutoFit/>
            </a:bodyPr>
            <a:lstStyle/>
            <a:p>
              <a:r>
                <a:rPr lang="en-US" altLang="ja-JP" sz="2400" i="1" dirty="0"/>
                <a:t>α</a:t>
              </a:r>
              <a:endParaRPr lang="ja-JP" altLang="en-US" sz="2400" dirty="0"/>
            </a:p>
          </p:txBody>
        </p:sp>
      </p:grpSp>
      <p:sp>
        <p:nvSpPr>
          <p:cNvPr id="46" name="楕円 34">
            <a:extLst>
              <a:ext uri="{FF2B5EF4-FFF2-40B4-BE49-F238E27FC236}">
                <a16:creationId xmlns:a16="http://schemas.microsoft.com/office/drawing/2014/main" xmlns="" id="{B257547A-7D25-4150-B2C8-3E5064EAC1EC}"/>
              </a:ext>
            </a:extLst>
          </p:cNvPr>
          <p:cNvSpPr/>
          <p:nvPr/>
        </p:nvSpPr>
        <p:spPr>
          <a:xfrm>
            <a:off x="5732749" y="1182300"/>
            <a:ext cx="1055164" cy="1018048"/>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xmlns="" id="{D45E02B6-523D-42A9-8059-EF69EE6011F8}"/>
              </a:ext>
            </a:extLst>
          </p:cNvPr>
          <p:cNvSpPr/>
          <p:nvPr/>
        </p:nvSpPr>
        <p:spPr>
          <a:xfrm>
            <a:off x="6170891" y="1513369"/>
            <a:ext cx="617477" cy="400110"/>
          </a:xfrm>
          <a:prstGeom prst="rect">
            <a:avLst/>
          </a:prstGeom>
        </p:spPr>
        <p:txBody>
          <a:bodyPr wrap="none">
            <a:spAutoFit/>
          </a:bodyPr>
          <a:lstStyle/>
          <a:p>
            <a:r>
              <a:rPr lang="en-US" altLang="ja-JP" sz="2000" baseline="30000" dirty="0"/>
              <a:t>40</a:t>
            </a:r>
            <a:r>
              <a:rPr lang="en-US" altLang="ja-JP" sz="2000" dirty="0"/>
              <a:t>Ca</a:t>
            </a:r>
            <a:endParaRPr lang="ja-JP" altLang="en-US" sz="2000" dirty="0"/>
          </a:p>
        </p:txBody>
      </p:sp>
    </p:spTree>
    <p:extLst>
      <p:ext uri="{BB962C8B-B14F-4D97-AF65-F5344CB8AC3E}">
        <p14:creationId xmlns:p14="http://schemas.microsoft.com/office/powerpoint/2010/main" val="156004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a:extLst>
              <a:ext uri="{FF2B5EF4-FFF2-40B4-BE49-F238E27FC236}">
                <a16:creationId xmlns:a16="http://schemas.microsoft.com/office/drawing/2014/main" xmlns="" id="{3CC02380-3B26-4FB9-8C11-FEDD187B1752}"/>
              </a:ext>
            </a:extLst>
          </p:cNvPr>
          <p:cNvSpPr txBox="1"/>
          <p:nvPr/>
        </p:nvSpPr>
        <p:spPr>
          <a:xfrm>
            <a:off x="206606" y="4958409"/>
            <a:ext cx="4259886" cy="400110"/>
          </a:xfrm>
          <a:prstGeom prst="rect">
            <a:avLst/>
          </a:prstGeom>
          <a:solidFill>
            <a:schemeClr val="bg1"/>
          </a:solidFill>
        </p:spPr>
        <p:txBody>
          <a:bodyPr wrap="square" rtlCol="0">
            <a:spAutoFit/>
          </a:bodyPr>
          <a:lstStyle/>
          <a:p>
            <a:r>
              <a:rPr lang="en-US" altLang="ja-JP" sz="2000" dirty="0">
                <a:solidFill>
                  <a:srgbClr val="0000FF"/>
                </a:solidFill>
              </a:rPr>
              <a:t>3. </a:t>
            </a:r>
            <a:r>
              <a:rPr kumimoji="1" lang="en-US" altLang="ja-JP" sz="2000" dirty="0">
                <a:solidFill>
                  <a:srgbClr val="0000FF"/>
                </a:solidFill>
              </a:rPr>
              <a:t>Energy weighted sum rule (EWSR)</a:t>
            </a:r>
          </a:p>
        </p:txBody>
      </p:sp>
      <p:sp>
        <p:nvSpPr>
          <p:cNvPr id="30" name="正方形/長方形 29"/>
          <p:cNvSpPr/>
          <p:nvPr/>
        </p:nvSpPr>
        <p:spPr>
          <a:xfrm>
            <a:off x="206607" y="197615"/>
            <a:ext cx="4700181" cy="41498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dirty="0" smtClean="0">
                <a:solidFill>
                  <a:sysClr val="windowText" lastClr="000000"/>
                </a:solidFill>
              </a:rPr>
              <a:t>Operators for IS transitions (α + </a:t>
            </a:r>
            <a:r>
              <a:rPr lang="en-US" altLang="ja-JP" sz="2200" baseline="30000" dirty="0" smtClean="0">
                <a:solidFill>
                  <a:sysClr val="windowText" lastClr="000000"/>
                </a:solidFill>
              </a:rPr>
              <a:t>40</a:t>
            </a:r>
            <a:r>
              <a:rPr lang="en-US" altLang="ja-JP" sz="2200" dirty="0" smtClean="0">
                <a:solidFill>
                  <a:sysClr val="windowText" lastClr="000000"/>
                </a:solidFill>
              </a:rPr>
              <a:t>Ca)</a:t>
            </a:r>
            <a:endParaRPr kumimoji="1" lang="ja-JP" altLang="en-US" sz="2200" dirty="0">
              <a:solidFill>
                <a:sysClr val="windowText" lastClr="000000"/>
              </a:solidFill>
            </a:endParaRPr>
          </a:p>
        </p:txBody>
      </p:sp>
      <mc:AlternateContent xmlns:mc="http://schemas.openxmlformats.org/markup-compatibility/2006" xmlns:a14="http://schemas.microsoft.com/office/drawing/2010/main">
        <mc:Choice Requires="a14">
          <p:sp>
            <p:nvSpPr>
              <p:cNvPr id="3" name="テキスト ボックス 2"/>
              <p:cNvSpPr txBox="1"/>
              <p:nvPr/>
            </p:nvSpPr>
            <p:spPr>
              <a:xfrm>
                <a:off x="638145" y="1279208"/>
                <a:ext cx="1933030" cy="576183"/>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sSub>
                        <m:sSubPr>
                          <m:ctrlPr>
                            <a:rPr kumimoji="1" lang="en-US" altLang="ja-JP" sz="2000" b="0" i="1" smtClean="0">
                              <a:latin typeface="Cambria Math" panose="02040503050406030204" pitchFamily="18" charset="0"/>
                            </a:rPr>
                          </m:ctrlPr>
                        </m:sSubPr>
                        <m:e>
                          <m:acc>
                            <m:accPr>
                              <m:chr m:val="̂"/>
                              <m:ctrlPr>
                                <a:rPr kumimoji="1" lang="ja-JP" altLang="en-US" sz="2000" i="1" smtClean="0">
                                  <a:latin typeface="Cambria Math" panose="02040503050406030204" pitchFamily="18" charset="0"/>
                                </a:rPr>
                              </m:ctrlPr>
                            </m:accPr>
                            <m:e>
                              <m:r>
                                <a:rPr kumimoji="1" lang="en-US" altLang="ja-JP" sz="2000" b="0" i="1" smtClean="0">
                                  <a:latin typeface="Cambria Math" panose="02040503050406030204" pitchFamily="18" charset="0"/>
                                </a:rPr>
                                <m:t>𝑂</m:t>
                              </m:r>
                            </m:e>
                          </m:acc>
                        </m:e>
                        <m:sub>
                          <m:r>
                            <a:rPr kumimoji="1" lang="en-US" altLang="ja-JP" sz="2000" b="0" i="1" smtClean="0">
                              <a:latin typeface="Cambria Math" panose="02040503050406030204" pitchFamily="18" charset="0"/>
                            </a:rPr>
                            <m:t>𝜆</m:t>
                          </m:r>
                          <m:r>
                            <a:rPr kumimoji="1" lang="en-US" altLang="ja-JP" sz="2000" b="0" i="1" smtClean="0">
                              <a:latin typeface="Cambria Math" panose="02040503050406030204" pitchFamily="18" charset="0"/>
                            </a:rPr>
                            <m:t>=0</m:t>
                          </m:r>
                        </m:sub>
                      </m:sSub>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4×40</m:t>
                          </m:r>
                        </m:num>
                        <m:den>
                          <m:r>
                            <a:rPr kumimoji="1" lang="en-US" altLang="ja-JP" sz="2000" b="0" i="1" smtClean="0">
                              <a:latin typeface="Cambria Math" panose="02040503050406030204" pitchFamily="18" charset="0"/>
                            </a:rPr>
                            <m:t>44</m:t>
                          </m:r>
                        </m:den>
                      </m:f>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2</m:t>
                          </m:r>
                        </m:sup>
                      </m:sSup>
                    </m:oMath>
                  </m:oMathPara>
                </a14:m>
                <a:endParaRPr kumimoji="1" lang="ja-JP" altLang="en-US" sz="2000"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638145" y="1279208"/>
                <a:ext cx="1933030" cy="576183"/>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2" name="テキスト ボックス 31"/>
              <p:cNvSpPr txBox="1"/>
              <p:nvPr/>
            </p:nvSpPr>
            <p:spPr>
              <a:xfrm>
                <a:off x="635709" y="2062336"/>
                <a:ext cx="8508291" cy="820674"/>
              </a:xfrm>
              <a:prstGeom prst="rect">
                <a:avLst/>
              </a:prstGeom>
              <a:noFill/>
            </p:spPr>
            <p:txBody>
              <a:bodyPr wrap="none" lIns="0" tIns="0" rIns="0" bIns="0" rtlCol="0">
                <a:spAutoFit/>
              </a:bodyPr>
              <a:lstStyle/>
              <a:p>
                <a:pPr algn="r"/>
                <a14:m>
                  <m:oMathPara xmlns:m="http://schemas.openxmlformats.org/officeDocument/2006/math">
                    <m:oMathParaPr>
                      <m:jc m:val="left"/>
                    </m:oMathParaPr>
                    <m:oMath xmlns:m="http://schemas.openxmlformats.org/officeDocument/2006/math">
                      <m:sSub>
                        <m:sSubPr>
                          <m:ctrlPr>
                            <a:rPr kumimoji="1" lang="en-US" altLang="ja-JP" sz="2000" b="0" i="1" smtClean="0">
                              <a:latin typeface="Cambria Math" panose="02040503050406030204" pitchFamily="18" charset="0"/>
                            </a:rPr>
                          </m:ctrlPr>
                        </m:sSubPr>
                        <m:e>
                          <m:acc>
                            <m:accPr>
                              <m:chr m:val="̂"/>
                              <m:ctrlPr>
                                <a:rPr kumimoji="1" lang="ja-JP" altLang="en-US" sz="2000" i="1" smtClean="0">
                                  <a:latin typeface="Cambria Math" panose="02040503050406030204" pitchFamily="18" charset="0"/>
                                </a:rPr>
                              </m:ctrlPr>
                            </m:accPr>
                            <m:e>
                              <m:r>
                                <a:rPr kumimoji="1" lang="en-US" altLang="ja-JP" sz="2000" b="0" i="1" smtClean="0">
                                  <a:latin typeface="Cambria Math" panose="02040503050406030204" pitchFamily="18" charset="0"/>
                                </a:rPr>
                                <m:t>𝑂</m:t>
                              </m:r>
                            </m:e>
                          </m:acc>
                        </m:e>
                        <m:sub>
                          <m:r>
                            <a:rPr kumimoji="1" lang="en-US" altLang="ja-JP" sz="2000" b="0" i="1" smtClean="0">
                              <a:latin typeface="Cambria Math" panose="02040503050406030204" pitchFamily="18" charset="0"/>
                            </a:rPr>
                            <m:t>𝜆</m:t>
                          </m:r>
                          <m:r>
                            <a:rPr kumimoji="1" lang="en-US" altLang="ja-JP" sz="2000" b="0" i="1" smtClean="0">
                              <a:latin typeface="Cambria Math" panose="02040503050406030204" pitchFamily="18" charset="0"/>
                            </a:rPr>
                            <m:t>=1</m:t>
                          </m:r>
                        </m:sub>
                      </m:sSub>
                      <m:r>
                        <a:rPr kumimoji="1" lang="en-US" altLang="ja-JP" sz="2000" b="0" i="1" smtClean="0">
                          <a:latin typeface="Cambria Math" panose="02040503050406030204" pitchFamily="18" charset="0"/>
                        </a:rPr>
                        <m:t>=</m:t>
                      </m:r>
                      <m:rad>
                        <m:radPr>
                          <m:degHide m:val="on"/>
                          <m:ctrlPr>
                            <a:rPr kumimoji="1" lang="en-US" altLang="ja-JP" sz="2000" b="0" i="1" smtClean="0">
                              <a:latin typeface="Cambria Math" panose="02040503050406030204" pitchFamily="18" charset="0"/>
                            </a:rPr>
                          </m:ctrlPr>
                        </m:radPr>
                        <m:deg/>
                        <m:e>
                          <m:r>
                            <a:rPr kumimoji="1" lang="en-US" altLang="ja-JP" sz="2000" b="0" i="1" smtClean="0">
                              <a:latin typeface="Cambria Math" panose="02040503050406030204" pitchFamily="18" charset="0"/>
                            </a:rPr>
                            <m:t>3</m:t>
                          </m:r>
                        </m:e>
                      </m:rad>
                      <m:r>
                        <a:rPr kumimoji="1" lang="en-US" altLang="ja-JP" sz="2000" b="0" i="1" smtClean="0">
                          <a:latin typeface="Cambria Math" panose="02040503050406030204" pitchFamily="18" charset="0"/>
                        </a:rPr>
                        <m:t>⋅</m:t>
                      </m:r>
                      <m:d>
                        <m:dPr>
                          <m:begChr m:val="{"/>
                          <m:endChr m:val="}"/>
                          <m:ctrlPr>
                            <a:rPr kumimoji="1" lang="en-US" altLang="ja-JP" sz="2000" b="0" i="1" smtClean="0">
                              <a:latin typeface="Cambria Math" panose="02040503050406030204" pitchFamily="18" charset="0"/>
                            </a:rPr>
                          </m:ctrlPr>
                        </m:dPr>
                        <m:e>
                          <m:f>
                            <m:fPr>
                              <m:ctrlPr>
                                <a:rPr lang="en-US" altLang="ja-JP" sz="2000" i="1">
                                  <a:latin typeface="Cambria Math" panose="02040503050406030204" pitchFamily="18" charset="0"/>
                                </a:rPr>
                              </m:ctrlPr>
                            </m:fPr>
                            <m:num>
                              <m:r>
                                <a:rPr lang="en-US" altLang="ja-JP" sz="2000" i="1">
                                  <a:latin typeface="Cambria Math" panose="02040503050406030204" pitchFamily="18" charset="0"/>
                                </a:rPr>
                                <m:t>5</m:t>
                              </m:r>
                            </m:num>
                            <m:den>
                              <m:r>
                                <a:rPr lang="en-US" altLang="ja-JP" sz="2000" i="1">
                                  <a:latin typeface="Cambria Math" panose="02040503050406030204" pitchFamily="18" charset="0"/>
                                </a:rPr>
                                <m:t>3</m:t>
                              </m:r>
                            </m:den>
                          </m:f>
                          <m:d>
                            <m:dPr>
                              <m:ctrlPr>
                                <a:rPr lang="en-US" altLang="ja-JP" sz="2000" i="1">
                                  <a:latin typeface="Cambria Math" panose="02040503050406030204" pitchFamily="18" charset="0"/>
                                </a:rPr>
                              </m:ctrlPr>
                            </m:dPr>
                            <m:e>
                              <m:f>
                                <m:fPr>
                                  <m:ctrlPr>
                                    <a:rPr lang="en-US" altLang="ja-JP" sz="2000" i="1">
                                      <a:latin typeface="Cambria Math" panose="02040503050406030204" pitchFamily="18" charset="0"/>
                                    </a:rPr>
                                  </m:ctrlPr>
                                </m:fPr>
                                <m:num>
                                  <m:r>
                                    <a:rPr lang="en-US" altLang="ja-JP" sz="2000" i="1">
                                      <a:latin typeface="Cambria Math" panose="02040503050406030204" pitchFamily="18" charset="0"/>
                                    </a:rPr>
                                    <m:t>40</m:t>
                                  </m:r>
                                </m:num>
                                <m:den>
                                  <m:r>
                                    <a:rPr lang="en-US" altLang="ja-JP" sz="2000" i="1">
                                      <a:latin typeface="Cambria Math" panose="02040503050406030204" pitchFamily="18" charset="0"/>
                                    </a:rPr>
                                    <m:t>44</m:t>
                                  </m:r>
                                </m:den>
                              </m:f>
                              <m:nary>
                                <m:naryPr>
                                  <m:chr m:val="∑"/>
                                  <m:supHide m:val="on"/>
                                  <m:ctrlPr>
                                    <a:rPr lang="en-US" altLang="ja-JP" sz="2000" i="1">
                                      <a:latin typeface="Cambria Math" panose="02040503050406030204" pitchFamily="18" charset="0"/>
                                    </a:rPr>
                                  </m:ctrlPr>
                                </m:naryPr>
                                <m:sub>
                                  <m:r>
                                    <m:rPr>
                                      <m:brk m:alnAt="7"/>
                                    </m:rPr>
                                    <a:rPr lang="en-US" altLang="ja-JP" sz="2000" i="1">
                                      <a:latin typeface="Cambria Math" panose="02040503050406030204" pitchFamily="18" charset="0"/>
                                    </a:rPr>
                                    <m:t>𝑖</m:t>
                                  </m:r>
                                  <m:r>
                                    <a:rPr lang="en-US" altLang="ja-JP" sz="2000" i="1">
                                      <a:latin typeface="Cambria Math" panose="02040503050406030204" pitchFamily="18" charset="0"/>
                                    </a:rPr>
                                    <m:t>∈</m:t>
                                  </m:r>
                                  <m:r>
                                    <a:rPr lang="en-US" altLang="ja-JP" sz="2000" i="1">
                                      <a:latin typeface="Cambria Math" panose="02040503050406030204" pitchFamily="18" charset="0"/>
                                    </a:rPr>
                                    <m:t>𝛼</m:t>
                                  </m:r>
                                </m:sub>
                                <m:sup/>
                                <m:e>
                                  <m:sSubSup>
                                    <m:sSubSupPr>
                                      <m:ctrlPr>
                                        <a:rPr lang="en-US" altLang="ja-JP" sz="2000" i="1">
                                          <a:latin typeface="Cambria Math" panose="02040503050406030204" pitchFamily="18" charset="0"/>
                                        </a:rPr>
                                      </m:ctrlPr>
                                    </m:sSubSupPr>
                                    <m:e>
                                      <m:r>
                                        <a:rPr lang="en-US" altLang="ja-JP" sz="2000" i="1">
                                          <a:latin typeface="Cambria Math" panose="02040503050406030204" pitchFamily="18" charset="0"/>
                                        </a:rPr>
                                        <m:t>𝜉</m:t>
                                      </m:r>
                                    </m:e>
                                    <m:sub>
                                      <m:r>
                                        <a:rPr lang="en-US" altLang="ja-JP" sz="2000" i="1">
                                          <a:latin typeface="Cambria Math" panose="02040503050406030204" pitchFamily="18" charset="0"/>
                                        </a:rPr>
                                        <m:t>𝑖</m:t>
                                      </m:r>
                                    </m:sub>
                                    <m:sup>
                                      <m:r>
                                        <a:rPr lang="en-US" altLang="ja-JP" sz="2000" i="1">
                                          <a:latin typeface="Cambria Math" panose="02040503050406030204" pitchFamily="18" charset="0"/>
                                        </a:rPr>
                                        <m:t>2</m:t>
                                      </m:r>
                                    </m:sup>
                                  </m:sSubSup>
                                </m:e>
                              </m:nary>
                              <m:r>
                                <a:rPr lang="en-US" altLang="ja-JP" sz="2000" i="1">
                                  <a:latin typeface="Cambria Math" panose="02040503050406030204" pitchFamily="18" charset="0"/>
                                </a:rPr>
                                <m:t>−</m:t>
                              </m:r>
                              <m:f>
                                <m:fPr>
                                  <m:ctrlPr>
                                    <a:rPr lang="en-US" altLang="ja-JP" sz="2000" i="1">
                                      <a:latin typeface="Cambria Math" panose="02040503050406030204" pitchFamily="18" charset="0"/>
                                    </a:rPr>
                                  </m:ctrlPr>
                                </m:fPr>
                                <m:num>
                                  <m:r>
                                    <a:rPr lang="en-US" altLang="ja-JP" sz="2000" i="1">
                                      <a:latin typeface="Cambria Math" panose="02040503050406030204" pitchFamily="18" charset="0"/>
                                    </a:rPr>
                                    <m:t>4</m:t>
                                  </m:r>
                                </m:num>
                                <m:den>
                                  <m:r>
                                    <a:rPr lang="en-US" altLang="ja-JP" sz="2000" i="1">
                                      <a:latin typeface="Cambria Math" panose="02040503050406030204" pitchFamily="18" charset="0"/>
                                    </a:rPr>
                                    <m:t>44</m:t>
                                  </m:r>
                                </m:den>
                              </m:f>
                              <m:nary>
                                <m:naryPr>
                                  <m:chr m:val="∑"/>
                                  <m:supHide m:val="on"/>
                                  <m:ctrlPr>
                                    <a:rPr lang="en-US" altLang="ja-JP" sz="2000" i="1">
                                      <a:latin typeface="Cambria Math" panose="02040503050406030204" pitchFamily="18" charset="0"/>
                                    </a:rPr>
                                  </m:ctrlPr>
                                </m:naryPr>
                                <m:sub>
                                  <m:r>
                                    <m:rPr>
                                      <m:brk m:alnAt="7"/>
                                    </m:rPr>
                                    <a:rPr lang="en-US" altLang="ja-JP" sz="2000" i="1">
                                      <a:latin typeface="Cambria Math" panose="02040503050406030204" pitchFamily="18" charset="0"/>
                                    </a:rPr>
                                    <m:t>𝑖</m:t>
                                  </m:r>
                                  <m:r>
                                    <a:rPr lang="en-US" altLang="ja-JP" sz="2000" i="1">
                                      <a:latin typeface="Cambria Math" panose="02040503050406030204" pitchFamily="18" charset="0"/>
                                    </a:rPr>
                                    <m:t>∈</m:t>
                                  </m:r>
                                  <m:r>
                                    <m:rPr>
                                      <m:sty m:val="p"/>
                                    </m:rPr>
                                    <a:rPr lang="en-US" altLang="ja-JP" sz="2000" i="0">
                                      <a:latin typeface="Cambria Math" panose="02040503050406030204" pitchFamily="18" charset="0"/>
                                    </a:rPr>
                                    <m:t>Ca</m:t>
                                  </m:r>
                                </m:sub>
                                <m:sup/>
                                <m:e>
                                  <m:sSubSup>
                                    <m:sSubSupPr>
                                      <m:ctrlPr>
                                        <a:rPr lang="en-US" altLang="ja-JP" sz="2000" i="1">
                                          <a:latin typeface="Cambria Math" panose="02040503050406030204" pitchFamily="18" charset="0"/>
                                        </a:rPr>
                                      </m:ctrlPr>
                                    </m:sSubSupPr>
                                    <m:e>
                                      <m:r>
                                        <a:rPr lang="en-US" altLang="ja-JP" sz="2000" i="1">
                                          <a:latin typeface="Cambria Math" panose="02040503050406030204" pitchFamily="18" charset="0"/>
                                        </a:rPr>
                                        <m:t>𝜉</m:t>
                                      </m:r>
                                    </m:e>
                                    <m:sub>
                                      <m:r>
                                        <a:rPr lang="en-US" altLang="ja-JP" sz="2000" i="1">
                                          <a:latin typeface="Cambria Math" panose="02040503050406030204" pitchFamily="18" charset="0"/>
                                        </a:rPr>
                                        <m:t>𝑖</m:t>
                                      </m:r>
                                    </m:sub>
                                    <m:sup>
                                      <m:r>
                                        <a:rPr lang="en-US" altLang="ja-JP" sz="2000" i="1">
                                          <a:latin typeface="Cambria Math" panose="02040503050406030204" pitchFamily="18" charset="0"/>
                                        </a:rPr>
                                        <m:t>2</m:t>
                                      </m:r>
                                    </m:sup>
                                  </m:sSubSup>
                                </m:e>
                              </m:nary>
                            </m:e>
                          </m:d>
                          <m:r>
                            <a:rPr lang="en-US" altLang="ja-JP" sz="2000" i="1">
                              <a:latin typeface="Cambria Math" panose="02040503050406030204" pitchFamily="18" charset="0"/>
                            </a:rPr>
                            <m:t>𝑅</m:t>
                          </m:r>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𝑌</m:t>
                              </m:r>
                            </m:e>
                            <m:sub>
                              <m:r>
                                <a:rPr lang="en-US" altLang="ja-JP" sz="2000" i="1">
                                  <a:latin typeface="Cambria Math" panose="02040503050406030204" pitchFamily="18" charset="0"/>
                                </a:rPr>
                                <m:t>1,0</m:t>
                              </m:r>
                            </m:sub>
                          </m:sSub>
                          <m:d>
                            <m:dPr>
                              <m:ctrlPr>
                                <a:rPr lang="en-US" altLang="ja-JP" sz="2000" i="1">
                                  <a:latin typeface="Cambria Math" panose="02040503050406030204" pitchFamily="18" charset="0"/>
                                </a:rPr>
                              </m:ctrlPr>
                            </m:dPr>
                            <m:e>
                              <m:acc>
                                <m:accPr>
                                  <m:chr m:val="̂"/>
                                  <m:ctrlPr>
                                    <a:rPr lang="en-US" altLang="ja-JP" sz="2000" i="1">
                                      <a:latin typeface="Cambria Math" panose="02040503050406030204" pitchFamily="18" charset="0"/>
                                    </a:rPr>
                                  </m:ctrlPr>
                                </m:accPr>
                                <m:e>
                                  <m:r>
                                    <a:rPr lang="en-US" altLang="ja-JP" sz="2000" b="1" i="0" smtClean="0">
                                      <a:latin typeface="Cambria Math" panose="02040503050406030204" pitchFamily="18" charset="0"/>
                                    </a:rPr>
                                    <m:t>𝐫</m:t>
                                  </m:r>
                                </m:e>
                              </m:acc>
                            </m:e>
                          </m:d>
                          <m:r>
                            <a:rPr lang="en-US" altLang="ja-JP" sz="2000" i="1">
                              <a:latin typeface="Cambria Math" panose="02040503050406030204" pitchFamily="18" charset="0"/>
                            </a:rPr>
                            <m:t>−</m:t>
                          </m:r>
                          <m:f>
                            <m:fPr>
                              <m:ctrlPr>
                                <a:rPr lang="en-US" altLang="ja-JP" sz="2000" i="1">
                                  <a:latin typeface="Cambria Math" panose="02040503050406030204" pitchFamily="18" charset="0"/>
                                </a:rPr>
                              </m:ctrlPr>
                            </m:fPr>
                            <m:num>
                              <m:r>
                                <a:rPr lang="en-US" altLang="ja-JP" sz="2000" i="1">
                                  <a:latin typeface="Cambria Math" panose="02040503050406030204" pitchFamily="18" charset="0"/>
                                </a:rPr>
                                <m:t>4</m:t>
                              </m:r>
                              <m:r>
                                <a:rPr lang="en-US" altLang="ja-JP" sz="2000" b="0" i="1" smtClean="0">
                                  <a:latin typeface="Cambria Math" panose="02040503050406030204" pitchFamily="18" charset="0"/>
                                </a:rPr>
                                <m:t>⋅</m:t>
                              </m:r>
                              <m:r>
                                <a:rPr lang="en-US" altLang="ja-JP" sz="2000" i="1">
                                  <a:latin typeface="Cambria Math" panose="02040503050406030204" pitchFamily="18" charset="0"/>
                                </a:rPr>
                                <m:t>40</m:t>
                              </m:r>
                              <m:r>
                                <a:rPr lang="en-US" altLang="ja-JP" sz="2000" b="0" i="1" smtClean="0">
                                  <a:latin typeface="Cambria Math" panose="02040503050406030204" pitchFamily="18" charset="0"/>
                                </a:rPr>
                                <m:t>⋅</m:t>
                              </m:r>
                              <m:d>
                                <m:dPr>
                                  <m:ctrlPr>
                                    <a:rPr lang="en-US" altLang="ja-JP" sz="2000" i="1">
                                      <a:latin typeface="Cambria Math" panose="02040503050406030204" pitchFamily="18" charset="0"/>
                                    </a:rPr>
                                  </m:ctrlPr>
                                </m:dPr>
                                <m:e>
                                  <m:r>
                                    <a:rPr lang="en-US" altLang="ja-JP" sz="2000" i="1">
                                      <a:latin typeface="Cambria Math" panose="02040503050406030204" pitchFamily="18" charset="0"/>
                                    </a:rPr>
                                    <m:t>4−40</m:t>
                                  </m:r>
                                </m:e>
                              </m:d>
                            </m:num>
                            <m:den>
                              <m:sSup>
                                <m:sSupPr>
                                  <m:ctrlPr>
                                    <a:rPr lang="en-US" altLang="ja-JP" sz="2000" i="1">
                                      <a:latin typeface="Cambria Math" panose="02040503050406030204" pitchFamily="18" charset="0"/>
                                    </a:rPr>
                                  </m:ctrlPr>
                                </m:sSupPr>
                                <m:e>
                                  <m:r>
                                    <a:rPr lang="en-US" altLang="ja-JP" sz="2000" i="1">
                                      <a:latin typeface="Cambria Math" panose="02040503050406030204" pitchFamily="18" charset="0"/>
                                    </a:rPr>
                                    <m:t>44</m:t>
                                  </m:r>
                                </m:e>
                                <m:sup>
                                  <m:r>
                                    <a:rPr lang="en-US" altLang="ja-JP" sz="2000" i="1">
                                      <a:latin typeface="Cambria Math" panose="02040503050406030204" pitchFamily="18" charset="0"/>
                                    </a:rPr>
                                    <m:t>2</m:t>
                                  </m:r>
                                </m:sup>
                              </m:sSup>
                            </m:den>
                          </m:f>
                          <m:sSup>
                            <m:sSupPr>
                              <m:ctrlPr>
                                <a:rPr lang="en-US" altLang="ja-JP" sz="2000" i="1">
                                  <a:latin typeface="Cambria Math" panose="02040503050406030204" pitchFamily="18" charset="0"/>
                                </a:rPr>
                              </m:ctrlPr>
                            </m:sSupPr>
                            <m:e>
                              <m:r>
                                <a:rPr lang="en-US" altLang="ja-JP" sz="2000" i="1">
                                  <a:latin typeface="Cambria Math" panose="02040503050406030204" pitchFamily="18" charset="0"/>
                                </a:rPr>
                                <m:t>𝑅</m:t>
                              </m:r>
                            </m:e>
                            <m:sup>
                              <m:r>
                                <a:rPr lang="en-US" altLang="ja-JP" sz="2000" i="1">
                                  <a:latin typeface="Cambria Math" panose="02040503050406030204" pitchFamily="18" charset="0"/>
                                </a:rPr>
                                <m:t>3</m:t>
                              </m:r>
                            </m:sup>
                          </m:sSup>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𝑌</m:t>
                              </m:r>
                            </m:e>
                            <m:sub>
                              <m:r>
                                <a:rPr lang="en-US" altLang="ja-JP" sz="2000" i="1">
                                  <a:latin typeface="Cambria Math" panose="02040503050406030204" pitchFamily="18" charset="0"/>
                                </a:rPr>
                                <m:t>1,0</m:t>
                              </m:r>
                            </m:sub>
                          </m:sSub>
                          <m:d>
                            <m:dPr>
                              <m:ctrlPr>
                                <a:rPr lang="en-US" altLang="ja-JP" sz="2000" i="1">
                                  <a:latin typeface="Cambria Math" panose="02040503050406030204" pitchFamily="18" charset="0"/>
                                </a:rPr>
                              </m:ctrlPr>
                            </m:dPr>
                            <m:e>
                              <m:acc>
                                <m:accPr>
                                  <m:chr m:val="̂"/>
                                  <m:ctrlPr>
                                    <a:rPr lang="en-US" altLang="ja-JP" sz="2000" i="1">
                                      <a:latin typeface="Cambria Math" panose="02040503050406030204" pitchFamily="18" charset="0"/>
                                    </a:rPr>
                                  </m:ctrlPr>
                                </m:accPr>
                                <m:e>
                                  <m:r>
                                    <a:rPr lang="en-US" altLang="ja-JP" sz="2000" b="1" i="0" smtClean="0">
                                      <a:latin typeface="Cambria Math" panose="02040503050406030204" pitchFamily="18" charset="0"/>
                                    </a:rPr>
                                    <m:t>𝐫</m:t>
                                  </m:r>
                                </m:e>
                              </m:acc>
                            </m:e>
                          </m:d>
                          <m:r>
                            <m:rPr>
                              <m:nor/>
                            </m:rPr>
                            <a:rPr lang="ja-JP" altLang="en-US" sz="2000" dirty="0"/>
                            <m:t> </m:t>
                          </m:r>
                        </m:e>
                      </m:d>
                    </m:oMath>
                  </m:oMathPara>
                </a14:m>
                <a:endParaRPr kumimoji="1" lang="ja-JP" altLang="en-US" sz="2000" dirty="0"/>
              </a:p>
            </p:txBody>
          </p:sp>
        </mc:Choice>
        <mc:Fallback xmlns="">
          <p:sp>
            <p:nvSpPr>
              <p:cNvPr id="32" name="テキスト ボックス 31"/>
              <p:cNvSpPr txBox="1">
                <a:spLocks noRot="1" noChangeAspect="1" noMove="1" noResize="1" noEditPoints="1" noAdjustHandles="1" noChangeArrowheads="1" noChangeShapeType="1" noTextEdit="1"/>
              </p:cNvSpPr>
              <p:nvPr/>
            </p:nvSpPr>
            <p:spPr>
              <a:xfrm>
                <a:off x="635709" y="2062336"/>
                <a:ext cx="8508291" cy="820674"/>
              </a:xfrm>
              <a:prstGeom prst="rect">
                <a:avLst/>
              </a:prstGeom>
              <a:blipFill>
                <a:blip r:embed="rId3"/>
                <a:stretch>
                  <a:fillRect/>
                </a:stretch>
              </a:blipFill>
            </p:spPr>
            <p:txBody>
              <a:bodyPr/>
              <a:lstStyle/>
              <a:p>
                <a:r>
                  <a:rPr lang="ja-JP" altLang="en-US">
                    <a:noFill/>
                  </a:rPr>
                  <a:t> </a:t>
                </a:r>
              </a:p>
            </p:txBody>
          </p:sp>
        </mc:Fallback>
      </mc:AlternateContent>
      <p:sp>
        <p:nvSpPr>
          <p:cNvPr id="33" name="テキスト ボックス 32">
            <a:extLst>
              <a:ext uri="{FF2B5EF4-FFF2-40B4-BE49-F238E27FC236}">
                <a16:creationId xmlns:a16="http://schemas.microsoft.com/office/drawing/2014/main" xmlns="" id="{3CC02380-3B26-4FB9-8C11-FEDD187B1752}"/>
              </a:ext>
            </a:extLst>
          </p:cNvPr>
          <p:cNvSpPr txBox="1"/>
          <p:nvPr/>
        </p:nvSpPr>
        <p:spPr>
          <a:xfrm>
            <a:off x="206606" y="745851"/>
            <a:ext cx="5125700" cy="400110"/>
          </a:xfrm>
          <a:prstGeom prst="rect">
            <a:avLst/>
          </a:prstGeom>
          <a:solidFill>
            <a:schemeClr val="bg1"/>
          </a:solidFill>
        </p:spPr>
        <p:txBody>
          <a:bodyPr wrap="square" rtlCol="0">
            <a:spAutoFit/>
          </a:bodyPr>
          <a:lstStyle/>
          <a:p>
            <a:r>
              <a:rPr kumimoji="1" lang="en-US" altLang="ja-JP" sz="2000" dirty="0">
                <a:solidFill>
                  <a:srgbClr val="0000FF"/>
                </a:solidFill>
              </a:rPr>
              <a:t>1. IS Monopole and Dipole </a:t>
            </a:r>
            <a:r>
              <a:rPr kumimoji="1" lang="en-US" altLang="ja-JP" sz="2000" dirty="0" smtClean="0">
                <a:solidFill>
                  <a:srgbClr val="0000FF"/>
                </a:solidFill>
              </a:rPr>
              <a:t>Operators (Rel. part) </a:t>
            </a:r>
            <a:endParaRPr kumimoji="1" lang="en-US" altLang="ja-JP" sz="2000" dirty="0">
              <a:solidFill>
                <a:srgbClr val="0000FF"/>
              </a:solidFill>
            </a:endParaRPr>
          </a:p>
        </p:txBody>
      </p:sp>
      <mc:AlternateContent xmlns:mc="http://schemas.openxmlformats.org/markup-compatibility/2006" xmlns:a14="http://schemas.microsoft.com/office/drawing/2010/main">
        <mc:Choice Requires="a14">
          <p:sp>
            <p:nvSpPr>
              <p:cNvPr id="34" name="正方形/長方形 33"/>
              <p:cNvSpPr/>
              <p:nvPr/>
            </p:nvSpPr>
            <p:spPr>
              <a:xfrm>
                <a:off x="5808418" y="1085463"/>
                <a:ext cx="79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ja-JP" sz="2400" i="1" smtClean="0">
                          <a:solidFill>
                            <a:schemeClr val="bg1"/>
                          </a:solidFill>
                          <a:latin typeface="Cambria Math" panose="02040503050406030204" pitchFamily="18" charset="0"/>
                        </a:rPr>
                        <m:t>𝛼</m:t>
                      </m:r>
                    </m:oMath>
                  </m:oMathPara>
                </a14:m>
                <a:endParaRPr lang="ja-JP" altLang="en-US" sz="2400" dirty="0">
                  <a:solidFill>
                    <a:schemeClr val="bg1"/>
                  </a:solidFill>
                </a:endParaRPr>
              </a:p>
            </p:txBody>
          </p:sp>
        </mc:Choice>
        <mc:Fallback xmlns="">
          <p:sp>
            <p:nvSpPr>
              <p:cNvPr id="34" name="正方形/長方形 33"/>
              <p:cNvSpPr>
                <a:spLocks noRot="1" noChangeAspect="1" noMove="1" noResize="1" noEditPoints="1" noAdjustHandles="1" noChangeArrowheads="1" noChangeShapeType="1" noTextEdit="1"/>
              </p:cNvSpPr>
              <p:nvPr/>
            </p:nvSpPr>
            <p:spPr>
              <a:xfrm>
                <a:off x="5808418" y="1085463"/>
                <a:ext cx="792000" cy="288000"/>
              </a:xfrm>
              <a:prstGeom prst="rect">
                <a:avLst/>
              </a:prstGeom>
              <a:blipFill>
                <a:blip r:embed="rId4"/>
                <a:stretch>
                  <a:fillRect b="-12766"/>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5" name="正方形/長方形 34"/>
              <p:cNvSpPr/>
              <p:nvPr/>
            </p:nvSpPr>
            <p:spPr>
              <a:xfrm>
                <a:off x="6756100" y="941430"/>
                <a:ext cx="364202"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000" b="1" i="0">
                          <a:latin typeface="Cambria Math" panose="02040503050406030204" pitchFamily="18" charset="0"/>
                        </a:rPr>
                        <m:t>𝐫</m:t>
                      </m:r>
                    </m:oMath>
                  </m:oMathPara>
                </a14:m>
                <a:endParaRPr lang="ja-JP" altLang="en-US" sz="2000" dirty="0"/>
              </a:p>
            </p:txBody>
          </p:sp>
        </mc:Choice>
        <mc:Fallback xmlns="">
          <p:sp>
            <p:nvSpPr>
              <p:cNvPr id="35" name="正方形/長方形 34"/>
              <p:cNvSpPr>
                <a:spLocks noRot="1" noChangeAspect="1" noMove="1" noResize="1" noEditPoints="1" noAdjustHandles="1" noChangeArrowheads="1" noChangeShapeType="1" noTextEdit="1"/>
              </p:cNvSpPr>
              <p:nvPr/>
            </p:nvSpPr>
            <p:spPr>
              <a:xfrm>
                <a:off x="6756100" y="941430"/>
                <a:ext cx="364202" cy="400110"/>
              </a:xfrm>
              <a:prstGeom prst="rect">
                <a:avLst/>
              </a:prstGeom>
              <a:blipFill>
                <a:blip r:embed="rId5"/>
                <a:stretch>
                  <a:fillRect/>
                </a:stretch>
              </a:blipFill>
            </p:spPr>
            <p:txBody>
              <a:bodyPr/>
              <a:lstStyle/>
              <a:p>
                <a:r>
                  <a:rPr lang="ja-JP" altLang="en-US">
                    <a:noFill/>
                  </a:rPr>
                  <a:t> </a:t>
                </a:r>
              </a:p>
            </p:txBody>
          </p:sp>
        </mc:Fallback>
      </mc:AlternateContent>
      <p:sp>
        <p:nvSpPr>
          <p:cNvPr id="42" name="楕円 41"/>
          <p:cNvSpPr/>
          <p:nvPr/>
        </p:nvSpPr>
        <p:spPr>
          <a:xfrm>
            <a:off x="5969891" y="640940"/>
            <a:ext cx="720000" cy="720000"/>
          </a:xfrm>
          <a:prstGeom prst="ellipse">
            <a:avLst/>
          </a:prstGeom>
          <a:solidFill>
            <a:srgbClr val="FFE5E5"/>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楕円 42"/>
          <p:cNvSpPr/>
          <p:nvPr/>
        </p:nvSpPr>
        <p:spPr>
          <a:xfrm>
            <a:off x="7166003" y="415299"/>
            <a:ext cx="1152000" cy="1152000"/>
          </a:xfrm>
          <a:prstGeom prst="ellipse">
            <a:avLst/>
          </a:prstGeom>
          <a:solidFill>
            <a:srgbClr val="E7E7F9"/>
          </a:solidFill>
          <a:ln w="19050">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4" name="正方形/長方形 43"/>
              <p:cNvSpPr/>
              <p:nvPr/>
            </p:nvSpPr>
            <p:spPr>
              <a:xfrm>
                <a:off x="6566496" y="432028"/>
                <a:ext cx="743409"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000" b="0" i="1" smtClean="0">
                          <a:solidFill>
                            <a:schemeClr val="tx1"/>
                          </a:solidFill>
                          <a:latin typeface="Cambria Math" panose="02040503050406030204" pitchFamily="18" charset="0"/>
                        </a:rPr>
                        <m:t>𝜒</m:t>
                      </m:r>
                      <m:r>
                        <a:rPr lang="en-US" altLang="ja-JP" sz="2000" b="0" i="1" smtClean="0">
                          <a:solidFill>
                            <a:schemeClr val="tx1"/>
                          </a:solidFill>
                          <a:latin typeface="Cambria Math" panose="02040503050406030204" pitchFamily="18" charset="0"/>
                        </a:rPr>
                        <m:t>(</m:t>
                      </m:r>
                      <m:r>
                        <a:rPr lang="en-US" altLang="ja-JP" sz="2000" b="1" i="0" smtClean="0">
                          <a:solidFill>
                            <a:schemeClr val="tx1"/>
                          </a:solidFill>
                          <a:latin typeface="Cambria Math" panose="02040503050406030204" pitchFamily="18" charset="0"/>
                        </a:rPr>
                        <m:t>𝐫</m:t>
                      </m:r>
                      <m:r>
                        <a:rPr lang="en-US" altLang="ja-JP" sz="2000" b="0" i="1" smtClean="0">
                          <a:solidFill>
                            <a:schemeClr val="tx1"/>
                          </a:solidFill>
                          <a:latin typeface="Cambria Math" panose="02040503050406030204" pitchFamily="18" charset="0"/>
                        </a:rPr>
                        <m:t>)</m:t>
                      </m:r>
                    </m:oMath>
                  </m:oMathPara>
                </a14:m>
                <a:endParaRPr lang="ja-JP" altLang="en-US" sz="2000" dirty="0">
                  <a:solidFill>
                    <a:schemeClr val="tx1"/>
                  </a:solidFill>
                </a:endParaRPr>
              </a:p>
            </p:txBody>
          </p:sp>
        </mc:Choice>
        <mc:Fallback xmlns="">
          <p:sp>
            <p:nvSpPr>
              <p:cNvPr id="44" name="正方形/長方形 43"/>
              <p:cNvSpPr>
                <a:spLocks noRot="1" noChangeAspect="1" noMove="1" noResize="1" noEditPoints="1" noAdjustHandles="1" noChangeArrowheads="1" noChangeShapeType="1" noTextEdit="1"/>
              </p:cNvSpPr>
              <p:nvPr/>
            </p:nvSpPr>
            <p:spPr>
              <a:xfrm>
                <a:off x="6566496" y="432028"/>
                <a:ext cx="743409" cy="400110"/>
              </a:xfrm>
              <a:prstGeom prst="rect">
                <a:avLst/>
              </a:prstGeom>
              <a:blipFill>
                <a:blip r:embed="rId6"/>
                <a:stretch>
                  <a:fillRect b="-13636"/>
                </a:stretch>
              </a:blipFill>
            </p:spPr>
            <p:txBody>
              <a:bodyPr/>
              <a:lstStyle/>
              <a:p>
                <a:r>
                  <a:rPr lang="ja-JP" altLang="en-US">
                    <a:noFill/>
                  </a:rPr>
                  <a:t> </a:t>
                </a:r>
              </a:p>
            </p:txBody>
          </p:sp>
        </mc:Fallback>
      </mc:AlternateContent>
      <p:sp>
        <p:nvSpPr>
          <p:cNvPr id="45" name="テキスト ボックス 44"/>
          <p:cNvSpPr txBox="1"/>
          <p:nvPr/>
        </p:nvSpPr>
        <p:spPr>
          <a:xfrm>
            <a:off x="5989500" y="266182"/>
            <a:ext cx="590393" cy="400110"/>
          </a:xfrm>
          <a:prstGeom prst="rect">
            <a:avLst/>
          </a:prstGeom>
          <a:noFill/>
        </p:spPr>
        <p:txBody>
          <a:bodyPr wrap="square" rtlCol="0">
            <a:spAutoFit/>
          </a:bodyPr>
          <a:lstStyle/>
          <a:p>
            <a:pPr algn="ctr"/>
            <a:r>
              <a:rPr lang="en-US" altLang="ja-JP" sz="2000" baseline="30000" dirty="0"/>
              <a:t>4</a:t>
            </a:r>
            <a:r>
              <a:rPr lang="en-US" altLang="ja-JP" sz="2000" dirty="0"/>
              <a:t>He</a:t>
            </a:r>
          </a:p>
        </p:txBody>
      </p:sp>
      <p:sp>
        <p:nvSpPr>
          <p:cNvPr id="46" name="テキスト ボックス 45"/>
          <p:cNvSpPr txBox="1"/>
          <p:nvPr/>
        </p:nvSpPr>
        <p:spPr>
          <a:xfrm>
            <a:off x="7908099" y="224544"/>
            <a:ext cx="819807" cy="400110"/>
          </a:xfrm>
          <a:prstGeom prst="rect">
            <a:avLst/>
          </a:prstGeom>
          <a:noFill/>
        </p:spPr>
        <p:txBody>
          <a:bodyPr wrap="square" rtlCol="0">
            <a:spAutoFit/>
          </a:bodyPr>
          <a:lstStyle/>
          <a:p>
            <a:pPr algn="ctr"/>
            <a:r>
              <a:rPr lang="en-US" altLang="ja-JP" sz="2000" baseline="30000" dirty="0"/>
              <a:t>40</a:t>
            </a:r>
            <a:r>
              <a:rPr lang="en-US" altLang="ja-JP" sz="2000" dirty="0"/>
              <a:t>Ca</a:t>
            </a:r>
          </a:p>
        </p:txBody>
      </p:sp>
      <p:cxnSp>
        <p:nvCxnSpPr>
          <p:cNvPr id="49" name="直線矢印コネクタ 48"/>
          <p:cNvCxnSpPr/>
          <p:nvPr/>
        </p:nvCxnSpPr>
        <p:spPr>
          <a:xfrm flipH="1" flipV="1">
            <a:off x="6288835" y="1002577"/>
            <a:ext cx="1476000"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xmlns="" id="{3CC02380-3B26-4FB9-8C11-FEDD187B1752}"/>
              </a:ext>
            </a:extLst>
          </p:cNvPr>
          <p:cNvSpPr txBox="1"/>
          <p:nvPr/>
        </p:nvSpPr>
        <p:spPr>
          <a:xfrm>
            <a:off x="206606" y="3346452"/>
            <a:ext cx="4775701" cy="400110"/>
          </a:xfrm>
          <a:prstGeom prst="rect">
            <a:avLst/>
          </a:prstGeom>
          <a:solidFill>
            <a:schemeClr val="bg1"/>
          </a:solidFill>
        </p:spPr>
        <p:txBody>
          <a:bodyPr wrap="square" rtlCol="0">
            <a:spAutoFit/>
          </a:bodyPr>
          <a:lstStyle/>
          <a:p>
            <a:r>
              <a:rPr lang="en-US" altLang="ja-JP" sz="2000" dirty="0">
                <a:solidFill>
                  <a:srgbClr val="0000FF"/>
                </a:solidFill>
              </a:rPr>
              <a:t>2</a:t>
            </a:r>
            <a:r>
              <a:rPr kumimoji="1" lang="en-US" altLang="ja-JP" sz="2000" dirty="0">
                <a:solidFill>
                  <a:srgbClr val="0000FF"/>
                </a:solidFill>
              </a:rPr>
              <a:t>. Single particle strength    (</a:t>
            </a:r>
            <a:r>
              <a:rPr kumimoji="1" lang="en-US" altLang="ja-JP" sz="2000" i="1" dirty="0">
                <a:solidFill>
                  <a:srgbClr val="0000FF"/>
                </a:solidFill>
              </a:rPr>
              <a:t>A</a:t>
            </a:r>
            <a:r>
              <a:rPr kumimoji="1" lang="en-US" altLang="ja-JP" sz="2000" dirty="0">
                <a:solidFill>
                  <a:srgbClr val="0000FF"/>
                </a:solidFill>
              </a:rPr>
              <a:t>=44)</a:t>
            </a:r>
          </a:p>
        </p:txBody>
      </p:sp>
      <mc:AlternateContent xmlns:mc="http://schemas.openxmlformats.org/markup-compatibility/2006" xmlns:a14="http://schemas.microsoft.com/office/drawing/2010/main">
        <mc:Choice Requires="a14">
          <p:sp>
            <p:nvSpPr>
              <p:cNvPr id="51" name="テキスト ボックス 50"/>
              <p:cNvSpPr txBox="1"/>
              <p:nvPr/>
            </p:nvSpPr>
            <p:spPr>
              <a:xfrm>
                <a:off x="350365" y="3900754"/>
                <a:ext cx="3972370" cy="578172"/>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𝑀</m:t>
                          </m:r>
                        </m:e>
                        <m:sub>
                          <m:r>
                            <m:rPr>
                              <m:sty m:val="p"/>
                            </m:rPr>
                            <a:rPr kumimoji="1" lang="en-US" altLang="ja-JP" sz="2000" b="0" i="0" smtClean="0">
                              <a:latin typeface="Cambria Math" panose="02040503050406030204" pitchFamily="18" charset="0"/>
                            </a:rPr>
                            <m:t>s</m:t>
                          </m:r>
                          <m:r>
                            <a:rPr kumimoji="1" lang="en-US" altLang="ja-JP" sz="2000" b="0" i="0" smtClean="0">
                              <a:latin typeface="Cambria Math" panose="02040503050406030204" pitchFamily="18" charset="0"/>
                            </a:rPr>
                            <m:t>.</m:t>
                          </m:r>
                          <m:r>
                            <m:rPr>
                              <m:sty m:val="p"/>
                            </m:rPr>
                            <a:rPr kumimoji="1" lang="en-US" altLang="ja-JP" sz="2000" b="0" i="0" smtClean="0">
                              <a:latin typeface="Cambria Math" panose="02040503050406030204" pitchFamily="18" charset="0"/>
                            </a:rPr>
                            <m:t>p</m:t>
                          </m:r>
                          <m:r>
                            <a:rPr kumimoji="1" lang="en-US" altLang="ja-JP" sz="2000" b="0" i="0" smtClean="0">
                              <a:latin typeface="Cambria Math" panose="02040503050406030204" pitchFamily="18" charset="0"/>
                            </a:rPr>
                            <m:t>.</m:t>
                          </m:r>
                        </m:sub>
                        <m:sup>
                          <m:r>
                            <a:rPr kumimoji="1" lang="en-US" altLang="ja-JP" sz="2000" b="0" i="1" smtClean="0">
                              <a:latin typeface="Cambria Math" panose="02040503050406030204" pitchFamily="18" charset="0"/>
                            </a:rPr>
                            <m:t>𝜆</m:t>
                          </m:r>
                          <m:r>
                            <a:rPr kumimoji="1" lang="en-US" altLang="ja-JP" sz="2000" b="0" i="1" smtClean="0">
                              <a:latin typeface="Cambria Math" panose="02040503050406030204" pitchFamily="18" charset="0"/>
                            </a:rPr>
                            <m:t>=0</m:t>
                          </m:r>
                        </m:sup>
                      </m:sSubSup>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3</m:t>
                          </m:r>
                        </m:num>
                        <m:den>
                          <m:r>
                            <a:rPr kumimoji="1" lang="en-US" altLang="ja-JP" sz="2000" b="0" i="1" smtClean="0">
                              <a:latin typeface="Cambria Math" panose="02040503050406030204" pitchFamily="18" charset="0"/>
                            </a:rPr>
                            <m:t>5</m:t>
                          </m:r>
                        </m:den>
                      </m:f>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1.2</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𝐴</m:t>
                                  </m:r>
                                </m:e>
                                <m:sup>
                                  <m:f>
                                    <m:fPr>
                                      <m:type m:val="lin"/>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3</m:t>
                                      </m:r>
                                    </m:den>
                                  </m:f>
                                </m:sup>
                              </m:sSup>
                            </m:e>
                          </m:d>
                        </m:e>
                        <m:sup>
                          <m:r>
                            <a:rPr kumimoji="1" lang="en-US" altLang="ja-JP" sz="2000" b="0" i="1" smtClean="0">
                              <a:latin typeface="Cambria Math" panose="02040503050406030204" pitchFamily="18" charset="0"/>
                            </a:rPr>
                            <m:t>2</m:t>
                          </m:r>
                        </m:sup>
                      </m:sSup>
                      <m:r>
                        <a:rPr kumimoji="1" lang="en-US" altLang="ja-JP" sz="2000" b="0" i="1" smtClean="0">
                          <a:latin typeface="Cambria Math" panose="02040503050406030204" pitchFamily="18" charset="0"/>
                        </a:rPr>
                        <m:t>∼10.77 </m:t>
                      </m:r>
                      <m:r>
                        <m:rPr>
                          <m:sty m:val="p"/>
                        </m:rPr>
                        <a:rPr kumimoji="1" lang="en-US" altLang="ja-JP" sz="2000" b="0" i="0" smtClean="0">
                          <a:latin typeface="Cambria Math" panose="02040503050406030204" pitchFamily="18" charset="0"/>
                        </a:rPr>
                        <m:t>f</m:t>
                      </m:r>
                      <m:sSup>
                        <m:sSupPr>
                          <m:ctrlPr>
                            <a:rPr kumimoji="1" lang="en-US" altLang="ja-JP" sz="2000" b="0" i="1" smtClean="0">
                              <a:latin typeface="Cambria Math" panose="02040503050406030204" pitchFamily="18" charset="0"/>
                            </a:rPr>
                          </m:ctrlPr>
                        </m:sSupPr>
                        <m:e>
                          <m:r>
                            <m:rPr>
                              <m:sty m:val="p"/>
                            </m:rPr>
                            <a:rPr kumimoji="1" lang="en-US" altLang="ja-JP" sz="2000" b="0" i="0" smtClean="0">
                              <a:latin typeface="Cambria Math" panose="02040503050406030204" pitchFamily="18" charset="0"/>
                            </a:rPr>
                            <m:t>m</m:t>
                          </m:r>
                        </m:e>
                        <m:sup>
                          <m:r>
                            <a:rPr kumimoji="1" lang="en-US" altLang="ja-JP" sz="2000" b="0" i="0" smtClean="0">
                              <a:latin typeface="Cambria Math" panose="02040503050406030204" pitchFamily="18" charset="0"/>
                            </a:rPr>
                            <m:t>2</m:t>
                          </m:r>
                        </m:sup>
                      </m:sSup>
                      <m:r>
                        <a:rPr kumimoji="1" lang="en-US" altLang="ja-JP" sz="2000" b="0" i="0" smtClean="0">
                          <a:latin typeface="Cambria Math" panose="02040503050406030204" pitchFamily="18" charset="0"/>
                        </a:rPr>
                        <m:t>,</m:t>
                      </m:r>
                    </m:oMath>
                  </m:oMathPara>
                </a14:m>
                <a:endParaRPr kumimoji="1" lang="ja-JP" altLang="en-US" sz="2000" dirty="0"/>
              </a:p>
            </p:txBody>
          </p:sp>
        </mc:Choice>
        <mc:Fallback xmlns="">
          <p:sp>
            <p:nvSpPr>
              <p:cNvPr id="51" name="テキスト ボックス 50"/>
              <p:cNvSpPr txBox="1">
                <a:spLocks noRot="1" noChangeAspect="1" noMove="1" noResize="1" noEditPoints="1" noAdjustHandles="1" noChangeArrowheads="1" noChangeShapeType="1" noTextEdit="1"/>
              </p:cNvSpPr>
              <p:nvPr/>
            </p:nvSpPr>
            <p:spPr>
              <a:xfrm>
                <a:off x="350365" y="3900754"/>
                <a:ext cx="3972370" cy="578172"/>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2" name="テキスト ボックス 51"/>
              <p:cNvSpPr txBox="1"/>
              <p:nvPr/>
            </p:nvSpPr>
            <p:spPr>
              <a:xfrm>
                <a:off x="4702518" y="3735164"/>
                <a:ext cx="4416081" cy="909352"/>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𝑀</m:t>
                          </m:r>
                        </m:e>
                        <m:sub>
                          <m:r>
                            <m:rPr>
                              <m:sty m:val="p"/>
                            </m:rPr>
                            <a:rPr kumimoji="1" lang="en-US" altLang="ja-JP" sz="2000" b="0" i="0" smtClean="0">
                              <a:latin typeface="Cambria Math" panose="02040503050406030204" pitchFamily="18" charset="0"/>
                            </a:rPr>
                            <m:t>s</m:t>
                          </m:r>
                          <m:r>
                            <a:rPr kumimoji="1" lang="en-US" altLang="ja-JP" sz="2000" b="0" i="0" smtClean="0">
                              <a:latin typeface="Cambria Math" panose="02040503050406030204" pitchFamily="18" charset="0"/>
                            </a:rPr>
                            <m:t>.</m:t>
                          </m:r>
                          <m:r>
                            <m:rPr>
                              <m:sty m:val="p"/>
                            </m:rPr>
                            <a:rPr kumimoji="1" lang="en-US" altLang="ja-JP" sz="2000" b="0" i="0" smtClean="0">
                              <a:latin typeface="Cambria Math" panose="02040503050406030204" pitchFamily="18" charset="0"/>
                            </a:rPr>
                            <m:t>p</m:t>
                          </m:r>
                          <m:r>
                            <a:rPr kumimoji="1" lang="en-US" altLang="ja-JP" sz="2000" b="0" i="0" smtClean="0">
                              <a:latin typeface="Cambria Math" panose="02040503050406030204" pitchFamily="18" charset="0"/>
                            </a:rPr>
                            <m:t>.</m:t>
                          </m:r>
                        </m:sub>
                        <m:sup>
                          <m:r>
                            <a:rPr kumimoji="1" lang="en-US" altLang="ja-JP" sz="2000" b="0" i="1" smtClean="0">
                              <a:latin typeface="Cambria Math" panose="02040503050406030204" pitchFamily="18" charset="0"/>
                            </a:rPr>
                            <m:t>𝜆</m:t>
                          </m:r>
                          <m:r>
                            <a:rPr kumimoji="1" lang="en-US" altLang="ja-JP" sz="2000" b="0" i="1" smtClean="0">
                              <a:latin typeface="Cambria Math" panose="02040503050406030204" pitchFamily="18" charset="0"/>
                            </a:rPr>
                            <m:t>=1</m:t>
                          </m:r>
                        </m:sup>
                      </m:sSubSup>
                      <m:r>
                        <a:rPr kumimoji="1" lang="en-US" altLang="ja-JP" sz="2000" b="0" i="1" smtClean="0">
                          <a:latin typeface="Cambria Math" panose="02040503050406030204" pitchFamily="18" charset="0"/>
                        </a:rPr>
                        <m:t>=</m:t>
                      </m:r>
                      <m:rad>
                        <m:radPr>
                          <m:degHide m:val="on"/>
                          <m:ctrlPr>
                            <a:rPr kumimoji="1" lang="en-US" altLang="ja-JP" sz="2000" b="0" i="1" smtClean="0">
                              <a:latin typeface="Cambria Math" panose="02040503050406030204" pitchFamily="18" charset="0"/>
                            </a:rPr>
                          </m:ctrlPr>
                        </m:radPr>
                        <m:deg/>
                        <m:e>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3</m:t>
                              </m:r>
                            </m:num>
                            <m:den>
                              <m:r>
                                <a:rPr kumimoji="1" lang="en-US" altLang="ja-JP" sz="2000" b="0" i="1" smtClean="0">
                                  <a:latin typeface="Cambria Math" panose="02040503050406030204" pitchFamily="18" charset="0"/>
                                </a:rPr>
                                <m:t>16</m:t>
                              </m:r>
                              <m:r>
                                <a:rPr kumimoji="1" lang="en-US" altLang="ja-JP" sz="2000" b="0" i="1" smtClean="0">
                                  <a:latin typeface="Cambria Math" panose="02040503050406030204" pitchFamily="18" charset="0"/>
                                </a:rPr>
                                <m:t>𝜋</m:t>
                              </m:r>
                            </m:den>
                          </m:f>
                        </m:e>
                      </m:rad>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1.2</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𝐴</m:t>
                                  </m:r>
                                </m:e>
                                <m:sup>
                                  <m:f>
                                    <m:fPr>
                                      <m:type m:val="lin"/>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3</m:t>
                                      </m:r>
                                    </m:den>
                                  </m:f>
                                </m:sup>
                              </m:sSup>
                            </m:e>
                          </m:d>
                        </m:e>
                        <m:sup>
                          <m:r>
                            <a:rPr kumimoji="1" lang="en-US" altLang="ja-JP" sz="2000" b="0" i="1" smtClean="0">
                              <a:latin typeface="Cambria Math" panose="02040503050406030204" pitchFamily="18" charset="0"/>
                            </a:rPr>
                            <m:t>3</m:t>
                          </m:r>
                        </m:sup>
                      </m:sSup>
                      <m:r>
                        <a:rPr kumimoji="1" lang="en-US" altLang="ja-JP" sz="2000" b="0" i="1" smtClean="0">
                          <a:latin typeface="Cambria Math" panose="02040503050406030204" pitchFamily="18" charset="0"/>
                        </a:rPr>
                        <m:t>∼18.57 </m:t>
                      </m:r>
                      <m:r>
                        <m:rPr>
                          <m:sty m:val="p"/>
                        </m:rPr>
                        <a:rPr kumimoji="1" lang="en-US" altLang="ja-JP" sz="2000" b="0" i="0" smtClean="0">
                          <a:latin typeface="Cambria Math" panose="02040503050406030204" pitchFamily="18" charset="0"/>
                        </a:rPr>
                        <m:t>f</m:t>
                      </m:r>
                      <m:sSup>
                        <m:sSupPr>
                          <m:ctrlPr>
                            <a:rPr kumimoji="1" lang="en-US" altLang="ja-JP" sz="2000" b="0" i="1" smtClean="0">
                              <a:latin typeface="Cambria Math" panose="02040503050406030204" pitchFamily="18" charset="0"/>
                            </a:rPr>
                          </m:ctrlPr>
                        </m:sSupPr>
                        <m:e>
                          <m:r>
                            <m:rPr>
                              <m:sty m:val="p"/>
                            </m:rPr>
                            <a:rPr kumimoji="1" lang="en-US" altLang="ja-JP" sz="2000" b="0" i="0" smtClean="0">
                              <a:latin typeface="Cambria Math" panose="02040503050406030204" pitchFamily="18" charset="0"/>
                            </a:rPr>
                            <m:t>m</m:t>
                          </m:r>
                        </m:e>
                        <m:sup>
                          <m:r>
                            <a:rPr kumimoji="1" lang="en-US" altLang="ja-JP" sz="2000" b="0" i="0" smtClean="0">
                              <a:latin typeface="Cambria Math" panose="02040503050406030204" pitchFamily="18" charset="0"/>
                            </a:rPr>
                            <m:t>3</m:t>
                          </m:r>
                        </m:sup>
                      </m:sSup>
                    </m:oMath>
                  </m:oMathPara>
                </a14:m>
                <a:endParaRPr kumimoji="1" lang="ja-JP" altLang="en-US" sz="2000" dirty="0"/>
              </a:p>
            </p:txBody>
          </p:sp>
        </mc:Choice>
        <mc:Fallback xmlns="">
          <p:sp>
            <p:nvSpPr>
              <p:cNvPr id="52" name="テキスト ボックス 51"/>
              <p:cNvSpPr txBox="1">
                <a:spLocks noRot="1" noChangeAspect="1" noMove="1" noResize="1" noEditPoints="1" noAdjustHandles="1" noChangeArrowheads="1" noChangeShapeType="1" noTextEdit="1"/>
              </p:cNvSpPr>
              <p:nvPr/>
            </p:nvSpPr>
            <p:spPr>
              <a:xfrm>
                <a:off x="4702518" y="3735164"/>
                <a:ext cx="4416081" cy="909352"/>
              </a:xfrm>
              <a:prstGeom prst="rect">
                <a:avLst/>
              </a:prstGeom>
              <a:blipFill>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7" name="テキスト ボックス 66"/>
              <p:cNvSpPr txBox="1"/>
              <p:nvPr/>
            </p:nvSpPr>
            <p:spPr>
              <a:xfrm>
                <a:off x="635709" y="5416555"/>
                <a:ext cx="2102370" cy="615553"/>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𝑀</m:t>
                          </m:r>
                        </m:e>
                        <m:sub>
                          <m:r>
                            <m:rPr>
                              <m:sty m:val="p"/>
                            </m:rPr>
                            <a:rPr kumimoji="1" lang="en-US" altLang="ja-JP" sz="2000" b="0" i="0" smtClean="0">
                              <a:latin typeface="Cambria Math" panose="02040503050406030204" pitchFamily="18" charset="0"/>
                            </a:rPr>
                            <m:t>sum</m:t>
                          </m:r>
                        </m:sub>
                        <m:sup>
                          <m:r>
                            <a:rPr kumimoji="1" lang="en-US" altLang="ja-JP" sz="2000" b="0" i="1" smtClean="0">
                              <a:latin typeface="Cambria Math" panose="02040503050406030204" pitchFamily="18" charset="0"/>
                            </a:rPr>
                            <m:t>𝜆</m:t>
                          </m:r>
                          <m:r>
                            <a:rPr kumimoji="1" lang="en-US" altLang="ja-JP" sz="2000" b="0" i="1" smtClean="0">
                              <a:latin typeface="Cambria Math" panose="02040503050406030204" pitchFamily="18" charset="0"/>
                            </a:rPr>
                            <m:t>=0</m:t>
                          </m:r>
                        </m:sup>
                      </m:sSubSup>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2</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ℏ</m:t>
                              </m:r>
                            </m:e>
                            <m:sup>
                              <m:r>
                                <a:rPr kumimoji="1" lang="en-US" altLang="ja-JP" sz="2000" b="0" i="1" smtClean="0">
                                  <a:latin typeface="Cambria Math" panose="02040503050406030204" pitchFamily="18" charset="0"/>
                                </a:rPr>
                                <m:t>2</m:t>
                              </m:r>
                            </m:sup>
                          </m:sSup>
                          <m:r>
                            <a:rPr kumimoji="1" lang="en-US" altLang="ja-JP" sz="2000" b="0" i="1" smtClean="0">
                              <a:latin typeface="Cambria Math" panose="02040503050406030204" pitchFamily="18" charset="0"/>
                            </a:rPr>
                            <m:t>𝐴</m:t>
                          </m:r>
                        </m:num>
                        <m:den>
                          <m:r>
                            <a:rPr kumimoji="1" lang="en-US" altLang="ja-JP" sz="2000" b="0" i="1" smtClean="0">
                              <a:latin typeface="Cambria Math" panose="02040503050406030204" pitchFamily="18" charset="0"/>
                            </a:rPr>
                            <m:t>𝑀</m:t>
                          </m:r>
                        </m:den>
                      </m:f>
                      <m:d>
                        <m:dPr>
                          <m:begChr m:val="⟨"/>
                          <m:endChr m:val="⟩"/>
                          <m:ctrlPr>
                            <a:rPr kumimoji="1" lang="en-US" altLang="ja-JP" sz="2000" b="0" i="1" smtClean="0">
                              <a:latin typeface="Cambria Math" panose="02040503050406030204" pitchFamily="18" charset="0"/>
                            </a:rPr>
                          </m:ctrlPr>
                        </m:dPr>
                        <m:e>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2</m:t>
                              </m:r>
                            </m:sup>
                          </m:sSup>
                        </m:e>
                      </m:d>
                      <m:r>
                        <a:rPr kumimoji="1" lang="en-US" altLang="ja-JP" sz="2000" b="0" i="1" smtClean="0">
                          <a:latin typeface="Cambria Math" panose="02040503050406030204" pitchFamily="18" charset="0"/>
                        </a:rPr>
                        <m:t>,</m:t>
                      </m:r>
                    </m:oMath>
                  </m:oMathPara>
                </a14:m>
                <a:endParaRPr kumimoji="1" lang="ja-JP" altLang="en-US" sz="2000" dirty="0"/>
              </a:p>
            </p:txBody>
          </p:sp>
        </mc:Choice>
        <mc:Fallback xmlns="">
          <p:sp>
            <p:nvSpPr>
              <p:cNvPr id="67" name="テキスト ボックス 66"/>
              <p:cNvSpPr txBox="1">
                <a:spLocks noRot="1" noChangeAspect="1" noMove="1" noResize="1" noEditPoints="1" noAdjustHandles="1" noChangeArrowheads="1" noChangeShapeType="1" noTextEdit="1"/>
              </p:cNvSpPr>
              <p:nvPr/>
            </p:nvSpPr>
            <p:spPr>
              <a:xfrm>
                <a:off x="635709" y="5416555"/>
                <a:ext cx="2102370" cy="615553"/>
              </a:xfrm>
              <a:prstGeom prst="rect">
                <a:avLst/>
              </a:prstGeom>
              <a:blipFill>
                <a:blip r:embed="rId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8" name="テキスト ボックス 67"/>
              <p:cNvSpPr txBox="1"/>
              <p:nvPr/>
            </p:nvSpPr>
            <p:spPr>
              <a:xfrm>
                <a:off x="4359235" y="5416555"/>
                <a:ext cx="4276171" cy="697692"/>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𝑀</m:t>
                          </m:r>
                        </m:e>
                        <m:sub>
                          <m:r>
                            <m:rPr>
                              <m:sty m:val="p"/>
                            </m:rPr>
                            <a:rPr kumimoji="1" lang="en-US" altLang="ja-JP" sz="2000" b="0" i="0" smtClean="0">
                              <a:latin typeface="Cambria Math" panose="02040503050406030204" pitchFamily="18" charset="0"/>
                            </a:rPr>
                            <m:t>sum</m:t>
                          </m:r>
                        </m:sub>
                        <m:sup>
                          <m:r>
                            <a:rPr kumimoji="1" lang="en-US" altLang="ja-JP" sz="2000" b="0" i="1" smtClean="0">
                              <a:latin typeface="Cambria Math" panose="02040503050406030204" pitchFamily="18" charset="0"/>
                            </a:rPr>
                            <m:t>𝜆</m:t>
                          </m:r>
                          <m:r>
                            <a:rPr kumimoji="1" lang="en-US" altLang="ja-JP" sz="2000" b="0" i="1" smtClean="0">
                              <a:latin typeface="Cambria Math" panose="02040503050406030204" pitchFamily="18" charset="0"/>
                            </a:rPr>
                            <m:t>=1</m:t>
                          </m:r>
                        </m:sup>
                      </m:sSubSup>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3</m:t>
                          </m:r>
                        </m:num>
                        <m:den>
                          <m:r>
                            <a:rPr kumimoji="1" lang="en-US" altLang="ja-JP" sz="2000" b="0" i="1" smtClean="0">
                              <a:latin typeface="Cambria Math" panose="02040503050406030204" pitchFamily="18" charset="0"/>
                            </a:rPr>
                            <m:t>4</m:t>
                          </m:r>
                          <m:r>
                            <a:rPr kumimoji="1" lang="en-US" altLang="ja-JP" sz="2000" b="0" i="1" smtClean="0">
                              <a:latin typeface="Cambria Math" panose="02040503050406030204" pitchFamily="18" charset="0"/>
                            </a:rPr>
                            <m:t>𝜋</m:t>
                          </m:r>
                        </m:den>
                      </m:f>
                      <m:f>
                        <m:fPr>
                          <m:ctrlPr>
                            <a:rPr kumimoji="1" lang="en-US" altLang="ja-JP" sz="2000" b="0" i="1" smtClean="0">
                              <a:latin typeface="Cambria Math" panose="02040503050406030204" pitchFamily="18" charset="0"/>
                            </a:rPr>
                          </m:ctrlPr>
                        </m:fPr>
                        <m:num>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ℏ</m:t>
                              </m:r>
                            </m:e>
                            <m:sup>
                              <m:r>
                                <a:rPr kumimoji="1" lang="en-US" altLang="ja-JP" sz="2000" b="0" i="1" smtClean="0">
                                  <a:latin typeface="Cambria Math" panose="02040503050406030204" pitchFamily="18" charset="0"/>
                                </a:rPr>
                                <m:t>2</m:t>
                              </m:r>
                            </m:sup>
                          </m:sSup>
                          <m:r>
                            <a:rPr kumimoji="1" lang="en-US" altLang="ja-JP" sz="2000" b="0" i="1" smtClean="0">
                              <a:latin typeface="Cambria Math" panose="02040503050406030204" pitchFamily="18" charset="0"/>
                            </a:rPr>
                            <m:t>𝐴</m:t>
                          </m:r>
                        </m:num>
                        <m:den>
                          <m:r>
                            <a:rPr kumimoji="1" lang="en-US" altLang="ja-JP" sz="2000" b="0" i="1" smtClean="0">
                              <a:latin typeface="Cambria Math" panose="02040503050406030204" pitchFamily="18" charset="0"/>
                            </a:rPr>
                            <m:t>2</m:t>
                          </m:r>
                          <m:r>
                            <a:rPr kumimoji="1" lang="en-US" altLang="ja-JP" sz="2000" b="0" i="1" smtClean="0">
                              <a:latin typeface="Cambria Math" panose="02040503050406030204" pitchFamily="18" charset="0"/>
                            </a:rPr>
                            <m:t>𝑀</m:t>
                          </m:r>
                        </m:den>
                      </m:f>
                      <m:r>
                        <a:rPr kumimoji="1" lang="en-US" altLang="ja-JP" sz="2000" b="0" i="1" smtClean="0">
                          <a:latin typeface="Cambria Math" panose="02040503050406030204" pitchFamily="18" charset="0"/>
                        </a:rPr>
                        <m:t>×</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11</m:t>
                          </m:r>
                          <m:d>
                            <m:dPr>
                              <m:begChr m:val="⟨"/>
                              <m:endChr m:val="⟩"/>
                              <m:ctrlPr>
                                <a:rPr lang="en-US" altLang="ja-JP" sz="2000" i="1">
                                  <a:latin typeface="Cambria Math" panose="02040503050406030204" pitchFamily="18" charset="0"/>
                                </a:rPr>
                              </m:ctrlPr>
                            </m:dPr>
                            <m:e>
                              <m:sSup>
                                <m:sSupPr>
                                  <m:ctrlPr>
                                    <a:rPr lang="en-US" altLang="ja-JP" sz="2000" i="1">
                                      <a:latin typeface="Cambria Math" panose="02040503050406030204" pitchFamily="18" charset="0"/>
                                    </a:rPr>
                                  </m:ctrlPr>
                                </m:sSupPr>
                                <m:e>
                                  <m:r>
                                    <a:rPr lang="en-US" altLang="ja-JP" sz="2000" i="1">
                                      <a:latin typeface="Cambria Math" panose="02040503050406030204" pitchFamily="18" charset="0"/>
                                    </a:rPr>
                                    <m:t>𝑟</m:t>
                                  </m:r>
                                </m:e>
                                <m:sup>
                                  <m:r>
                                    <a:rPr lang="en-US" altLang="ja-JP" sz="2000" b="0" i="1" smtClean="0">
                                      <a:latin typeface="Cambria Math" panose="02040503050406030204" pitchFamily="18" charset="0"/>
                                    </a:rPr>
                                    <m:t>4</m:t>
                                  </m:r>
                                </m:sup>
                              </m:sSup>
                            </m:e>
                          </m:d>
                          <m:r>
                            <a:rPr lang="en-US" altLang="ja-JP" sz="2000" b="0" i="1" smtClean="0">
                              <a:latin typeface="Cambria Math" panose="02040503050406030204" pitchFamily="18" charset="0"/>
                            </a:rPr>
                            <m:t>−</m:t>
                          </m:r>
                          <m:f>
                            <m:fPr>
                              <m:ctrlPr>
                                <a:rPr lang="en-US" altLang="ja-JP" sz="2000" b="0" i="1" smtClean="0">
                                  <a:latin typeface="Cambria Math" panose="02040503050406030204" pitchFamily="18" charset="0"/>
                                </a:rPr>
                              </m:ctrlPr>
                            </m:fPr>
                            <m:num>
                              <m:r>
                                <a:rPr lang="en-US" altLang="ja-JP" sz="2000" b="0" i="1" smtClean="0">
                                  <a:latin typeface="Cambria Math" panose="02040503050406030204" pitchFamily="18" charset="0"/>
                                </a:rPr>
                                <m:t>25</m:t>
                              </m:r>
                            </m:num>
                            <m:den>
                              <m:r>
                                <a:rPr lang="en-US" altLang="ja-JP" sz="2000" b="0" i="1" smtClean="0">
                                  <a:latin typeface="Cambria Math" panose="02040503050406030204" pitchFamily="18" charset="0"/>
                                </a:rPr>
                                <m:t>3</m:t>
                              </m:r>
                            </m:den>
                          </m:f>
                          <m:sSup>
                            <m:sSupPr>
                              <m:ctrlPr>
                                <a:rPr lang="en-US" altLang="ja-JP" sz="2000" b="0" i="1" smtClean="0">
                                  <a:latin typeface="Cambria Math" panose="02040503050406030204" pitchFamily="18" charset="0"/>
                                </a:rPr>
                              </m:ctrlPr>
                            </m:sSupPr>
                            <m:e>
                              <m:d>
                                <m:dPr>
                                  <m:begChr m:val="⟨"/>
                                  <m:endChr m:val="⟩"/>
                                  <m:ctrlPr>
                                    <a:rPr lang="en-US" altLang="ja-JP" sz="2000" i="1">
                                      <a:latin typeface="Cambria Math" panose="02040503050406030204" pitchFamily="18" charset="0"/>
                                    </a:rPr>
                                  </m:ctrlPr>
                                </m:dPr>
                                <m:e>
                                  <m:sSup>
                                    <m:sSupPr>
                                      <m:ctrlPr>
                                        <a:rPr lang="en-US" altLang="ja-JP" sz="2000" i="1">
                                          <a:latin typeface="Cambria Math" panose="02040503050406030204" pitchFamily="18" charset="0"/>
                                        </a:rPr>
                                      </m:ctrlPr>
                                    </m:sSupPr>
                                    <m:e>
                                      <m:r>
                                        <a:rPr lang="en-US" altLang="ja-JP" sz="2000" i="1">
                                          <a:latin typeface="Cambria Math" panose="02040503050406030204" pitchFamily="18" charset="0"/>
                                        </a:rPr>
                                        <m:t>𝑟</m:t>
                                      </m:r>
                                    </m:e>
                                    <m:sup>
                                      <m:r>
                                        <a:rPr lang="en-US" altLang="ja-JP" sz="2000" i="1">
                                          <a:latin typeface="Cambria Math" panose="02040503050406030204" pitchFamily="18" charset="0"/>
                                        </a:rPr>
                                        <m:t>2</m:t>
                                      </m:r>
                                    </m:sup>
                                  </m:sSup>
                                </m:e>
                              </m:d>
                            </m:e>
                            <m:sup>
                              <m:r>
                                <a:rPr lang="en-US" altLang="ja-JP" sz="2000" b="0" i="1" smtClean="0">
                                  <a:latin typeface="Cambria Math" panose="02040503050406030204" pitchFamily="18" charset="0"/>
                                </a:rPr>
                                <m:t>2</m:t>
                              </m:r>
                            </m:sup>
                          </m:sSup>
                        </m:e>
                      </m:d>
                    </m:oMath>
                  </m:oMathPara>
                </a14:m>
                <a:endParaRPr kumimoji="1" lang="ja-JP" altLang="en-US" sz="2000" dirty="0"/>
              </a:p>
            </p:txBody>
          </p:sp>
        </mc:Choice>
        <mc:Fallback xmlns="">
          <p:sp>
            <p:nvSpPr>
              <p:cNvPr id="68" name="テキスト ボックス 67"/>
              <p:cNvSpPr txBox="1">
                <a:spLocks noRot="1" noChangeAspect="1" noMove="1" noResize="1" noEditPoints="1" noAdjustHandles="1" noChangeArrowheads="1" noChangeShapeType="1" noTextEdit="1"/>
              </p:cNvSpPr>
              <p:nvPr/>
            </p:nvSpPr>
            <p:spPr>
              <a:xfrm>
                <a:off x="4359235" y="5416555"/>
                <a:ext cx="4276171" cy="697692"/>
              </a:xfrm>
              <a:prstGeom prst="rect">
                <a:avLst/>
              </a:prstGeom>
              <a:blipFill>
                <a:blip r:embed="rId1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正方形/長方形 4"/>
              <p:cNvSpPr/>
              <p:nvPr/>
            </p:nvSpPr>
            <p:spPr>
              <a:xfrm>
                <a:off x="1169694" y="6073268"/>
                <a:ext cx="2350643"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000" i="1">
                          <a:latin typeface="Cambria Math" panose="02040503050406030204" pitchFamily="18" charset="0"/>
                        </a:rPr>
                        <m:t>∼47322 </m:t>
                      </m:r>
                      <m:r>
                        <m:rPr>
                          <m:sty m:val="p"/>
                        </m:rPr>
                        <a:rPr lang="en-US" altLang="ja-JP" sz="2000">
                          <a:latin typeface="Cambria Math" panose="02040503050406030204" pitchFamily="18" charset="0"/>
                        </a:rPr>
                        <m:t>MeV</m:t>
                      </m:r>
                      <m:r>
                        <a:rPr lang="en-US" altLang="ja-JP" sz="2000">
                          <a:latin typeface="Cambria Math" panose="02040503050406030204" pitchFamily="18" charset="0"/>
                        </a:rPr>
                        <m:t>⋅</m:t>
                      </m:r>
                      <m:r>
                        <m:rPr>
                          <m:sty m:val="p"/>
                        </m:rPr>
                        <a:rPr lang="en-US" altLang="ja-JP" sz="2000">
                          <a:latin typeface="Cambria Math" panose="02040503050406030204" pitchFamily="18" charset="0"/>
                        </a:rPr>
                        <m:t>f</m:t>
                      </m:r>
                      <m:sSup>
                        <m:sSupPr>
                          <m:ctrlPr>
                            <a:rPr lang="en-US" altLang="ja-JP" sz="2000" i="1">
                              <a:latin typeface="Cambria Math" panose="02040503050406030204" pitchFamily="18" charset="0"/>
                            </a:rPr>
                          </m:ctrlPr>
                        </m:sSupPr>
                        <m:e>
                          <m:r>
                            <m:rPr>
                              <m:sty m:val="p"/>
                            </m:rPr>
                            <a:rPr lang="en-US" altLang="ja-JP" sz="2000">
                              <a:latin typeface="Cambria Math" panose="02040503050406030204" pitchFamily="18" charset="0"/>
                            </a:rPr>
                            <m:t>m</m:t>
                          </m:r>
                        </m:e>
                        <m:sup>
                          <m:r>
                            <a:rPr lang="en-US" altLang="ja-JP" sz="2000">
                              <a:latin typeface="Cambria Math" panose="02040503050406030204" pitchFamily="18" charset="0"/>
                            </a:rPr>
                            <m:t>4</m:t>
                          </m:r>
                        </m:sup>
                      </m:sSup>
                    </m:oMath>
                  </m:oMathPara>
                </a14:m>
                <a:endParaRPr lang="ja-JP" altLang="en-US" sz="2000" dirty="0"/>
              </a:p>
            </p:txBody>
          </p:sp>
        </mc:Choice>
        <mc:Fallback xmlns="">
          <p:sp>
            <p:nvSpPr>
              <p:cNvPr id="5" name="正方形/長方形 4"/>
              <p:cNvSpPr>
                <a:spLocks noRot="1" noChangeAspect="1" noMove="1" noResize="1" noEditPoints="1" noAdjustHandles="1" noChangeArrowheads="1" noChangeShapeType="1" noTextEdit="1"/>
              </p:cNvSpPr>
              <p:nvPr/>
            </p:nvSpPr>
            <p:spPr>
              <a:xfrm>
                <a:off x="1169694" y="6073268"/>
                <a:ext cx="2350643" cy="400110"/>
              </a:xfrm>
              <a:prstGeom prst="rect">
                <a:avLst/>
              </a:prstGeom>
              <a:blipFill>
                <a:blip r:embed="rId11"/>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9" name="正方形/長方形 68"/>
              <p:cNvSpPr/>
              <p:nvPr/>
            </p:nvSpPr>
            <p:spPr>
              <a:xfrm>
                <a:off x="4906788" y="6107136"/>
                <a:ext cx="2493311"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000" i="1" smtClean="0">
                          <a:latin typeface="Cambria Math" panose="02040503050406030204" pitchFamily="18" charset="0"/>
                        </a:rPr>
                        <m:t>∼</m:t>
                      </m:r>
                      <m:r>
                        <a:rPr lang="en-US" altLang="ja-JP" sz="2000" b="0" i="1" smtClean="0">
                          <a:latin typeface="Cambria Math" panose="02040503050406030204" pitchFamily="18" charset="0"/>
                        </a:rPr>
                        <m:t>288107</m:t>
                      </m:r>
                      <m:r>
                        <a:rPr lang="en-US" altLang="ja-JP" sz="2000" i="1">
                          <a:latin typeface="Cambria Math" panose="02040503050406030204" pitchFamily="18" charset="0"/>
                        </a:rPr>
                        <m:t> </m:t>
                      </m:r>
                      <m:r>
                        <m:rPr>
                          <m:sty m:val="p"/>
                        </m:rPr>
                        <a:rPr lang="en-US" altLang="ja-JP" sz="2000">
                          <a:latin typeface="Cambria Math" panose="02040503050406030204" pitchFamily="18" charset="0"/>
                        </a:rPr>
                        <m:t>MeV</m:t>
                      </m:r>
                      <m:r>
                        <a:rPr lang="en-US" altLang="ja-JP" sz="2000">
                          <a:latin typeface="Cambria Math" panose="02040503050406030204" pitchFamily="18" charset="0"/>
                        </a:rPr>
                        <m:t>⋅</m:t>
                      </m:r>
                      <m:r>
                        <m:rPr>
                          <m:sty m:val="p"/>
                        </m:rPr>
                        <a:rPr lang="en-US" altLang="ja-JP" sz="2000">
                          <a:latin typeface="Cambria Math" panose="02040503050406030204" pitchFamily="18" charset="0"/>
                        </a:rPr>
                        <m:t>f</m:t>
                      </m:r>
                      <m:sSup>
                        <m:sSupPr>
                          <m:ctrlPr>
                            <a:rPr lang="en-US" altLang="ja-JP" sz="2000" i="1">
                              <a:latin typeface="Cambria Math" panose="02040503050406030204" pitchFamily="18" charset="0"/>
                            </a:rPr>
                          </m:ctrlPr>
                        </m:sSupPr>
                        <m:e>
                          <m:r>
                            <m:rPr>
                              <m:sty m:val="p"/>
                            </m:rPr>
                            <a:rPr lang="en-US" altLang="ja-JP" sz="2000">
                              <a:latin typeface="Cambria Math" panose="02040503050406030204" pitchFamily="18" charset="0"/>
                            </a:rPr>
                            <m:t>m</m:t>
                          </m:r>
                        </m:e>
                        <m:sup>
                          <m:r>
                            <a:rPr lang="en-US" altLang="ja-JP" sz="2000" b="0" i="0" smtClean="0">
                              <a:latin typeface="Cambria Math" panose="02040503050406030204" pitchFamily="18" charset="0"/>
                            </a:rPr>
                            <m:t>6</m:t>
                          </m:r>
                        </m:sup>
                      </m:sSup>
                    </m:oMath>
                  </m:oMathPara>
                </a14:m>
                <a:endParaRPr lang="ja-JP" altLang="en-US" sz="2000" dirty="0"/>
              </a:p>
            </p:txBody>
          </p:sp>
        </mc:Choice>
        <mc:Fallback xmlns="">
          <p:sp>
            <p:nvSpPr>
              <p:cNvPr id="69" name="正方形/長方形 68"/>
              <p:cNvSpPr>
                <a:spLocks noRot="1" noChangeAspect="1" noMove="1" noResize="1" noEditPoints="1" noAdjustHandles="1" noChangeArrowheads="1" noChangeShapeType="1" noTextEdit="1"/>
              </p:cNvSpPr>
              <p:nvPr/>
            </p:nvSpPr>
            <p:spPr>
              <a:xfrm>
                <a:off x="4906788" y="6107136"/>
                <a:ext cx="2493311" cy="400110"/>
              </a:xfrm>
              <a:prstGeom prst="rect">
                <a:avLst/>
              </a:prstGeom>
              <a:blipFill>
                <a:blip r:embed="rId12"/>
                <a:stretch>
                  <a:fillRect/>
                </a:stretch>
              </a:blipFill>
            </p:spPr>
            <p:txBody>
              <a:bodyPr/>
              <a:lstStyle/>
              <a:p>
                <a:r>
                  <a:rPr lang="ja-JP" altLang="en-US">
                    <a:noFill/>
                  </a:rPr>
                  <a:t> </a:t>
                </a:r>
              </a:p>
            </p:txBody>
          </p:sp>
        </mc:Fallback>
      </mc:AlternateContent>
      <p:sp>
        <p:nvSpPr>
          <p:cNvPr id="2" name="テキスト ボックス 1"/>
          <p:cNvSpPr txBox="1"/>
          <p:nvPr/>
        </p:nvSpPr>
        <p:spPr>
          <a:xfrm>
            <a:off x="2885440" y="1404739"/>
            <a:ext cx="3109954" cy="369332"/>
          </a:xfrm>
          <a:prstGeom prst="rect">
            <a:avLst/>
          </a:prstGeom>
          <a:noFill/>
        </p:spPr>
        <p:txBody>
          <a:bodyPr wrap="none" rtlCol="0">
            <a:spAutoFit/>
          </a:bodyPr>
          <a:lstStyle/>
          <a:p>
            <a:r>
              <a:rPr kumimoji="1" lang="en-US" altLang="ja-JP" dirty="0" smtClean="0"/>
              <a:t>T. Yamada et al., PTP120 (2008)</a:t>
            </a:r>
            <a:endParaRPr kumimoji="1" lang="ja-JP" altLang="en-US" dirty="0"/>
          </a:p>
        </p:txBody>
      </p:sp>
      <p:sp>
        <p:nvSpPr>
          <p:cNvPr id="23" name="テキスト ボックス 22"/>
          <p:cNvSpPr txBox="1"/>
          <p:nvPr/>
        </p:nvSpPr>
        <p:spPr>
          <a:xfrm>
            <a:off x="6238240" y="2938899"/>
            <a:ext cx="2801216" cy="369332"/>
          </a:xfrm>
          <a:prstGeom prst="rect">
            <a:avLst/>
          </a:prstGeom>
          <a:noFill/>
        </p:spPr>
        <p:txBody>
          <a:bodyPr wrap="none" rtlCol="0">
            <a:spAutoFit/>
          </a:bodyPr>
          <a:lstStyle/>
          <a:p>
            <a:r>
              <a:rPr lang="en-US" altLang="ja-JP" dirty="0" smtClean="0"/>
              <a:t>Y. Chiba</a:t>
            </a:r>
            <a:r>
              <a:rPr kumimoji="1" lang="en-US" altLang="ja-JP" dirty="0" smtClean="0"/>
              <a:t> et al., PRC93 (2016)</a:t>
            </a:r>
            <a:endParaRPr kumimoji="1" lang="ja-JP" altLang="en-US" dirty="0"/>
          </a:p>
        </p:txBody>
      </p:sp>
    </p:spTree>
    <p:extLst>
      <p:ext uri="{BB962C8B-B14F-4D97-AF65-F5344CB8AC3E}">
        <p14:creationId xmlns:p14="http://schemas.microsoft.com/office/powerpoint/2010/main" val="1519721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図 27"/>
          <p:cNvPicPr>
            <a:picLocks noChangeAspect="1"/>
          </p:cNvPicPr>
          <p:nvPr/>
        </p:nvPicPr>
        <p:blipFill>
          <a:blip r:embed="rId3"/>
          <a:stretch>
            <a:fillRect/>
          </a:stretch>
        </p:blipFill>
        <p:spPr>
          <a:xfrm>
            <a:off x="4548862" y="1014534"/>
            <a:ext cx="4595138" cy="4508500"/>
          </a:xfrm>
          <a:prstGeom prst="rect">
            <a:avLst/>
          </a:prstGeom>
        </p:spPr>
      </p:pic>
      <p:pic>
        <p:nvPicPr>
          <p:cNvPr id="27" name="図 26"/>
          <p:cNvPicPr>
            <a:picLocks noChangeAspect="1"/>
          </p:cNvPicPr>
          <p:nvPr/>
        </p:nvPicPr>
        <p:blipFill>
          <a:blip r:embed="rId4"/>
          <a:stretch>
            <a:fillRect/>
          </a:stretch>
        </p:blipFill>
        <p:spPr>
          <a:xfrm>
            <a:off x="17670" y="1005950"/>
            <a:ext cx="4658607" cy="4508500"/>
          </a:xfrm>
          <a:prstGeom prst="rect">
            <a:avLst/>
          </a:prstGeom>
        </p:spPr>
      </p:pic>
      <p:sp>
        <p:nvSpPr>
          <p:cNvPr id="4" name="正方形/長方形 3"/>
          <p:cNvSpPr/>
          <p:nvPr/>
        </p:nvSpPr>
        <p:spPr>
          <a:xfrm>
            <a:off x="207265" y="243840"/>
            <a:ext cx="5195658" cy="4480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200" dirty="0">
                <a:solidFill>
                  <a:sysClr val="windowText" lastClr="000000"/>
                </a:solidFill>
              </a:rPr>
              <a:t>Result </a:t>
            </a:r>
            <a:r>
              <a:rPr lang="en-US" altLang="ja-JP" sz="2200" dirty="0" smtClean="0">
                <a:solidFill>
                  <a:sysClr val="windowText" lastClr="000000"/>
                </a:solidFill>
              </a:rPr>
              <a:t>of α + </a:t>
            </a:r>
            <a:r>
              <a:rPr lang="en-US" altLang="ja-JP" sz="2200" baseline="30000" dirty="0" smtClean="0">
                <a:solidFill>
                  <a:sysClr val="windowText" lastClr="000000"/>
                </a:solidFill>
              </a:rPr>
              <a:t>40</a:t>
            </a:r>
            <a:r>
              <a:rPr lang="en-US" altLang="ja-JP" sz="2200" dirty="0" smtClean="0">
                <a:solidFill>
                  <a:sysClr val="windowText" lastClr="000000"/>
                </a:solidFill>
              </a:rPr>
              <a:t>Ca (1) : IS0 </a:t>
            </a:r>
            <a:r>
              <a:rPr lang="en-US" altLang="ja-JP" sz="2200" dirty="0">
                <a:solidFill>
                  <a:sysClr val="windowText" lastClr="000000"/>
                </a:solidFill>
              </a:rPr>
              <a:t>strength </a:t>
            </a:r>
            <a:r>
              <a:rPr lang="en-US" altLang="ja-JP" sz="2200" dirty="0" smtClean="0">
                <a:solidFill>
                  <a:sysClr val="windowText" lastClr="000000"/>
                </a:solidFill>
              </a:rPr>
              <a:t>function</a:t>
            </a:r>
            <a:endParaRPr kumimoji="1" lang="ja-JP" altLang="en-US" sz="2200" dirty="0">
              <a:solidFill>
                <a:sysClr val="windowText" lastClr="000000"/>
              </a:solidFill>
            </a:endParaRPr>
          </a:p>
        </p:txBody>
      </p:sp>
      <mc:AlternateContent xmlns:mc="http://schemas.openxmlformats.org/markup-compatibility/2006" xmlns:a14="http://schemas.microsoft.com/office/drawing/2010/main">
        <mc:Choice Requires="a14">
          <p:sp>
            <p:nvSpPr>
              <p:cNvPr id="12" name="テキスト ボックス 11"/>
              <p:cNvSpPr txBox="1"/>
              <p:nvPr/>
            </p:nvSpPr>
            <p:spPr>
              <a:xfrm>
                <a:off x="5095470" y="799135"/>
                <a:ext cx="4038429" cy="400110"/>
              </a:xfrm>
              <a:prstGeom prst="rect">
                <a:avLst/>
              </a:prstGeom>
              <a:solidFill>
                <a:schemeClr val="bg1"/>
              </a:solidFill>
            </p:spPr>
            <p:txBody>
              <a:bodyPr wrap="square" rtlCol="0">
                <a:spAutoFit/>
              </a:bodyPr>
              <a:lstStyle/>
              <a:p>
                <a:pPr algn="ctr"/>
                <a:r>
                  <a:rPr lang="en-US" altLang="ja-JP" sz="2000" dirty="0" smtClean="0">
                    <a:ea typeface="Cambria Math" panose="02040503050406030204" pitchFamily="18" charset="0"/>
                  </a:rPr>
                  <a:t>※</a:t>
                </a:r>
                <a:r>
                  <a:rPr lang="en-US" altLang="ja-JP" sz="2000" dirty="0" smtClean="0">
                    <a:ea typeface="Cambria Math" panose="02040503050406030204" pitchFamily="18" charset="0"/>
                    <a:sym typeface="Wingdings" panose="05000000000000000000" pitchFamily="2" charset="2"/>
                  </a:rPr>
                  <a:t> Naïve M.F.   </a:t>
                </a:r>
                <a14:m>
                  <m:oMath xmlns:m="http://schemas.openxmlformats.org/officeDocument/2006/math">
                    <m:sSub>
                      <m:sSubPr>
                        <m:ctrlPr>
                          <a:rPr lang="en-US" altLang="ja-JP" sz="2000" b="0" i="1" smtClean="0">
                            <a:latin typeface="Cambria Math" panose="02040503050406030204" pitchFamily="18" charset="0"/>
                            <a:ea typeface="Cambria Math" panose="02040503050406030204" pitchFamily="18" charset="0"/>
                            <a:sym typeface="Wingdings" panose="05000000000000000000" pitchFamily="2" charset="2"/>
                          </a:rPr>
                        </m:ctrlPr>
                      </m:sSubPr>
                      <m:e>
                        <m:r>
                          <a:rPr lang="en-US" altLang="ja-JP" sz="2000" b="0" i="1" smtClean="0">
                            <a:latin typeface="Cambria Math" panose="02040503050406030204" pitchFamily="18" charset="0"/>
                            <a:ea typeface="Cambria Math" panose="02040503050406030204" pitchFamily="18" charset="0"/>
                            <a:sym typeface="Wingdings" panose="05000000000000000000" pitchFamily="2" charset="2"/>
                          </a:rPr>
                          <m:t>𝐸</m:t>
                        </m:r>
                      </m:e>
                      <m:sub>
                        <m:r>
                          <m:rPr>
                            <m:sty m:val="p"/>
                          </m:rPr>
                          <a:rPr lang="en-US" altLang="ja-JP" sz="2000" b="0" i="0" smtClean="0">
                            <a:latin typeface="Cambria Math" panose="02040503050406030204" pitchFamily="18" charset="0"/>
                            <a:ea typeface="Cambria Math" panose="02040503050406030204" pitchFamily="18" charset="0"/>
                            <a:sym typeface="Wingdings" panose="05000000000000000000" pitchFamily="2" charset="2"/>
                          </a:rPr>
                          <m:t>x</m:t>
                        </m:r>
                      </m:sub>
                    </m:sSub>
                    <m:r>
                      <a:rPr lang="en-US" altLang="ja-JP" sz="2000" b="0" i="1" smtClean="0">
                        <a:latin typeface="Cambria Math" panose="02040503050406030204" pitchFamily="18" charset="0"/>
                        <a:ea typeface="Cambria Math" panose="02040503050406030204" pitchFamily="18" charset="0"/>
                        <a:sym typeface="Wingdings" panose="05000000000000000000" pitchFamily="2" charset="2"/>
                      </a:rPr>
                      <m:t>&gt;2</m:t>
                    </m:r>
                    <m:r>
                      <a:rPr lang="en-US" altLang="ja-JP" sz="2000" b="0" i="1" smtClean="0">
                        <a:latin typeface="Cambria Math" panose="02040503050406030204" pitchFamily="18" charset="0"/>
                        <a:ea typeface="Cambria Math" panose="02040503050406030204" pitchFamily="18" charset="0"/>
                        <a:sym typeface="Wingdings" panose="05000000000000000000" pitchFamily="2" charset="2"/>
                      </a:rPr>
                      <m:t>h𝑤</m:t>
                    </m:r>
                    <m:r>
                      <a:rPr lang="en-US" altLang="ja-JP" sz="2000" b="0" i="1" smtClean="0">
                        <a:latin typeface="Cambria Math" panose="02040503050406030204" pitchFamily="18" charset="0"/>
                        <a:ea typeface="Cambria Math" panose="02040503050406030204" pitchFamily="18" charset="0"/>
                        <a:sym typeface="Wingdings" panose="05000000000000000000" pitchFamily="2" charset="2"/>
                      </a:rPr>
                      <m:t>=30</m:t>
                    </m:r>
                  </m:oMath>
                </a14:m>
                <a:r>
                  <a:rPr lang="en-US" altLang="ja-JP" sz="2000" dirty="0">
                    <a:ea typeface="ＭＳ Ｐゴシック" panose="020B0600070205080204" pitchFamily="50" charset="-128"/>
                  </a:rPr>
                  <a:t> MeV</a:t>
                </a:r>
                <a:endParaRPr kumimoji="1" lang="ja-JP" altLang="en-US" sz="2000" dirty="0">
                  <a:ea typeface="ＭＳ Ｐゴシック" panose="020B0600070205080204" pitchFamily="50" charset="-128"/>
                </a:endParaRPr>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5095470" y="799135"/>
                <a:ext cx="4038429" cy="400110"/>
              </a:xfrm>
              <a:prstGeom prst="rect">
                <a:avLst/>
              </a:prstGeom>
              <a:blipFill>
                <a:blip r:embed="rId5"/>
                <a:stretch>
                  <a:fillRect l="-1057" t="-12121" r="-755" b="-27273"/>
                </a:stretch>
              </a:blipFill>
            </p:spPr>
            <p:txBody>
              <a:bodyPr/>
              <a:lstStyle/>
              <a:p>
                <a:r>
                  <a:rPr lang="ja-JP" altLang="en-US">
                    <a:noFill/>
                  </a:rPr>
                  <a:t> </a:t>
                </a:r>
              </a:p>
            </p:txBody>
          </p:sp>
        </mc:Fallback>
      </mc:AlternateContent>
      <p:cxnSp>
        <p:nvCxnSpPr>
          <p:cNvPr id="17" name="直線コネクタ 16">
            <a:extLst>
              <a:ext uri="{FF2B5EF4-FFF2-40B4-BE49-F238E27FC236}">
                <a16:creationId xmlns:a16="http://schemas.microsoft.com/office/drawing/2014/main" xmlns="" id="{E9C37347-FEDC-1143-8CD1-2881013B86E7}"/>
              </a:ext>
            </a:extLst>
          </p:cNvPr>
          <p:cNvCxnSpPr>
            <a:cxnSpLocks/>
          </p:cNvCxnSpPr>
          <p:nvPr/>
        </p:nvCxnSpPr>
        <p:spPr>
          <a:xfrm flipH="1">
            <a:off x="3520879" y="1279638"/>
            <a:ext cx="0" cy="3600000"/>
          </a:xfrm>
          <a:prstGeom prst="line">
            <a:avLst/>
          </a:prstGeom>
          <a:ln w="28575">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xmlns="" id="{8AFACE06-513E-4836-9AAD-F0B838A0523C}"/>
              </a:ext>
            </a:extLst>
          </p:cNvPr>
          <p:cNvSpPr/>
          <p:nvPr/>
        </p:nvSpPr>
        <p:spPr>
          <a:xfrm>
            <a:off x="2766123" y="2993368"/>
            <a:ext cx="1462621" cy="379249"/>
          </a:xfrm>
          <a:prstGeom prst="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7030A0"/>
                </a:solidFill>
              </a:rPr>
              <a:t>EWSR</a:t>
            </a:r>
            <a:r>
              <a:rPr lang="ja-JP" altLang="en-US" dirty="0">
                <a:solidFill>
                  <a:srgbClr val="7030A0"/>
                </a:solidFill>
              </a:rPr>
              <a:t> </a:t>
            </a:r>
            <a:r>
              <a:rPr lang="en-US" altLang="ja-JP" dirty="0">
                <a:solidFill>
                  <a:srgbClr val="7030A0"/>
                </a:solidFill>
              </a:rPr>
              <a:t>: 25%</a:t>
            </a:r>
            <a:endParaRPr kumimoji="1" lang="ja-JP" altLang="en-US" dirty="0">
              <a:solidFill>
                <a:srgbClr val="7030A0"/>
              </a:solidFill>
            </a:endParaRPr>
          </a:p>
        </p:txBody>
      </p:sp>
      <p:sp>
        <p:nvSpPr>
          <p:cNvPr id="6" name="下矢印 5">
            <a:extLst>
              <a:ext uri="{FF2B5EF4-FFF2-40B4-BE49-F238E27FC236}">
                <a16:creationId xmlns:a16="http://schemas.microsoft.com/office/drawing/2014/main" xmlns="" id="{DEF0FDB6-78C7-244F-8D93-5490A1EF9794}"/>
              </a:ext>
            </a:extLst>
          </p:cNvPr>
          <p:cNvSpPr/>
          <p:nvPr/>
        </p:nvSpPr>
        <p:spPr>
          <a:xfrm rot="5400000">
            <a:off x="2739496" y="3677452"/>
            <a:ext cx="784563" cy="426838"/>
          </a:xfrm>
          <a:prstGeom prst="downArrow">
            <a:avLst>
              <a:gd name="adj1" fmla="val 28800"/>
              <a:gd name="adj2" fmla="val 50000"/>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7030A0"/>
              </a:solidFill>
            </a:endParaRPr>
          </a:p>
        </p:txBody>
      </p:sp>
      <mc:AlternateContent xmlns:mc="http://schemas.openxmlformats.org/markup-compatibility/2006" xmlns:a14="http://schemas.microsoft.com/office/drawing/2010/main">
        <mc:Choice Requires="a14">
          <p:sp>
            <p:nvSpPr>
              <p:cNvPr id="30" name="テキスト ボックス 29">
                <a:extLst>
                  <a:ext uri="{FF2B5EF4-FFF2-40B4-BE49-F238E27FC236}">
                    <a16:creationId xmlns:a16="http://schemas.microsoft.com/office/drawing/2014/main" xmlns="" id="{00799EE1-71DA-40B6-ABF8-50653F8BDCF0}"/>
                  </a:ext>
                </a:extLst>
              </p:cNvPr>
              <p:cNvSpPr txBox="1"/>
              <p:nvPr/>
            </p:nvSpPr>
            <p:spPr>
              <a:xfrm>
                <a:off x="1662284" y="1369036"/>
                <a:ext cx="555665"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kumimoji="1" lang="en-US" altLang="ja-JP" sz="3200" b="0" i="1" smtClean="0">
                              <a:solidFill>
                                <a:srgbClr val="0000FF"/>
                              </a:solidFill>
                              <a:latin typeface="Cambria Math" panose="02040503050406030204" pitchFamily="18" charset="0"/>
                            </a:rPr>
                          </m:ctrlPr>
                        </m:sSubSupPr>
                        <m:e>
                          <m:r>
                            <a:rPr kumimoji="1" lang="en-US" altLang="ja-JP" sz="3200" b="0" i="1" smtClean="0">
                              <a:solidFill>
                                <a:srgbClr val="0000FF"/>
                              </a:solidFill>
                              <a:latin typeface="Cambria Math" panose="02040503050406030204" pitchFamily="18" charset="0"/>
                            </a:rPr>
                            <m:t>0</m:t>
                          </m:r>
                        </m:e>
                        <m:sub>
                          <m:r>
                            <a:rPr kumimoji="1" lang="en-US" altLang="ja-JP" sz="3200" b="0" i="1" smtClean="0">
                              <a:solidFill>
                                <a:srgbClr val="0000FF"/>
                              </a:solidFill>
                              <a:latin typeface="Cambria Math" panose="02040503050406030204" pitchFamily="18" charset="0"/>
                            </a:rPr>
                            <m:t>2</m:t>
                          </m:r>
                        </m:sub>
                        <m:sup>
                          <m:r>
                            <a:rPr kumimoji="1" lang="en-US" altLang="ja-JP" sz="3200" b="0" i="1" smtClean="0">
                              <a:solidFill>
                                <a:srgbClr val="0000FF"/>
                              </a:solidFill>
                              <a:latin typeface="Cambria Math" panose="02040503050406030204" pitchFamily="18" charset="0"/>
                            </a:rPr>
                            <m:t>+</m:t>
                          </m:r>
                        </m:sup>
                      </m:sSubSup>
                    </m:oMath>
                  </m:oMathPara>
                </a14:m>
                <a:endParaRPr kumimoji="1" lang="ja-JP" altLang="en-US" sz="3200" dirty="0">
                  <a:solidFill>
                    <a:srgbClr val="0000FF"/>
                  </a:solidFill>
                </a:endParaRPr>
              </a:p>
            </p:txBody>
          </p:sp>
        </mc:Choice>
        <mc:Fallback xmlns="">
          <p:sp>
            <p:nvSpPr>
              <p:cNvPr id="30" name="テキスト ボックス 29">
                <a:extLst>
                  <a:ext uri="{FF2B5EF4-FFF2-40B4-BE49-F238E27FC236}">
                    <a16:creationId xmlns:a16="http://schemas.microsoft.com/office/drawing/2014/main" id="{00799EE1-71DA-40B6-ABF8-50653F8BDCF0}"/>
                  </a:ext>
                </a:extLst>
              </p:cNvPr>
              <p:cNvSpPr txBox="1">
                <a:spLocks noRot="1" noChangeAspect="1" noMove="1" noResize="1" noEditPoints="1" noAdjustHandles="1" noChangeArrowheads="1" noChangeShapeType="1" noTextEdit="1"/>
              </p:cNvSpPr>
              <p:nvPr/>
            </p:nvSpPr>
            <p:spPr>
              <a:xfrm>
                <a:off x="1662284" y="1369036"/>
                <a:ext cx="555665" cy="492443"/>
              </a:xfrm>
              <a:prstGeom prst="rect">
                <a:avLst/>
              </a:prstGeom>
              <a:blipFill>
                <a:blip r:embed="rId8"/>
                <a:stretch>
                  <a:fillRect/>
                </a:stretch>
              </a:blipFill>
            </p:spPr>
            <p:txBody>
              <a:bodyPr/>
              <a:lstStyle/>
              <a:p>
                <a:r>
                  <a:rPr lang="ja-JP" altLang="en-US">
                    <a:noFill/>
                  </a:rPr>
                  <a:t> </a:t>
                </a:r>
              </a:p>
            </p:txBody>
          </p:sp>
        </mc:Fallback>
      </mc:AlternateContent>
      <p:sp>
        <p:nvSpPr>
          <p:cNvPr id="14" name="テキスト ボックス 13">
            <a:extLst>
              <a:ext uri="{FF2B5EF4-FFF2-40B4-BE49-F238E27FC236}">
                <a16:creationId xmlns:a16="http://schemas.microsoft.com/office/drawing/2014/main" xmlns="" id="{74D299E1-E7CB-4861-8813-7C4155E6334F}"/>
              </a:ext>
            </a:extLst>
          </p:cNvPr>
          <p:cNvSpPr txBox="1"/>
          <p:nvPr/>
        </p:nvSpPr>
        <p:spPr>
          <a:xfrm rot="16200000">
            <a:off x="-1631448" y="2864194"/>
            <a:ext cx="3739895" cy="430887"/>
          </a:xfrm>
          <a:prstGeom prst="rect">
            <a:avLst/>
          </a:prstGeom>
          <a:solidFill>
            <a:schemeClr val="bg1"/>
          </a:solidFill>
        </p:spPr>
        <p:txBody>
          <a:bodyPr wrap="square" rtlCol="0">
            <a:spAutoFit/>
          </a:bodyPr>
          <a:lstStyle/>
          <a:p>
            <a:pPr algn="ctr"/>
            <a:r>
              <a:rPr lang="en-US" altLang="ja-JP" sz="2200" dirty="0">
                <a:ea typeface="Cambria Math" panose="02040503050406030204" pitchFamily="18" charset="0"/>
              </a:rPr>
              <a:t>IS0 transition </a:t>
            </a:r>
            <a:r>
              <a:rPr lang="en-US" altLang="ja-JP" sz="2200" i="1" dirty="0">
                <a:ea typeface="Cambria Math" panose="02040503050406030204" pitchFamily="18" charset="0"/>
              </a:rPr>
              <a:t>S</a:t>
            </a:r>
            <a:r>
              <a:rPr lang="en-US" altLang="ja-JP" sz="2200" dirty="0">
                <a:ea typeface="Cambria Math" panose="02040503050406030204" pitchFamily="18" charset="0"/>
              </a:rPr>
              <a:t>(</a:t>
            </a:r>
            <a:r>
              <a:rPr lang="en-US" altLang="ja-JP" sz="2200" i="1" dirty="0">
                <a:ea typeface="Cambria Math" panose="02040503050406030204" pitchFamily="18" charset="0"/>
              </a:rPr>
              <a:t>E</a:t>
            </a:r>
            <a:r>
              <a:rPr lang="en-US" altLang="ja-JP" sz="2200" dirty="0">
                <a:ea typeface="Cambria Math" panose="02040503050406030204" pitchFamily="18" charset="0"/>
              </a:rPr>
              <a:t>) [fm</a:t>
            </a:r>
            <a:r>
              <a:rPr lang="en-US" altLang="ja-JP" sz="2200" baseline="30000" dirty="0">
                <a:ea typeface="Cambria Math" panose="02040503050406030204" pitchFamily="18" charset="0"/>
              </a:rPr>
              <a:t>4</a:t>
            </a:r>
            <a:r>
              <a:rPr lang="en-US" altLang="ja-JP" sz="2200" dirty="0">
                <a:ea typeface="Cambria Math" panose="02040503050406030204" pitchFamily="18" charset="0"/>
              </a:rPr>
              <a:t>/MeV]</a:t>
            </a:r>
            <a:endParaRPr kumimoji="1" lang="ja-JP" altLang="en-US" sz="2200" dirty="0">
              <a:ea typeface="ＭＳ Ｐゴシック" panose="020B0600070205080204" pitchFamily="50" charset="-128"/>
            </a:endParaRPr>
          </a:p>
        </p:txBody>
      </p:sp>
      <p:sp>
        <p:nvSpPr>
          <p:cNvPr id="15" name="テキスト ボックス 14">
            <a:extLst>
              <a:ext uri="{FF2B5EF4-FFF2-40B4-BE49-F238E27FC236}">
                <a16:creationId xmlns:a16="http://schemas.microsoft.com/office/drawing/2014/main" xmlns="" id="{6CA33578-5024-4DD8-8FA5-BE9F691A2132}"/>
              </a:ext>
            </a:extLst>
          </p:cNvPr>
          <p:cNvSpPr txBox="1"/>
          <p:nvPr/>
        </p:nvSpPr>
        <p:spPr>
          <a:xfrm>
            <a:off x="1109698" y="5193688"/>
            <a:ext cx="2934719" cy="430887"/>
          </a:xfrm>
          <a:prstGeom prst="rect">
            <a:avLst/>
          </a:prstGeom>
          <a:solidFill>
            <a:schemeClr val="bg1"/>
          </a:solidFill>
        </p:spPr>
        <p:txBody>
          <a:bodyPr wrap="square" rtlCol="0">
            <a:spAutoFit/>
          </a:bodyPr>
          <a:lstStyle/>
          <a:p>
            <a:pPr algn="ctr"/>
            <a:r>
              <a:rPr lang="en-US" altLang="ja-JP" sz="2200" dirty="0">
                <a:ea typeface="Cambria Math" panose="02040503050406030204" pitchFamily="18" charset="0"/>
              </a:rPr>
              <a:t>Excitation energy [MeV]</a:t>
            </a:r>
            <a:endParaRPr kumimoji="1" lang="ja-JP" altLang="en-US" sz="2200" dirty="0">
              <a:ea typeface="ＭＳ Ｐゴシック" panose="020B0600070205080204" pitchFamily="50" charset="-128"/>
            </a:endParaRPr>
          </a:p>
        </p:txBody>
      </p:sp>
      <p:sp>
        <p:nvSpPr>
          <p:cNvPr id="36" name="テキスト ボックス 35"/>
          <p:cNvSpPr txBox="1"/>
          <p:nvPr/>
        </p:nvSpPr>
        <p:spPr>
          <a:xfrm>
            <a:off x="264105" y="5817880"/>
            <a:ext cx="4284757" cy="707886"/>
          </a:xfrm>
          <a:prstGeom prst="rect">
            <a:avLst/>
          </a:prstGeom>
          <a:noFill/>
          <a:ln w="19050">
            <a:solidFill>
              <a:srgbClr val="FF0000"/>
            </a:solidFill>
          </a:ln>
        </p:spPr>
        <p:txBody>
          <a:bodyPr wrap="square" rtlCol="0" anchor="ctr">
            <a:spAutoFit/>
          </a:bodyPr>
          <a:lstStyle/>
          <a:p>
            <a:pPr algn="ctr"/>
            <a:r>
              <a:rPr lang="en-US" altLang="ja-JP" sz="2000" dirty="0"/>
              <a:t>This strength appears below 15MeV</a:t>
            </a:r>
          </a:p>
          <a:p>
            <a:pPr algn="ctr"/>
            <a:r>
              <a:rPr lang="en-US" altLang="ja-JP" sz="2000" dirty="0"/>
              <a:t>w</a:t>
            </a:r>
            <a:r>
              <a:rPr kumimoji="1" lang="en-US" altLang="ja-JP" sz="2000" dirty="0"/>
              <a:t>hi</a:t>
            </a:r>
            <a:r>
              <a:rPr lang="en-US" altLang="ja-JP" sz="2000" dirty="0"/>
              <a:t>ch is lower than M.F. model</a:t>
            </a:r>
            <a:endParaRPr kumimoji="1" lang="ja-JP" altLang="en-US" sz="2000" dirty="0"/>
          </a:p>
        </p:txBody>
      </p:sp>
      <p:cxnSp>
        <p:nvCxnSpPr>
          <p:cNvPr id="18" name="直線コネクタ 17">
            <a:extLst>
              <a:ext uri="{FF2B5EF4-FFF2-40B4-BE49-F238E27FC236}">
                <a16:creationId xmlns:a16="http://schemas.microsoft.com/office/drawing/2014/main" xmlns="" id="{E9C37347-FEDC-1143-8CD1-2881013B86E7}"/>
              </a:ext>
            </a:extLst>
          </p:cNvPr>
          <p:cNvCxnSpPr>
            <a:cxnSpLocks/>
          </p:cNvCxnSpPr>
          <p:nvPr/>
        </p:nvCxnSpPr>
        <p:spPr>
          <a:xfrm>
            <a:off x="5251731" y="3173473"/>
            <a:ext cx="3600000" cy="0"/>
          </a:xfrm>
          <a:prstGeom prst="line">
            <a:avLst/>
          </a:prstGeom>
          <a:ln w="19050">
            <a:solidFill>
              <a:srgbClr val="FF00FF"/>
            </a:solidFill>
            <a:prstDash val="dash"/>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xmlns="" id="{6CA33578-5024-4DD8-8FA5-BE9F691A2132}"/>
              </a:ext>
            </a:extLst>
          </p:cNvPr>
          <p:cNvSpPr txBox="1"/>
          <p:nvPr/>
        </p:nvSpPr>
        <p:spPr>
          <a:xfrm>
            <a:off x="5604941" y="5193688"/>
            <a:ext cx="2934719" cy="430887"/>
          </a:xfrm>
          <a:prstGeom prst="rect">
            <a:avLst/>
          </a:prstGeom>
          <a:solidFill>
            <a:schemeClr val="bg1"/>
          </a:solidFill>
        </p:spPr>
        <p:txBody>
          <a:bodyPr wrap="square" rtlCol="0">
            <a:spAutoFit/>
          </a:bodyPr>
          <a:lstStyle/>
          <a:p>
            <a:pPr algn="ctr"/>
            <a:r>
              <a:rPr lang="en-US" altLang="ja-JP" sz="2200" dirty="0">
                <a:ea typeface="Cambria Math" panose="02040503050406030204" pitchFamily="18" charset="0"/>
              </a:rPr>
              <a:t>Excitation energy [MeV]</a:t>
            </a:r>
            <a:endParaRPr kumimoji="1" lang="ja-JP" altLang="en-US" sz="2200" dirty="0">
              <a:ea typeface="ＭＳ Ｐゴシック" panose="020B0600070205080204" pitchFamily="50" charset="-128"/>
            </a:endParaRPr>
          </a:p>
        </p:txBody>
      </p:sp>
      <mc:AlternateContent xmlns:mc="http://schemas.openxmlformats.org/markup-compatibility/2006" xmlns:a14="http://schemas.microsoft.com/office/drawing/2010/main">
        <mc:Choice Requires="a14">
          <p:sp>
            <p:nvSpPr>
              <p:cNvPr id="31" name="テキスト ボックス 30">
                <a:extLst>
                  <a:ext uri="{FF2B5EF4-FFF2-40B4-BE49-F238E27FC236}">
                    <a16:creationId xmlns:a16="http://schemas.microsoft.com/office/drawing/2014/main" xmlns="" id="{00799EE1-71DA-40B6-ABF8-50653F8BDCF0}"/>
                  </a:ext>
                </a:extLst>
              </p:cNvPr>
              <p:cNvSpPr txBox="1"/>
              <p:nvPr/>
            </p:nvSpPr>
            <p:spPr>
              <a:xfrm>
                <a:off x="7035003" y="2560971"/>
                <a:ext cx="555665"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kumimoji="1" lang="en-US" altLang="ja-JP" sz="3200" b="0" i="1" smtClean="0">
                              <a:solidFill>
                                <a:srgbClr val="0000FF"/>
                              </a:solidFill>
                              <a:latin typeface="Cambria Math" panose="02040503050406030204" pitchFamily="18" charset="0"/>
                            </a:rPr>
                          </m:ctrlPr>
                        </m:sSubSupPr>
                        <m:e>
                          <m:r>
                            <a:rPr kumimoji="1" lang="en-US" altLang="ja-JP" sz="3200" b="0" i="1" smtClean="0">
                              <a:solidFill>
                                <a:srgbClr val="0000FF"/>
                              </a:solidFill>
                              <a:latin typeface="Cambria Math" panose="02040503050406030204" pitchFamily="18" charset="0"/>
                            </a:rPr>
                            <m:t>0</m:t>
                          </m:r>
                        </m:e>
                        <m:sub>
                          <m:r>
                            <a:rPr kumimoji="1" lang="en-US" altLang="ja-JP" sz="3200" b="0" i="1" smtClean="0">
                              <a:solidFill>
                                <a:srgbClr val="0000FF"/>
                              </a:solidFill>
                              <a:latin typeface="Cambria Math" panose="02040503050406030204" pitchFamily="18" charset="0"/>
                            </a:rPr>
                            <m:t>2</m:t>
                          </m:r>
                        </m:sub>
                        <m:sup>
                          <m:r>
                            <a:rPr kumimoji="1" lang="en-US" altLang="ja-JP" sz="3200" b="0" i="1" smtClean="0">
                              <a:solidFill>
                                <a:srgbClr val="0000FF"/>
                              </a:solidFill>
                              <a:latin typeface="Cambria Math" panose="02040503050406030204" pitchFamily="18" charset="0"/>
                            </a:rPr>
                            <m:t>+</m:t>
                          </m:r>
                        </m:sup>
                      </m:sSubSup>
                    </m:oMath>
                  </m:oMathPara>
                </a14:m>
                <a:endParaRPr kumimoji="1" lang="ja-JP" altLang="en-US" sz="3200" dirty="0">
                  <a:solidFill>
                    <a:srgbClr val="0000FF"/>
                  </a:solidFill>
                </a:endParaRPr>
              </a:p>
            </p:txBody>
          </p:sp>
        </mc:Choice>
        <mc:Fallback xmlns="">
          <p:sp>
            <p:nvSpPr>
              <p:cNvPr id="31" name="テキスト ボックス 30">
                <a:extLst>
                  <a:ext uri="{FF2B5EF4-FFF2-40B4-BE49-F238E27FC236}">
                    <a16:creationId xmlns:a16="http://schemas.microsoft.com/office/drawing/2014/main" id="{00799EE1-71DA-40B6-ABF8-50653F8BDCF0}"/>
                  </a:ext>
                </a:extLst>
              </p:cNvPr>
              <p:cNvSpPr txBox="1">
                <a:spLocks noRot="1" noChangeAspect="1" noMove="1" noResize="1" noEditPoints="1" noAdjustHandles="1" noChangeArrowheads="1" noChangeShapeType="1" noTextEdit="1"/>
              </p:cNvSpPr>
              <p:nvPr/>
            </p:nvSpPr>
            <p:spPr>
              <a:xfrm>
                <a:off x="7035003" y="2560971"/>
                <a:ext cx="555665" cy="492443"/>
              </a:xfrm>
              <a:prstGeom prst="rect">
                <a:avLst/>
              </a:prstGeom>
              <a:blipFill>
                <a:blip r:embed="rId1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6" name="テキスト ボックス 25">
                <a:extLst>
                  <a:ext uri="{FF2B5EF4-FFF2-40B4-BE49-F238E27FC236}">
                    <a16:creationId xmlns:a16="http://schemas.microsoft.com/office/drawing/2014/main" xmlns="" id="{9DD75B1C-508C-4810-B6C9-22111356A5B6}"/>
                  </a:ext>
                </a:extLst>
              </p:cNvPr>
              <p:cNvSpPr txBox="1"/>
              <p:nvPr/>
            </p:nvSpPr>
            <p:spPr>
              <a:xfrm>
                <a:off x="5402923" y="2741334"/>
                <a:ext cx="1311962" cy="307777"/>
              </a:xfrm>
              <a:prstGeom prst="rect">
                <a:avLst/>
              </a:prstGeom>
              <a:noFill/>
              <a:ln w="28575">
                <a:solidFill>
                  <a:srgbClr val="FF00FF"/>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0" smtClean="0">
                          <a:solidFill>
                            <a:schemeClr val="tx1"/>
                          </a:solidFill>
                          <a:latin typeface="Cambria Math" panose="02040503050406030204" pitchFamily="18" charset="0"/>
                        </a:rPr>
                        <m:t>∼1.5 </m:t>
                      </m:r>
                      <m:r>
                        <m:rPr>
                          <m:sty m:val="p"/>
                        </m:rPr>
                        <a:rPr kumimoji="1" lang="en-US" altLang="ja-JP" sz="2000" b="0" i="0" smtClean="0">
                          <a:solidFill>
                            <a:schemeClr val="tx1"/>
                          </a:solidFill>
                          <a:latin typeface="Cambria Math" panose="02040503050406030204" pitchFamily="18" charset="0"/>
                        </a:rPr>
                        <m:t>times</m:t>
                      </m:r>
                    </m:oMath>
                  </m:oMathPara>
                </a14:m>
                <a:endParaRPr kumimoji="1" lang="ja-JP" altLang="en-US" sz="2000" dirty="0">
                  <a:solidFill>
                    <a:schemeClr val="tx1"/>
                  </a:solidFill>
                </a:endParaRPr>
              </a:p>
            </p:txBody>
          </p:sp>
        </mc:Choice>
        <mc:Fallback xmlns="">
          <p:sp>
            <p:nvSpPr>
              <p:cNvPr id="26" name="テキスト ボックス 25">
                <a:extLst>
                  <a:ext uri="{FF2B5EF4-FFF2-40B4-BE49-F238E27FC236}">
                    <a16:creationId xmlns:a16="http://schemas.microsoft.com/office/drawing/2014/main" id="{9DD75B1C-508C-4810-B6C9-22111356A5B6}"/>
                  </a:ext>
                </a:extLst>
              </p:cNvPr>
              <p:cNvSpPr txBox="1">
                <a:spLocks noRot="1" noChangeAspect="1" noMove="1" noResize="1" noEditPoints="1" noAdjustHandles="1" noChangeArrowheads="1" noChangeShapeType="1" noTextEdit="1"/>
              </p:cNvSpPr>
              <p:nvPr/>
            </p:nvSpPr>
            <p:spPr>
              <a:xfrm>
                <a:off x="5402923" y="2741334"/>
                <a:ext cx="1311962" cy="307777"/>
              </a:xfrm>
              <a:prstGeom prst="rect">
                <a:avLst/>
              </a:prstGeom>
              <a:blipFill>
                <a:blip r:embed="rId11"/>
                <a:stretch>
                  <a:fillRect r="-2715" b="-1818"/>
                </a:stretch>
              </a:blipFill>
              <a:ln w="28575">
                <a:solidFill>
                  <a:srgbClr val="FF00FF"/>
                </a:solidFill>
              </a:ln>
            </p:spPr>
            <p:txBody>
              <a:bodyPr/>
              <a:lstStyle/>
              <a:p>
                <a:r>
                  <a:rPr lang="ja-JP" altLang="en-US">
                    <a:noFill/>
                  </a:rPr>
                  <a:t> </a:t>
                </a:r>
              </a:p>
            </p:txBody>
          </p:sp>
        </mc:Fallback>
      </mc:AlternateContent>
      <p:sp>
        <p:nvSpPr>
          <p:cNvPr id="19" name="テキスト ボックス 18">
            <a:extLst>
              <a:ext uri="{FF2B5EF4-FFF2-40B4-BE49-F238E27FC236}">
                <a16:creationId xmlns:a16="http://schemas.microsoft.com/office/drawing/2014/main" xmlns="" id="{3CC02380-3B26-4FB9-8C11-FEDD187B1752}"/>
              </a:ext>
            </a:extLst>
          </p:cNvPr>
          <p:cNvSpPr txBox="1"/>
          <p:nvPr/>
        </p:nvSpPr>
        <p:spPr>
          <a:xfrm>
            <a:off x="5042920" y="5779496"/>
            <a:ext cx="1248151" cy="707886"/>
          </a:xfrm>
          <a:prstGeom prst="rect">
            <a:avLst/>
          </a:prstGeom>
          <a:solidFill>
            <a:schemeClr val="bg1"/>
          </a:solidFill>
        </p:spPr>
        <p:txBody>
          <a:bodyPr wrap="square" rtlCol="0">
            <a:spAutoFit/>
          </a:bodyPr>
          <a:lstStyle/>
          <a:p>
            <a:pPr algn="ctr"/>
            <a:r>
              <a:rPr kumimoji="1" lang="en-US" altLang="ja-JP" sz="2000" dirty="0">
                <a:solidFill>
                  <a:srgbClr val="7030A0"/>
                </a:solidFill>
              </a:rPr>
              <a:t>Fraction</a:t>
            </a:r>
          </a:p>
          <a:p>
            <a:pPr algn="ctr"/>
            <a:r>
              <a:rPr kumimoji="1" lang="en-US" altLang="ja-JP" sz="2000" dirty="0">
                <a:solidFill>
                  <a:srgbClr val="7030A0"/>
                </a:solidFill>
              </a:rPr>
              <a:t>of </a:t>
            </a:r>
            <a:r>
              <a:rPr lang="en-US" altLang="ja-JP" sz="2000" dirty="0">
                <a:solidFill>
                  <a:srgbClr val="7030A0"/>
                </a:solidFill>
              </a:rPr>
              <a:t>EWSR</a:t>
            </a:r>
            <a:endParaRPr kumimoji="1" lang="en-US" altLang="ja-JP" sz="2000" dirty="0">
              <a:solidFill>
                <a:srgbClr val="7030A0"/>
              </a:solidFill>
            </a:endParaRPr>
          </a:p>
        </p:txBody>
      </p:sp>
      <mc:AlternateContent xmlns:mc="http://schemas.openxmlformats.org/markup-compatibility/2006" xmlns:a14="http://schemas.microsoft.com/office/drawing/2010/main">
        <mc:Choice Requires="a14">
          <p:sp>
            <p:nvSpPr>
              <p:cNvPr id="20" name="正方形/長方形 19">
                <a:extLst>
                  <a:ext uri="{FF2B5EF4-FFF2-40B4-BE49-F238E27FC236}">
                    <a16:creationId xmlns:a16="http://schemas.microsoft.com/office/drawing/2014/main" xmlns="" id="{5F243DB9-2D31-48D2-8539-9FCC1972CE66}"/>
                  </a:ext>
                </a:extLst>
              </p:cNvPr>
              <p:cNvSpPr/>
              <p:nvPr/>
            </p:nvSpPr>
            <p:spPr>
              <a:xfrm>
                <a:off x="6115794" y="5721584"/>
                <a:ext cx="2529731" cy="7845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type m:val="lin"/>
                          <m:ctrlPr>
                            <a:rPr lang="en-US" altLang="ja-JP" sz="2000" b="0" i="1" smtClean="0">
                              <a:latin typeface="Cambria Math" panose="02040503050406030204" pitchFamily="18" charset="0"/>
                            </a:rPr>
                          </m:ctrlPr>
                        </m:fPr>
                        <m:num>
                          <m:nary>
                            <m:naryPr>
                              <m:ctrlPr>
                                <a:rPr lang="en" altLang="ja-JP" sz="2000" i="1">
                                  <a:latin typeface="Cambria Math" panose="02040503050406030204" pitchFamily="18" charset="0"/>
                                </a:rPr>
                              </m:ctrlPr>
                            </m:naryPr>
                            <m:sub>
                              <m:r>
                                <m:rPr>
                                  <m:brk m:alnAt="23"/>
                                </m:rPr>
                                <a:rPr lang="en-US" altLang="ja-JP" sz="2000" i="1">
                                  <a:latin typeface="Cambria Math" panose="02040503050406030204" pitchFamily="18" charset="0"/>
                                </a:rPr>
                                <m:t>0</m:t>
                              </m:r>
                            </m:sub>
                            <m:sup>
                              <m:r>
                                <a:rPr lang="en-US" altLang="ja-JP" sz="2000" i="1">
                                  <a:latin typeface="Cambria Math" panose="02040503050406030204" pitchFamily="18" charset="0"/>
                                </a:rPr>
                                <m:t>𝐸</m:t>
                              </m:r>
                            </m:sup>
                            <m:e>
                              <m:r>
                                <a:rPr lang="en-US" altLang="ja-JP" sz="2000" i="1">
                                  <a:latin typeface="Cambria Math" panose="02040503050406030204" pitchFamily="18" charset="0"/>
                                </a:rPr>
                                <m:t>𝜀</m:t>
                              </m:r>
                              <m:sSub>
                                <m:sSubPr>
                                  <m:ctrlPr>
                                    <a:rPr lang="en-US" altLang="ja-JP" sz="2000" b="0" i="1" smtClean="0">
                                      <a:latin typeface="Cambria Math" panose="02040503050406030204" pitchFamily="18" charset="0"/>
                                    </a:rPr>
                                  </m:ctrlPr>
                                </m:sSubPr>
                                <m:e>
                                  <m:r>
                                    <a:rPr lang="en-US" altLang="ja-JP" sz="2000" i="1">
                                      <a:latin typeface="Cambria Math" panose="02040503050406030204" pitchFamily="18" charset="0"/>
                                    </a:rPr>
                                    <m:t>𝑆</m:t>
                                  </m:r>
                                </m:e>
                                <m:sub>
                                  <m:r>
                                    <a:rPr lang="en-US" altLang="ja-JP" sz="2000" b="0" i="1" smtClean="0">
                                      <a:latin typeface="Cambria Math" panose="02040503050406030204" pitchFamily="18" charset="0"/>
                                    </a:rPr>
                                    <m:t>𝜆</m:t>
                                  </m:r>
                                  <m:r>
                                    <a:rPr lang="en-US" altLang="ja-JP" sz="2000" b="0" i="1" smtClean="0">
                                      <a:latin typeface="Cambria Math" panose="02040503050406030204" pitchFamily="18" charset="0"/>
                                    </a:rPr>
                                    <m:t>=0</m:t>
                                  </m:r>
                                </m:sub>
                              </m:sSub>
                              <m:d>
                                <m:dPr>
                                  <m:ctrlPr>
                                    <a:rPr lang="en-US" altLang="ja-JP" sz="2000" i="1">
                                      <a:latin typeface="Cambria Math" panose="02040503050406030204" pitchFamily="18" charset="0"/>
                                    </a:rPr>
                                  </m:ctrlPr>
                                </m:dPr>
                                <m:e>
                                  <m:r>
                                    <a:rPr lang="en-US" altLang="ja-JP" sz="2000" i="1">
                                      <a:latin typeface="Cambria Math" panose="02040503050406030204" pitchFamily="18" charset="0"/>
                                    </a:rPr>
                                    <m:t>𝜀</m:t>
                                  </m:r>
                                </m:e>
                              </m:d>
                              <m:r>
                                <m:rPr>
                                  <m:sty m:val="p"/>
                                </m:rPr>
                                <a:rPr lang="en-US" altLang="ja-JP" sz="2000">
                                  <a:latin typeface="Cambria Math" panose="02040503050406030204" pitchFamily="18" charset="0"/>
                                </a:rPr>
                                <m:t>d</m:t>
                              </m:r>
                              <m:r>
                                <a:rPr lang="en-US" altLang="ja-JP" sz="2000" i="1">
                                  <a:latin typeface="Cambria Math" panose="02040503050406030204" pitchFamily="18" charset="0"/>
                                </a:rPr>
                                <m:t>𝜀</m:t>
                              </m:r>
                            </m:e>
                          </m:nary>
                        </m:num>
                        <m:den>
                          <m:sSubSup>
                            <m:sSubSupPr>
                              <m:ctrlPr>
                                <a:rPr lang="en-US" altLang="ja-JP" sz="2000" i="1">
                                  <a:latin typeface="Cambria Math" panose="02040503050406030204" pitchFamily="18" charset="0"/>
                                </a:rPr>
                              </m:ctrlPr>
                            </m:sSubSupPr>
                            <m:e>
                              <m:r>
                                <a:rPr lang="en-US" altLang="ja-JP" sz="2000" i="1">
                                  <a:latin typeface="Cambria Math" panose="02040503050406030204" pitchFamily="18" charset="0"/>
                                </a:rPr>
                                <m:t>𝑀</m:t>
                              </m:r>
                            </m:e>
                            <m:sub>
                              <m:r>
                                <m:rPr>
                                  <m:sty m:val="p"/>
                                </m:rPr>
                                <a:rPr lang="en-US" altLang="ja-JP" sz="2000">
                                  <a:latin typeface="Cambria Math" panose="02040503050406030204" pitchFamily="18" charset="0"/>
                                </a:rPr>
                                <m:t>sum</m:t>
                              </m:r>
                            </m:sub>
                            <m:sup>
                              <m:r>
                                <a:rPr lang="en-US" altLang="ja-JP" sz="2000" i="1">
                                  <a:latin typeface="Cambria Math" panose="02040503050406030204" pitchFamily="18" charset="0"/>
                                </a:rPr>
                                <m:t>𝜆</m:t>
                              </m:r>
                              <m:r>
                                <a:rPr lang="en-US" altLang="ja-JP" sz="2000" b="0" i="1" smtClean="0">
                                  <a:latin typeface="Cambria Math" panose="02040503050406030204" pitchFamily="18" charset="0"/>
                                </a:rPr>
                                <m:t>=0</m:t>
                              </m:r>
                            </m:sup>
                          </m:sSubSup>
                        </m:den>
                      </m:f>
                    </m:oMath>
                  </m:oMathPara>
                </a14:m>
                <a:endParaRPr lang="ja-JP" altLang="en-US" sz="2000" dirty="0"/>
              </a:p>
            </p:txBody>
          </p:sp>
        </mc:Choice>
        <mc:Fallback xmlns="">
          <p:sp>
            <p:nvSpPr>
              <p:cNvPr id="20" name="正方形/長方形 19">
                <a:extLst>
                  <a:ext uri="{FF2B5EF4-FFF2-40B4-BE49-F238E27FC236}">
                    <a16:creationId xmlns:a16="http://schemas.microsoft.com/office/drawing/2014/main" id="{5F243DB9-2D31-48D2-8539-9FCC1972CE66}"/>
                  </a:ext>
                </a:extLst>
              </p:cNvPr>
              <p:cNvSpPr>
                <a:spLocks noRot="1" noChangeAspect="1" noMove="1" noResize="1" noEditPoints="1" noAdjustHandles="1" noChangeArrowheads="1" noChangeShapeType="1" noTextEdit="1"/>
              </p:cNvSpPr>
              <p:nvPr/>
            </p:nvSpPr>
            <p:spPr>
              <a:xfrm>
                <a:off x="6115794" y="5721584"/>
                <a:ext cx="2529731" cy="784574"/>
              </a:xfrm>
              <a:prstGeom prst="rect">
                <a:avLst/>
              </a:prstGeom>
              <a:blipFill>
                <a:blip r:embed="rId1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6157649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1340</TotalTime>
  <Words>1853</Words>
  <Application>Microsoft Office PowerPoint</Application>
  <PresentationFormat>画面に合わせる (4:3)</PresentationFormat>
  <Paragraphs>288</Paragraphs>
  <Slides>15</Slides>
  <Notes>9</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15</vt:i4>
      </vt:variant>
    </vt:vector>
  </HeadingPairs>
  <TitlesOfParts>
    <vt:vector size="28" baseType="lpstr">
      <vt:lpstr>HGPｺﾞｼｯｸM</vt:lpstr>
      <vt:lpstr>ＭＳ Ｐゴシック</vt:lpstr>
      <vt:lpstr>ＭＳ 明朝</vt:lpstr>
      <vt:lpstr>游ゴシック</vt:lpstr>
      <vt:lpstr>游ゴシック Light</vt:lpstr>
      <vt:lpstr>Arial</vt:lpstr>
      <vt:lpstr>Calibri</vt:lpstr>
      <vt:lpstr>Calibri Light</vt:lpstr>
      <vt:lpstr>Cambria Math</vt:lpstr>
      <vt:lpstr>Symbol</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mnlab</dc:creator>
  <cp:lastModifiedBy>itomk</cp:lastModifiedBy>
  <cp:revision>210</cp:revision>
  <cp:lastPrinted>2017-11-11T08:23:27Z</cp:lastPrinted>
  <dcterms:created xsi:type="dcterms:W3CDTF">2017-11-11T06:01:50Z</dcterms:created>
  <dcterms:modified xsi:type="dcterms:W3CDTF">2019-09-02T10:19:11Z</dcterms:modified>
</cp:coreProperties>
</file>