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4"/>
  </p:notesMasterIdLst>
  <p:sldIdLst>
    <p:sldId id="256" r:id="rId2"/>
    <p:sldId id="384" r:id="rId3"/>
    <p:sldId id="342" r:id="rId4"/>
    <p:sldId id="344" r:id="rId5"/>
    <p:sldId id="347" r:id="rId6"/>
    <p:sldId id="348" r:id="rId7"/>
    <p:sldId id="265" r:id="rId8"/>
    <p:sldId id="352" r:id="rId9"/>
    <p:sldId id="356" r:id="rId10"/>
    <p:sldId id="389" r:id="rId11"/>
    <p:sldId id="390" r:id="rId12"/>
    <p:sldId id="391" r:id="rId13"/>
    <p:sldId id="409" r:id="rId14"/>
    <p:sldId id="411" r:id="rId15"/>
    <p:sldId id="374" r:id="rId16"/>
    <p:sldId id="404" r:id="rId17"/>
    <p:sldId id="405" r:id="rId18"/>
    <p:sldId id="406" r:id="rId19"/>
    <p:sldId id="407" r:id="rId20"/>
    <p:sldId id="408" r:id="rId21"/>
    <p:sldId id="397" r:id="rId22"/>
    <p:sldId id="414" r:id="rId23"/>
    <p:sldId id="398" r:id="rId24"/>
    <p:sldId id="402" r:id="rId25"/>
    <p:sldId id="400" r:id="rId26"/>
    <p:sldId id="401" r:id="rId27"/>
    <p:sldId id="415" r:id="rId28"/>
    <p:sldId id="379" r:id="rId29"/>
    <p:sldId id="380" r:id="rId30"/>
    <p:sldId id="381" r:id="rId31"/>
    <p:sldId id="382" r:id="rId32"/>
    <p:sldId id="3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B9F1068-B957-44B0-BD40-FC96C41E30AA}">
          <p14:sldIdLst>
            <p14:sldId id="256"/>
            <p14:sldId id="384"/>
            <p14:sldId id="342"/>
            <p14:sldId id="344"/>
            <p14:sldId id="347"/>
            <p14:sldId id="348"/>
            <p14:sldId id="265"/>
            <p14:sldId id="352"/>
            <p14:sldId id="356"/>
            <p14:sldId id="389"/>
            <p14:sldId id="390"/>
            <p14:sldId id="391"/>
            <p14:sldId id="409"/>
            <p14:sldId id="411"/>
            <p14:sldId id="374"/>
            <p14:sldId id="404"/>
            <p14:sldId id="405"/>
            <p14:sldId id="406"/>
            <p14:sldId id="407"/>
            <p14:sldId id="408"/>
            <p14:sldId id="397"/>
            <p14:sldId id="414"/>
            <p14:sldId id="398"/>
            <p14:sldId id="402"/>
            <p14:sldId id="400"/>
            <p14:sldId id="401"/>
            <p14:sldId id="415"/>
            <p14:sldId id="379"/>
            <p14:sldId id="380"/>
            <p14:sldId id="381"/>
            <p14:sldId id="382"/>
            <p14:sldId id="383"/>
          </p14:sldIdLst>
        </p14:section>
        <p14:section name="Sección sin título" id="{E35D3226-CB1B-4D03-A9AA-603D10AF340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18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4660"/>
  </p:normalViewPr>
  <p:slideViewPr>
    <p:cSldViewPr>
      <p:cViewPr varScale="1">
        <p:scale>
          <a:sx n="93" d="100"/>
          <a:sy n="93" d="100"/>
        </p:scale>
        <p:origin x="10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97329-F629-4E01-8766-7B84A7E6772D}" type="datetimeFigureOut">
              <a:rPr lang="en-US" smtClean="0"/>
              <a:pPr/>
              <a:t>5/9/2019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C76AD-827F-4F7F-9C53-4C9868F8C518}" type="slidenum">
              <a:rPr lang="en-US" smtClean="0"/>
              <a:pPr/>
              <a:t>‹Nº›</a:t>
            </a:fld>
            <a:endParaRPr lang="en-US"/>
          </a:p>
        </p:txBody>
      </p:sp>
    </p:spTree>
    <p:extLst>
      <p:ext uri="{BB962C8B-B14F-4D97-AF65-F5344CB8AC3E}">
        <p14:creationId xmlns:p14="http://schemas.microsoft.com/office/powerpoint/2010/main" val="134940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smtClean="0"/>
              <a:t>Lamentablemente,</a:t>
            </a:r>
            <a:r>
              <a:rPr lang="es-MX" baseline="0" dirty="0" smtClean="0"/>
              <a:t> estos fenómenos no son obvios de </a:t>
            </a:r>
            <a:r>
              <a:rPr lang="es-MX" baseline="0" dirty="0" err="1" smtClean="0"/>
              <a:t>lagrangiano</a:t>
            </a:r>
            <a:r>
              <a:rPr lang="es-MX" baseline="0" dirty="0" smtClean="0"/>
              <a:t> de QCD. Sin estos QCD sería igual que QED, pero las interacciones entre tres y cuatro gluones estos fenómenos bastante interesantes</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a:t>
            </a:fld>
            <a:endParaRPr lang="en-US"/>
          </a:p>
        </p:txBody>
      </p:sp>
    </p:spTree>
    <p:extLst>
      <p:ext uri="{BB962C8B-B14F-4D97-AF65-F5344CB8AC3E}">
        <p14:creationId xmlns:p14="http://schemas.microsoft.com/office/powerpoint/2010/main" val="360394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12</a:t>
            </a:fld>
            <a:endParaRPr lang="en-US"/>
          </a:p>
        </p:txBody>
      </p:sp>
    </p:spTree>
    <p:extLst>
      <p:ext uri="{BB962C8B-B14F-4D97-AF65-F5344CB8AC3E}">
        <p14:creationId xmlns:p14="http://schemas.microsoft.com/office/powerpoint/2010/main" val="163143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dirty="0" smtClean="0"/>
              <a:t>Para hacerlo </a:t>
            </a:r>
            <a:r>
              <a:rPr lang="es-ES" dirty="0" err="1" smtClean="0"/>
              <a:t>momentum</a:t>
            </a:r>
            <a:r>
              <a:rPr lang="es-ES" dirty="0" smtClean="0"/>
              <a:t> </a:t>
            </a:r>
            <a:r>
              <a:rPr lang="es-ES" dirty="0" err="1" smtClean="0"/>
              <a:t>dependance</a:t>
            </a:r>
            <a:r>
              <a:rPr lang="es-ES" dirty="0" smtClean="0"/>
              <a:t>, dividimos por mg^2</a:t>
            </a:r>
            <a:r>
              <a:rPr lang="es-ES" baseline="0" dirty="0" smtClean="0"/>
              <a:t> para así poder tener una dependencia con Lambda ^2</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15</a:t>
            </a:fld>
            <a:endParaRPr lang="en-US"/>
          </a:p>
        </p:txBody>
      </p:sp>
    </p:spTree>
    <p:extLst>
      <p:ext uri="{BB962C8B-B14F-4D97-AF65-F5344CB8AC3E}">
        <p14:creationId xmlns:p14="http://schemas.microsoft.com/office/powerpoint/2010/main" val="123387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16</a:t>
            </a:fld>
            <a:endParaRPr lang="en-US"/>
          </a:p>
        </p:txBody>
      </p:sp>
    </p:spTree>
    <p:extLst>
      <p:ext uri="{BB962C8B-B14F-4D97-AF65-F5344CB8AC3E}">
        <p14:creationId xmlns:p14="http://schemas.microsoft.com/office/powerpoint/2010/main" val="147295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17</a:t>
            </a:fld>
            <a:endParaRPr lang="en-US"/>
          </a:p>
        </p:txBody>
      </p:sp>
    </p:spTree>
    <p:extLst>
      <p:ext uri="{BB962C8B-B14F-4D97-AF65-F5344CB8AC3E}">
        <p14:creationId xmlns:p14="http://schemas.microsoft.com/office/powerpoint/2010/main" val="49709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18</a:t>
            </a:fld>
            <a:endParaRPr lang="en-US"/>
          </a:p>
        </p:txBody>
      </p:sp>
    </p:spTree>
    <p:extLst>
      <p:ext uri="{BB962C8B-B14F-4D97-AF65-F5344CB8AC3E}">
        <p14:creationId xmlns:p14="http://schemas.microsoft.com/office/powerpoint/2010/main" val="2376991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19</a:t>
            </a:fld>
            <a:endParaRPr lang="en-US"/>
          </a:p>
        </p:txBody>
      </p:sp>
    </p:spTree>
    <p:extLst>
      <p:ext uri="{BB962C8B-B14F-4D97-AF65-F5344CB8AC3E}">
        <p14:creationId xmlns:p14="http://schemas.microsoft.com/office/powerpoint/2010/main" val="3791896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20</a:t>
            </a:fld>
            <a:endParaRPr lang="en-US"/>
          </a:p>
        </p:txBody>
      </p:sp>
    </p:spTree>
    <p:extLst>
      <p:ext uri="{BB962C8B-B14F-4D97-AF65-F5344CB8AC3E}">
        <p14:creationId xmlns:p14="http://schemas.microsoft.com/office/powerpoint/2010/main" val="350139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err="1" smtClean="0"/>
              <a:t>It</a:t>
            </a:r>
            <a:r>
              <a:rPr lang="es-MX" dirty="0" smtClean="0"/>
              <a:t> a </a:t>
            </a:r>
            <a:r>
              <a:rPr lang="es-MX" dirty="0" err="1" smtClean="0"/>
              <a:t>model</a:t>
            </a:r>
            <a:r>
              <a:rPr lang="es-MX" dirty="0" smtClean="0"/>
              <a:t> </a:t>
            </a:r>
            <a:r>
              <a:rPr lang="es-MX" dirty="0" err="1" smtClean="0"/>
              <a:t>which</a:t>
            </a:r>
            <a:r>
              <a:rPr lang="es-MX" baseline="0" dirty="0" smtClean="0"/>
              <a:t> </a:t>
            </a:r>
            <a:r>
              <a:rPr lang="es-MX" baseline="0" dirty="0" err="1" smtClean="0"/>
              <a:t>is</a:t>
            </a:r>
            <a:r>
              <a:rPr lang="es-MX" baseline="0" dirty="0" smtClean="0"/>
              <a:t> </a:t>
            </a:r>
            <a:r>
              <a:rPr lang="es-MX" baseline="0" dirty="0" err="1" smtClean="0"/>
              <a:t>independent</a:t>
            </a:r>
            <a:r>
              <a:rPr lang="es-MX" baseline="0" dirty="0" smtClean="0"/>
              <a:t> of </a:t>
            </a:r>
            <a:r>
              <a:rPr lang="es-MX" baseline="0" dirty="0" err="1" smtClean="0"/>
              <a:t>relative</a:t>
            </a:r>
            <a:r>
              <a:rPr lang="es-MX" baseline="0" dirty="0" smtClean="0"/>
              <a:t> </a:t>
            </a:r>
            <a:r>
              <a:rPr lang="es-MX" baseline="0" dirty="0" err="1" smtClean="0"/>
              <a:t>momentum</a:t>
            </a:r>
            <a:endParaRPr lang="es-MX" baseline="0" dirty="0" smtClean="0"/>
          </a:p>
          <a:p>
            <a:r>
              <a:rPr lang="es-MX" baseline="0" dirty="0" smtClean="0"/>
              <a:t>En el segundo se calcula para el </a:t>
            </a:r>
            <a:r>
              <a:rPr lang="es-MX" baseline="0" dirty="0" err="1" smtClean="0"/>
              <a:t>meson</a:t>
            </a:r>
            <a:r>
              <a:rPr lang="es-MX" baseline="0" dirty="0" smtClean="0"/>
              <a:t> rho</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22</a:t>
            </a:fld>
            <a:endParaRPr lang="en-US"/>
          </a:p>
        </p:txBody>
      </p:sp>
    </p:spTree>
    <p:extLst>
      <p:ext uri="{BB962C8B-B14F-4D97-AF65-F5344CB8AC3E}">
        <p14:creationId xmlns:p14="http://schemas.microsoft.com/office/powerpoint/2010/main" val="2164461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err="1" smtClean="0"/>
              <a:t>Ladina´mica</a:t>
            </a:r>
            <a:r>
              <a:rPr lang="es-ES" baseline="0" dirty="0" smtClean="0"/>
              <a:t> del </a:t>
            </a:r>
            <a:r>
              <a:rPr lang="es-ES" baseline="0" dirty="0" err="1" smtClean="0"/>
              <a:t>gluón</a:t>
            </a:r>
            <a:r>
              <a:rPr lang="es-ES" baseline="0" dirty="0" smtClean="0"/>
              <a:t> no se afecta por la masa de quarks pesados</a:t>
            </a:r>
          </a:p>
          <a:p>
            <a:r>
              <a:rPr lang="es-ES" baseline="0" dirty="0" smtClean="0"/>
              <a:t>EL corte infrarrojo es una indicación de acoplamiento.</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25</a:t>
            </a:fld>
            <a:endParaRPr lang="en-US"/>
          </a:p>
        </p:txBody>
      </p:sp>
    </p:spTree>
    <p:extLst>
      <p:ext uri="{BB962C8B-B14F-4D97-AF65-F5344CB8AC3E}">
        <p14:creationId xmlns:p14="http://schemas.microsoft.com/office/powerpoint/2010/main" val="2956655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err="1" smtClean="0"/>
              <a:t>Ladina´mica</a:t>
            </a:r>
            <a:r>
              <a:rPr lang="es-ES" baseline="0" dirty="0" smtClean="0"/>
              <a:t> del </a:t>
            </a:r>
            <a:r>
              <a:rPr lang="es-ES" baseline="0" dirty="0" err="1" smtClean="0"/>
              <a:t>gluón</a:t>
            </a:r>
            <a:r>
              <a:rPr lang="es-ES" baseline="0" dirty="0" smtClean="0"/>
              <a:t> no se afecta por la masa de quarks pesados</a:t>
            </a:r>
          </a:p>
          <a:p>
            <a:r>
              <a:rPr lang="es-ES" baseline="0" dirty="0" smtClean="0"/>
              <a:t>EL corte infrarrojo es una indicación de acoplamiento.</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26</a:t>
            </a:fld>
            <a:endParaRPr lang="en-US"/>
          </a:p>
        </p:txBody>
      </p:sp>
    </p:spTree>
    <p:extLst>
      <p:ext uri="{BB962C8B-B14F-4D97-AF65-F5344CB8AC3E}">
        <p14:creationId xmlns:p14="http://schemas.microsoft.com/office/powerpoint/2010/main" val="377319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smtClean="0"/>
              <a:t>Lamentablemente,</a:t>
            </a:r>
            <a:r>
              <a:rPr lang="es-MX" baseline="0" dirty="0" smtClean="0"/>
              <a:t> estos fenómenos no son obvios de </a:t>
            </a:r>
            <a:r>
              <a:rPr lang="es-MX" baseline="0" dirty="0" err="1" smtClean="0"/>
              <a:t>lagrangiano</a:t>
            </a:r>
            <a:r>
              <a:rPr lang="es-MX" baseline="0" dirty="0" smtClean="0"/>
              <a:t> de QCD. Sin estos QCD sería igual que QED, pero las interacciones entre tres y cuatro gluones estos fenómenos bastante interesantes</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3</a:t>
            </a:fld>
            <a:endParaRPr lang="en-US"/>
          </a:p>
        </p:txBody>
      </p:sp>
    </p:spTree>
    <p:extLst>
      <p:ext uri="{BB962C8B-B14F-4D97-AF65-F5344CB8AC3E}">
        <p14:creationId xmlns:p14="http://schemas.microsoft.com/office/powerpoint/2010/main" val="391439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err="1" smtClean="0"/>
              <a:t>It</a:t>
            </a:r>
            <a:r>
              <a:rPr lang="es-MX" dirty="0" smtClean="0"/>
              <a:t> a </a:t>
            </a:r>
            <a:r>
              <a:rPr lang="es-MX" dirty="0" err="1" smtClean="0"/>
              <a:t>model</a:t>
            </a:r>
            <a:r>
              <a:rPr lang="es-MX" dirty="0" smtClean="0"/>
              <a:t> </a:t>
            </a:r>
            <a:r>
              <a:rPr lang="es-MX" dirty="0" err="1" smtClean="0"/>
              <a:t>which</a:t>
            </a:r>
            <a:r>
              <a:rPr lang="es-MX" baseline="0" dirty="0" smtClean="0"/>
              <a:t> </a:t>
            </a:r>
            <a:r>
              <a:rPr lang="es-MX" baseline="0" dirty="0" err="1" smtClean="0"/>
              <a:t>is</a:t>
            </a:r>
            <a:r>
              <a:rPr lang="es-MX" baseline="0" dirty="0" smtClean="0"/>
              <a:t> </a:t>
            </a:r>
            <a:r>
              <a:rPr lang="es-MX" baseline="0" dirty="0" err="1" smtClean="0"/>
              <a:t>independent</a:t>
            </a:r>
            <a:r>
              <a:rPr lang="es-MX" baseline="0" dirty="0" smtClean="0"/>
              <a:t> of </a:t>
            </a:r>
            <a:r>
              <a:rPr lang="es-MX" baseline="0" dirty="0" err="1" smtClean="0"/>
              <a:t>relative</a:t>
            </a:r>
            <a:r>
              <a:rPr lang="es-MX" baseline="0" dirty="0" smtClean="0"/>
              <a:t> </a:t>
            </a:r>
            <a:r>
              <a:rPr lang="es-MX" baseline="0" dirty="0" err="1" smtClean="0"/>
              <a:t>momentum</a:t>
            </a:r>
            <a:endParaRPr lang="es-MX" baseline="0" dirty="0" smtClean="0"/>
          </a:p>
          <a:p>
            <a:r>
              <a:rPr lang="es-MX" baseline="0" dirty="0" smtClean="0"/>
              <a:t>En el segundo se calcula para el </a:t>
            </a:r>
            <a:r>
              <a:rPr lang="es-MX" baseline="0" dirty="0" err="1" smtClean="0"/>
              <a:t>meson</a:t>
            </a:r>
            <a:r>
              <a:rPr lang="es-MX" baseline="0" dirty="0" smtClean="0"/>
              <a:t> rho</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27</a:t>
            </a:fld>
            <a:endParaRPr lang="en-US"/>
          </a:p>
        </p:txBody>
      </p:sp>
    </p:spTree>
    <p:extLst>
      <p:ext uri="{BB962C8B-B14F-4D97-AF65-F5344CB8AC3E}">
        <p14:creationId xmlns:p14="http://schemas.microsoft.com/office/powerpoint/2010/main" val="404406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n-US" dirty="0" smtClean="0"/>
              <a:t>El</a:t>
            </a:r>
            <a:r>
              <a:rPr lang="en-US" baseline="0" dirty="0" smtClean="0"/>
              <a:t> </a:t>
            </a:r>
            <a:r>
              <a:rPr lang="en-US" baseline="0" dirty="0" err="1" smtClean="0"/>
              <a:t>propagador</a:t>
            </a:r>
            <a:r>
              <a:rPr lang="en-US" baseline="0" dirty="0" smtClean="0"/>
              <a:t> </a:t>
            </a:r>
            <a:r>
              <a:rPr lang="en-US" baseline="0" dirty="0" err="1" smtClean="0"/>
              <a:t>vestido</a:t>
            </a:r>
            <a:r>
              <a:rPr lang="en-US" baseline="0" dirty="0" smtClean="0"/>
              <a:t> del quark se escribe </a:t>
            </a:r>
            <a:r>
              <a:rPr lang="en-US" baseline="0" dirty="0" err="1" smtClean="0"/>
              <a:t>como</a:t>
            </a:r>
            <a:r>
              <a:rPr lang="en-US" baseline="0" dirty="0" smtClean="0"/>
              <a:t> el </a:t>
            </a:r>
            <a:r>
              <a:rPr lang="en-US" baseline="0" dirty="0" err="1" smtClean="0"/>
              <a:t>propagador</a:t>
            </a:r>
            <a:r>
              <a:rPr lang="en-US" baseline="0" dirty="0" smtClean="0"/>
              <a:t> </a:t>
            </a:r>
            <a:r>
              <a:rPr lang="en-US" baseline="0" dirty="0" err="1" smtClean="0"/>
              <a:t>desnudo</a:t>
            </a:r>
            <a:r>
              <a:rPr lang="en-US" baseline="0" dirty="0" smtClean="0"/>
              <a:t> </a:t>
            </a:r>
            <a:r>
              <a:rPr lang="en-US" baseline="0" dirty="0" err="1" smtClean="0"/>
              <a:t>más</a:t>
            </a:r>
            <a:r>
              <a:rPr lang="en-US" baseline="0" dirty="0" smtClean="0"/>
              <a:t> </a:t>
            </a:r>
            <a:r>
              <a:rPr lang="en-US" baseline="0" dirty="0" err="1" smtClean="0"/>
              <a:t>los</a:t>
            </a:r>
            <a:r>
              <a:rPr lang="en-US" baseline="0" dirty="0" smtClean="0"/>
              <a:t> </a:t>
            </a:r>
            <a:r>
              <a:rPr lang="en-US" baseline="0" dirty="0" err="1" smtClean="0"/>
              <a:t>términos</a:t>
            </a:r>
            <a:r>
              <a:rPr lang="en-US" baseline="0" dirty="0" smtClean="0"/>
              <a:t> de </a:t>
            </a:r>
            <a:r>
              <a:rPr lang="en-US" baseline="0" dirty="0" err="1" smtClean="0"/>
              <a:t>autointeracción</a:t>
            </a:r>
            <a:r>
              <a:rPr lang="en-US" baseline="0" dirty="0" smtClean="0"/>
              <a:t>. </a:t>
            </a:r>
            <a:r>
              <a:rPr lang="en-US" baseline="0" dirty="0" err="1" smtClean="0"/>
              <a:t>Aquí</a:t>
            </a:r>
            <a:r>
              <a:rPr lang="en-US" baseline="0" dirty="0" smtClean="0"/>
              <a:t> </a:t>
            </a:r>
            <a:r>
              <a:rPr lang="en-US" baseline="0" dirty="0" err="1" smtClean="0"/>
              <a:t>tenemos</a:t>
            </a:r>
            <a:r>
              <a:rPr lang="en-US" baseline="0" dirty="0" smtClean="0"/>
              <a:t> las </a:t>
            </a:r>
            <a:r>
              <a:rPr lang="en-US" baseline="0" dirty="0" err="1" smtClean="0"/>
              <a:t>correcciones</a:t>
            </a:r>
            <a:r>
              <a:rPr lang="en-US" baseline="0" dirty="0" smtClean="0"/>
              <a:t> al </a:t>
            </a:r>
            <a:r>
              <a:rPr lang="en-US" baseline="0" dirty="0" err="1" smtClean="0"/>
              <a:t>propagador</a:t>
            </a:r>
            <a:r>
              <a:rPr lang="en-US" baseline="0" dirty="0" smtClean="0"/>
              <a:t> del quark, las </a:t>
            </a:r>
            <a:r>
              <a:rPr lang="en-US" baseline="0" dirty="0" err="1" smtClean="0"/>
              <a:t>correcciones</a:t>
            </a:r>
            <a:r>
              <a:rPr lang="en-US" baseline="0" dirty="0" smtClean="0"/>
              <a:t> al </a:t>
            </a:r>
            <a:r>
              <a:rPr lang="en-US" baseline="0" dirty="0" err="1" smtClean="0"/>
              <a:t>vértice</a:t>
            </a:r>
            <a:r>
              <a:rPr lang="en-US" baseline="0" dirty="0" smtClean="0"/>
              <a:t> y las </a:t>
            </a:r>
            <a:r>
              <a:rPr lang="en-US" baseline="0" dirty="0" err="1" smtClean="0"/>
              <a:t>correccones</a:t>
            </a:r>
            <a:r>
              <a:rPr lang="en-US" baseline="0" dirty="0" smtClean="0"/>
              <a:t> al </a:t>
            </a:r>
            <a:r>
              <a:rPr lang="en-US" baseline="0" dirty="0" err="1" smtClean="0"/>
              <a:t>propagador</a:t>
            </a:r>
            <a:r>
              <a:rPr lang="en-US" baseline="0" dirty="0" smtClean="0"/>
              <a:t> del </a:t>
            </a:r>
            <a:r>
              <a:rPr lang="en-US" baseline="0" dirty="0" err="1" smtClean="0"/>
              <a:t>gluón</a:t>
            </a:r>
            <a:endParaRPr lang="en-US"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4</a:t>
            </a:fld>
            <a:endParaRPr lang="en-US"/>
          </a:p>
        </p:txBody>
      </p:sp>
    </p:spTree>
    <p:extLst>
      <p:ext uri="{BB962C8B-B14F-4D97-AF65-F5344CB8AC3E}">
        <p14:creationId xmlns:p14="http://schemas.microsoft.com/office/powerpoint/2010/main" val="380084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MX" noProof="0" dirty="0" smtClean="0"/>
              <a:t>La</a:t>
            </a:r>
            <a:r>
              <a:rPr lang="es-MX" baseline="0" noProof="0" dirty="0" smtClean="0"/>
              <a:t> ecuación de </a:t>
            </a:r>
            <a:r>
              <a:rPr lang="es-MX" baseline="0" noProof="0" dirty="0" err="1" smtClean="0"/>
              <a:t>Schwinger-Dyson</a:t>
            </a:r>
            <a:r>
              <a:rPr lang="es-MX" baseline="0" noProof="0" dirty="0" smtClean="0"/>
              <a:t> no se puede resolver hasta que se define un problema manejable. Para ello se hace un modelo para el </a:t>
            </a:r>
            <a:r>
              <a:rPr lang="es-MX" baseline="0" noProof="0" dirty="0" err="1" smtClean="0"/>
              <a:t>gluón</a:t>
            </a:r>
            <a:r>
              <a:rPr lang="es-MX" baseline="0" noProof="0" dirty="0" smtClean="0"/>
              <a:t>, donde por lo general se considera el </a:t>
            </a:r>
            <a:r>
              <a:rPr lang="es-MX" baseline="0" noProof="0" dirty="0" err="1" smtClean="0"/>
              <a:t>gluón</a:t>
            </a:r>
            <a:r>
              <a:rPr lang="es-MX" baseline="0" noProof="0" dirty="0" smtClean="0"/>
              <a:t> libre multiplicado por un acoplamiento efectivo que </a:t>
            </a:r>
            <a:r>
              <a:rPr lang="es-MX" baseline="0" noProof="0" dirty="0" err="1" smtClean="0"/>
              <a:t>reuna</a:t>
            </a:r>
            <a:r>
              <a:rPr lang="es-MX" baseline="0" noProof="0" dirty="0" smtClean="0"/>
              <a:t> las propiedades de QCD. Al mismo tiempo para el vértice, donde usualmente se toma el vértice desnudo. Nosotros las truncamos a primer orden. Y los efectos de QCD se incluyen en el acoplamiento efectivo.</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5</a:t>
            </a:fld>
            <a:endParaRPr lang="en-US"/>
          </a:p>
        </p:txBody>
      </p:sp>
    </p:spTree>
    <p:extLst>
      <p:ext uri="{BB962C8B-B14F-4D97-AF65-F5344CB8AC3E}">
        <p14:creationId xmlns:p14="http://schemas.microsoft.com/office/powerpoint/2010/main" val="73131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r>
              <a:rPr lang="es-MX" noProof="0" dirty="0" smtClean="0"/>
              <a:t>Mientras</a:t>
            </a:r>
            <a:r>
              <a:rPr lang="es-MX" baseline="0" noProof="0" dirty="0" smtClean="0"/>
              <a:t> más pequeña es la masa, los efectos de las </a:t>
            </a:r>
            <a:r>
              <a:rPr lang="es-MX" baseline="0" noProof="0" dirty="0" err="1" smtClean="0"/>
              <a:t>autointeracciones</a:t>
            </a:r>
            <a:r>
              <a:rPr lang="es-MX" baseline="0" noProof="0" dirty="0" smtClean="0"/>
              <a:t> influyen más en la adquisición de masa dinámica del quark, los quarks pesados no sienten tanta influencia. Dicho de otra manera, los quarks pesados no se ven afectados por la masa del </a:t>
            </a:r>
            <a:r>
              <a:rPr lang="es-MX" baseline="0" noProof="0" dirty="0" err="1" smtClean="0"/>
              <a:t>gluón</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6</a:t>
            </a:fld>
            <a:endParaRPr lang="en-US"/>
          </a:p>
        </p:txBody>
      </p:sp>
    </p:spTree>
    <p:extLst>
      <p:ext uri="{BB962C8B-B14F-4D97-AF65-F5344CB8AC3E}">
        <p14:creationId xmlns:p14="http://schemas.microsoft.com/office/powerpoint/2010/main" val="289965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err="1" smtClean="0"/>
              <a:t>It</a:t>
            </a:r>
            <a:r>
              <a:rPr lang="es-MX" dirty="0" smtClean="0"/>
              <a:t> a </a:t>
            </a:r>
            <a:r>
              <a:rPr lang="es-MX" dirty="0" err="1" smtClean="0"/>
              <a:t>model</a:t>
            </a:r>
            <a:r>
              <a:rPr lang="es-MX" dirty="0" smtClean="0"/>
              <a:t> </a:t>
            </a:r>
            <a:r>
              <a:rPr lang="es-MX" dirty="0" err="1" smtClean="0"/>
              <a:t>which</a:t>
            </a:r>
            <a:r>
              <a:rPr lang="es-MX" baseline="0" dirty="0" smtClean="0"/>
              <a:t> </a:t>
            </a:r>
            <a:r>
              <a:rPr lang="es-MX" baseline="0" dirty="0" err="1" smtClean="0"/>
              <a:t>is</a:t>
            </a:r>
            <a:r>
              <a:rPr lang="es-MX" baseline="0" dirty="0" smtClean="0"/>
              <a:t> </a:t>
            </a:r>
            <a:r>
              <a:rPr lang="es-MX" baseline="0" dirty="0" err="1" smtClean="0"/>
              <a:t>independent</a:t>
            </a:r>
            <a:r>
              <a:rPr lang="es-MX" baseline="0" dirty="0" smtClean="0"/>
              <a:t> of </a:t>
            </a:r>
            <a:r>
              <a:rPr lang="es-MX" baseline="0" dirty="0" err="1" smtClean="0"/>
              <a:t>relative</a:t>
            </a:r>
            <a:r>
              <a:rPr lang="es-MX" baseline="0" dirty="0" smtClean="0"/>
              <a:t> </a:t>
            </a:r>
            <a:r>
              <a:rPr lang="es-MX" baseline="0" dirty="0" err="1" smtClean="0"/>
              <a:t>momentum</a:t>
            </a:r>
            <a:endParaRPr lang="es-MX" baseline="0" dirty="0" smtClean="0"/>
          </a:p>
          <a:p>
            <a:r>
              <a:rPr lang="es-MX" baseline="0" dirty="0" smtClean="0"/>
              <a:t>En el segundo se calcula para el </a:t>
            </a:r>
            <a:r>
              <a:rPr lang="es-MX" baseline="0" dirty="0" err="1" smtClean="0"/>
              <a:t>meson</a:t>
            </a:r>
            <a:r>
              <a:rPr lang="es-MX" baseline="0" dirty="0" smtClean="0"/>
              <a:t> rho</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7</a:t>
            </a:fld>
            <a:endParaRPr lang="en-US"/>
          </a:p>
        </p:txBody>
      </p:sp>
    </p:spTree>
    <p:extLst>
      <p:ext uri="{BB962C8B-B14F-4D97-AF65-F5344CB8AC3E}">
        <p14:creationId xmlns:p14="http://schemas.microsoft.com/office/powerpoint/2010/main" val="334526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r>
              <a:rPr lang="es-MX" baseline="0" noProof="0" dirty="0" smtClean="0"/>
              <a:t>Tau ir diferente de cero implementa confinamiento al eliminar el polo, tau </a:t>
            </a:r>
            <a:r>
              <a:rPr lang="es-MX" baseline="0" noProof="0" dirty="0" err="1" smtClean="0"/>
              <a:t>uv</a:t>
            </a:r>
            <a:r>
              <a:rPr lang="es-MX" baseline="0" noProof="0" dirty="0" smtClean="0"/>
              <a:t> es el regulador, no puede ser eliminado pero juega un rol dinámico y ajusta la escala para nuestras dimensiones</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8</a:t>
            </a:fld>
            <a:endParaRPr lang="en-US"/>
          </a:p>
        </p:txBody>
      </p:sp>
    </p:spTree>
    <p:extLst>
      <p:ext uri="{BB962C8B-B14F-4D97-AF65-F5344CB8AC3E}">
        <p14:creationId xmlns:p14="http://schemas.microsoft.com/office/powerpoint/2010/main" val="64406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9</a:t>
            </a:fld>
            <a:endParaRPr lang="en-US"/>
          </a:p>
        </p:txBody>
      </p:sp>
    </p:spTree>
    <p:extLst>
      <p:ext uri="{BB962C8B-B14F-4D97-AF65-F5344CB8AC3E}">
        <p14:creationId xmlns:p14="http://schemas.microsoft.com/office/powerpoint/2010/main" val="72878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11</a:t>
            </a:fld>
            <a:endParaRPr lang="en-US"/>
          </a:p>
        </p:txBody>
      </p:sp>
    </p:spTree>
    <p:extLst>
      <p:ext uri="{BB962C8B-B14F-4D97-AF65-F5344CB8AC3E}">
        <p14:creationId xmlns:p14="http://schemas.microsoft.com/office/powerpoint/2010/main" val="1118182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30379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48678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767137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342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26866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328842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95351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166326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56117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5500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422388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34574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01416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6133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02527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79325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09/05/2019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86246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493F12C-F5E9-40EF-8FE9-FA00454FE042}" type="datetimeFigureOut">
              <a:rPr lang="es-MX" smtClean="0"/>
              <a:pPr/>
              <a:t>09/05/2019</a:t>
            </a:fld>
            <a:endParaRPr lang="es-MX"/>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418DFEA-D2AB-4475-AFE4-EBFACE755540}" type="slidenum">
              <a:rPr lang="es-MX" smtClean="0"/>
              <a:pPr/>
              <a:t>‹Nº›</a:t>
            </a:fld>
            <a:endParaRPr lang="es-MX"/>
          </a:p>
        </p:txBody>
      </p:sp>
    </p:spTree>
    <p:extLst>
      <p:ext uri="{BB962C8B-B14F-4D97-AF65-F5344CB8AC3E}">
        <p14:creationId xmlns:p14="http://schemas.microsoft.com/office/powerpoint/2010/main" val="231470588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35696" y="548680"/>
            <a:ext cx="5844802" cy="1512168"/>
          </a:xfrm>
        </p:spPr>
        <p:txBody>
          <a:bodyPr>
            <a:normAutofit fontScale="90000"/>
          </a:bodyPr>
          <a:lstStyle/>
          <a:p>
            <a:r>
              <a:rPr lang="en-US" dirty="0" smtClean="0">
                <a:solidFill>
                  <a:schemeClr val="accent2">
                    <a:lumMod val="50000"/>
                  </a:schemeClr>
                </a:solidFill>
                <a:effectLst>
                  <a:outerShdw blurRad="38100" dist="38100" dir="2700000" algn="tl">
                    <a:srgbClr val="000000">
                      <a:alpha val="43137"/>
                    </a:srgbClr>
                  </a:outerShdw>
                </a:effectLst>
              </a:rPr>
              <a:t>The contact interaction and its applications to </a:t>
            </a:r>
            <a:r>
              <a:rPr lang="en-US" dirty="0" err="1" smtClean="0">
                <a:solidFill>
                  <a:schemeClr val="accent2">
                    <a:lumMod val="50000"/>
                  </a:schemeClr>
                </a:solidFill>
                <a:effectLst>
                  <a:outerShdw blurRad="38100" dist="38100" dir="2700000" algn="tl">
                    <a:srgbClr val="000000">
                      <a:alpha val="43137"/>
                    </a:srgbClr>
                  </a:outerShdw>
                </a:effectLst>
              </a:rPr>
              <a:t>Qcd</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827584" y="3068960"/>
            <a:ext cx="7632848" cy="3600400"/>
          </a:xfrm>
        </p:spPr>
        <p:txBody>
          <a:bodyPr>
            <a:normAutofit/>
          </a:bodyPr>
          <a:lstStyle/>
          <a:p>
            <a:r>
              <a:rPr lang="es-MX" sz="2400" dirty="0">
                <a:solidFill>
                  <a:schemeClr val="accent2">
                    <a:lumMod val="50000"/>
                  </a:schemeClr>
                </a:solidFill>
              </a:rPr>
              <a:t>Marco Antonio Bedolla Hernández</a:t>
            </a:r>
          </a:p>
          <a:p>
            <a:endParaRPr lang="es-MX" sz="2400" dirty="0">
              <a:solidFill>
                <a:schemeClr val="accent2">
                  <a:lumMod val="50000"/>
                </a:schemeClr>
              </a:solidFill>
            </a:endParaRPr>
          </a:p>
          <a:p>
            <a:r>
              <a:rPr lang="en-US" dirty="0" smtClean="0">
                <a:solidFill>
                  <a:schemeClr val="accent2">
                    <a:lumMod val="50000"/>
                  </a:schemeClr>
                </a:solidFill>
              </a:rPr>
              <a:t>Continuum functional methods for </a:t>
            </a:r>
            <a:r>
              <a:rPr lang="en-US" dirty="0" err="1" smtClean="0">
                <a:solidFill>
                  <a:schemeClr val="accent2">
                    <a:lumMod val="50000"/>
                  </a:schemeClr>
                </a:solidFill>
              </a:rPr>
              <a:t>qcd</a:t>
            </a:r>
            <a:r>
              <a:rPr lang="en-US" dirty="0" smtClean="0">
                <a:solidFill>
                  <a:schemeClr val="accent2">
                    <a:lumMod val="50000"/>
                  </a:schemeClr>
                </a:solidFill>
              </a:rPr>
              <a:t> at new generation facilities, Trento, Italy, may 2019</a:t>
            </a:r>
          </a:p>
          <a:p>
            <a:r>
              <a:rPr lang="en-US" sz="2000" strike="sngStrike" dirty="0">
                <a:solidFill>
                  <a:schemeClr val="accent2">
                    <a:lumMod val="50000"/>
                  </a:schemeClr>
                </a:solidFill>
              </a:rPr>
              <a:t>NONPERTURBATIVE QCD 2018, SEVILLA, SPAIN, November 2018</a:t>
            </a:r>
          </a:p>
          <a:p>
            <a:endParaRPr lang="en-US" dirty="0" smtClean="0">
              <a:solidFill>
                <a:schemeClr val="accent2">
                  <a:lumMod val="50000"/>
                </a:schemeClr>
              </a:solidFill>
            </a:endParaRPr>
          </a:p>
          <a:p>
            <a:endParaRPr lang="es-MX" dirty="0" smtClean="0">
              <a:solidFill>
                <a:schemeClr val="accent2">
                  <a:lumMod val="50000"/>
                </a:schemeClr>
              </a:solidFill>
            </a:endParaRPr>
          </a:p>
          <a:p>
            <a:endParaRPr lang="es-MX" dirty="0">
              <a:solidFill>
                <a:schemeClr val="accent2">
                  <a:lumMod val="50000"/>
                </a:schemeClr>
              </a:solidFill>
            </a:endParaRPr>
          </a:p>
          <a:p>
            <a:endParaRPr lang="es-MX" dirty="0">
              <a:solidFill>
                <a:schemeClr val="accent2">
                  <a:lumMod val="50000"/>
                </a:schemeClr>
              </a:solidFill>
            </a:endParaRPr>
          </a:p>
        </p:txBody>
      </p:sp>
      <p:pic>
        <p:nvPicPr>
          <p:cNvPr id="5" name="Imagen 4"/>
          <p:cNvPicPr>
            <a:picLocks noChangeAspect="1"/>
          </p:cNvPicPr>
          <p:nvPr/>
        </p:nvPicPr>
        <p:blipFill>
          <a:blip r:embed="rId2">
            <a:clrChange>
              <a:clrFrom>
                <a:srgbClr val="FEFEFF"/>
              </a:clrFrom>
              <a:clrTo>
                <a:srgbClr val="FEFEFF">
                  <a:alpha val="0"/>
                </a:srgbClr>
              </a:clrTo>
            </a:clrChange>
          </a:blip>
          <a:stretch>
            <a:fillRect/>
          </a:stretch>
        </p:blipFill>
        <p:spPr>
          <a:xfrm>
            <a:off x="7562394" y="188640"/>
            <a:ext cx="1364031" cy="1368152"/>
          </a:xfrm>
          <a:prstGeom prst="rect">
            <a:avLst/>
          </a:prstGeom>
        </p:spPr>
      </p:pic>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179514" y="330667"/>
            <a:ext cx="1989047" cy="1190811"/>
          </a:xfrm>
          <a:prstGeom prst="rect">
            <a:avLst/>
          </a:prstGeom>
        </p:spPr>
      </p:pic>
    </p:spTree>
    <p:extLst>
      <p:ext uri="{BB962C8B-B14F-4D97-AF65-F5344CB8AC3E}">
        <p14:creationId xmlns:p14="http://schemas.microsoft.com/office/powerpoint/2010/main" val="1033732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316992" y="1665312"/>
            <a:ext cx="8503920" cy="4572000"/>
          </a:xfrm>
        </p:spPr>
        <p:txBody>
          <a:bodyPr>
            <a:noAutofit/>
          </a:bodyPr>
          <a:lstStyle/>
          <a:p>
            <a:r>
              <a:rPr lang="en-US" cap="none" dirty="0" smtClean="0">
                <a:solidFill>
                  <a:schemeClr val="accent2">
                    <a:lumMod val="50000"/>
                  </a:schemeClr>
                </a:solidFill>
              </a:rPr>
              <a:t>The </a:t>
            </a:r>
            <a:r>
              <a:rPr lang="en-US" cap="none" dirty="0" err="1" smtClean="0">
                <a:solidFill>
                  <a:srgbClr val="0000FF"/>
                </a:solidFill>
              </a:rPr>
              <a:t>leptonic</a:t>
            </a:r>
            <a:r>
              <a:rPr lang="en-US" cap="none" dirty="0" smtClean="0">
                <a:solidFill>
                  <a:srgbClr val="0000FF"/>
                </a:solidFill>
              </a:rPr>
              <a:t> decay constant</a:t>
            </a:r>
            <a:r>
              <a:rPr lang="en-US" cap="none" dirty="0" smtClean="0">
                <a:solidFill>
                  <a:schemeClr val="accent2">
                    <a:lumMod val="50000"/>
                  </a:schemeClr>
                </a:solidFill>
              </a:rPr>
              <a:t> is highly influenced by the high momentum tail of the quark mass function.</a:t>
            </a:r>
          </a:p>
          <a:p>
            <a:r>
              <a:rPr lang="en-US" cap="none" dirty="0" smtClean="0">
                <a:solidFill>
                  <a:schemeClr val="accent2">
                    <a:lumMod val="50000"/>
                  </a:schemeClr>
                </a:solidFill>
              </a:rPr>
              <a:t>This </a:t>
            </a:r>
            <a:r>
              <a:rPr lang="en-US" cap="none" dirty="0" smtClean="0">
                <a:solidFill>
                  <a:srgbClr val="0000FF"/>
                </a:solidFill>
              </a:rPr>
              <a:t>high momentum region</a:t>
            </a:r>
            <a:r>
              <a:rPr lang="en-US" cap="none" dirty="0" smtClean="0">
                <a:solidFill>
                  <a:schemeClr val="accent2">
                    <a:lumMod val="50000"/>
                  </a:schemeClr>
                </a:solidFill>
              </a:rPr>
              <a:t> probes the wave function at the </a:t>
            </a:r>
            <a:r>
              <a:rPr lang="en-US" cap="none" dirty="0" smtClean="0">
                <a:solidFill>
                  <a:srgbClr val="0000FF"/>
                </a:solidFill>
              </a:rPr>
              <a:t>origin</a:t>
            </a:r>
            <a:r>
              <a:rPr lang="en-US" cap="none" dirty="0" smtClean="0">
                <a:solidFill>
                  <a:schemeClr val="accent2">
                    <a:lumMod val="50000"/>
                  </a:schemeClr>
                </a:solidFill>
              </a:rPr>
              <a:t>.</a:t>
            </a:r>
          </a:p>
          <a:p>
            <a:r>
              <a:rPr lang="en-US" cap="none" dirty="0" smtClean="0">
                <a:solidFill>
                  <a:schemeClr val="accent2">
                    <a:lumMod val="50000"/>
                  </a:schemeClr>
                </a:solidFill>
              </a:rPr>
              <a:t>The</a:t>
            </a:r>
            <a:r>
              <a:rPr lang="en-US" cap="none" dirty="0" smtClean="0">
                <a:solidFill>
                  <a:srgbClr val="0000FF"/>
                </a:solidFill>
              </a:rPr>
              <a:t> CI</a:t>
            </a:r>
            <a:r>
              <a:rPr lang="en-US" cap="none" dirty="0" smtClean="0">
                <a:solidFill>
                  <a:schemeClr val="accent2">
                    <a:lumMod val="50000"/>
                  </a:schemeClr>
                </a:solidFill>
              </a:rPr>
              <a:t> yields constant dressing functions with no perturbative tail.</a:t>
            </a:r>
          </a:p>
          <a:p>
            <a:r>
              <a:rPr lang="en-US" cap="none" dirty="0" smtClean="0">
                <a:solidFill>
                  <a:schemeClr val="accent2">
                    <a:lumMod val="50000"/>
                  </a:schemeClr>
                </a:solidFill>
              </a:rPr>
              <a:t>By increasing the mass of heavy quarks, </a:t>
            </a:r>
            <a:r>
              <a:rPr lang="en-US" cap="none" dirty="0" err="1" smtClean="0">
                <a:solidFill>
                  <a:srgbClr val="0000FF"/>
                </a:solidFill>
              </a:rPr>
              <a:t>quarkonuim</a:t>
            </a:r>
            <a:r>
              <a:rPr lang="en-US" cap="none" dirty="0" smtClean="0">
                <a:solidFill>
                  <a:schemeClr val="accent2">
                    <a:lumMod val="50000"/>
                  </a:schemeClr>
                </a:solidFill>
              </a:rPr>
              <a:t>  becomes increasingly point like—and the closer the quarks, the smaller the interaction between them.</a:t>
            </a:r>
          </a:p>
          <a:p>
            <a:r>
              <a:rPr lang="en-US" cap="none" dirty="0" smtClean="0">
                <a:solidFill>
                  <a:schemeClr val="accent2">
                    <a:lumMod val="50000"/>
                  </a:schemeClr>
                </a:solidFill>
              </a:rPr>
              <a:t>We need to </a:t>
            </a:r>
            <a:r>
              <a:rPr lang="en-US" cap="none" dirty="0" smtClean="0">
                <a:solidFill>
                  <a:srgbClr val="0000FF"/>
                </a:solidFill>
              </a:rPr>
              <a:t>reduce the effective interaction strength</a:t>
            </a:r>
            <a:r>
              <a:rPr lang="en-US" cap="none" dirty="0" smtClean="0">
                <a:solidFill>
                  <a:schemeClr val="accent2">
                    <a:lumMod val="50000"/>
                  </a:schemeClr>
                </a:solidFill>
              </a:rPr>
              <a:t> for the </a:t>
            </a:r>
            <a:r>
              <a:rPr lang="en-US" cap="none" dirty="0" smtClean="0">
                <a:solidFill>
                  <a:srgbClr val="0000FF"/>
                </a:solidFill>
              </a:rPr>
              <a:t>ci</a:t>
            </a:r>
            <a:r>
              <a:rPr lang="en-US" cap="none" dirty="0" smtClean="0">
                <a:solidFill>
                  <a:schemeClr val="accent2">
                    <a:lumMod val="50000"/>
                  </a:schemeClr>
                </a:solidFill>
              </a:rPr>
              <a:t> to extend to the heavy quarks sector.</a:t>
            </a:r>
          </a:p>
          <a:p>
            <a:r>
              <a:rPr lang="en-US" cap="none" dirty="0" smtClean="0">
                <a:solidFill>
                  <a:schemeClr val="accent2">
                    <a:lumMod val="50000"/>
                  </a:schemeClr>
                </a:solidFill>
              </a:rPr>
              <a:t>A reduction in the strength of the kernel has to be compensated by an </a:t>
            </a:r>
            <a:r>
              <a:rPr lang="en-US" cap="none" dirty="0" smtClean="0">
                <a:solidFill>
                  <a:srgbClr val="0000FF"/>
                </a:solidFill>
              </a:rPr>
              <a:t>increased ultraviolet cutoff</a:t>
            </a:r>
            <a:r>
              <a:rPr lang="en-US" cap="none" dirty="0" smtClean="0">
                <a:solidFill>
                  <a:schemeClr val="accent2">
                    <a:lumMod val="50000"/>
                  </a:schemeClr>
                </a:solidFill>
              </a:rPr>
              <a:t>.</a:t>
            </a:r>
            <a:endParaRPr lang="en-US" cap="none" dirty="0">
              <a:solidFill>
                <a:schemeClr val="accent2">
                  <a:lumMod val="50000"/>
                </a:schemeClr>
              </a:solidFill>
            </a:endParaRPr>
          </a:p>
        </p:txBody>
      </p:sp>
      <p:sp>
        <p:nvSpPr>
          <p:cNvPr id="6"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sp>
        <p:nvSpPr>
          <p:cNvPr id="7" name="12 CuadroTexto"/>
          <p:cNvSpPr txBox="1"/>
          <p:nvPr/>
        </p:nvSpPr>
        <p:spPr>
          <a:xfrm>
            <a:off x="11174" y="993502"/>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Phys. Rev. D 92, 054031 (2015).</a:t>
            </a:r>
          </a:p>
          <a:p>
            <a:r>
              <a:rPr lang="en-US" b="1" dirty="0">
                <a:solidFill>
                  <a:schemeClr val="accent5">
                    <a:lumMod val="75000"/>
                  </a:schemeClr>
                </a:solidFill>
                <a:latin typeface="Calibri(Cuerpo)"/>
                <a:cs typeface="Calibri" panose="020F0502020204030204" pitchFamily="34" charset="0"/>
              </a:rPr>
              <a:t>                           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53828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1000"/>
                                        <p:tgtEl>
                                          <p:spTgt spid="4">
                                            <p:txEl>
                                              <p:pRg st="4" end="4"/>
                                            </p:txEl>
                                          </p:spTgt>
                                        </p:tgtEl>
                                      </p:cBhvr>
                                    </p:animEffect>
                                    <p:anim calcmode="lin" valueType="num">
                                      <p:cBhvr>
                                        <p:cTn id="4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fade">
                                      <p:cBhvr>
                                        <p:cTn id="52" dur="1000"/>
                                        <p:tgtEl>
                                          <p:spTgt spid="4">
                                            <p:txEl>
                                              <p:pRg st="5" end="5"/>
                                            </p:txEl>
                                          </p:spTgt>
                                        </p:tgtEl>
                                      </p:cBhvr>
                                    </p:animEffect>
                                    <p:anim calcmode="lin" valueType="num">
                                      <p:cBhvr>
                                        <p:cTn id="5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4041823551"/>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1482</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=2400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=1090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=0.172</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baseline="0" dirty="0" smtClean="0">
                          <a:latin typeface="Calibri"/>
                          <a:ea typeface="Calibri"/>
                          <a:cs typeface="Times New Roman"/>
                        </a:rPr>
                        <a:t> in </a:t>
                      </a:r>
                      <a:r>
                        <a:rPr lang="es-MX" sz="1800" b="1" baseline="0" dirty="0" err="1" smtClean="0">
                          <a:latin typeface="Calibri"/>
                          <a:ea typeface="Calibri"/>
                          <a:cs typeface="Times New Roman"/>
                        </a:rPr>
                        <a:t>M</a:t>
                      </a:r>
                      <a:r>
                        <a:rPr lang="es-MX" sz="1800" b="1" dirty="0" err="1" smtClean="0">
                          <a:latin typeface="Calibri"/>
                          <a:ea typeface="Calibri"/>
                          <a:cs typeface="Times New Roman"/>
                        </a:rPr>
                        <a:t>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a:t>
                      </a:r>
                      <a:r>
                        <a:rPr lang="es-MX" sz="1800" b="1" baseline="-25000" dirty="0" err="1">
                          <a:solidFill>
                            <a:srgbClr val="31849B"/>
                          </a:solidFill>
                          <a:latin typeface="Calibri"/>
                          <a:ea typeface="Calibri"/>
                          <a:cs typeface="Times New Roman"/>
                        </a:rPr>
                        <a:t>c</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rPr>
                        <a:t>J</a:t>
                      </a:r>
                      <a:r>
                        <a:rPr lang="es-MX" sz="1800" b="1" baseline="-25000" dirty="0">
                          <a:solidFill>
                            <a:srgbClr val="31849B"/>
                          </a:solidFill>
                          <a:latin typeface="Calibri"/>
                          <a:ea typeface="Calibri"/>
                          <a:cs typeface="Times New Roman"/>
                        </a:rPr>
                        <a:t>/</a:t>
                      </a:r>
                      <a:r>
                        <a:rPr lang="es-MX" sz="1800" b="1" baseline="-25000" dirty="0">
                          <a:solidFill>
                            <a:srgbClr val="31849B"/>
                          </a:solidFill>
                          <a:latin typeface="Calibri"/>
                          <a:ea typeface="Calibri"/>
                          <a:cs typeface="Times New Roman"/>
                          <a:sym typeface="Symbol"/>
                        </a:rPr>
                        <a:t></a:t>
                      </a:r>
                      <a:r>
                        <a:rPr lang="es-MX" sz="1800" b="1" dirty="0">
                          <a:solidFill>
                            <a:srgbClr val="31849B"/>
                          </a:solidFill>
                          <a:latin typeface="Calibri"/>
                          <a:ea typeface="Calibri"/>
                          <a:cs typeface="Times New Roman"/>
                        </a:rPr>
                        <a:t> (1S)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2983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3096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3414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3510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2976</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3090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70C0"/>
                          </a:solidFill>
                          <a:latin typeface="Calibri"/>
                          <a:ea typeface="Calibri"/>
                          <a:cs typeface="Times New Roman"/>
                        </a:rPr>
                        <a:t>3374</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3400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M</a:t>
                      </a:r>
                      <a:r>
                        <a:rPr lang="en-US" sz="1800" b="1" dirty="0" smtClean="0">
                          <a:latin typeface="Calibri"/>
                          <a:ea typeface="Calibri"/>
                          <a:cs typeface="Times New Roman"/>
                        </a:rPr>
                        <a:t>eV</a:t>
                      </a:r>
                      <a:r>
                        <a:rPr lang="en-US" sz="1800" b="1" dirty="0">
                          <a:latin typeface="Calibri"/>
                          <a:ea typeface="Calibri"/>
                          <a:cs typeface="Times New Roman"/>
                        </a:rPr>
                        <a:t>)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238</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294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B050"/>
                          </a:solidFill>
                          <a:latin typeface="Calibri"/>
                          <a:ea typeface="Calibri"/>
                          <a:cs typeface="Times New Roman"/>
                        </a:rPr>
                        <a:t>255</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206</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2.156</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0.612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0.051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0.028</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0.406</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smtClean="0">
                          <a:latin typeface="Calibri"/>
                          <a:ea typeface="Calibri"/>
                          <a:cs typeface="Times New Roman"/>
                        </a:rPr>
                        <a:t>SDE(2017)</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0.219</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0.250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12 CuadroTexto"/>
          <p:cNvSpPr txBox="1"/>
          <p:nvPr/>
        </p:nvSpPr>
        <p:spPr>
          <a:xfrm>
            <a:off x="11174" y="993502"/>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Phys. Rev. D 92, 054031 (2015).</a:t>
            </a:r>
          </a:p>
          <a:p>
            <a:r>
              <a:rPr lang="en-US" b="1" dirty="0">
                <a:solidFill>
                  <a:schemeClr val="accent5">
                    <a:lumMod val="75000"/>
                  </a:schemeClr>
                </a:solidFill>
                <a:latin typeface="Calibri(Cuerpo)"/>
                <a:cs typeface="Calibri" panose="020F0502020204030204" pitchFamily="34" charset="0"/>
              </a:rPr>
              <a:t>                           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Charm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128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2591343999"/>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b</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4710</a:t>
                      </a:r>
                      <a:endParaRPr lang="es-MX" sz="1800" i="0" dirty="0">
                        <a:solidFill>
                          <a:srgbClr val="0000FF"/>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=6400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7030A0"/>
                          </a:solidFill>
                          <a:latin typeface="Calibri"/>
                          <a:ea typeface="Calibri"/>
                          <a:cs typeface="Times New Roman"/>
                        </a:rPr>
                        <a:t>m</a:t>
                      </a:r>
                      <a:r>
                        <a:rPr lang="es-MX" sz="1800" b="1" i="1" baseline="-25000" dirty="0" err="1" smtClean="0">
                          <a:solidFill>
                            <a:srgbClr val="7030A0"/>
                          </a:solidFill>
                          <a:latin typeface="Calibri"/>
                          <a:ea typeface="Calibri"/>
                          <a:cs typeface="Times New Roman"/>
                        </a:rPr>
                        <a:t>b</a:t>
                      </a:r>
                      <a:r>
                        <a:rPr lang="es-MX" sz="1800" b="1" dirty="0" smtClean="0">
                          <a:solidFill>
                            <a:srgbClr val="7030A0"/>
                          </a:solidFill>
                          <a:latin typeface="Calibri"/>
                          <a:ea typeface="Calibri"/>
                          <a:cs typeface="Times New Roman"/>
                        </a:rPr>
                        <a:t>=3800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=0.023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a:t>
                      </a:r>
                      <a:r>
                        <a:rPr lang="es-MX" sz="1800" b="1" dirty="0" smtClean="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smtClean="0">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smtClean="0">
                          <a:ln>
                            <a:noFill/>
                          </a:ln>
                          <a:solidFill>
                            <a:srgbClr val="31849B"/>
                          </a:solidFill>
                          <a:effectLst/>
                          <a:uLnTx/>
                          <a:uFillTx/>
                          <a:latin typeface="Calibri"/>
                          <a:ea typeface="Calibri"/>
                          <a:cs typeface="Times New Roman"/>
                          <a:sym typeface="Symbol"/>
                        </a:rPr>
                        <a:t>Υ</a:t>
                      </a:r>
                      <a:r>
                        <a:rPr kumimoji="0" lang="es-MX" sz="1800" b="1" i="0" u="none" strike="noStrike" kern="1200" cap="none" spc="0" normalizeH="0" baseline="0" noProof="0" dirty="0" smtClean="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9400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9460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9860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9892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9407</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9547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70C0"/>
                          </a:solidFill>
                          <a:latin typeface="Calibri"/>
                          <a:ea typeface="Calibri"/>
                          <a:cs typeface="Times New Roman"/>
                        </a:rPr>
                        <a:t>9671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9680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M</a:t>
                      </a:r>
                      <a:r>
                        <a:rPr lang="en-US" sz="1800" b="1" dirty="0" smtClean="0">
                          <a:latin typeface="Calibri"/>
                          <a:ea typeface="Calibri"/>
                          <a:cs typeface="Times New Roman"/>
                        </a:rPr>
                        <a:t>eV</a:t>
                      </a:r>
                      <a:r>
                        <a:rPr lang="en-US" sz="1800" b="1" dirty="0">
                          <a:latin typeface="Calibri"/>
                          <a:ea typeface="Calibri"/>
                          <a:cs typeface="Times New Roman"/>
                        </a:rPr>
                        <a:t>)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506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B050"/>
                          </a:solidFill>
                          <a:latin typeface="Calibri"/>
                          <a:ea typeface="Calibri"/>
                          <a:cs typeface="Times New Roman"/>
                        </a:rPr>
                        <a:t>553</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219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0.851</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0.184</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0.0008</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0.173</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smtClean="0">
                          <a:latin typeface="Calibri"/>
                          <a:ea typeface="Calibri"/>
                          <a:cs typeface="Times New Roman"/>
                        </a:rPr>
                        <a:t>SDE(2017)</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0.086</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0.109</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12 CuadroTexto"/>
          <p:cNvSpPr txBox="1"/>
          <p:nvPr/>
        </p:nvSpPr>
        <p:spPr>
          <a:xfrm>
            <a:off x="223447" y="897601"/>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Bottom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1032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clrChange>
              <a:clrFrom>
                <a:srgbClr val="FFFFFF"/>
              </a:clrFrom>
              <a:clrTo>
                <a:srgbClr val="FFFFFF">
                  <a:alpha val="0"/>
                </a:srgbClr>
              </a:clrTo>
            </a:clrChange>
          </a:blip>
          <a:stretch>
            <a:fillRect/>
          </a:stretch>
        </p:blipFill>
        <p:spPr>
          <a:xfrm>
            <a:off x="218385" y="1883918"/>
            <a:ext cx="4304086" cy="2965298"/>
          </a:xfrm>
          <a:prstGeom prst="rect">
            <a:avLst/>
          </a:prstGeom>
        </p:spPr>
      </p:pic>
      <p:graphicFrame>
        <p:nvGraphicFramePr>
          <p:cNvPr id="6" name="3 Tabla"/>
          <p:cNvGraphicFramePr>
            <a:graphicFrameLocks noGrp="1"/>
          </p:cNvGraphicFramePr>
          <p:nvPr>
            <p:extLst>
              <p:ext uri="{D42A27DB-BD31-4B8C-83A1-F6EECF244321}">
                <p14:modId xmlns:p14="http://schemas.microsoft.com/office/powerpoint/2010/main" val="615664622"/>
              </p:ext>
            </p:extLst>
          </p:nvPr>
        </p:nvGraphicFramePr>
        <p:xfrm>
          <a:off x="1619672" y="4939251"/>
          <a:ext cx="2232248" cy="1587464"/>
        </p:xfrm>
        <a:graphic>
          <a:graphicData uri="http://schemas.openxmlformats.org/drawingml/2006/table">
            <a:tbl>
              <a:tblPr/>
              <a:tblGrid>
                <a:gridCol w="1274389">
                  <a:extLst>
                    <a:ext uri="{9D8B030D-6E8A-4147-A177-3AD203B41FA5}">
                      <a16:colId xmlns:a16="http://schemas.microsoft.com/office/drawing/2014/main" val="20000"/>
                    </a:ext>
                  </a:extLst>
                </a:gridCol>
                <a:gridCol w="957859">
                  <a:extLst>
                    <a:ext uri="{9D8B030D-6E8A-4147-A177-3AD203B41FA5}">
                      <a16:colId xmlns:a16="http://schemas.microsoft.com/office/drawing/2014/main" val="20001"/>
                    </a:ext>
                  </a:extLst>
                </a:gridCol>
              </a:tblGrid>
              <a:tr h="152633">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a:ea typeface="Calibri"/>
                          <a:cs typeface="Times New Roman"/>
                        </a:rPr>
                        <a:t>Charge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08837">
                <a:tc>
                  <a:txBody>
                    <a:bodyPr/>
                    <a:lstStyle/>
                    <a:p>
                      <a:pPr algn="ctr">
                        <a:lnSpc>
                          <a:spcPct val="115000"/>
                        </a:lnSpc>
                        <a:spcAft>
                          <a:spcPts val="0"/>
                        </a:spcAft>
                      </a:pPr>
                      <a:r>
                        <a:rPr lang="en-US" sz="1000" b="1" dirty="0" smtClean="0">
                          <a:latin typeface="Calibri"/>
                          <a:ea typeface="Calibri"/>
                          <a:cs typeface="Times New Roman"/>
                        </a:rPr>
                        <a:t>Dyson-Schwinger</a:t>
                      </a:r>
                      <a:r>
                        <a:rPr lang="en-US" sz="1000" b="1" baseline="0" dirty="0" smtClean="0">
                          <a:latin typeface="Calibri"/>
                          <a:ea typeface="Calibri"/>
                          <a:cs typeface="Times New Roman"/>
                        </a:rPr>
                        <a:t> Equations</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smtClean="0">
                          <a:latin typeface="Calibri"/>
                          <a:ea typeface="Calibri"/>
                          <a:cs typeface="Times New Roman"/>
                        </a:rPr>
                        <a:t>0.219fm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2633">
                <a:tc>
                  <a:txBody>
                    <a:bodyPr/>
                    <a:lstStyle/>
                    <a:p>
                      <a:pPr algn="ctr">
                        <a:lnSpc>
                          <a:spcPct val="115000"/>
                        </a:lnSpc>
                        <a:spcAft>
                          <a:spcPts val="0"/>
                        </a:spcAft>
                      </a:pPr>
                      <a:r>
                        <a:rPr lang="es-MX" sz="1000" b="1" dirty="0" err="1" smtClean="0">
                          <a:latin typeface="Calibri"/>
                          <a:ea typeface="Calibri"/>
                          <a:cs typeface="Times New Roman"/>
                        </a:rPr>
                        <a:t>Lattice</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smtClean="0">
                          <a:latin typeface="Calibri"/>
                          <a:ea typeface="Calibri"/>
                          <a:cs typeface="Times New Roman"/>
                        </a:rPr>
                        <a:t>0.25fm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1173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a:ea typeface="Calibri"/>
                          <a:cs typeface="Times New Roman"/>
                        </a:rPr>
                        <a:t>Contact Interaction</a:t>
                      </a:r>
                      <a:endParaRPr kumimoji="0" lang="en-US" sz="10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0"/>
                        </a:spcAft>
                      </a:pP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a:ea typeface="Calibri"/>
                          <a:cs typeface="Times New Roman"/>
                        </a:rPr>
                        <a:t>0.21fm</a:t>
                      </a:r>
                      <a:endParaRPr kumimoji="0" lang="es-MX" sz="10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1000"/>
                        </a:spcAft>
                      </a:pP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5263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000" b="1" i="0" u="none" strike="noStrike" kern="1200" cap="none" spc="0" normalizeH="0" baseline="0" noProof="0" dirty="0" smtClean="0">
                          <a:ln>
                            <a:noFill/>
                          </a:ln>
                          <a:solidFill>
                            <a:prstClr val="black"/>
                          </a:solidFill>
                          <a:effectLst/>
                          <a:uLnTx/>
                          <a:uFillTx/>
                          <a:latin typeface="Calibri"/>
                          <a:ea typeface="Calibri"/>
                          <a:cs typeface="Times New Roman"/>
                        </a:rPr>
                        <a:t>VMD</a:t>
                      </a:r>
                      <a:endParaRPr kumimoji="0" lang="es-MX" sz="10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000" b="1" i="0" u="none" strike="noStrike" kern="1200" cap="none" spc="0" normalizeH="0" baseline="0" noProof="0" dirty="0" smtClean="0">
                          <a:ln>
                            <a:noFill/>
                          </a:ln>
                          <a:solidFill>
                            <a:prstClr val="black"/>
                          </a:solidFill>
                          <a:effectLst/>
                          <a:uLnTx/>
                          <a:uFillTx/>
                          <a:latin typeface="Calibri"/>
                          <a:ea typeface="Calibri"/>
                          <a:cs typeface="Times New Roman"/>
                        </a:rPr>
                        <a:t>0.156fm</a:t>
                      </a:r>
                      <a:endParaRPr kumimoji="0" lang="es-MX" sz="10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99159">
                <a:tc>
                  <a:txBody>
                    <a:bodyPr/>
                    <a:lstStyle/>
                    <a:p>
                      <a:pPr algn="ctr">
                        <a:lnSpc>
                          <a:spcPct val="115000"/>
                        </a:lnSpc>
                        <a:spcAft>
                          <a:spcPts val="0"/>
                        </a:spcAft>
                      </a:pPr>
                      <a:r>
                        <a:rPr lang="en-US" sz="1000" b="1" noProof="0" dirty="0" smtClean="0">
                          <a:latin typeface="Calibri"/>
                          <a:ea typeface="Calibri"/>
                          <a:cs typeface="Times New Roman"/>
                        </a:rPr>
                        <a:t>Algebraic Model</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smtClean="0">
                          <a:latin typeface="Calibri"/>
                          <a:ea typeface="Calibri"/>
                          <a:cs typeface="Times New Roman"/>
                        </a:rPr>
                        <a:t>0.256fm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12 CuadroTexto"/>
          <p:cNvSpPr txBox="1"/>
          <p:nvPr/>
        </p:nvSpPr>
        <p:spPr>
          <a:xfrm>
            <a:off x="1835696" y="910463"/>
            <a:ext cx="784887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Elastic Form Factor</a:t>
            </a:r>
          </a:p>
        </p:txBody>
      </p:sp>
      <p:pic>
        <p:nvPicPr>
          <p:cNvPr id="9" name="Imagen 8"/>
          <p:cNvPicPr>
            <a:picLocks noChangeAspect="1"/>
          </p:cNvPicPr>
          <p:nvPr/>
        </p:nvPicPr>
        <p:blipFill>
          <a:blip r:embed="rId3" cstate="print">
            <a:clrChange>
              <a:clrFrom>
                <a:srgbClr val="FAFFFF"/>
              </a:clrFrom>
              <a:clrTo>
                <a:srgbClr val="FAFFFF">
                  <a:alpha val="0"/>
                </a:srgbClr>
              </a:clrTo>
            </a:clrChange>
            <a:extLst>
              <a:ext uri="{BEBA8EAE-BF5A-486C-A8C5-ECC9F3942E4B}">
                <a14:imgProps xmlns:a14="http://schemas.microsoft.com/office/drawing/2010/main">
                  <a14:imgLayer r:embed="rId4">
                    <a14:imgEffect>
                      <a14:artisticPhotocopy/>
                    </a14:imgEffect>
                    <a14:imgEffect>
                      <a14:colorTemperature colorTemp="5900"/>
                    </a14:imgEffect>
                  </a14:imgLayer>
                </a14:imgProps>
              </a:ext>
            </a:extLst>
          </a:blip>
          <a:stretch>
            <a:fillRect/>
          </a:stretch>
        </p:blipFill>
        <p:spPr>
          <a:xfrm>
            <a:off x="4056331" y="4774913"/>
            <a:ext cx="2550119" cy="1500946"/>
          </a:xfrm>
          <a:prstGeom prst="rect">
            <a:avLst/>
          </a:prstGeom>
        </p:spPr>
      </p:pic>
      <p:pic>
        <p:nvPicPr>
          <p:cNvPr id="10" name="Imagen 9"/>
          <p:cNvPicPr>
            <a:picLocks noChangeAspect="1"/>
          </p:cNvPicPr>
          <p:nvPr/>
        </p:nvPicPr>
        <p:blipFill>
          <a:blip r:embed="rId5">
            <a:clrChange>
              <a:clrFrom>
                <a:srgbClr val="FFFFFF"/>
              </a:clrFrom>
              <a:clrTo>
                <a:srgbClr val="FFFFFF">
                  <a:alpha val="0"/>
                </a:srgbClr>
              </a:clrTo>
            </a:clrChange>
          </a:blip>
          <a:stretch>
            <a:fillRect/>
          </a:stretch>
        </p:blipFill>
        <p:spPr>
          <a:xfrm>
            <a:off x="4989867" y="1890208"/>
            <a:ext cx="3921851" cy="2983723"/>
          </a:xfrm>
          <a:prstGeom prst="rect">
            <a:avLst/>
          </a:prstGeom>
        </p:spPr>
      </p:pic>
      <p:graphicFrame>
        <p:nvGraphicFramePr>
          <p:cNvPr id="11" name="3 Tabla"/>
          <p:cNvGraphicFramePr>
            <a:graphicFrameLocks noGrp="1"/>
          </p:cNvGraphicFramePr>
          <p:nvPr>
            <p:extLst>
              <p:ext uri="{D42A27DB-BD31-4B8C-83A1-F6EECF244321}">
                <p14:modId xmlns:p14="http://schemas.microsoft.com/office/powerpoint/2010/main" val="107352941"/>
              </p:ext>
            </p:extLst>
          </p:nvPr>
        </p:nvGraphicFramePr>
        <p:xfrm>
          <a:off x="6588226" y="5063511"/>
          <a:ext cx="1157995" cy="546471"/>
        </p:xfrm>
        <a:graphic>
          <a:graphicData uri="http://schemas.openxmlformats.org/drawingml/2006/table">
            <a:tbl>
              <a:tblPr/>
              <a:tblGrid>
                <a:gridCol w="538934">
                  <a:extLst>
                    <a:ext uri="{9D8B030D-6E8A-4147-A177-3AD203B41FA5}">
                      <a16:colId xmlns:a16="http://schemas.microsoft.com/office/drawing/2014/main" val="20000"/>
                    </a:ext>
                  </a:extLst>
                </a:gridCol>
                <a:gridCol w="619061">
                  <a:extLst>
                    <a:ext uri="{9D8B030D-6E8A-4147-A177-3AD203B41FA5}">
                      <a16:colId xmlns:a16="http://schemas.microsoft.com/office/drawing/2014/main" val="20001"/>
                    </a:ext>
                  </a:extLst>
                </a:gridCol>
              </a:tblGrid>
              <a:tr h="160856">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a:ea typeface="Calibri"/>
                          <a:cs typeface="Times New Roman"/>
                        </a:rPr>
                        <a:t>Charge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33925">
                <a:tc>
                  <a:txBody>
                    <a:bodyPr/>
                    <a:lstStyle/>
                    <a:p>
                      <a:pPr algn="ctr">
                        <a:lnSpc>
                          <a:spcPct val="115000"/>
                        </a:lnSpc>
                        <a:spcAft>
                          <a:spcPts val="0"/>
                        </a:spcAft>
                      </a:pPr>
                      <a:r>
                        <a:rPr kumimoji="0" lang="es-MX" sz="1000" b="1" i="0" u="none" strike="noStrike" kern="1200" cap="none" spc="0" normalizeH="0" baseline="0" noProof="0" dirty="0" smtClean="0">
                          <a:ln>
                            <a:noFill/>
                          </a:ln>
                          <a:solidFill>
                            <a:prstClr val="black"/>
                          </a:solidFill>
                          <a:effectLst/>
                          <a:uLnTx/>
                          <a:uFillTx/>
                          <a:latin typeface="Calibri"/>
                          <a:ea typeface="Calibri"/>
                          <a:cs typeface="Times New Roman"/>
                          <a:sym typeface="Symbol"/>
                        </a:rPr>
                        <a:t></a:t>
                      </a:r>
                      <a:r>
                        <a:rPr kumimoji="0" lang="es-MX" sz="1000" b="1" i="0" u="none" strike="noStrike" kern="1200" cap="none" spc="0" normalizeH="0" baseline="-25000" noProof="0" dirty="0" smtClean="0">
                          <a:ln>
                            <a:noFill/>
                          </a:ln>
                          <a:solidFill>
                            <a:prstClr val="black"/>
                          </a:solidFill>
                          <a:effectLst/>
                          <a:uLnTx/>
                          <a:uFillTx/>
                          <a:latin typeface="Calibri"/>
                          <a:ea typeface="Calibri"/>
                          <a:cs typeface="Times New Roman"/>
                          <a:sym typeface="Symbol"/>
                        </a:rPr>
                        <a:t>b</a:t>
                      </a:r>
                      <a:endParaRPr lang="es-MX" sz="1000" baseline="-25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000" b="1" i="0" u="none" strike="noStrike" kern="1200" cap="none" spc="0" normalizeH="0" baseline="0" noProof="0" dirty="0" smtClean="0">
                          <a:ln>
                            <a:noFill/>
                          </a:ln>
                          <a:solidFill>
                            <a:prstClr val="black"/>
                          </a:solidFill>
                          <a:effectLst/>
                          <a:uLnTx/>
                          <a:uFillTx/>
                          <a:latin typeface="Calibri"/>
                          <a:ea typeface="Calibri"/>
                          <a:cs typeface="Times New Roman"/>
                        </a:rPr>
                        <a:t>0.107fm</a:t>
                      </a:r>
                      <a:endParaRPr kumimoji="0" lang="es-MX" sz="10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3925">
                <a:tc>
                  <a:txBody>
                    <a:bodyPr/>
                    <a:lstStyle/>
                    <a:p>
                      <a:pPr algn="ctr">
                        <a:lnSpc>
                          <a:spcPct val="115000"/>
                        </a:lnSpc>
                        <a:spcAft>
                          <a:spcPts val="0"/>
                        </a:spcAft>
                      </a:pPr>
                      <a:r>
                        <a:rPr kumimoji="0" lang="es-MX" sz="1000" b="1" i="0" u="none" strike="noStrike" kern="1200" cap="none" spc="0" normalizeH="0" baseline="0" noProof="0" dirty="0" smtClean="0">
                          <a:ln>
                            <a:noFill/>
                          </a:ln>
                          <a:solidFill>
                            <a:prstClr val="black"/>
                          </a:solidFill>
                          <a:effectLst/>
                          <a:uLnTx/>
                          <a:uFillTx/>
                          <a:latin typeface="Calibri"/>
                          <a:ea typeface="Calibri"/>
                          <a:cs typeface="Times New Roman"/>
                          <a:sym typeface="Symbol"/>
                        </a:rPr>
                        <a:t></a:t>
                      </a:r>
                      <a:r>
                        <a:rPr kumimoji="0" lang="es-MX" sz="1000" b="1" i="0" u="none" strike="noStrike" kern="1200" cap="none" spc="0" normalizeH="0" baseline="-25000" noProof="0" dirty="0" smtClean="0">
                          <a:ln>
                            <a:noFill/>
                          </a:ln>
                          <a:solidFill>
                            <a:prstClr val="black"/>
                          </a:solidFill>
                          <a:effectLst/>
                          <a:uLnTx/>
                          <a:uFillTx/>
                          <a:latin typeface="Calibri"/>
                          <a:ea typeface="Calibri"/>
                          <a:cs typeface="Times New Roman"/>
                          <a:sym typeface="Symbol"/>
                        </a:rPr>
                        <a:t>c</a:t>
                      </a:r>
                      <a:endParaRPr lang="es-MX" sz="1000" baseline="-25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000" b="1" i="0" u="none" strike="noStrike" kern="1200" cap="none" spc="0" normalizeH="0" baseline="0" noProof="0" dirty="0" smtClean="0">
                          <a:ln>
                            <a:noFill/>
                          </a:ln>
                          <a:solidFill>
                            <a:prstClr val="black"/>
                          </a:solidFill>
                          <a:effectLst/>
                          <a:uLnTx/>
                          <a:uFillTx/>
                          <a:latin typeface="Calibri"/>
                          <a:ea typeface="Calibri"/>
                          <a:cs typeface="Times New Roman"/>
                        </a:rPr>
                        <a:t>0.210fm</a:t>
                      </a:r>
                      <a:endParaRPr kumimoji="0" lang="es-MX" sz="10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688648"/>
                  </a:ext>
                </a:extLst>
              </a:tr>
            </a:tbl>
          </a:graphicData>
        </a:graphic>
      </p:graphicFrame>
      <p:sp>
        <p:nvSpPr>
          <p:cNvPr id="12" name="12 CuadroTexto"/>
          <p:cNvSpPr txBox="1"/>
          <p:nvPr/>
        </p:nvSpPr>
        <p:spPr>
          <a:xfrm>
            <a:off x="-122045" y="1207748"/>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245748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iterate type="lt">
                                    <p:tmPct val="0"/>
                                  </p:iterate>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clrChange>
              <a:clrFrom>
                <a:srgbClr val="FFFFFF"/>
              </a:clrFrom>
              <a:clrTo>
                <a:srgbClr val="FFFFFF">
                  <a:alpha val="0"/>
                </a:srgbClr>
              </a:clrTo>
            </a:clrChange>
          </a:blip>
          <a:stretch>
            <a:fillRect/>
          </a:stretch>
        </p:blipFill>
        <p:spPr>
          <a:xfrm>
            <a:off x="107505" y="2132857"/>
            <a:ext cx="4032448" cy="2922064"/>
          </a:xfrm>
          <a:prstGeom prst="rect">
            <a:avLst/>
          </a:prstGeom>
        </p:spPr>
      </p:pic>
      <p:graphicFrame>
        <p:nvGraphicFramePr>
          <p:cNvPr id="6" name="3 Tabla"/>
          <p:cNvGraphicFramePr>
            <a:graphicFrameLocks noGrp="1"/>
          </p:cNvGraphicFramePr>
          <p:nvPr>
            <p:extLst>
              <p:ext uri="{D42A27DB-BD31-4B8C-83A1-F6EECF244321}">
                <p14:modId xmlns:p14="http://schemas.microsoft.com/office/powerpoint/2010/main" val="1072315640"/>
              </p:ext>
            </p:extLst>
          </p:nvPr>
        </p:nvGraphicFramePr>
        <p:xfrm>
          <a:off x="1259632" y="5224493"/>
          <a:ext cx="2016224" cy="1013418"/>
        </p:xfrm>
        <a:graphic>
          <a:graphicData uri="http://schemas.openxmlformats.org/drawingml/2006/table">
            <a:tbl>
              <a:tblPr/>
              <a:tblGrid>
                <a:gridCol w="1151061">
                  <a:extLst>
                    <a:ext uri="{9D8B030D-6E8A-4147-A177-3AD203B41FA5}">
                      <a16:colId xmlns:a16="http://schemas.microsoft.com/office/drawing/2014/main" val="20000"/>
                    </a:ext>
                  </a:extLst>
                </a:gridCol>
                <a:gridCol w="865163">
                  <a:extLst>
                    <a:ext uri="{9D8B030D-6E8A-4147-A177-3AD203B41FA5}">
                      <a16:colId xmlns:a16="http://schemas.microsoft.com/office/drawing/2014/main" val="20001"/>
                    </a:ext>
                  </a:extLst>
                </a:gridCol>
              </a:tblGrid>
              <a:tr h="150542">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a:ea typeface="Calibri"/>
                          <a:cs typeface="Times New Roman"/>
                        </a:rPr>
                        <a:t>Interaction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7791">
                <a:tc>
                  <a:txBody>
                    <a:bodyPr/>
                    <a:lstStyle/>
                    <a:p>
                      <a:pPr algn="ctr">
                        <a:lnSpc>
                          <a:spcPct val="115000"/>
                        </a:lnSpc>
                        <a:spcAft>
                          <a:spcPts val="0"/>
                        </a:spcAft>
                      </a:pPr>
                      <a:r>
                        <a:rPr lang="en-US" sz="1000" b="1" dirty="0" smtClean="0">
                          <a:latin typeface="Calibri"/>
                          <a:ea typeface="Calibri"/>
                          <a:cs typeface="Times New Roman"/>
                        </a:rPr>
                        <a:t>BABAR</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smtClean="0">
                          <a:latin typeface="Calibri"/>
                          <a:ea typeface="Calibri"/>
                          <a:cs typeface="Times New Roman"/>
                        </a:rPr>
                        <a:t>0.166fm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0319">
                <a:tc>
                  <a:txBody>
                    <a:bodyPr/>
                    <a:lstStyle/>
                    <a:p>
                      <a:pPr algn="ctr">
                        <a:lnSpc>
                          <a:spcPct val="115000"/>
                        </a:lnSpc>
                        <a:spcAft>
                          <a:spcPts val="0"/>
                        </a:spcAft>
                      </a:pPr>
                      <a:r>
                        <a:rPr lang="es-MX" sz="1000" b="1" dirty="0" err="1" smtClean="0">
                          <a:latin typeface="Calibri"/>
                          <a:ea typeface="Calibri"/>
                          <a:cs typeface="Times New Roman"/>
                        </a:rPr>
                        <a:t>Lattice</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smtClean="0">
                          <a:latin typeface="Calibri"/>
                          <a:ea typeface="Calibri"/>
                          <a:cs typeface="Times New Roman"/>
                        </a:rPr>
                        <a:t>0.141fm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1915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a:ea typeface="Calibri"/>
                          <a:cs typeface="Times New Roman"/>
                        </a:rPr>
                        <a:t>CI model</a:t>
                      </a:r>
                      <a:endParaRPr kumimoji="0" lang="en-US" sz="10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a:ea typeface="Calibri"/>
                          <a:cs typeface="Times New Roman"/>
                        </a:rPr>
                        <a:t>0.133fm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50319">
                <a:tc>
                  <a:txBody>
                    <a:bodyPr/>
                    <a:lstStyle/>
                    <a:p>
                      <a:pPr algn="ctr">
                        <a:lnSpc>
                          <a:spcPct val="115000"/>
                        </a:lnSpc>
                        <a:spcAft>
                          <a:spcPts val="0"/>
                        </a:spcAft>
                      </a:pPr>
                      <a:r>
                        <a:rPr lang="en-US" sz="1000" b="1" noProof="0" dirty="0" smtClean="0">
                          <a:latin typeface="Calibri"/>
                          <a:ea typeface="Calibri"/>
                          <a:cs typeface="Times New Roman"/>
                        </a:rPr>
                        <a:t>Algebraic Model</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smtClean="0">
                          <a:latin typeface="Calibri"/>
                          <a:ea typeface="Calibri"/>
                          <a:cs typeface="Times New Roman"/>
                        </a:rPr>
                        <a:t>0.170fm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12 CuadroTexto"/>
          <p:cNvSpPr txBox="1"/>
          <p:nvPr/>
        </p:nvSpPr>
        <p:spPr>
          <a:xfrm>
            <a:off x="1403648" y="877183"/>
            <a:ext cx="784887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Transition Form Factor</a:t>
            </a:r>
          </a:p>
        </p:txBody>
      </p:sp>
      <p:pic>
        <p:nvPicPr>
          <p:cNvPr id="9" name="Imagen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2743081" y="4958316"/>
            <a:ext cx="3326880" cy="2058230"/>
          </a:xfrm>
          <a:prstGeom prst="rect">
            <a:avLst/>
          </a:prstGeom>
        </p:spPr>
      </p:pic>
      <p:pic>
        <p:nvPicPr>
          <p:cNvPr id="11" name="Imagen 10"/>
          <p:cNvPicPr>
            <a:picLocks noChangeAspect="1"/>
          </p:cNvPicPr>
          <p:nvPr/>
        </p:nvPicPr>
        <p:blipFill>
          <a:blip r:embed="rId5">
            <a:clrChange>
              <a:clrFrom>
                <a:srgbClr val="FFFFFF"/>
              </a:clrFrom>
              <a:clrTo>
                <a:srgbClr val="FFFFFF">
                  <a:alpha val="0"/>
                </a:srgbClr>
              </a:clrTo>
            </a:clrChange>
          </a:blip>
          <a:stretch>
            <a:fillRect/>
          </a:stretch>
        </p:blipFill>
        <p:spPr>
          <a:xfrm>
            <a:off x="4499992" y="2134128"/>
            <a:ext cx="3815916" cy="2921977"/>
          </a:xfrm>
          <a:prstGeom prst="rect">
            <a:avLst/>
          </a:prstGeom>
        </p:spPr>
      </p:pic>
      <p:graphicFrame>
        <p:nvGraphicFramePr>
          <p:cNvPr id="12" name="3 Tabla"/>
          <p:cNvGraphicFramePr>
            <a:graphicFrameLocks noGrp="1"/>
          </p:cNvGraphicFramePr>
          <p:nvPr>
            <p:extLst>
              <p:ext uri="{D42A27DB-BD31-4B8C-83A1-F6EECF244321}">
                <p14:modId xmlns:p14="http://schemas.microsoft.com/office/powerpoint/2010/main" val="391700113"/>
              </p:ext>
            </p:extLst>
          </p:nvPr>
        </p:nvGraphicFramePr>
        <p:xfrm>
          <a:off x="5724128" y="5252558"/>
          <a:ext cx="1944216" cy="978271"/>
        </p:xfrm>
        <a:graphic>
          <a:graphicData uri="http://schemas.openxmlformats.org/drawingml/2006/table">
            <a:tbl>
              <a:tblPr/>
              <a:tblGrid>
                <a:gridCol w="1245050">
                  <a:extLst>
                    <a:ext uri="{9D8B030D-6E8A-4147-A177-3AD203B41FA5}">
                      <a16:colId xmlns:a16="http://schemas.microsoft.com/office/drawing/2014/main" val="20000"/>
                    </a:ext>
                  </a:extLst>
                </a:gridCol>
                <a:gridCol w="699166">
                  <a:extLst>
                    <a:ext uri="{9D8B030D-6E8A-4147-A177-3AD203B41FA5}">
                      <a16:colId xmlns:a16="http://schemas.microsoft.com/office/drawing/2014/main" val="20001"/>
                    </a:ext>
                  </a:extLst>
                </a:gridCol>
              </a:tblGrid>
              <a:tr h="136501">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a:ea typeface="Calibri"/>
                          <a:cs typeface="Times New Roman"/>
                        </a:rPr>
                        <a:t>Interaction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7554">
                <a:tc>
                  <a:txBody>
                    <a:bodyPr/>
                    <a:lstStyle/>
                    <a:p>
                      <a:pPr algn="ctr">
                        <a:lnSpc>
                          <a:spcPct val="100000"/>
                        </a:lnSpc>
                        <a:spcAft>
                          <a:spcPts val="0"/>
                        </a:spcAft>
                      </a:pPr>
                      <a:r>
                        <a:rPr lang="en-US" sz="1000" b="1" noProof="0" dirty="0" smtClean="0">
                          <a:latin typeface="Calibri"/>
                          <a:ea typeface="Calibri"/>
                          <a:cs typeface="Times New Roman"/>
                        </a:rPr>
                        <a:t>Dyson-Schwinger Equations</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smtClean="0">
                          <a:latin typeface="Calibri"/>
                          <a:ea typeface="Calibri"/>
                          <a:cs typeface="Times New Roman"/>
                        </a:rPr>
                        <a:t>0.041fm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Calibri"/>
                          <a:ea typeface="Calibri"/>
                          <a:cs typeface="Times New Roman"/>
                        </a:rPr>
                        <a:t>Contact Interaction</a:t>
                      </a:r>
                      <a:endParaRPr kumimoji="0" lang="en-US" sz="10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0"/>
                        </a:spcAft>
                      </a:pP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000" b="1" i="0" u="none" strike="noStrike" kern="1200" cap="none" spc="0" normalizeH="0" baseline="0" noProof="0" dirty="0" smtClean="0">
                          <a:ln>
                            <a:noFill/>
                          </a:ln>
                          <a:solidFill>
                            <a:prstClr val="black"/>
                          </a:solidFill>
                          <a:effectLst/>
                          <a:uLnTx/>
                          <a:uFillTx/>
                          <a:latin typeface="Calibri"/>
                          <a:ea typeface="Calibri"/>
                          <a:cs typeface="Times New Roman"/>
                        </a:rPr>
                        <a:t>0.043fm</a:t>
                      </a:r>
                      <a:endParaRPr kumimoji="0" lang="es-MX" sz="10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1000"/>
                        </a:spcAft>
                      </a:pP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12 CuadroTexto"/>
          <p:cNvSpPr txBox="1"/>
          <p:nvPr/>
        </p:nvSpPr>
        <p:spPr>
          <a:xfrm>
            <a:off x="-371503" y="1200349"/>
            <a:ext cx="9289032" cy="1200329"/>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a:t>
            </a:r>
          </a:p>
          <a:p>
            <a:r>
              <a:rPr lang="en-US" b="1" dirty="0">
                <a:solidFill>
                  <a:schemeClr val="accent5">
                    <a:lumMod val="75000"/>
                  </a:schemeClr>
                </a:solidFill>
                <a:latin typeface="Calibri(Cuerpo)"/>
                <a:cs typeface="Calibri" panose="020F0502020204030204" pitchFamily="34" charset="0"/>
              </a:rPr>
              <a:t>                            K. Raya, M. Ding et. al.	       Phys. Rev. D 95, 074014.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15540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iterate type="lt">
                                    <p:tmPct val="0"/>
                                  </p:iterate>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clrChange>
              <a:clrFrom>
                <a:srgbClr val="FFFFFF"/>
              </a:clrFrom>
              <a:clrTo>
                <a:srgbClr val="FFFFFF">
                  <a:alpha val="0"/>
                </a:srgbClr>
              </a:clrTo>
            </a:clrChange>
          </a:blip>
          <a:stretch>
            <a:fillRect/>
          </a:stretch>
        </p:blipFill>
        <p:spPr>
          <a:xfrm>
            <a:off x="1691680" y="4702606"/>
            <a:ext cx="1840402" cy="900686"/>
          </a:xfrm>
          <a:prstGeom prst="rect">
            <a:avLst/>
          </a:prstGeom>
        </p:spPr>
      </p:pic>
      <p:sp>
        <p:nvSpPr>
          <p:cNvPr id="7" name="3 CuadroTexto"/>
          <p:cNvSpPr txBox="1"/>
          <p:nvPr/>
        </p:nvSpPr>
        <p:spPr>
          <a:xfrm>
            <a:off x="755576" y="3717034"/>
            <a:ext cx="8554724" cy="461665"/>
          </a:xfrm>
          <a:prstGeom prst="rect">
            <a:avLst/>
          </a:prstGeom>
          <a:noFill/>
        </p:spPr>
        <p:txBody>
          <a:bodyPr wrap="square" rtlCol="0">
            <a:spAutoFit/>
          </a:bodyPr>
          <a:lstStyle/>
          <a:p>
            <a:r>
              <a:rPr lang="en-US" sz="2400" dirty="0">
                <a:solidFill>
                  <a:schemeClr val="accent2">
                    <a:lumMod val="50000"/>
                  </a:schemeClr>
                </a:solidFill>
              </a:rPr>
              <a:t>Let’s define a dimensionless </a:t>
            </a:r>
            <a:r>
              <a:rPr lang="en-US" sz="2400" dirty="0">
                <a:solidFill>
                  <a:srgbClr val="0000FF"/>
                </a:solidFill>
              </a:rPr>
              <a:t>coupling constant.</a:t>
            </a:r>
            <a:r>
              <a:rPr lang="es-MX" sz="2400" dirty="0">
                <a:solidFill>
                  <a:srgbClr val="0000FF"/>
                </a:solidFill>
              </a:rPr>
              <a:t> </a:t>
            </a:r>
          </a:p>
        </p:txBody>
      </p:sp>
      <p:pic>
        <p:nvPicPr>
          <p:cNvPr id="9" name="Imagen 8"/>
          <p:cNvPicPr>
            <a:picLocks noChangeAspect="1"/>
          </p:cNvPicPr>
          <p:nvPr/>
        </p:nvPicPr>
        <p:blipFill>
          <a:blip r:embed="rId4">
            <a:clrChange>
              <a:clrFrom>
                <a:srgbClr val="FFFFFF"/>
              </a:clrFrom>
              <a:clrTo>
                <a:srgbClr val="FFFFFF">
                  <a:alpha val="0"/>
                </a:srgbClr>
              </a:clrTo>
            </a:clrChange>
          </a:blip>
          <a:stretch>
            <a:fillRect/>
          </a:stretch>
        </p:blipFill>
        <p:spPr>
          <a:xfrm>
            <a:off x="903145" y="1484784"/>
            <a:ext cx="7629297" cy="2321960"/>
          </a:xfrm>
          <a:prstGeom prst="rect">
            <a:avLst/>
          </a:prstGeom>
        </p:spPr>
      </p:pic>
      <p:pic>
        <p:nvPicPr>
          <p:cNvPr id="11" name="Imagen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0504008"/>
            <a:ext cx="47767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6">
            <a:clrChange>
              <a:clrFrom>
                <a:srgbClr val="FFFFFF"/>
              </a:clrFrom>
              <a:clrTo>
                <a:srgbClr val="FFFFFF">
                  <a:alpha val="0"/>
                </a:srgbClr>
              </a:clrTo>
            </a:clrChange>
          </a:blip>
          <a:stretch>
            <a:fillRect/>
          </a:stretch>
        </p:blipFill>
        <p:spPr>
          <a:xfrm>
            <a:off x="4249994" y="4954161"/>
            <a:ext cx="4210438" cy="563073"/>
          </a:xfrm>
          <a:prstGeom prst="rect">
            <a:avLst/>
          </a:prstGeom>
        </p:spPr>
      </p:pic>
      <p:pic>
        <p:nvPicPr>
          <p:cNvPr id="4" name="Imagen 3"/>
          <p:cNvPicPr>
            <a:picLocks noChangeAspect="1"/>
          </p:cNvPicPr>
          <p:nvPr/>
        </p:nvPicPr>
        <p:blipFill>
          <a:blip r:embed="rId7">
            <a:clrChange>
              <a:clrFrom>
                <a:srgbClr val="FFFFFF"/>
              </a:clrFrom>
              <a:clrTo>
                <a:srgbClr val="FFFFFF">
                  <a:alpha val="0"/>
                </a:srgbClr>
              </a:clrTo>
            </a:clrChange>
          </a:blip>
          <a:stretch>
            <a:fillRect/>
          </a:stretch>
        </p:blipFill>
        <p:spPr>
          <a:xfrm>
            <a:off x="533690" y="4185195"/>
            <a:ext cx="3519800" cy="2385211"/>
          </a:xfrm>
          <a:prstGeom prst="rect">
            <a:avLst/>
          </a:prstGeom>
        </p:spPr>
      </p:pic>
      <p:sp>
        <p:nvSpPr>
          <p:cNvPr id="12"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sp>
        <p:nvSpPr>
          <p:cNvPr id="14" name="12 CuadroTexto"/>
          <p:cNvSpPr txBox="1"/>
          <p:nvPr/>
        </p:nvSpPr>
        <p:spPr>
          <a:xfrm>
            <a:off x="-684584" y="1126485"/>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pic>
        <p:nvPicPr>
          <p:cNvPr id="5" name="Imagen 4"/>
          <p:cNvPicPr>
            <a:picLocks noChangeAspect="1"/>
          </p:cNvPicPr>
          <p:nvPr/>
        </p:nvPicPr>
        <p:blipFill>
          <a:blip r:embed="rId8">
            <a:clrChange>
              <a:clrFrom>
                <a:srgbClr val="FFFFFF"/>
              </a:clrFrom>
              <a:clrTo>
                <a:srgbClr val="FFFFFF">
                  <a:alpha val="0"/>
                </a:srgbClr>
              </a:clrTo>
            </a:clrChange>
          </a:blip>
          <a:stretch>
            <a:fillRect/>
          </a:stretch>
        </p:blipFill>
        <p:spPr>
          <a:xfrm>
            <a:off x="4249994" y="5517233"/>
            <a:ext cx="1402126" cy="369852"/>
          </a:xfrm>
          <a:prstGeom prst="rect">
            <a:avLst/>
          </a:prstGeom>
        </p:spPr>
      </p:pic>
      <p:pic>
        <p:nvPicPr>
          <p:cNvPr id="6" name="Imagen 5"/>
          <p:cNvPicPr>
            <a:picLocks noChangeAspect="1"/>
          </p:cNvPicPr>
          <p:nvPr/>
        </p:nvPicPr>
        <p:blipFill>
          <a:blip r:embed="rId9">
            <a:clrChange>
              <a:clrFrom>
                <a:srgbClr val="FFFFFF"/>
              </a:clrFrom>
              <a:clrTo>
                <a:srgbClr val="FFFFFF">
                  <a:alpha val="0"/>
                </a:srgbClr>
              </a:clrTo>
            </a:clrChange>
          </a:blip>
          <a:stretch>
            <a:fillRect/>
          </a:stretch>
        </p:blipFill>
        <p:spPr>
          <a:xfrm>
            <a:off x="5865478" y="5537818"/>
            <a:ext cx="1654552" cy="328682"/>
          </a:xfrm>
          <a:prstGeom prst="rect">
            <a:avLst/>
          </a:prstGeom>
        </p:spPr>
      </p:pic>
    </p:spTree>
    <p:extLst>
      <p:ext uri="{BB962C8B-B14F-4D97-AF65-F5344CB8AC3E}">
        <p14:creationId xmlns:p14="http://schemas.microsoft.com/office/powerpoint/2010/main" val="66558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6"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3681330803"/>
              </p:ext>
            </p:extLst>
          </p:nvPr>
        </p:nvGraphicFramePr>
        <p:xfrm>
          <a:off x="395538" y="1700810"/>
          <a:ext cx="8568950" cy="3564703"/>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1482,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u</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367</a:t>
                      </a:r>
                      <a:endParaRPr lang="es-MX" sz="1800" i="0" dirty="0" smtClean="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=1532</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=1090,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u</a:t>
                      </a:r>
                      <a:r>
                        <a:rPr lang="es-MX" sz="1800" b="1" dirty="0" smtClean="0">
                          <a:solidFill>
                            <a:srgbClr val="7030A0"/>
                          </a:solidFill>
                          <a:latin typeface="Calibri"/>
                          <a:ea typeface="Calibri"/>
                          <a:cs typeface="Times New Roman"/>
                        </a:rPr>
                        <a:t>=7</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=0.660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D</a:t>
                      </a:r>
                      <a:r>
                        <a:rPr lang="es-MX" sz="1800" b="1" dirty="0" smtClean="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smtClean="0">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smtClean="0">
                          <a:ln>
                            <a:noFill/>
                          </a:ln>
                          <a:solidFill>
                            <a:srgbClr val="31849B"/>
                          </a:solidFill>
                          <a:effectLst/>
                          <a:uLnTx/>
                          <a:uFillTx/>
                          <a:latin typeface="Calibri"/>
                          <a:ea typeface="Calibri"/>
                          <a:cs typeface="Times New Roman"/>
                          <a:sym typeface="Symbol"/>
                        </a:rPr>
                        <a:t>D</a:t>
                      </a:r>
                      <a:r>
                        <a:rPr kumimoji="0" lang="es-MX" sz="1800" b="1" i="0" u="none" strike="noStrike" kern="1200" cap="none" spc="0" normalizeH="0" baseline="-25000" noProof="0" dirty="0" smtClean="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smtClean="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D</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D</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1864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2010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2318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2420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1864</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2068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70C0"/>
                          </a:solidFill>
                          <a:latin typeface="Calibri"/>
                          <a:ea typeface="Calibri"/>
                          <a:cs typeface="Times New Roman"/>
                        </a:rPr>
                        <a:t>2300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2386</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M</a:t>
                      </a:r>
                      <a:r>
                        <a:rPr lang="en-US" sz="1800" b="1" dirty="0" smtClean="0">
                          <a:latin typeface="Calibri"/>
                          <a:ea typeface="Calibri"/>
                          <a:cs typeface="Times New Roman"/>
                        </a:rPr>
                        <a:t>eV</a:t>
                      </a:r>
                      <a:r>
                        <a:rPr lang="en-US" sz="1800" b="1" dirty="0">
                          <a:latin typeface="Calibri"/>
                          <a:ea typeface="Calibri"/>
                          <a:cs typeface="Times New Roman"/>
                        </a:rPr>
                        <a:t>)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149</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168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162</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2.517</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0.944</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0.313</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0.159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0.120</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4" y="380564"/>
            <a:ext cx="439544" cy="600164"/>
          </a:xfrm>
          <a:prstGeom prst="rect">
            <a:avLst/>
          </a:prstGeom>
          <a:noFill/>
        </p:spPr>
        <p:txBody>
          <a:bodyPr wrap="none" rtlCol="0">
            <a:spAutoFit/>
          </a:bodyPr>
          <a:lstStyle/>
          <a:p>
            <a:r>
              <a:rPr lang="en-US" sz="3300" dirty="0">
                <a:solidFill>
                  <a:schemeClr val="accent2">
                    <a:lumMod val="50000"/>
                  </a:schemeClr>
                </a:solidFill>
                <a:effectLst>
                  <a:outerShdw blurRad="38100" dist="38100" dir="2700000" algn="tl">
                    <a:srgbClr val="000000">
                      <a:alpha val="43137"/>
                    </a:srgbClr>
                  </a:outerShdw>
                </a:effectLst>
              </a:rPr>
              <a:t>D</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159315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3769486903"/>
              </p:ext>
            </p:extLst>
          </p:nvPr>
        </p:nvGraphicFramePr>
        <p:xfrm>
          <a:off x="395538" y="1700808"/>
          <a:ext cx="8568950" cy="3843392"/>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1482,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s</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533</a:t>
                      </a:r>
                      <a:endParaRPr lang="es-MX" sz="1800" i="0" dirty="0" smtClean="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=1532</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=1090,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u</a:t>
                      </a:r>
                      <a:r>
                        <a:rPr lang="es-MX" sz="1800" b="1" dirty="0" smtClean="0">
                          <a:solidFill>
                            <a:srgbClr val="7030A0"/>
                          </a:solidFill>
                          <a:latin typeface="Calibri"/>
                          <a:ea typeface="Calibri"/>
                          <a:cs typeface="Times New Roman"/>
                        </a:rPr>
                        <a:t>=170</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=0.660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a:t>
                      </a:r>
                      <a:r>
                        <a:rPr lang="es-MX" sz="1800" b="1" dirty="0" smtClean="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smtClean="0">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smtClean="0">
                          <a:ln>
                            <a:noFill/>
                          </a:ln>
                          <a:solidFill>
                            <a:srgbClr val="31849B"/>
                          </a:solidFill>
                          <a:effectLst/>
                          <a:uLnTx/>
                          <a:uFillTx/>
                          <a:latin typeface="Calibri"/>
                          <a:ea typeface="Calibri"/>
                          <a:cs typeface="Times New Roman"/>
                          <a:sym typeface="Symbol"/>
                        </a:rPr>
                        <a:t>B</a:t>
                      </a:r>
                      <a:r>
                        <a:rPr kumimoji="0" lang="es-MX" sz="1800" b="1" i="0" u="none" strike="noStrike" kern="1200" cap="none" spc="0" normalizeH="0" baseline="-25000" noProof="0" dirty="0" smtClean="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smtClean="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1968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2112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2417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2459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solidFill>
                            <a:srgbClr val="0070C0"/>
                          </a:solidFill>
                          <a:latin typeface="Calibri"/>
                          <a:ea typeface="Calibri"/>
                          <a:cs typeface="Times New Roman"/>
                        </a:rPr>
                        <a:t>1949</a:t>
                      </a:r>
                      <a:endParaRPr lang="es-MX" sz="1800" dirty="0" smtClean="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2157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70C0"/>
                          </a:solidFill>
                          <a:latin typeface="Calibri"/>
                          <a:ea typeface="Calibri"/>
                          <a:cs typeface="Times New Roman"/>
                        </a:rPr>
                        <a:t>2408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2487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M</a:t>
                      </a:r>
                      <a:r>
                        <a:rPr lang="en-US" sz="1800" b="1" dirty="0" smtClean="0">
                          <a:latin typeface="Calibri"/>
                          <a:ea typeface="Calibri"/>
                          <a:cs typeface="Times New Roman"/>
                        </a:rPr>
                        <a:t>eV</a:t>
                      </a:r>
                      <a:r>
                        <a:rPr lang="en-US" sz="1800" b="1" dirty="0">
                          <a:latin typeface="Calibri"/>
                          <a:ea typeface="Calibri"/>
                          <a:cs typeface="Times New Roman"/>
                        </a:rPr>
                        <a:t>)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176</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227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178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164</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2.715</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1.000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0.302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0.155</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0.127</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6" y="380564"/>
            <a:ext cx="534121" cy="600164"/>
          </a:xfrm>
          <a:prstGeom prst="rect">
            <a:avLst/>
          </a:prstGeom>
          <a:noFill/>
        </p:spPr>
        <p:txBody>
          <a:bodyPr wrap="none" rtlCol="0">
            <a:spAutoFit/>
          </a:bodyPr>
          <a:lstStyle/>
          <a:p>
            <a:r>
              <a:rPr lang="en-US" sz="3300" dirty="0">
                <a:solidFill>
                  <a:schemeClr val="accent2">
                    <a:lumMod val="50000"/>
                  </a:schemeClr>
                </a:solidFill>
                <a:effectLst>
                  <a:outerShdw blurRad="38100" dist="38100" dir="2700000" algn="tl">
                    <a:srgbClr val="000000">
                      <a:alpha val="43137"/>
                    </a:srgbClr>
                  </a:outerShdw>
                </a:effectLst>
              </a:rPr>
              <a:t>D</a:t>
            </a:r>
            <a:r>
              <a:rPr lang="en-US" sz="3300" baseline="-25000" dirty="0">
                <a:solidFill>
                  <a:schemeClr val="accent2">
                    <a:lumMod val="50000"/>
                  </a:schemeClr>
                </a:solidFill>
                <a:effectLst>
                  <a:outerShdw blurRad="38100" dist="38100" dir="2700000" algn="tl">
                    <a:srgbClr val="000000">
                      <a:alpha val="43137"/>
                    </a:srgbClr>
                  </a:outerShdw>
                </a:effectLst>
              </a:rPr>
              <a:t>s</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278225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3075767675"/>
              </p:ext>
            </p:extLst>
          </p:nvPr>
        </p:nvGraphicFramePr>
        <p:xfrm>
          <a:off x="395538" y="1700810"/>
          <a:ext cx="8568950" cy="3564703"/>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4710,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s</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367</a:t>
                      </a:r>
                      <a:endParaRPr lang="es-MX" sz="1800" i="0" dirty="0" smtClean="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=2223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=3800,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u</a:t>
                      </a:r>
                      <a:r>
                        <a:rPr lang="es-MX" sz="1800" b="1" dirty="0" smtClean="0">
                          <a:solidFill>
                            <a:srgbClr val="7030A0"/>
                          </a:solidFill>
                          <a:latin typeface="Calibri"/>
                          <a:ea typeface="Calibri"/>
                          <a:cs typeface="Times New Roman"/>
                        </a:rPr>
                        <a:t>=7</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=0.244</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a:t>
                      </a:r>
                      <a:r>
                        <a:rPr lang="es-MX" sz="1800" b="1" dirty="0" smtClean="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smtClean="0">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smtClean="0">
                          <a:ln>
                            <a:noFill/>
                          </a:ln>
                          <a:solidFill>
                            <a:srgbClr val="31849B"/>
                          </a:solidFill>
                          <a:effectLst/>
                          <a:uLnTx/>
                          <a:uFillTx/>
                          <a:latin typeface="Calibri"/>
                          <a:ea typeface="Calibri"/>
                          <a:cs typeface="Times New Roman"/>
                          <a:sym typeface="Symbol"/>
                        </a:rPr>
                        <a:t>B</a:t>
                      </a:r>
                      <a:r>
                        <a:rPr kumimoji="0" lang="es-MX" sz="1800" b="1" i="0" u="none" strike="noStrike" kern="1200" cap="none" spc="0" normalizeH="0" baseline="-25000" noProof="0" dirty="0" smtClean="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smtClean="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5279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5325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5725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solidFill>
                            <a:srgbClr val="00B050"/>
                          </a:solidFill>
                          <a:latin typeface="Calibri"/>
                          <a:ea typeface="Calibri"/>
                          <a:cs typeface="Times New Roman"/>
                        </a:rPr>
                        <a:t>5279</a:t>
                      </a:r>
                      <a:endParaRPr lang="es-MX" sz="1800" dirty="0" smtClean="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5325</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70C0"/>
                          </a:solidFill>
                          <a:latin typeface="Calibri"/>
                          <a:ea typeface="Calibri"/>
                          <a:cs typeface="Times New Roman"/>
                        </a:rPr>
                        <a:t>5610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5661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M</a:t>
                      </a:r>
                      <a:r>
                        <a:rPr lang="en-US" sz="1800" b="1" dirty="0" smtClean="0">
                          <a:latin typeface="Calibri"/>
                          <a:ea typeface="Calibri"/>
                          <a:cs typeface="Times New Roman"/>
                        </a:rPr>
                        <a:t>eV</a:t>
                      </a:r>
                      <a:r>
                        <a:rPr lang="en-US" sz="1800" b="1" dirty="0">
                          <a:latin typeface="Calibri"/>
                          <a:ea typeface="Calibri"/>
                          <a:cs typeface="Times New Roman"/>
                        </a:rPr>
                        <a:t>)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131</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227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170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160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1.892</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0.822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0.076</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0.041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0.011</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4" y="380564"/>
            <a:ext cx="396262" cy="600164"/>
          </a:xfrm>
          <a:prstGeom prst="rect">
            <a:avLst/>
          </a:prstGeom>
          <a:noFill/>
        </p:spPr>
        <p:txBody>
          <a:bodyPr wrap="none" rtlCol="0">
            <a:spAutoFit/>
          </a:bodyPr>
          <a:lstStyle/>
          <a:p>
            <a:r>
              <a:rPr lang="en-US" sz="3300" dirty="0">
                <a:solidFill>
                  <a:schemeClr val="accent2">
                    <a:lumMod val="50000"/>
                  </a:schemeClr>
                </a:solidFill>
                <a:effectLst>
                  <a:outerShdw blurRad="38100" dist="38100" dir="2700000" algn="tl">
                    <a:srgbClr val="000000">
                      <a:alpha val="43137"/>
                    </a:srgbClr>
                  </a:outerShdw>
                </a:effectLst>
              </a:rPr>
              <a:t>B</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297795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153851733"/>
              </p:ext>
            </p:extLst>
          </p:nvPr>
        </p:nvGraphicFramePr>
        <p:xfrm>
          <a:off x="395538" y="1700810"/>
          <a:ext cx="8568950" cy="3564703"/>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4710,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s</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367</a:t>
                      </a:r>
                      <a:endParaRPr lang="es-MX" sz="1800" i="0" dirty="0" smtClean="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=2223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smtClean="0">
                          <a:solidFill>
                            <a:srgbClr val="7030A0"/>
                          </a:solidFill>
                          <a:latin typeface="Calibri"/>
                          <a:ea typeface="Calibri"/>
                          <a:cs typeface="Times New Roman"/>
                        </a:rPr>
                        <a:t>m</a:t>
                      </a:r>
                      <a:r>
                        <a:rPr lang="es-MX" sz="1800" b="1" i="1" baseline="-25000" smtClean="0">
                          <a:solidFill>
                            <a:srgbClr val="7030A0"/>
                          </a:solidFill>
                          <a:latin typeface="Calibri"/>
                          <a:ea typeface="Calibri"/>
                          <a:cs typeface="Times New Roman"/>
                        </a:rPr>
                        <a:t>c</a:t>
                      </a:r>
                      <a:r>
                        <a:rPr lang="es-MX" sz="1800" b="1" smtClean="0">
                          <a:solidFill>
                            <a:srgbClr val="7030A0"/>
                          </a:solidFill>
                          <a:latin typeface="Calibri"/>
                          <a:ea typeface="Calibri"/>
                          <a:cs typeface="Times New Roman"/>
                        </a:rPr>
                        <a:t>=3800,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u</a:t>
                      </a:r>
                      <a:r>
                        <a:rPr lang="es-MX" sz="1800" b="1" dirty="0" smtClean="0">
                          <a:solidFill>
                            <a:srgbClr val="7030A0"/>
                          </a:solidFill>
                          <a:latin typeface="Calibri"/>
                          <a:ea typeface="Calibri"/>
                          <a:cs typeface="Times New Roman"/>
                        </a:rPr>
                        <a:t>=7</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=0.244</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a:t>
                      </a:r>
                      <a:r>
                        <a:rPr lang="es-MX" sz="1800" b="1" dirty="0" smtClean="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smtClean="0">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smtClean="0">
                          <a:ln>
                            <a:noFill/>
                          </a:ln>
                          <a:solidFill>
                            <a:srgbClr val="31849B"/>
                          </a:solidFill>
                          <a:effectLst/>
                          <a:uLnTx/>
                          <a:uFillTx/>
                          <a:latin typeface="Calibri"/>
                          <a:ea typeface="Calibri"/>
                          <a:cs typeface="Times New Roman"/>
                          <a:sym typeface="Symbol"/>
                        </a:rPr>
                        <a:t>B</a:t>
                      </a:r>
                      <a:r>
                        <a:rPr kumimoji="0" lang="es-MX" sz="1800" b="1" i="0" u="none" strike="noStrike" kern="1200" cap="none" spc="0" normalizeH="0" baseline="-25000" noProof="0" dirty="0" smtClean="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smtClean="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5366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5415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5828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solidFill>
                            <a:srgbClr val="0070C0"/>
                          </a:solidFill>
                          <a:latin typeface="Calibri"/>
                          <a:ea typeface="Calibri"/>
                          <a:cs typeface="Times New Roman"/>
                        </a:rPr>
                        <a:t>5364</a:t>
                      </a:r>
                      <a:endParaRPr lang="es-MX" sz="1800" dirty="0" smtClean="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5413</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70C0"/>
                          </a:solidFill>
                          <a:latin typeface="Calibri"/>
                          <a:ea typeface="Calibri"/>
                          <a:cs typeface="Times New Roman"/>
                        </a:rPr>
                        <a:t>5701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5747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M</a:t>
                      </a:r>
                      <a:r>
                        <a:rPr lang="en-US" sz="1800" b="1" dirty="0" smtClean="0">
                          <a:latin typeface="Calibri"/>
                          <a:ea typeface="Calibri"/>
                          <a:cs typeface="Times New Roman"/>
                        </a:rPr>
                        <a:t>eV</a:t>
                      </a:r>
                      <a:r>
                        <a:rPr lang="en-US" sz="1800" b="1" dirty="0">
                          <a:latin typeface="Calibri"/>
                          <a:ea typeface="Calibri"/>
                          <a:cs typeface="Times New Roman"/>
                        </a:rPr>
                        <a:t>)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158</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150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162</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148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2.037</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0.855</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0.073</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0.039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0.011</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4" y="380564"/>
            <a:ext cx="490840" cy="600164"/>
          </a:xfrm>
          <a:prstGeom prst="rect">
            <a:avLst/>
          </a:prstGeom>
          <a:noFill/>
        </p:spPr>
        <p:txBody>
          <a:bodyPr wrap="none" rtlCol="0">
            <a:spAutoFit/>
          </a:bodyPr>
          <a:lstStyle/>
          <a:p>
            <a:r>
              <a:rPr lang="en-US" sz="3300" dirty="0" err="1">
                <a:solidFill>
                  <a:schemeClr val="accent2">
                    <a:lumMod val="50000"/>
                  </a:schemeClr>
                </a:solidFill>
                <a:effectLst>
                  <a:outerShdw blurRad="38100" dist="38100" dir="2700000" algn="tl">
                    <a:srgbClr val="000000">
                      <a:alpha val="43137"/>
                    </a:srgbClr>
                  </a:outerShdw>
                </a:effectLst>
              </a:rPr>
              <a:t>B</a:t>
            </a:r>
            <a:r>
              <a:rPr lang="en-US" sz="3300" baseline="-25000" dirty="0" err="1">
                <a:solidFill>
                  <a:schemeClr val="accent2">
                    <a:lumMod val="50000"/>
                  </a:schemeClr>
                </a:solidFill>
                <a:effectLst>
                  <a:outerShdw blurRad="38100" dist="38100" dir="2700000" algn="tl">
                    <a:srgbClr val="000000">
                      <a:alpha val="43137"/>
                    </a:srgbClr>
                  </a:outerShdw>
                </a:effectLst>
              </a:rPr>
              <a:t>s</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262271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
        <p:nvSpPr>
          <p:cNvPr id="11" name="2 Marcador de contenido"/>
          <p:cNvSpPr txBox="1">
            <a:spLocks/>
          </p:cNvSpPr>
          <p:nvPr/>
        </p:nvSpPr>
        <p:spPr>
          <a:xfrm>
            <a:off x="179512" y="3212976"/>
            <a:ext cx="8662736" cy="1037828"/>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Due to the theory </a:t>
            </a:r>
            <a:r>
              <a:rPr lang="en-US" sz="2400" dirty="0">
                <a:solidFill>
                  <a:srgbClr val="0000FF"/>
                </a:solidFill>
              </a:rPr>
              <a:t>running coupling constant</a:t>
            </a:r>
            <a:r>
              <a:rPr lang="en-US" sz="2400" dirty="0">
                <a:solidFill>
                  <a:schemeClr val="accent2">
                    <a:lumMod val="50000"/>
                  </a:schemeClr>
                </a:solidFill>
              </a:rPr>
              <a:t> particular behavior, studies on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are done in three regimes:</a:t>
            </a:r>
          </a:p>
        </p:txBody>
      </p:sp>
      <p:sp>
        <p:nvSpPr>
          <p:cNvPr id="7" name="2 Marcador de contenido"/>
          <p:cNvSpPr txBox="1">
            <a:spLocks/>
          </p:cNvSpPr>
          <p:nvPr/>
        </p:nvSpPr>
        <p:spPr>
          <a:xfrm>
            <a:off x="170959" y="1480296"/>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Quantum chromodynamics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it the theory of quarks, gluons and their interactions</a:t>
            </a:r>
            <a:r>
              <a:rPr lang="en-US" sz="2400" dirty="0">
                <a:solidFill>
                  <a:srgbClr val="0000FF"/>
                </a:solidFill>
              </a:rPr>
              <a:t>.</a:t>
            </a:r>
          </a:p>
        </p:txBody>
      </p:sp>
      <p:sp>
        <p:nvSpPr>
          <p:cNvPr id="14" name="2 Marcador de contenido"/>
          <p:cNvSpPr txBox="1">
            <a:spLocks/>
          </p:cNvSpPr>
          <p:nvPr/>
        </p:nvSpPr>
        <p:spPr>
          <a:xfrm>
            <a:off x="170959" y="4005064"/>
            <a:ext cx="8662736" cy="1014400"/>
          </a:xfrm>
          <a:prstGeom prst="rect">
            <a:avLst/>
          </a:prstGeom>
        </p:spPr>
        <p:txBody>
          <a:bodyPr vert="horz">
            <a:noAutofit/>
          </a:bodyPr>
          <a:lstStyle/>
          <a:p>
            <a:pPr marL="274320" indent="-274320">
              <a:spcBef>
                <a:spcPct val="20000"/>
              </a:spcBef>
              <a:buClr>
                <a:schemeClr val="accent1"/>
              </a:buClr>
              <a:buSzPct val="85000"/>
              <a:buFont typeface="Wingdings 2"/>
              <a:buChar char=""/>
              <a:defRPr/>
            </a:pPr>
            <a:r>
              <a:rPr lang="en-US" sz="2400" dirty="0">
                <a:solidFill>
                  <a:schemeClr val="accent2">
                    <a:lumMod val="50000"/>
                  </a:schemeClr>
                </a:solidFill>
              </a:rPr>
              <a:t>A </a:t>
            </a:r>
            <a:r>
              <a:rPr lang="en-US" sz="2400" dirty="0">
                <a:solidFill>
                  <a:srgbClr val="0000FF"/>
                </a:solidFill>
              </a:rPr>
              <a:t>light sector,</a:t>
            </a:r>
            <a:r>
              <a:rPr lang="en-US" sz="2400" dirty="0">
                <a:solidFill>
                  <a:schemeClr val="accent2">
                    <a:lumMod val="50000"/>
                  </a:schemeClr>
                </a:solidFill>
              </a:rPr>
              <a:t> where the interactions are mainly dominated by </a:t>
            </a:r>
            <a:r>
              <a:rPr lang="en-US" sz="2400" dirty="0">
                <a:solidFill>
                  <a:srgbClr val="0000FF"/>
                </a:solidFill>
              </a:rPr>
              <a:t>chiral symmetry breaking </a:t>
            </a:r>
            <a:r>
              <a:rPr lang="en-US" sz="2400" dirty="0">
                <a:solidFill>
                  <a:schemeClr val="accent2">
                    <a:lumMod val="50000"/>
                  </a:schemeClr>
                </a:solidFill>
              </a:rPr>
              <a:t>and a </a:t>
            </a:r>
            <a:r>
              <a:rPr lang="en-US" sz="2400" dirty="0">
                <a:solidFill>
                  <a:srgbClr val="0000FF"/>
                </a:solidFill>
              </a:rPr>
              <a:t>strong</a:t>
            </a:r>
            <a:r>
              <a:rPr lang="en-US" sz="2400" dirty="0">
                <a:solidFill>
                  <a:schemeClr val="accent2">
                    <a:lumMod val="50000"/>
                  </a:schemeClr>
                </a:solidFill>
              </a:rPr>
              <a:t> </a:t>
            </a:r>
            <a:r>
              <a:rPr lang="en-US" sz="2400" dirty="0">
                <a:solidFill>
                  <a:srgbClr val="0000FF"/>
                </a:solidFill>
              </a:rPr>
              <a:t>coupling.</a:t>
            </a:r>
            <a:endParaRPr lang="en-US" sz="2400" dirty="0">
              <a:solidFill>
                <a:schemeClr val="accent2">
                  <a:lumMod val="50000"/>
                </a:schemeClr>
              </a:solidFill>
            </a:endParaRPr>
          </a:p>
        </p:txBody>
      </p:sp>
      <p:sp>
        <p:nvSpPr>
          <p:cNvPr id="15" name="2 Marcador de contenido"/>
          <p:cNvSpPr txBox="1">
            <a:spLocks/>
          </p:cNvSpPr>
          <p:nvPr/>
        </p:nvSpPr>
        <p:spPr>
          <a:xfrm>
            <a:off x="148680" y="4869160"/>
            <a:ext cx="8662736" cy="1296144"/>
          </a:xfrm>
          <a:prstGeom prst="rect">
            <a:avLst/>
          </a:prstGeom>
        </p:spPr>
        <p:txBody>
          <a:bodyPr vert="horz">
            <a:noAutofit/>
          </a:bodyPr>
          <a:lstStyle/>
          <a:p>
            <a:pPr marL="274320" indent="-274320">
              <a:spcBef>
                <a:spcPct val="20000"/>
              </a:spcBef>
              <a:buClr>
                <a:schemeClr val="accent1"/>
              </a:buClr>
              <a:buSzPct val="85000"/>
              <a:buFont typeface="Wingdings 2"/>
              <a:buChar char=""/>
              <a:defRPr/>
            </a:pPr>
            <a:r>
              <a:rPr lang="en-US" sz="2400" dirty="0">
                <a:solidFill>
                  <a:schemeClr val="accent2">
                    <a:lumMod val="50000"/>
                  </a:schemeClr>
                </a:solidFill>
              </a:rPr>
              <a:t>A </a:t>
            </a:r>
            <a:r>
              <a:rPr lang="en-US" sz="2400" dirty="0">
                <a:solidFill>
                  <a:srgbClr val="0000FF"/>
                </a:solidFill>
              </a:rPr>
              <a:t>heavy sector,</a:t>
            </a:r>
            <a:r>
              <a:rPr lang="en-US" sz="2400" dirty="0">
                <a:solidFill>
                  <a:schemeClr val="accent2">
                    <a:lumMod val="50000"/>
                  </a:schemeClr>
                </a:solidFill>
              </a:rPr>
              <a:t> where the </a:t>
            </a:r>
            <a:r>
              <a:rPr lang="en-US" sz="2400" dirty="0">
                <a:solidFill>
                  <a:srgbClr val="0000FF"/>
                </a:solidFill>
              </a:rPr>
              <a:t>coupling </a:t>
            </a:r>
            <a:r>
              <a:rPr lang="en-US" sz="2400" dirty="0">
                <a:solidFill>
                  <a:schemeClr val="accent2">
                    <a:lumMod val="50000"/>
                  </a:schemeClr>
                </a:solidFill>
              </a:rPr>
              <a:t>tends to approach </a:t>
            </a:r>
            <a:r>
              <a:rPr lang="en-US" sz="2400" dirty="0">
                <a:solidFill>
                  <a:srgbClr val="0000FF"/>
                </a:solidFill>
              </a:rPr>
              <a:t>asymptotic freedom </a:t>
            </a:r>
            <a:r>
              <a:rPr lang="en-US" sz="2400" dirty="0">
                <a:solidFill>
                  <a:schemeClr val="accent2">
                    <a:lumMod val="50000"/>
                  </a:schemeClr>
                </a:solidFill>
              </a:rPr>
              <a:t>and the systems can be treated in a </a:t>
            </a:r>
            <a:r>
              <a:rPr lang="en-US" sz="2400" dirty="0">
                <a:solidFill>
                  <a:srgbClr val="0000FF"/>
                </a:solidFill>
              </a:rPr>
              <a:t>non relativistic way.</a:t>
            </a:r>
          </a:p>
        </p:txBody>
      </p:sp>
      <p:sp>
        <p:nvSpPr>
          <p:cNvPr id="8" name="2 Marcador de contenido"/>
          <p:cNvSpPr txBox="1">
            <a:spLocks/>
          </p:cNvSpPr>
          <p:nvPr/>
        </p:nvSpPr>
        <p:spPr>
          <a:xfrm>
            <a:off x="186928" y="2344392"/>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In particular, the way particles interact through </a:t>
            </a:r>
            <a:r>
              <a:rPr lang="en-US" sz="2400" dirty="0">
                <a:solidFill>
                  <a:srgbClr val="0000FF"/>
                </a:solidFill>
              </a:rPr>
              <a:t>strong interactions</a:t>
            </a:r>
            <a:r>
              <a:rPr lang="en-US" sz="2400" dirty="0">
                <a:solidFill>
                  <a:schemeClr val="accent2">
                    <a:lumMod val="50000"/>
                  </a:schemeClr>
                </a:solidFill>
              </a:rPr>
              <a:t> hides fascinating secrets, to be still found out in the next years.</a:t>
            </a:r>
          </a:p>
        </p:txBody>
      </p:sp>
    </p:spTree>
    <p:extLst>
      <p:ext uri="{BB962C8B-B14F-4D97-AF65-F5344CB8AC3E}">
        <p14:creationId xmlns:p14="http://schemas.microsoft.com/office/powerpoint/2010/main" val="130670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1000"/>
                                        <p:tgtEl>
                                          <p:spTgt spid="11">
                                            <p:txEl>
                                              <p:pRg st="0" end="0"/>
                                            </p:txEl>
                                          </p:spTgt>
                                        </p:tgtEl>
                                      </p:cBhvr>
                                    </p:animEffect>
                                    <p:anim calcmode="lin" valueType="num">
                                      <p:cBhvr>
                                        <p:cTn id="2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7" grpId="0" build="p"/>
      <p:bldP spid="14" grpId="0"/>
      <p:bldP spid="15"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1305874845"/>
              </p:ext>
            </p:extLst>
          </p:nvPr>
        </p:nvGraphicFramePr>
        <p:xfrm>
          <a:off x="395538" y="1700808"/>
          <a:ext cx="8568950" cy="3843392"/>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4710,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s</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1482</a:t>
                      </a:r>
                      <a:endParaRPr lang="es-MX" sz="1800" i="0" dirty="0" smtClean="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=4244</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=3800,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u</a:t>
                      </a:r>
                      <a:r>
                        <a:rPr lang="es-MX" sz="1800" b="1" dirty="0" smtClean="0">
                          <a:solidFill>
                            <a:srgbClr val="7030A0"/>
                          </a:solidFill>
                          <a:latin typeface="Calibri"/>
                          <a:ea typeface="Calibri"/>
                          <a:cs typeface="Times New Roman"/>
                        </a:rPr>
                        <a:t>=1090</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=0.050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Bc</a:t>
                      </a:r>
                      <a:r>
                        <a:rPr lang="es-MX" sz="1800" b="1" dirty="0" smtClean="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smtClean="0">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smtClean="0">
                          <a:ln>
                            <a:noFill/>
                          </a:ln>
                          <a:solidFill>
                            <a:srgbClr val="31849B"/>
                          </a:solidFill>
                          <a:effectLst/>
                          <a:uLnTx/>
                          <a:uFillTx/>
                          <a:latin typeface="Calibri"/>
                          <a:ea typeface="Calibri"/>
                          <a:cs typeface="Times New Roman"/>
                          <a:sym typeface="Symbol"/>
                        </a:rPr>
                        <a:t>Bc</a:t>
                      </a:r>
                      <a:r>
                        <a:rPr kumimoji="0" lang="es-MX" sz="1800" b="1" i="0" u="none" strike="noStrike" kern="1200" cap="none" spc="0" normalizeH="0" baseline="-25000" noProof="0" dirty="0" smtClean="0">
                          <a:ln>
                            <a:noFill/>
                          </a:ln>
                          <a:solidFill>
                            <a:srgbClr val="31849B"/>
                          </a:solidFill>
                          <a:effectLst/>
                          <a:uLnTx/>
                          <a:uFillTx/>
                          <a:latin typeface="Calibri"/>
                          <a:ea typeface="Calibri"/>
                          <a:cs typeface="Times New Roman"/>
                          <a:sym typeface="Symbol"/>
                        </a:rPr>
                        <a:t>*</a:t>
                      </a:r>
                      <a:r>
                        <a:rPr kumimoji="0" lang="es-MX" sz="1800" b="1" i="0" u="none" strike="noStrike" kern="1200" cap="none" spc="0" normalizeH="0" baseline="0" noProof="0" dirty="0" smtClean="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Bc</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Bc</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6275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6330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solidFill>
                            <a:srgbClr val="00B050"/>
                          </a:solidFill>
                          <a:latin typeface="Calibri"/>
                          <a:ea typeface="Calibri"/>
                          <a:cs typeface="Times New Roman"/>
                        </a:rPr>
                        <a:t>6275</a:t>
                      </a:r>
                      <a:endParaRPr lang="es-MX" sz="1800" dirty="0" smtClean="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6308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70C0"/>
                          </a:solidFill>
                          <a:latin typeface="Calibri"/>
                          <a:ea typeface="Calibri"/>
                          <a:cs typeface="Times New Roman"/>
                        </a:rPr>
                        <a:t>6490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6518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M</a:t>
                      </a:r>
                      <a:r>
                        <a:rPr lang="en-US" sz="1800" b="1" dirty="0" smtClean="0">
                          <a:latin typeface="Calibri"/>
                          <a:ea typeface="Calibri"/>
                          <a:cs typeface="Times New Roman"/>
                        </a:rPr>
                        <a:t>eV</a:t>
                      </a:r>
                      <a:r>
                        <a:rPr lang="en-US" sz="1800" b="1" dirty="0">
                          <a:latin typeface="Calibri"/>
                          <a:ea typeface="Calibri"/>
                          <a:cs typeface="Times New Roman"/>
                        </a:rPr>
                        <a:t>)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302</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270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203</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0.775</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0.276</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0.027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0.015</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0.002</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bl>
          </a:graphicData>
        </a:graphic>
      </p:graphicFrame>
      <p:sp>
        <p:nvSpPr>
          <p:cNvPr id="6"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CuadroTexto 6"/>
          <p:cNvSpPr txBox="1"/>
          <p:nvPr/>
        </p:nvSpPr>
        <p:spPr>
          <a:xfrm>
            <a:off x="1187626" y="380564"/>
            <a:ext cx="505267" cy="600164"/>
          </a:xfrm>
          <a:prstGeom prst="rect">
            <a:avLst/>
          </a:prstGeom>
          <a:noFill/>
        </p:spPr>
        <p:txBody>
          <a:bodyPr wrap="none" rtlCol="0">
            <a:spAutoFit/>
          </a:bodyPr>
          <a:lstStyle/>
          <a:p>
            <a:r>
              <a:rPr lang="en-US" sz="3300" dirty="0" err="1">
                <a:solidFill>
                  <a:schemeClr val="accent2">
                    <a:lumMod val="50000"/>
                  </a:schemeClr>
                </a:solidFill>
                <a:effectLst>
                  <a:outerShdw blurRad="38100" dist="38100" dir="2700000" algn="tl">
                    <a:srgbClr val="000000">
                      <a:alpha val="43137"/>
                    </a:srgbClr>
                  </a:outerShdw>
                </a:effectLst>
              </a:rPr>
              <a:t>B</a:t>
            </a:r>
            <a:r>
              <a:rPr lang="en-US" sz="3300" baseline="-25000" dirty="0" err="1">
                <a:solidFill>
                  <a:schemeClr val="accent2">
                    <a:lumMod val="50000"/>
                  </a:schemeClr>
                </a:solidFill>
                <a:effectLst>
                  <a:outerShdw blurRad="38100" dist="38100" dir="2700000" algn="tl">
                    <a:srgbClr val="000000">
                      <a:alpha val="43137"/>
                    </a:srgbClr>
                  </a:outerShdw>
                </a:effectLst>
              </a:rPr>
              <a:t>c</a:t>
            </a:r>
            <a:endParaRPr lang="en-US" sz="3300" dirty="0"/>
          </a:p>
        </p:txBody>
      </p:sp>
      <p:sp>
        <p:nvSpPr>
          <p:cNvPr id="8" name="12 CuadroTexto"/>
          <p:cNvSpPr txBox="1"/>
          <p:nvPr/>
        </p:nvSpPr>
        <p:spPr>
          <a:xfrm>
            <a:off x="1763688" y="105447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arXiv:1810.04391 [</a:t>
            </a:r>
            <a:r>
              <a:rPr lang="en-US" b="1" dirty="0" err="1">
                <a:solidFill>
                  <a:schemeClr val="accent5">
                    <a:lumMod val="75000"/>
                  </a:schemeClr>
                </a:solidFill>
                <a:latin typeface="Calibri(Cuerpo)"/>
                <a:cs typeface="Calibri" panose="020F0502020204030204" pitchFamily="34" charset="0"/>
              </a:rPr>
              <a:t>hep-ph</a:t>
            </a:r>
            <a:r>
              <a:rPr lang="en-US" b="1" dirty="0">
                <a:solidFill>
                  <a:schemeClr val="accent5">
                    <a:lumMod val="75000"/>
                  </a:schemeClr>
                </a:solidFill>
                <a:latin typeface="Calibri(Cuerpo)"/>
                <a:cs typeface="Calibri" panose="020F0502020204030204" pitchFamily="34" charset="0"/>
              </a:rPr>
              <a:t>].</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315067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316992" y="1665312"/>
            <a:ext cx="8532672" cy="3131840"/>
          </a:xfrm>
        </p:spPr>
        <p:txBody>
          <a:bodyPr>
            <a:noAutofit/>
          </a:bodyPr>
          <a:lstStyle/>
          <a:p>
            <a:r>
              <a:rPr lang="en-US" cap="none" dirty="0" smtClean="0">
                <a:solidFill>
                  <a:schemeClr val="accent2">
                    <a:lumMod val="50000"/>
                  </a:schemeClr>
                </a:solidFill>
              </a:rPr>
              <a:t>In quantum mechanics the radial wave function for the </a:t>
            </a:r>
            <a:r>
              <a:rPr lang="en-US" cap="none" dirty="0" smtClean="0">
                <a:solidFill>
                  <a:srgbClr val="0000FF"/>
                </a:solidFill>
              </a:rPr>
              <a:t>first radial excitation</a:t>
            </a:r>
            <a:r>
              <a:rPr lang="en-US" cap="none" dirty="0" smtClean="0">
                <a:solidFill>
                  <a:schemeClr val="accent2">
                    <a:lumMod val="50000"/>
                  </a:schemeClr>
                </a:solidFill>
              </a:rPr>
              <a:t> possesses a </a:t>
            </a:r>
            <a:r>
              <a:rPr lang="en-US" cap="none" dirty="0" smtClean="0">
                <a:solidFill>
                  <a:srgbClr val="0000FF"/>
                </a:solidFill>
              </a:rPr>
              <a:t>single zero</a:t>
            </a:r>
          </a:p>
          <a:p>
            <a:r>
              <a:rPr lang="en-US" cap="none" dirty="0" smtClean="0">
                <a:solidFill>
                  <a:schemeClr val="accent2">
                    <a:lumMod val="50000"/>
                  </a:schemeClr>
                </a:solidFill>
              </a:rPr>
              <a:t>In the </a:t>
            </a:r>
            <a:r>
              <a:rPr lang="en-US" cap="none" dirty="0" smtClean="0">
                <a:solidFill>
                  <a:srgbClr val="0000FF"/>
                </a:solidFill>
              </a:rPr>
              <a:t>SDBSE</a:t>
            </a:r>
            <a:r>
              <a:rPr lang="en-US" cap="none" dirty="0" smtClean="0">
                <a:solidFill>
                  <a:schemeClr val="accent2">
                    <a:lumMod val="50000"/>
                  </a:schemeClr>
                </a:solidFill>
              </a:rPr>
              <a:t> approach a </a:t>
            </a:r>
            <a:r>
              <a:rPr lang="en-US" cap="none" dirty="0" smtClean="0">
                <a:solidFill>
                  <a:srgbClr val="0000FF"/>
                </a:solidFill>
              </a:rPr>
              <a:t>single zero</a:t>
            </a:r>
            <a:r>
              <a:rPr lang="en-US" cap="none" dirty="0" smtClean="0">
                <a:solidFill>
                  <a:schemeClr val="accent2">
                    <a:lumMod val="50000"/>
                  </a:schemeClr>
                </a:solidFill>
              </a:rPr>
              <a:t> is seen in the relative momentum dependence of the leading </a:t>
            </a:r>
            <a:r>
              <a:rPr lang="en-US" cap="none" dirty="0" err="1" smtClean="0">
                <a:solidFill>
                  <a:schemeClr val="accent2">
                    <a:lumMod val="50000"/>
                  </a:schemeClr>
                </a:solidFill>
              </a:rPr>
              <a:t>Tchebychev</a:t>
            </a:r>
            <a:r>
              <a:rPr lang="en-US" cap="none" dirty="0" smtClean="0">
                <a:solidFill>
                  <a:schemeClr val="accent2">
                    <a:lumMod val="50000"/>
                  </a:schemeClr>
                </a:solidFill>
              </a:rPr>
              <a:t> moment of the dominant Dirac structure.</a:t>
            </a:r>
          </a:p>
          <a:p>
            <a:r>
              <a:rPr lang="en-US" cap="none" dirty="0" smtClean="0">
                <a:solidFill>
                  <a:schemeClr val="accent2">
                    <a:lumMod val="50000"/>
                  </a:schemeClr>
                </a:solidFill>
              </a:rPr>
              <a:t>For this reason, a </a:t>
            </a:r>
            <a:r>
              <a:rPr lang="en-US" cap="none" dirty="0" smtClean="0">
                <a:solidFill>
                  <a:srgbClr val="0000FF"/>
                </a:solidFill>
              </a:rPr>
              <a:t>radial excitation</a:t>
            </a:r>
            <a:r>
              <a:rPr lang="en-US" cap="none" dirty="0" smtClean="0">
                <a:solidFill>
                  <a:schemeClr val="accent2">
                    <a:lumMod val="50000"/>
                  </a:schemeClr>
                </a:solidFill>
              </a:rPr>
              <a:t> cannot appear when the interaction between quarks is </a:t>
            </a:r>
            <a:r>
              <a:rPr lang="en-US" cap="none" dirty="0" smtClean="0">
                <a:solidFill>
                  <a:srgbClr val="0000FF"/>
                </a:solidFill>
              </a:rPr>
              <a:t>momentum independent</a:t>
            </a:r>
            <a:r>
              <a:rPr lang="en-US" cap="none" dirty="0" smtClean="0">
                <a:solidFill>
                  <a:schemeClr val="accent2">
                    <a:lumMod val="50000"/>
                  </a:schemeClr>
                </a:solidFill>
              </a:rPr>
              <a:t>.</a:t>
            </a:r>
          </a:p>
          <a:p>
            <a:r>
              <a:rPr lang="en-US" cap="none" dirty="0" smtClean="0">
                <a:solidFill>
                  <a:schemeClr val="accent2">
                    <a:lumMod val="50000"/>
                  </a:schemeClr>
                </a:solidFill>
              </a:rPr>
              <a:t>We verge this inconvenient by cutting the integrand in a step function a </a:t>
            </a:r>
            <a:r>
              <a:rPr lang="en-US" cap="none" dirty="0" smtClean="0">
                <a:solidFill>
                  <a:srgbClr val="0000FF"/>
                </a:solidFill>
              </a:rPr>
              <a:t>zero</a:t>
            </a:r>
            <a:r>
              <a:rPr lang="en-US" cap="none" dirty="0" smtClean="0">
                <a:solidFill>
                  <a:schemeClr val="accent2">
                    <a:lumMod val="50000"/>
                  </a:schemeClr>
                </a:solidFill>
              </a:rPr>
              <a:t> into the kernel</a:t>
            </a:r>
          </a:p>
        </p:txBody>
      </p:sp>
      <p:sp>
        <p:nvSpPr>
          <p:cNvPr id="6"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Excited States</a:t>
            </a:r>
          </a:p>
        </p:txBody>
      </p:sp>
      <p:sp>
        <p:nvSpPr>
          <p:cNvPr id="8" name="3 Marcador de contenido"/>
          <p:cNvSpPr txBox="1">
            <a:spLocks/>
          </p:cNvSpPr>
          <p:nvPr/>
        </p:nvSpPr>
        <p:spPr>
          <a:xfrm>
            <a:off x="273571" y="5491037"/>
            <a:ext cx="8568952" cy="233045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cap="none" dirty="0">
                <a:solidFill>
                  <a:schemeClr val="accent2">
                    <a:lumMod val="50000"/>
                  </a:schemeClr>
                </a:solidFill>
              </a:rPr>
              <a:t>Where </a:t>
            </a:r>
            <a:r>
              <a:rPr lang="en-US" i="1" cap="none" dirty="0">
                <a:solidFill>
                  <a:schemeClr val="accent2">
                    <a:lumMod val="50000"/>
                  </a:schemeClr>
                </a:solidFill>
              </a:rPr>
              <a:t>|a|&lt;1 </a:t>
            </a:r>
            <a:r>
              <a:rPr lang="en-US" cap="none" dirty="0">
                <a:solidFill>
                  <a:schemeClr val="accent2">
                    <a:lumMod val="50000"/>
                  </a:schemeClr>
                </a:solidFill>
              </a:rPr>
              <a:t>and                           . This zero reduces the coupling of the BSE and therefore, it increases the bound-state’s mass. </a:t>
            </a:r>
            <a:endParaRPr lang="en-US" i="1" cap="none" dirty="0">
              <a:solidFill>
                <a:schemeClr val="accent2">
                  <a:lumMod val="50000"/>
                </a:schemeClr>
              </a:solidFill>
            </a:endParaRPr>
          </a:p>
        </p:txBody>
      </p:sp>
      <p:sp>
        <p:nvSpPr>
          <p:cNvPr id="9" name="12 CuadroTexto"/>
          <p:cNvSpPr txBox="1"/>
          <p:nvPr/>
        </p:nvSpPr>
        <p:spPr>
          <a:xfrm>
            <a:off x="683568" y="1248891"/>
            <a:ext cx="8064896" cy="1200329"/>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a:t>
            </a:r>
            <a:r>
              <a:rPr lang="en-US" b="1" dirty="0">
                <a:solidFill>
                  <a:schemeClr val="accent5">
                    <a:lumMod val="75000"/>
                  </a:schemeClr>
                </a:solidFill>
                <a:latin typeface="Calibri(Cuerpo)"/>
              </a:rPr>
              <a:t>C. Chen, et. al.                       	       	Few Body Syst. 53, 293 (2012).</a:t>
            </a:r>
          </a:p>
          <a:p>
            <a:r>
              <a:rPr lang="en-US" b="1" dirty="0">
                <a:solidFill>
                  <a:schemeClr val="accent5">
                    <a:lumMod val="75000"/>
                  </a:schemeClr>
                </a:solidFill>
                <a:latin typeface="Calibri(Cuerpo)"/>
              </a:rPr>
              <a:t>                                           </a:t>
            </a:r>
          </a:p>
          <a:p>
            <a:r>
              <a:rPr lang="en-US" b="1" dirty="0">
                <a:solidFill>
                  <a:schemeClr val="accent5">
                    <a:lumMod val="75000"/>
                  </a:schemeClr>
                </a:solidFill>
                <a:latin typeface="Calibri(Cuerpo)"/>
                <a:cs typeface="Calibri" panose="020F0502020204030204" pitchFamily="34" charset="0"/>
              </a:rPr>
              <a:t>    </a:t>
            </a:r>
          </a:p>
          <a:p>
            <a:r>
              <a:rPr lang="en-US" b="1" dirty="0">
                <a:solidFill>
                  <a:schemeClr val="accent5">
                    <a:lumMod val="75000"/>
                  </a:schemeClr>
                </a:solidFill>
                <a:latin typeface="Calibri(Cuerpo)"/>
                <a:cs typeface="Calibri" panose="020F0502020204030204" pitchFamily="34" charset="0"/>
              </a:rPr>
              <a:t> </a:t>
            </a:r>
          </a:p>
        </p:txBody>
      </p:sp>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1925070" y="4602742"/>
            <a:ext cx="3164408" cy="995998"/>
          </a:xfrm>
          <a:prstGeom prst="rect">
            <a:avLst/>
          </a:prstGeom>
        </p:spPr>
      </p:pic>
      <p:pic>
        <p:nvPicPr>
          <p:cNvPr id="7" name="Imagen 6"/>
          <p:cNvPicPr>
            <a:picLocks noChangeAspect="1"/>
          </p:cNvPicPr>
          <p:nvPr/>
        </p:nvPicPr>
        <p:blipFill>
          <a:blip r:embed="rId3">
            <a:clrChange>
              <a:clrFrom>
                <a:srgbClr val="FFFFFF"/>
              </a:clrFrom>
              <a:clrTo>
                <a:srgbClr val="FFFFFF">
                  <a:alpha val="0"/>
                </a:srgbClr>
              </a:clrTo>
            </a:clrChange>
          </a:blip>
          <a:stretch>
            <a:fillRect/>
          </a:stretch>
        </p:blipFill>
        <p:spPr>
          <a:xfrm>
            <a:off x="2601248" y="5598740"/>
            <a:ext cx="1812057" cy="290760"/>
          </a:xfrm>
          <a:prstGeom prst="rect">
            <a:avLst/>
          </a:prstGeom>
        </p:spPr>
      </p:pic>
      <p:pic>
        <p:nvPicPr>
          <p:cNvPr id="10" name="Imagen 9"/>
          <p:cNvPicPr>
            <a:picLocks noChangeAspect="1"/>
          </p:cNvPicPr>
          <p:nvPr/>
        </p:nvPicPr>
        <p:blipFill>
          <a:blip r:embed="rId4">
            <a:clrChange>
              <a:clrFrom>
                <a:srgbClr val="FFFFFF"/>
              </a:clrFrom>
              <a:clrTo>
                <a:srgbClr val="FFFFFF">
                  <a:alpha val="0"/>
                </a:srgbClr>
              </a:clrTo>
            </a:clrChange>
          </a:blip>
          <a:stretch>
            <a:fillRect/>
          </a:stretch>
        </p:blipFill>
        <p:spPr>
          <a:xfrm>
            <a:off x="5436096" y="4939708"/>
            <a:ext cx="2952328" cy="425856"/>
          </a:xfrm>
          <a:prstGeom prst="rect">
            <a:avLst/>
          </a:prstGeom>
        </p:spPr>
      </p:pic>
      <p:sp>
        <p:nvSpPr>
          <p:cNvPr id="12" name="12 CuadroTexto"/>
          <p:cNvSpPr txBox="1"/>
          <p:nvPr/>
        </p:nvSpPr>
        <p:spPr>
          <a:xfrm>
            <a:off x="683568" y="900176"/>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C.D. Roberts and E. Santopinto	     In preparation</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41531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anim calcmode="lin" valueType="num">
                                      <p:cBhvr>
                                        <p:cTn id="4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fade">
                                      <p:cBhvr>
                                        <p:cTn id="58" dur="1000"/>
                                        <p:tgtEl>
                                          <p:spTgt spid="8">
                                            <p:txEl>
                                              <p:pRg st="0" end="0"/>
                                            </p:txEl>
                                          </p:spTgt>
                                        </p:tgtEl>
                                      </p:cBhvr>
                                    </p:animEffect>
                                    <p:anim calcmode="lin" valueType="num">
                                      <p:cBhvr>
                                        <p:cTn id="5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15264" y="193642"/>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Excited States</a:t>
            </a:r>
          </a:p>
        </p:txBody>
      </p:sp>
      <p:sp>
        <p:nvSpPr>
          <p:cNvPr id="12" name="2 Marcador de contenido"/>
          <p:cNvSpPr txBox="1">
            <a:spLocks/>
          </p:cNvSpPr>
          <p:nvPr/>
        </p:nvSpPr>
        <p:spPr>
          <a:xfrm>
            <a:off x="229744" y="1480296"/>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Now, we use the minimal refinement of the  </a:t>
            </a:r>
            <a:r>
              <a:rPr lang="en-US" sz="2400" dirty="0">
                <a:solidFill>
                  <a:srgbClr val="0000FF"/>
                </a:solidFill>
              </a:rPr>
              <a:t>contact interaction</a:t>
            </a:r>
            <a:r>
              <a:rPr lang="en-US" sz="2400" dirty="0">
                <a:solidFill>
                  <a:schemeClr val="accent2">
                    <a:lumMod val="50000"/>
                  </a:schemeClr>
                </a:solidFill>
              </a:rPr>
              <a:t> employed in:</a:t>
            </a:r>
          </a:p>
        </p:txBody>
      </p:sp>
      <p:pic>
        <p:nvPicPr>
          <p:cNvPr id="2" name="Imagen 1"/>
          <p:cNvPicPr>
            <a:picLocks noChangeAspect="1"/>
          </p:cNvPicPr>
          <p:nvPr/>
        </p:nvPicPr>
        <p:blipFill>
          <a:blip r:embed="rId3">
            <a:clrChange>
              <a:clrFrom>
                <a:srgbClr val="FFFFFF"/>
              </a:clrFrom>
              <a:clrTo>
                <a:srgbClr val="FFFFFF">
                  <a:alpha val="0"/>
                </a:srgbClr>
              </a:clrTo>
            </a:clrChange>
          </a:blip>
          <a:stretch>
            <a:fillRect/>
          </a:stretch>
        </p:blipFill>
        <p:spPr>
          <a:xfrm>
            <a:off x="1356756" y="2699123"/>
            <a:ext cx="6408712" cy="497393"/>
          </a:xfrm>
          <a:prstGeom prst="rect">
            <a:avLst/>
          </a:prstGeom>
        </p:spPr>
      </p:pic>
      <p:pic>
        <p:nvPicPr>
          <p:cNvPr id="3" name="Imagen 2"/>
          <p:cNvPicPr>
            <a:picLocks noChangeAspect="1"/>
          </p:cNvPicPr>
          <p:nvPr/>
        </p:nvPicPr>
        <p:blipFill>
          <a:blip r:embed="rId4">
            <a:clrChange>
              <a:clrFrom>
                <a:srgbClr val="FFFFFF"/>
              </a:clrFrom>
              <a:clrTo>
                <a:srgbClr val="FFFFFF">
                  <a:alpha val="0"/>
                </a:srgbClr>
              </a:clrTo>
            </a:clrChange>
          </a:blip>
          <a:stretch>
            <a:fillRect/>
          </a:stretch>
        </p:blipFill>
        <p:spPr>
          <a:xfrm>
            <a:off x="2173805" y="3209883"/>
            <a:ext cx="5156433" cy="786656"/>
          </a:xfrm>
          <a:prstGeom prst="rect">
            <a:avLst/>
          </a:prstGeom>
        </p:spPr>
      </p:pic>
      <p:sp>
        <p:nvSpPr>
          <p:cNvPr id="6" name="12 CuadroTexto"/>
          <p:cNvSpPr txBox="1"/>
          <p:nvPr/>
        </p:nvSpPr>
        <p:spPr>
          <a:xfrm>
            <a:off x="1043608" y="2320679"/>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Pei-Li Yin et. al,                      arXiv:1903.00160 [</a:t>
            </a:r>
            <a:r>
              <a:rPr lang="en-US" b="1" dirty="0" err="1">
                <a:solidFill>
                  <a:schemeClr val="accent5">
                    <a:lumMod val="75000"/>
                  </a:schemeClr>
                </a:solidFill>
                <a:latin typeface="Calibri(Cuerpo)"/>
                <a:cs typeface="Calibri" panose="020F0502020204030204" pitchFamily="34" charset="0"/>
              </a:rPr>
              <a:t>nucl-th</a:t>
            </a:r>
            <a:r>
              <a:rPr lang="en-US" b="1" dirty="0">
                <a:solidFill>
                  <a:schemeClr val="accent5">
                    <a:lumMod val="75000"/>
                  </a:schemeClr>
                </a:solidFill>
                <a:latin typeface="Calibri(Cuerpo)"/>
                <a:cs typeface="Calibri" panose="020F0502020204030204" pitchFamily="34" charset="0"/>
              </a:rPr>
              <a:t>] </a:t>
            </a:r>
          </a:p>
          <a:p>
            <a:r>
              <a:rPr lang="en-US" b="1" dirty="0">
                <a:solidFill>
                  <a:schemeClr val="accent5">
                    <a:lumMod val="75000"/>
                  </a:schemeClr>
                </a:solidFill>
                <a:latin typeface="Calibri(Cuerpo)"/>
                <a:cs typeface="Calibri" panose="020F0502020204030204" pitchFamily="34" charset="0"/>
              </a:rPr>
              <a:t> </a:t>
            </a:r>
          </a:p>
          <a:p>
            <a:r>
              <a:rPr lang="en-US" b="1" dirty="0">
                <a:solidFill>
                  <a:schemeClr val="accent5">
                    <a:lumMod val="75000"/>
                  </a:schemeClr>
                </a:solidFill>
                <a:latin typeface="Calibri(Cuerpo)"/>
                <a:cs typeface="Calibri" panose="020F0502020204030204" pitchFamily="34" charset="0"/>
              </a:rPr>
              <a:t> </a:t>
            </a:r>
          </a:p>
        </p:txBody>
      </p:sp>
      <p:pic>
        <p:nvPicPr>
          <p:cNvPr id="8" name="Imagen 7"/>
          <p:cNvPicPr>
            <a:picLocks noChangeAspect="1"/>
          </p:cNvPicPr>
          <p:nvPr/>
        </p:nvPicPr>
        <p:blipFill>
          <a:blip r:embed="rId5">
            <a:clrChange>
              <a:clrFrom>
                <a:srgbClr val="FFFFFF"/>
              </a:clrFrom>
              <a:clrTo>
                <a:srgbClr val="FFFFFF">
                  <a:alpha val="0"/>
                </a:srgbClr>
              </a:clrTo>
            </a:clrChange>
          </a:blip>
          <a:stretch>
            <a:fillRect/>
          </a:stretch>
        </p:blipFill>
        <p:spPr>
          <a:xfrm>
            <a:off x="1886020" y="4741124"/>
            <a:ext cx="5392888" cy="1007463"/>
          </a:xfrm>
          <a:prstGeom prst="rect">
            <a:avLst/>
          </a:prstGeom>
        </p:spPr>
      </p:pic>
      <p:sp>
        <p:nvSpPr>
          <p:cNvPr id="11" name="12 CuadroTexto"/>
          <p:cNvSpPr txBox="1"/>
          <p:nvPr/>
        </p:nvSpPr>
        <p:spPr>
          <a:xfrm>
            <a:off x="107504" y="1061127"/>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C.D. Roberts and E. Santopinto	     In preparation</a:t>
            </a:r>
          </a:p>
          <a:p>
            <a:r>
              <a:rPr lang="en-US" b="1" dirty="0">
                <a:solidFill>
                  <a:schemeClr val="accent5">
                    <a:lumMod val="75000"/>
                  </a:schemeClr>
                </a:solidFill>
                <a:latin typeface="Calibri(Cuerpo)"/>
                <a:cs typeface="Calibri" panose="020F0502020204030204" pitchFamily="34" charset="0"/>
              </a:rPr>
              <a:t> </a:t>
            </a:r>
          </a:p>
        </p:txBody>
      </p:sp>
      <p:sp>
        <p:nvSpPr>
          <p:cNvPr id="13" name="2 Marcador de contenido"/>
          <p:cNvSpPr txBox="1">
            <a:spLocks/>
          </p:cNvSpPr>
          <p:nvPr/>
        </p:nvSpPr>
        <p:spPr>
          <a:xfrm>
            <a:off x="251096" y="3994883"/>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And the broken regularization function that we obtained after cutting the integrand:</a:t>
            </a:r>
          </a:p>
        </p:txBody>
      </p:sp>
      <p:pic>
        <p:nvPicPr>
          <p:cNvPr id="9" name="Imagen 8"/>
          <p:cNvPicPr>
            <a:picLocks noChangeAspect="1"/>
          </p:cNvPicPr>
          <p:nvPr/>
        </p:nvPicPr>
        <p:blipFill>
          <a:blip r:embed="rId6">
            <a:clrChange>
              <a:clrFrom>
                <a:srgbClr val="FFFFFF"/>
              </a:clrFrom>
              <a:clrTo>
                <a:srgbClr val="FFFFFF">
                  <a:alpha val="0"/>
                </a:srgbClr>
              </a:clrTo>
            </a:clrChange>
          </a:blip>
          <a:stretch>
            <a:fillRect/>
          </a:stretch>
        </p:blipFill>
        <p:spPr>
          <a:xfrm>
            <a:off x="1411730" y="5805266"/>
            <a:ext cx="6341468" cy="384331"/>
          </a:xfrm>
          <a:prstGeom prst="rect">
            <a:avLst/>
          </a:prstGeom>
        </p:spPr>
      </p:pic>
    </p:spTree>
    <p:extLst>
      <p:ext uri="{BB962C8B-B14F-4D97-AF65-F5344CB8AC3E}">
        <p14:creationId xmlns:p14="http://schemas.microsoft.com/office/powerpoint/2010/main" val="88619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anim calcmode="lin" valueType="num">
                                      <p:cBhvr>
                                        <p:cTn id="1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1000"/>
                                        <p:tgtEl>
                                          <p:spTgt spid="13">
                                            <p:txEl>
                                              <p:pRg st="0" end="0"/>
                                            </p:txEl>
                                          </p:spTgt>
                                        </p:tgtEl>
                                      </p:cBhvr>
                                    </p:animEffect>
                                    <p:anim calcmode="lin" valueType="num">
                                      <p:cBhvr>
                                        <p:cTn id="4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P spid="6" grpId="0"/>
      <p:bldP spid="11" grpId="0"/>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15264" y="192231"/>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Excited States</a:t>
            </a:r>
          </a:p>
        </p:txBody>
      </p:sp>
      <p:sp>
        <p:nvSpPr>
          <p:cNvPr id="9" name="3 CuadroTexto"/>
          <p:cNvSpPr txBox="1"/>
          <p:nvPr/>
        </p:nvSpPr>
        <p:spPr>
          <a:xfrm>
            <a:off x="482280" y="1556794"/>
            <a:ext cx="8842248" cy="830997"/>
          </a:xfrm>
          <a:prstGeom prst="rect">
            <a:avLst/>
          </a:prstGeom>
          <a:noFill/>
        </p:spPr>
        <p:txBody>
          <a:bodyPr wrap="square" rtlCol="0">
            <a:spAutoFit/>
          </a:bodyPr>
          <a:lstStyle/>
          <a:p>
            <a:r>
              <a:rPr lang="es-MX" sz="2400" dirty="0" err="1">
                <a:solidFill>
                  <a:schemeClr val="accent2">
                    <a:lumMod val="50000"/>
                  </a:schemeClr>
                </a:solidFill>
              </a:rPr>
              <a:t>The</a:t>
            </a:r>
            <a:r>
              <a:rPr lang="es-MX" sz="2400" dirty="0">
                <a:solidFill>
                  <a:schemeClr val="accent2">
                    <a:lumMod val="50000"/>
                  </a:schemeClr>
                </a:solidFill>
              </a:rPr>
              <a:t> </a:t>
            </a:r>
            <a:r>
              <a:rPr lang="es-MX" sz="2400" dirty="0" err="1">
                <a:solidFill>
                  <a:schemeClr val="accent2">
                    <a:lumMod val="50000"/>
                  </a:schemeClr>
                </a:solidFill>
              </a:rPr>
              <a:t>evolution</a:t>
            </a:r>
            <a:r>
              <a:rPr lang="es-MX" sz="2400" dirty="0">
                <a:solidFill>
                  <a:schemeClr val="accent2">
                    <a:lumMod val="50000"/>
                  </a:schemeClr>
                </a:solidFill>
              </a:rPr>
              <a:t> of </a:t>
            </a:r>
            <a:r>
              <a:rPr lang="es-MX" sz="2400" dirty="0" err="1">
                <a:solidFill>
                  <a:schemeClr val="accent2">
                    <a:lumMod val="50000"/>
                  </a:schemeClr>
                </a:solidFill>
              </a:rPr>
              <a:t>the</a:t>
            </a:r>
            <a:r>
              <a:rPr lang="es-MX" sz="2400" dirty="0">
                <a:solidFill>
                  <a:schemeClr val="accent2">
                    <a:lumMod val="50000"/>
                  </a:schemeClr>
                </a:solidFill>
              </a:rPr>
              <a:t> radial </a:t>
            </a:r>
            <a:r>
              <a:rPr lang="es-MX" sz="2400" dirty="0" err="1">
                <a:solidFill>
                  <a:schemeClr val="accent2">
                    <a:lumMod val="50000"/>
                  </a:schemeClr>
                </a:solidFill>
              </a:rPr>
              <a:t>excitation’s</a:t>
            </a:r>
            <a:r>
              <a:rPr lang="es-MX" sz="2400" dirty="0">
                <a:solidFill>
                  <a:schemeClr val="accent2">
                    <a:lumMod val="50000"/>
                  </a:schemeClr>
                </a:solidFill>
              </a:rPr>
              <a:t> </a:t>
            </a:r>
            <a:r>
              <a:rPr lang="es-MX" sz="2400" dirty="0" err="1">
                <a:solidFill>
                  <a:schemeClr val="accent2">
                    <a:lumMod val="50000"/>
                  </a:schemeClr>
                </a:solidFill>
              </a:rPr>
              <a:t>mass</a:t>
            </a:r>
            <a:r>
              <a:rPr lang="es-MX" sz="2400" dirty="0">
                <a:solidFill>
                  <a:schemeClr val="accent2">
                    <a:lumMod val="50000"/>
                  </a:schemeClr>
                </a:solidFill>
              </a:rPr>
              <a:t> </a:t>
            </a:r>
            <a:r>
              <a:rPr lang="es-MX" sz="2400" dirty="0" err="1">
                <a:solidFill>
                  <a:schemeClr val="accent2">
                    <a:lumMod val="50000"/>
                  </a:schemeClr>
                </a:solidFill>
              </a:rPr>
              <a:t>with</a:t>
            </a:r>
            <a:r>
              <a:rPr lang="es-MX" sz="2400" dirty="0">
                <a:solidFill>
                  <a:schemeClr val="accent2">
                    <a:lumMod val="50000"/>
                  </a:schemeClr>
                </a:solidFill>
              </a:rPr>
              <a:t> </a:t>
            </a:r>
            <a:r>
              <a:rPr lang="es-MX" sz="2400" dirty="0" err="1">
                <a:solidFill>
                  <a:schemeClr val="accent2">
                    <a:lumMod val="50000"/>
                  </a:schemeClr>
                </a:solidFill>
              </a:rPr>
              <a:t>respect</a:t>
            </a:r>
            <a:r>
              <a:rPr lang="es-MX" sz="2400" dirty="0">
                <a:solidFill>
                  <a:schemeClr val="accent2">
                    <a:lumMod val="50000"/>
                  </a:schemeClr>
                </a:solidFill>
              </a:rPr>
              <a:t> to </a:t>
            </a:r>
            <a:r>
              <a:rPr lang="es-MX" sz="2400" dirty="0" err="1">
                <a:solidFill>
                  <a:schemeClr val="accent2">
                    <a:lumMod val="50000"/>
                  </a:schemeClr>
                </a:solidFill>
              </a:rPr>
              <a:t>the</a:t>
            </a:r>
            <a:r>
              <a:rPr lang="es-MX" sz="2400" dirty="0">
                <a:solidFill>
                  <a:schemeClr val="accent2">
                    <a:lumMod val="50000"/>
                  </a:schemeClr>
                </a:solidFill>
              </a:rPr>
              <a:t> </a:t>
            </a:r>
            <a:r>
              <a:rPr lang="es-MX" sz="2400" dirty="0" err="1">
                <a:solidFill>
                  <a:schemeClr val="accent2">
                    <a:lumMod val="50000"/>
                  </a:schemeClr>
                </a:solidFill>
              </a:rPr>
              <a:t>parameter</a:t>
            </a:r>
            <a:r>
              <a:rPr lang="es-MX" sz="2400" dirty="0">
                <a:solidFill>
                  <a:schemeClr val="accent2">
                    <a:lumMod val="50000"/>
                  </a:schemeClr>
                </a:solidFill>
              </a:rPr>
              <a:t> </a:t>
            </a:r>
            <a:r>
              <a:rPr lang="es-MX" sz="2400" i="1" dirty="0" err="1">
                <a:solidFill>
                  <a:schemeClr val="accent2">
                    <a:lumMod val="50000"/>
                  </a:schemeClr>
                </a:solidFill>
              </a:rPr>
              <a:t>d</a:t>
            </a:r>
            <a:r>
              <a:rPr lang="es-MX" sz="2400" i="1" baseline="-25000" dirty="0" err="1">
                <a:solidFill>
                  <a:schemeClr val="accent2">
                    <a:lumMod val="50000"/>
                  </a:schemeClr>
                </a:solidFill>
              </a:rPr>
              <a:t>f</a:t>
            </a:r>
            <a:r>
              <a:rPr lang="es-MX" sz="2400" dirty="0">
                <a:solidFill>
                  <a:schemeClr val="accent2">
                    <a:lumMod val="50000"/>
                  </a:schemeClr>
                </a:solidFill>
              </a:rPr>
              <a:t>:</a:t>
            </a:r>
          </a:p>
        </p:txBody>
      </p:sp>
      <p:pic>
        <p:nvPicPr>
          <p:cNvPr id="2" name="Imagen 1"/>
          <p:cNvPicPr>
            <a:picLocks noChangeAspect="1"/>
          </p:cNvPicPr>
          <p:nvPr/>
        </p:nvPicPr>
        <p:blipFill>
          <a:blip r:embed="rId2">
            <a:clrChange>
              <a:clrFrom>
                <a:srgbClr val="FFFFFF"/>
              </a:clrFrom>
              <a:clrTo>
                <a:srgbClr val="FFFFFF">
                  <a:alpha val="0"/>
                </a:srgbClr>
              </a:clrTo>
            </a:clrChange>
          </a:blip>
          <a:stretch>
            <a:fillRect/>
          </a:stretch>
        </p:blipFill>
        <p:spPr>
          <a:xfrm>
            <a:off x="-108520" y="2418517"/>
            <a:ext cx="5439064" cy="3916335"/>
          </a:xfrm>
          <a:prstGeom prst="rect">
            <a:avLst/>
          </a:prstGeom>
        </p:spPr>
      </p:pic>
      <p:pic>
        <p:nvPicPr>
          <p:cNvPr id="3" name="Imagen 2"/>
          <p:cNvPicPr>
            <a:picLocks noChangeAspect="1"/>
          </p:cNvPicPr>
          <p:nvPr/>
        </p:nvPicPr>
        <p:blipFill>
          <a:blip r:embed="rId3">
            <a:clrChange>
              <a:clrFrom>
                <a:srgbClr val="FFFFFF"/>
              </a:clrFrom>
              <a:clrTo>
                <a:srgbClr val="FFFFFF">
                  <a:alpha val="0"/>
                </a:srgbClr>
              </a:clrTo>
            </a:clrChange>
          </a:blip>
          <a:stretch>
            <a:fillRect/>
          </a:stretch>
        </p:blipFill>
        <p:spPr>
          <a:xfrm>
            <a:off x="5436098" y="2564906"/>
            <a:ext cx="3341859" cy="2450013"/>
          </a:xfrm>
          <a:prstGeom prst="rect">
            <a:avLst/>
          </a:prstGeom>
        </p:spPr>
      </p:pic>
      <p:sp>
        <p:nvSpPr>
          <p:cNvPr id="8" name="12 CuadroTexto"/>
          <p:cNvSpPr txBox="1"/>
          <p:nvPr/>
        </p:nvSpPr>
        <p:spPr>
          <a:xfrm>
            <a:off x="107504" y="1052738"/>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C.D. Roberts and E. Santopinto	     In preparation</a:t>
            </a:r>
          </a:p>
          <a:p>
            <a:r>
              <a:rPr lang="en-US" b="1" dirty="0">
                <a:solidFill>
                  <a:schemeClr val="accent5">
                    <a:lumMod val="75000"/>
                  </a:schemeClr>
                </a:solidFill>
                <a:latin typeface="Calibri(Cuerpo)"/>
                <a:cs typeface="Calibri" panose="020F0502020204030204" pitchFamily="34" charset="0"/>
              </a:rPr>
              <a:t> </a:t>
            </a:r>
          </a:p>
        </p:txBody>
      </p:sp>
      <p:pic>
        <p:nvPicPr>
          <p:cNvPr id="7" name="Imagen 6"/>
          <p:cNvPicPr>
            <a:picLocks noChangeAspect="1"/>
          </p:cNvPicPr>
          <p:nvPr/>
        </p:nvPicPr>
        <p:blipFill>
          <a:blip r:embed="rId4">
            <a:clrChange>
              <a:clrFrom>
                <a:srgbClr val="FFFFFF"/>
              </a:clrFrom>
              <a:clrTo>
                <a:srgbClr val="FFFFFF">
                  <a:alpha val="0"/>
                </a:srgbClr>
              </a:clrTo>
            </a:clrChange>
          </a:blip>
          <a:stretch>
            <a:fillRect/>
          </a:stretch>
        </p:blipFill>
        <p:spPr>
          <a:xfrm>
            <a:off x="1691682" y="4581130"/>
            <a:ext cx="1159017" cy="312043"/>
          </a:xfrm>
          <a:prstGeom prst="rect">
            <a:avLst/>
          </a:prstGeom>
        </p:spPr>
      </p:pic>
      <p:pic>
        <p:nvPicPr>
          <p:cNvPr id="10" name="Imagen 9"/>
          <p:cNvPicPr>
            <a:picLocks noChangeAspect="1"/>
          </p:cNvPicPr>
          <p:nvPr/>
        </p:nvPicPr>
        <p:blipFill>
          <a:blip r:embed="rId5">
            <a:clrChange>
              <a:clrFrom>
                <a:srgbClr val="FFFFFF"/>
              </a:clrFrom>
              <a:clrTo>
                <a:srgbClr val="FFFFFF">
                  <a:alpha val="0"/>
                </a:srgbClr>
              </a:clrTo>
            </a:clrChange>
          </a:blip>
          <a:stretch>
            <a:fillRect/>
          </a:stretch>
        </p:blipFill>
        <p:spPr>
          <a:xfrm>
            <a:off x="1763690" y="4923897"/>
            <a:ext cx="1087009" cy="336456"/>
          </a:xfrm>
          <a:prstGeom prst="rect">
            <a:avLst/>
          </a:prstGeom>
        </p:spPr>
      </p:pic>
      <p:pic>
        <p:nvPicPr>
          <p:cNvPr id="4" name="Imagen 3"/>
          <p:cNvPicPr>
            <a:picLocks noChangeAspect="1"/>
          </p:cNvPicPr>
          <p:nvPr/>
        </p:nvPicPr>
        <p:blipFill>
          <a:blip r:embed="rId6">
            <a:clrChange>
              <a:clrFrom>
                <a:srgbClr val="FFFFFF"/>
              </a:clrFrom>
              <a:clrTo>
                <a:srgbClr val="FFFFFF">
                  <a:alpha val="0"/>
                </a:srgbClr>
              </a:clrTo>
            </a:clrChange>
          </a:blip>
          <a:stretch>
            <a:fillRect/>
          </a:stretch>
        </p:blipFill>
        <p:spPr>
          <a:xfrm>
            <a:off x="3059834" y="4558852"/>
            <a:ext cx="1970253" cy="365047"/>
          </a:xfrm>
          <a:prstGeom prst="rect">
            <a:avLst/>
          </a:prstGeom>
        </p:spPr>
      </p:pic>
      <p:pic>
        <p:nvPicPr>
          <p:cNvPr id="5" name="Imagen 4"/>
          <p:cNvPicPr>
            <a:picLocks noChangeAspect="1"/>
          </p:cNvPicPr>
          <p:nvPr/>
        </p:nvPicPr>
        <p:blipFill>
          <a:blip r:embed="rId7">
            <a:clrChange>
              <a:clrFrom>
                <a:srgbClr val="FFFFFF"/>
              </a:clrFrom>
              <a:clrTo>
                <a:srgbClr val="FFFFFF">
                  <a:alpha val="0"/>
                </a:srgbClr>
              </a:clrTo>
            </a:clrChange>
          </a:blip>
          <a:stretch>
            <a:fillRect/>
          </a:stretch>
        </p:blipFill>
        <p:spPr>
          <a:xfrm>
            <a:off x="3044233" y="4916704"/>
            <a:ext cx="1919858" cy="385951"/>
          </a:xfrm>
          <a:prstGeom prst="rect">
            <a:avLst/>
          </a:prstGeom>
        </p:spPr>
      </p:pic>
      <p:pic>
        <p:nvPicPr>
          <p:cNvPr id="11" name="Imagen 10"/>
          <p:cNvPicPr>
            <a:picLocks noChangeAspect="1"/>
          </p:cNvPicPr>
          <p:nvPr/>
        </p:nvPicPr>
        <p:blipFill>
          <a:blip r:embed="rId8">
            <a:clrChange>
              <a:clrFrom>
                <a:srgbClr val="FFFFFF"/>
              </a:clrFrom>
              <a:clrTo>
                <a:srgbClr val="FFFFFF">
                  <a:alpha val="0"/>
                </a:srgbClr>
              </a:clrTo>
            </a:clrChange>
          </a:blip>
          <a:stretch>
            <a:fillRect/>
          </a:stretch>
        </p:blipFill>
        <p:spPr>
          <a:xfrm>
            <a:off x="1691682" y="2756438"/>
            <a:ext cx="902723" cy="270817"/>
          </a:xfrm>
          <a:prstGeom prst="rect">
            <a:avLst/>
          </a:prstGeom>
        </p:spPr>
      </p:pic>
      <p:pic>
        <p:nvPicPr>
          <p:cNvPr id="12" name="Imagen 11"/>
          <p:cNvPicPr>
            <a:picLocks noChangeAspect="1"/>
          </p:cNvPicPr>
          <p:nvPr/>
        </p:nvPicPr>
        <p:blipFill>
          <a:blip r:embed="rId9">
            <a:clrChange>
              <a:clrFrom>
                <a:srgbClr val="FFFFFF"/>
              </a:clrFrom>
              <a:clrTo>
                <a:srgbClr val="FFFFFF">
                  <a:alpha val="0"/>
                </a:srgbClr>
              </a:clrTo>
            </a:clrChange>
          </a:blip>
          <a:stretch>
            <a:fillRect/>
          </a:stretch>
        </p:blipFill>
        <p:spPr>
          <a:xfrm>
            <a:off x="1694982" y="5333379"/>
            <a:ext cx="2376264" cy="365224"/>
          </a:xfrm>
          <a:prstGeom prst="rect">
            <a:avLst/>
          </a:prstGeom>
        </p:spPr>
      </p:pic>
    </p:spTree>
    <p:extLst>
      <p:ext uri="{BB962C8B-B14F-4D97-AF65-F5344CB8AC3E}">
        <p14:creationId xmlns:p14="http://schemas.microsoft.com/office/powerpoint/2010/main" val="18910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Excited States</a:t>
            </a:r>
          </a:p>
        </p:txBody>
      </p:sp>
      <p:sp>
        <p:nvSpPr>
          <p:cNvPr id="9" name="3 CuadroTexto"/>
          <p:cNvSpPr txBox="1"/>
          <p:nvPr/>
        </p:nvSpPr>
        <p:spPr>
          <a:xfrm>
            <a:off x="482280" y="1556794"/>
            <a:ext cx="8842248" cy="830997"/>
          </a:xfrm>
          <a:prstGeom prst="rect">
            <a:avLst/>
          </a:prstGeom>
          <a:noFill/>
        </p:spPr>
        <p:txBody>
          <a:bodyPr wrap="square" rtlCol="0">
            <a:spAutoFit/>
          </a:bodyPr>
          <a:lstStyle/>
          <a:p>
            <a:r>
              <a:rPr lang="es-MX" sz="2400" dirty="0" err="1">
                <a:solidFill>
                  <a:schemeClr val="accent2">
                    <a:lumMod val="50000"/>
                  </a:schemeClr>
                </a:solidFill>
              </a:rPr>
              <a:t>The</a:t>
            </a:r>
            <a:r>
              <a:rPr lang="es-MX" sz="2400" dirty="0">
                <a:solidFill>
                  <a:schemeClr val="accent2">
                    <a:lumMod val="50000"/>
                  </a:schemeClr>
                </a:solidFill>
              </a:rPr>
              <a:t> </a:t>
            </a:r>
            <a:r>
              <a:rPr lang="es-MX" sz="2400" dirty="0" err="1">
                <a:solidFill>
                  <a:schemeClr val="accent2">
                    <a:lumMod val="50000"/>
                  </a:schemeClr>
                </a:solidFill>
              </a:rPr>
              <a:t>evolution</a:t>
            </a:r>
            <a:r>
              <a:rPr lang="es-MX" sz="2400" dirty="0">
                <a:solidFill>
                  <a:schemeClr val="accent2">
                    <a:lumMod val="50000"/>
                  </a:schemeClr>
                </a:solidFill>
              </a:rPr>
              <a:t> of </a:t>
            </a:r>
            <a:r>
              <a:rPr lang="es-MX" sz="2400" dirty="0" err="1">
                <a:solidFill>
                  <a:schemeClr val="accent2">
                    <a:lumMod val="50000"/>
                  </a:schemeClr>
                </a:solidFill>
              </a:rPr>
              <a:t>the</a:t>
            </a:r>
            <a:r>
              <a:rPr lang="es-MX" sz="2400" dirty="0">
                <a:solidFill>
                  <a:schemeClr val="accent2">
                    <a:lumMod val="50000"/>
                  </a:schemeClr>
                </a:solidFill>
              </a:rPr>
              <a:t> </a:t>
            </a:r>
            <a:r>
              <a:rPr lang="es-MX" sz="2400" dirty="0">
                <a:solidFill>
                  <a:srgbClr val="0000FF"/>
                </a:solidFill>
              </a:rPr>
              <a:t>radial </a:t>
            </a:r>
            <a:r>
              <a:rPr lang="es-MX" sz="2400" dirty="0" err="1">
                <a:solidFill>
                  <a:srgbClr val="0000FF"/>
                </a:solidFill>
              </a:rPr>
              <a:t>excitation’s</a:t>
            </a:r>
            <a:r>
              <a:rPr lang="es-MX" sz="2400" dirty="0">
                <a:solidFill>
                  <a:schemeClr val="accent2">
                    <a:lumMod val="50000"/>
                  </a:schemeClr>
                </a:solidFill>
              </a:rPr>
              <a:t> </a:t>
            </a:r>
            <a:r>
              <a:rPr lang="es-MX" sz="2400" dirty="0" err="1">
                <a:solidFill>
                  <a:schemeClr val="accent2">
                    <a:lumMod val="50000"/>
                  </a:schemeClr>
                </a:solidFill>
              </a:rPr>
              <a:t>mass</a:t>
            </a:r>
            <a:r>
              <a:rPr lang="es-MX" sz="2400" dirty="0">
                <a:solidFill>
                  <a:schemeClr val="accent2">
                    <a:lumMod val="50000"/>
                  </a:schemeClr>
                </a:solidFill>
              </a:rPr>
              <a:t> </a:t>
            </a:r>
            <a:r>
              <a:rPr lang="es-MX" sz="2400" dirty="0" err="1">
                <a:solidFill>
                  <a:schemeClr val="accent2">
                    <a:lumMod val="50000"/>
                  </a:schemeClr>
                </a:solidFill>
              </a:rPr>
              <a:t>with</a:t>
            </a:r>
            <a:r>
              <a:rPr lang="es-MX" sz="2400" dirty="0">
                <a:solidFill>
                  <a:schemeClr val="accent2">
                    <a:lumMod val="50000"/>
                  </a:schemeClr>
                </a:solidFill>
              </a:rPr>
              <a:t> </a:t>
            </a:r>
            <a:r>
              <a:rPr lang="es-MX" sz="2400" dirty="0" err="1">
                <a:solidFill>
                  <a:schemeClr val="accent2">
                    <a:lumMod val="50000"/>
                  </a:schemeClr>
                </a:solidFill>
              </a:rPr>
              <a:t>respect</a:t>
            </a:r>
            <a:r>
              <a:rPr lang="es-MX" sz="2400" dirty="0">
                <a:solidFill>
                  <a:schemeClr val="accent2">
                    <a:lumMod val="50000"/>
                  </a:schemeClr>
                </a:solidFill>
              </a:rPr>
              <a:t> to </a:t>
            </a:r>
            <a:r>
              <a:rPr lang="es-MX" sz="2400" dirty="0" err="1">
                <a:solidFill>
                  <a:schemeClr val="accent2">
                    <a:lumMod val="50000"/>
                  </a:schemeClr>
                </a:solidFill>
              </a:rPr>
              <a:t>the</a:t>
            </a:r>
            <a:r>
              <a:rPr lang="es-MX" sz="2400" dirty="0">
                <a:solidFill>
                  <a:schemeClr val="accent2">
                    <a:lumMod val="50000"/>
                  </a:schemeClr>
                </a:solidFill>
              </a:rPr>
              <a:t> </a:t>
            </a:r>
            <a:r>
              <a:rPr lang="es-MX" sz="2400" dirty="0" err="1">
                <a:solidFill>
                  <a:schemeClr val="accent2">
                    <a:lumMod val="50000"/>
                  </a:schemeClr>
                </a:solidFill>
              </a:rPr>
              <a:t>parameter</a:t>
            </a:r>
            <a:r>
              <a:rPr lang="es-MX" sz="2400" dirty="0">
                <a:solidFill>
                  <a:schemeClr val="accent2">
                    <a:lumMod val="50000"/>
                  </a:schemeClr>
                </a:solidFill>
              </a:rPr>
              <a:t> </a:t>
            </a:r>
            <a:r>
              <a:rPr lang="es-MX" sz="2400" i="1" dirty="0" err="1">
                <a:solidFill>
                  <a:srgbClr val="0000FF"/>
                </a:solidFill>
              </a:rPr>
              <a:t>d</a:t>
            </a:r>
            <a:r>
              <a:rPr lang="es-MX" sz="2400" i="1" baseline="-25000" dirty="0" err="1">
                <a:solidFill>
                  <a:srgbClr val="0000FF"/>
                </a:solidFill>
              </a:rPr>
              <a:t>f</a:t>
            </a:r>
            <a:r>
              <a:rPr lang="es-MX" sz="2400" dirty="0">
                <a:solidFill>
                  <a:schemeClr val="accent2">
                    <a:lumMod val="50000"/>
                  </a:schemeClr>
                </a:solidFill>
              </a:rPr>
              <a:t>:</a:t>
            </a:r>
          </a:p>
        </p:txBody>
      </p:sp>
      <p:pic>
        <p:nvPicPr>
          <p:cNvPr id="10" name="Imagen 9"/>
          <p:cNvPicPr>
            <a:picLocks noChangeAspect="1"/>
          </p:cNvPicPr>
          <p:nvPr/>
        </p:nvPicPr>
        <p:blipFill>
          <a:blip r:embed="rId2">
            <a:clrChange>
              <a:clrFrom>
                <a:srgbClr val="FFFFFF"/>
              </a:clrFrom>
              <a:clrTo>
                <a:srgbClr val="FFFFFF">
                  <a:alpha val="0"/>
                </a:srgbClr>
              </a:clrTo>
            </a:clrChange>
          </a:blip>
          <a:stretch>
            <a:fillRect/>
          </a:stretch>
        </p:blipFill>
        <p:spPr>
          <a:xfrm>
            <a:off x="5420460" y="2469292"/>
            <a:ext cx="3412817" cy="2471876"/>
          </a:xfrm>
          <a:prstGeom prst="rect">
            <a:avLst/>
          </a:prstGeom>
        </p:spPr>
      </p:pic>
      <p:sp>
        <p:nvSpPr>
          <p:cNvPr id="7" name="12 CuadroTexto"/>
          <p:cNvSpPr txBox="1"/>
          <p:nvPr/>
        </p:nvSpPr>
        <p:spPr>
          <a:xfrm>
            <a:off x="107504" y="1052738"/>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C.D. Roberts and E. Santopinto	     In preparation</a:t>
            </a:r>
          </a:p>
          <a:p>
            <a:r>
              <a:rPr lang="en-US" b="1" dirty="0">
                <a:solidFill>
                  <a:schemeClr val="accent5">
                    <a:lumMod val="75000"/>
                  </a:schemeClr>
                </a:solidFill>
                <a:latin typeface="Calibri(Cuerpo)"/>
                <a:cs typeface="Calibri" panose="020F0502020204030204" pitchFamily="34" charset="0"/>
              </a:rPr>
              <a:t> </a:t>
            </a:r>
          </a:p>
        </p:txBody>
      </p:sp>
      <p:pic>
        <p:nvPicPr>
          <p:cNvPr id="2" name="Imagen 1"/>
          <p:cNvPicPr>
            <a:picLocks noChangeAspect="1"/>
          </p:cNvPicPr>
          <p:nvPr/>
        </p:nvPicPr>
        <p:blipFill>
          <a:blip r:embed="rId3">
            <a:clrChange>
              <a:clrFrom>
                <a:srgbClr val="FFFFFF"/>
              </a:clrFrom>
              <a:clrTo>
                <a:srgbClr val="FFFFFF">
                  <a:alpha val="0"/>
                </a:srgbClr>
              </a:clrTo>
            </a:clrChange>
          </a:blip>
          <a:stretch>
            <a:fillRect/>
          </a:stretch>
        </p:blipFill>
        <p:spPr>
          <a:xfrm>
            <a:off x="82790" y="2469292"/>
            <a:ext cx="5195332" cy="3840028"/>
          </a:xfrm>
          <a:prstGeom prst="rect">
            <a:avLst/>
          </a:prstGeom>
        </p:spPr>
      </p:pic>
    </p:spTree>
    <p:extLst>
      <p:ext uri="{BB962C8B-B14F-4D97-AF65-F5344CB8AC3E}">
        <p14:creationId xmlns:p14="http://schemas.microsoft.com/office/powerpoint/2010/main" val="34287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Excited states</a:t>
            </a:r>
          </a:p>
        </p:txBody>
      </p:sp>
      <p:pic>
        <p:nvPicPr>
          <p:cNvPr id="3" name="Imagen 2"/>
          <p:cNvPicPr>
            <a:picLocks noChangeAspect="1"/>
          </p:cNvPicPr>
          <p:nvPr/>
        </p:nvPicPr>
        <p:blipFill>
          <a:blip r:embed="rId3">
            <a:clrChange>
              <a:clrFrom>
                <a:srgbClr val="FFFFFF"/>
              </a:clrFrom>
              <a:clrTo>
                <a:srgbClr val="FFFFFF">
                  <a:alpha val="0"/>
                </a:srgbClr>
              </a:clrTo>
            </a:clrChange>
          </a:blip>
          <a:stretch>
            <a:fillRect/>
          </a:stretch>
        </p:blipFill>
        <p:spPr>
          <a:xfrm>
            <a:off x="228641" y="1412778"/>
            <a:ext cx="8831753" cy="5019115"/>
          </a:xfrm>
          <a:prstGeom prst="rect">
            <a:avLst/>
          </a:prstGeom>
        </p:spPr>
      </p:pic>
      <p:sp>
        <p:nvSpPr>
          <p:cNvPr id="7" name="12 CuadroTexto"/>
          <p:cNvSpPr txBox="1"/>
          <p:nvPr/>
        </p:nvSpPr>
        <p:spPr>
          <a:xfrm>
            <a:off x="107504" y="985848"/>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C.D. Roberts and E. Santopinto	     In preparation</a:t>
            </a:r>
          </a:p>
          <a:p>
            <a:r>
              <a:rPr lang="en-US" b="1" dirty="0">
                <a:solidFill>
                  <a:schemeClr val="accent5">
                    <a:lumMod val="75000"/>
                  </a:schemeClr>
                </a:solidFill>
                <a:latin typeface="Calibri(Cuerpo)"/>
                <a:cs typeface="Calibri" panose="020F0502020204030204" pitchFamily="34" charset="0"/>
              </a:rPr>
              <a:t> </a:t>
            </a:r>
          </a:p>
        </p:txBody>
      </p:sp>
      <p:sp>
        <p:nvSpPr>
          <p:cNvPr id="6" name="12 CuadroTexto"/>
          <p:cNvSpPr txBox="1"/>
          <p:nvPr/>
        </p:nvSpPr>
        <p:spPr>
          <a:xfrm>
            <a:off x="107504" y="6402168"/>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Pei-Li Yin et. al,  arXiv:1903.00160 [</a:t>
            </a:r>
            <a:r>
              <a:rPr lang="en-US" b="1" dirty="0" err="1">
                <a:solidFill>
                  <a:schemeClr val="accent5">
                    <a:lumMod val="75000"/>
                  </a:schemeClr>
                </a:solidFill>
                <a:latin typeface="Calibri(Cuerpo)"/>
                <a:cs typeface="Calibri" panose="020F0502020204030204" pitchFamily="34" charset="0"/>
              </a:rPr>
              <a:t>nucl-th</a:t>
            </a:r>
            <a:r>
              <a:rPr lang="en-US" b="1" dirty="0">
                <a:solidFill>
                  <a:schemeClr val="accent5">
                    <a:lumMod val="75000"/>
                  </a:schemeClr>
                </a:solidFill>
                <a:latin typeface="Calibri(Cuerpo)"/>
                <a:cs typeface="Calibri" panose="020F0502020204030204" pitchFamily="34" charset="0"/>
              </a:rPr>
              <a:t>] </a:t>
            </a:r>
          </a:p>
          <a:p>
            <a:r>
              <a:rPr lang="en-US" b="1" dirty="0">
                <a:solidFill>
                  <a:schemeClr val="accent5">
                    <a:lumMod val="75000"/>
                  </a:schemeClr>
                </a:solidFill>
                <a:latin typeface="Calibri(Cuerpo)"/>
                <a:cs typeface="Calibri" panose="020F0502020204030204" pitchFamily="34" charset="0"/>
              </a:rPr>
              <a:t> </a:t>
            </a:r>
          </a:p>
          <a:p>
            <a:r>
              <a:rPr lang="en-US" b="1" dirty="0">
                <a:solidFill>
                  <a:schemeClr val="accent5">
                    <a:lumMod val="75000"/>
                  </a:schemeClr>
                </a:solidFill>
                <a:latin typeface="Calibri(Cuerpo)"/>
                <a:cs typeface="Calibri" panose="020F0502020204030204" pitchFamily="34" charset="0"/>
              </a:rPr>
              <a:t> </a:t>
            </a:r>
          </a:p>
        </p:txBody>
      </p:sp>
      <p:pic>
        <p:nvPicPr>
          <p:cNvPr id="2" name="Imagen 1"/>
          <p:cNvPicPr>
            <a:picLocks noChangeAspect="1"/>
          </p:cNvPicPr>
          <p:nvPr/>
        </p:nvPicPr>
        <p:blipFill>
          <a:blip r:embed="rId4">
            <a:clrChange>
              <a:clrFrom>
                <a:srgbClr val="FFFFFF"/>
              </a:clrFrom>
              <a:clrTo>
                <a:srgbClr val="FFFFFF">
                  <a:alpha val="0"/>
                </a:srgbClr>
              </a:clrTo>
            </a:clrChange>
          </a:blip>
          <a:stretch>
            <a:fillRect/>
          </a:stretch>
        </p:blipFill>
        <p:spPr>
          <a:xfrm>
            <a:off x="7524330" y="746737"/>
            <a:ext cx="1159017" cy="312043"/>
          </a:xfrm>
          <a:prstGeom prst="rect">
            <a:avLst/>
          </a:prstGeom>
        </p:spPr>
      </p:pic>
      <p:pic>
        <p:nvPicPr>
          <p:cNvPr id="4" name="Imagen 3"/>
          <p:cNvPicPr>
            <a:picLocks noChangeAspect="1"/>
          </p:cNvPicPr>
          <p:nvPr/>
        </p:nvPicPr>
        <p:blipFill>
          <a:blip r:embed="rId5">
            <a:clrChange>
              <a:clrFrom>
                <a:srgbClr val="FFFFFF"/>
              </a:clrFrom>
              <a:clrTo>
                <a:srgbClr val="FFFFFF">
                  <a:alpha val="0"/>
                </a:srgbClr>
              </a:clrTo>
            </a:clrChange>
          </a:blip>
          <a:stretch>
            <a:fillRect/>
          </a:stretch>
        </p:blipFill>
        <p:spPr>
          <a:xfrm>
            <a:off x="7545604" y="1058710"/>
            <a:ext cx="1137743" cy="352159"/>
          </a:xfrm>
          <a:prstGeom prst="rect">
            <a:avLst/>
          </a:prstGeom>
        </p:spPr>
      </p:pic>
    </p:spTree>
    <p:extLst>
      <p:ext uri="{BB962C8B-B14F-4D97-AF65-F5344CB8AC3E}">
        <p14:creationId xmlns:p14="http://schemas.microsoft.com/office/powerpoint/2010/main" val="19857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Excited states</a:t>
            </a:r>
          </a:p>
        </p:txBody>
      </p:sp>
      <p:pic>
        <p:nvPicPr>
          <p:cNvPr id="2" name="Imagen 1"/>
          <p:cNvPicPr>
            <a:picLocks noChangeAspect="1"/>
          </p:cNvPicPr>
          <p:nvPr/>
        </p:nvPicPr>
        <p:blipFill>
          <a:blip r:embed="rId3">
            <a:clrChange>
              <a:clrFrom>
                <a:srgbClr val="FFFFFF"/>
              </a:clrFrom>
              <a:clrTo>
                <a:srgbClr val="FFFFFF">
                  <a:alpha val="0"/>
                </a:srgbClr>
              </a:clrTo>
            </a:clrChange>
          </a:blip>
          <a:stretch>
            <a:fillRect/>
          </a:stretch>
        </p:blipFill>
        <p:spPr>
          <a:xfrm>
            <a:off x="827584" y="1412776"/>
            <a:ext cx="7227852" cy="5184576"/>
          </a:xfrm>
          <a:prstGeom prst="rect">
            <a:avLst/>
          </a:prstGeom>
        </p:spPr>
      </p:pic>
      <p:sp>
        <p:nvSpPr>
          <p:cNvPr id="7" name="12 CuadroTexto"/>
          <p:cNvSpPr txBox="1"/>
          <p:nvPr/>
        </p:nvSpPr>
        <p:spPr>
          <a:xfrm>
            <a:off x="107504" y="1052738"/>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C.D. Roberts and E. Santopinto	     In preparation</a:t>
            </a:r>
          </a:p>
          <a:p>
            <a:r>
              <a:rPr lang="en-US" b="1" dirty="0">
                <a:solidFill>
                  <a:schemeClr val="accent5">
                    <a:lumMod val="75000"/>
                  </a:schemeClr>
                </a:solidFill>
                <a:latin typeface="Calibri(Cuerpo)"/>
                <a:cs typeface="Calibri" panose="020F0502020204030204" pitchFamily="34" charset="0"/>
              </a:rPr>
              <a:t> </a:t>
            </a: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221088"/>
            <a:ext cx="2405219" cy="1680679"/>
          </a:xfrm>
          <a:prstGeom prst="rect">
            <a:avLst/>
          </a:prstGeom>
        </p:spPr>
      </p:pic>
    </p:spTree>
    <p:extLst>
      <p:ext uri="{BB962C8B-B14F-4D97-AF65-F5344CB8AC3E}">
        <p14:creationId xmlns:p14="http://schemas.microsoft.com/office/powerpoint/2010/main" val="1092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15264" y="193642"/>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Tetraquarks in the </a:t>
            </a:r>
            <a:r>
              <a:rPr lang="en-US" dirty="0" err="1">
                <a:solidFill>
                  <a:schemeClr val="accent2">
                    <a:lumMod val="50000"/>
                  </a:schemeClr>
                </a:solidFill>
                <a:effectLst>
                  <a:outerShdw blurRad="38100" dist="38100" dir="2700000" algn="tl">
                    <a:srgbClr val="000000">
                      <a:alpha val="43137"/>
                    </a:srgbClr>
                  </a:outerShdw>
                </a:effectLst>
              </a:rPr>
              <a:t>Diquark</a:t>
            </a:r>
            <a:r>
              <a:rPr lang="en-US" dirty="0">
                <a:solidFill>
                  <a:schemeClr val="accent2">
                    <a:lumMod val="50000"/>
                  </a:schemeClr>
                </a:solidFill>
                <a:effectLst>
                  <a:outerShdw blurRad="38100" dist="38100" dir="2700000" algn="tl">
                    <a:srgbClr val="000000">
                      <a:alpha val="43137"/>
                    </a:srgbClr>
                  </a:outerShdw>
                </a:effectLst>
              </a:rPr>
              <a:t> Model</a:t>
            </a:r>
          </a:p>
        </p:txBody>
      </p:sp>
      <p:sp>
        <p:nvSpPr>
          <p:cNvPr id="12" name="2 Marcador de contenido"/>
          <p:cNvSpPr txBox="1">
            <a:spLocks/>
          </p:cNvSpPr>
          <p:nvPr/>
        </p:nvSpPr>
        <p:spPr>
          <a:xfrm>
            <a:off x="229744" y="1480296"/>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In the </a:t>
            </a:r>
            <a:r>
              <a:rPr lang="en-US" sz="2400" dirty="0" err="1">
                <a:solidFill>
                  <a:srgbClr val="0000FF"/>
                </a:solidFill>
              </a:rPr>
              <a:t>diquark</a:t>
            </a:r>
            <a:r>
              <a:rPr lang="en-US" sz="2400" dirty="0">
                <a:solidFill>
                  <a:schemeClr val="accent2">
                    <a:lumMod val="50000"/>
                  </a:schemeClr>
                </a:solidFill>
              </a:rPr>
              <a:t> mode, a </a:t>
            </a:r>
            <a:r>
              <a:rPr lang="en-US" sz="2400" dirty="0" err="1">
                <a:solidFill>
                  <a:srgbClr val="0000FF"/>
                </a:solidFill>
              </a:rPr>
              <a:t>tetraquark</a:t>
            </a:r>
            <a:r>
              <a:rPr lang="en-US" sz="2400" dirty="0">
                <a:solidFill>
                  <a:schemeClr val="accent2">
                    <a:lumMod val="50000"/>
                  </a:schemeClr>
                </a:solidFill>
              </a:rPr>
              <a:t> is seen as a </a:t>
            </a:r>
            <a:r>
              <a:rPr lang="en-US" sz="2400" dirty="0" err="1">
                <a:solidFill>
                  <a:srgbClr val="0000FF"/>
                </a:solidFill>
              </a:rPr>
              <a:t>pointlike</a:t>
            </a:r>
            <a:r>
              <a:rPr lang="en-US" sz="2400" dirty="0">
                <a:solidFill>
                  <a:srgbClr val="0000FF"/>
                </a:solidFill>
              </a:rPr>
              <a:t> </a:t>
            </a:r>
            <a:r>
              <a:rPr lang="en-US" sz="2400" dirty="0" err="1">
                <a:solidFill>
                  <a:srgbClr val="0000FF"/>
                </a:solidFill>
              </a:rPr>
              <a:t>diquark</a:t>
            </a:r>
            <a:r>
              <a:rPr lang="en-US" sz="2400" dirty="0">
                <a:solidFill>
                  <a:srgbClr val="0000FF"/>
                </a:solidFill>
              </a:rPr>
              <a:t> </a:t>
            </a:r>
            <a:r>
              <a:rPr lang="en-US" sz="2400" dirty="0">
                <a:solidFill>
                  <a:schemeClr val="accent2">
                    <a:lumMod val="50000"/>
                  </a:schemeClr>
                </a:solidFill>
              </a:rPr>
              <a:t>embedded with a </a:t>
            </a:r>
            <a:r>
              <a:rPr lang="en-US" sz="2400" dirty="0" err="1">
                <a:solidFill>
                  <a:srgbClr val="0000FF"/>
                </a:solidFill>
              </a:rPr>
              <a:t>pointlike</a:t>
            </a:r>
            <a:r>
              <a:rPr lang="en-US" sz="2400" dirty="0">
                <a:solidFill>
                  <a:schemeClr val="accent2">
                    <a:lumMod val="50000"/>
                  </a:schemeClr>
                </a:solidFill>
              </a:rPr>
              <a:t> </a:t>
            </a:r>
            <a:r>
              <a:rPr lang="en-US" sz="2400" dirty="0" err="1">
                <a:solidFill>
                  <a:srgbClr val="0000FF"/>
                </a:solidFill>
              </a:rPr>
              <a:t>antidiquark</a:t>
            </a:r>
            <a:r>
              <a:rPr lang="en-US" sz="2400" dirty="0">
                <a:solidFill>
                  <a:schemeClr val="accent2">
                    <a:lumMod val="50000"/>
                  </a:schemeClr>
                </a:solidFill>
              </a:rPr>
              <a:t>:</a:t>
            </a:r>
          </a:p>
        </p:txBody>
      </p:sp>
      <p:sp>
        <p:nvSpPr>
          <p:cNvPr id="11" name="12 CuadroTexto"/>
          <p:cNvSpPr txBox="1"/>
          <p:nvPr/>
        </p:nvSpPr>
        <p:spPr>
          <a:xfrm>
            <a:off x="107504" y="932928"/>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C.D. Roberts, E. Santopinto and J. Ferretti	     In preparation</a:t>
            </a:r>
          </a:p>
          <a:p>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M.A. Bedolla,                        Few-Body </a:t>
            </a:r>
            <a:r>
              <a:rPr lang="en-US" b="1" dirty="0" err="1">
                <a:solidFill>
                  <a:schemeClr val="accent5">
                    <a:lumMod val="75000"/>
                  </a:schemeClr>
                </a:solidFill>
                <a:latin typeface="Calibri(Cuerpo)"/>
                <a:cs typeface="Calibri" panose="020F0502020204030204" pitchFamily="34" charset="0"/>
              </a:rPr>
              <a:t>Syst</a:t>
            </a:r>
            <a:r>
              <a:rPr lang="en-US" b="1" dirty="0">
                <a:solidFill>
                  <a:schemeClr val="accent5">
                    <a:lumMod val="75000"/>
                  </a:schemeClr>
                </a:solidFill>
                <a:latin typeface="Calibri(Cuerpo)"/>
                <a:cs typeface="Calibri" panose="020F0502020204030204" pitchFamily="34" charset="0"/>
              </a:rPr>
              <a:t> (2019) 60: 24. </a:t>
            </a:r>
          </a:p>
        </p:txBody>
      </p:sp>
      <p:sp>
        <p:nvSpPr>
          <p:cNvPr id="13" name="2 Marcador de contenido"/>
          <p:cNvSpPr txBox="1">
            <a:spLocks/>
          </p:cNvSpPr>
          <p:nvPr/>
        </p:nvSpPr>
        <p:spPr>
          <a:xfrm>
            <a:off x="222510" y="2768051"/>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err="1">
                <a:solidFill>
                  <a:srgbClr val="0000FF"/>
                </a:solidFill>
              </a:rPr>
              <a:t>Diquarks</a:t>
            </a:r>
            <a:r>
              <a:rPr lang="en-US" sz="2400" dirty="0">
                <a:solidFill>
                  <a:schemeClr val="accent2">
                    <a:lumMod val="50000"/>
                  </a:schemeClr>
                </a:solidFill>
              </a:rPr>
              <a:t> are </a:t>
            </a:r>
            <a:r>
              <a:rPr lang="en-US" sz="2400" dirty="0">
                <a:solidFill>
                  <a:srgbClr val="0000FF"/>
                </a:solidFill>
              </a:rPr>
              <a:t>colored</a:t>
            </a:r>
            <a:r>
              <a:rPr lang="en-US" sz="2400" dirty="0">
                <a:solidFill>
                  <a:schemeClr val="accent2">
                    <a:lumMod val="50000"/>
                  </a:schemeClr>
                </a:solidFill>
              </a:rPr>
              <a:t>, so they should be </a:t>
            </a:r>
            <a:r>
              <a:rPr lang="en-US" sz="2400" dirty="0">
                <a:solidFill>
                  <a:srgbClr val="0000FF"/>
                </a:solidFill>
              </a:rPr>
              <a:t>confined</a:t>
            </a:r>
            <a:r>
              <a:rPr lang="en-US" sz="2400" dirty="0">
                <a:solidFill>
                  <a:schemeClr val="accent2">
                    <a:lumMod val="50000"/>
                  </a:schemeClr>
                </a:solidFill>
              </a:rPr>
              <a:t>.</a:t>
            </a:r>
          </a:p>
        </p:txBody>
      </p:sp>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4067946" y="2392622"/>
            <a:ext cx="1156147" cy="351503"/>
          </a:xfrm>
          <a:prstGeom prst="rect">
            <a:avLst/>
          </a:prstGeom>
        </p:spPr>
      </p:pic>
      <p:pic>
        <p:nvPicPr>
          <p:cNvPr id="5" name="Imagen 4"/>
          <p:cNvPicPr>
            <a:picLocks noChangeAspect="1"/>
          </p:cNvPicPr>
          <p:nvPr/>
        </p:nvPicPr>
        <p:blipFill>
          <a:blip r:embed="rId4">
            <a:clrChange>
              <a:clrFrom>
                <a:srgbClr val="FFFFFF"/>
              </a:clrFrom>
              <a:clrTo>
                <a:srgbClr val="FFFFFF">
                  <a:alpha val="0"/>
                </a:srgbClr>
              </a:clrTo>
            </a:clrChange>
          </a:blip>
          <a:stretch>
            <a:fillRect/>
          </a:stretch>
        </p:blipFill>
        <p:spPr>
          <a:xfrm>
            <a:off x="3471478" y="3608371"/>
            <a:ext cx="1728192" cy="363363"/>
          </a:xfrm>
          <a:prstGeom prst="rect">
            <a:avLst/>
          </a:prstGeom>
        </p:spPr>
      </p:pic>
      <p:sp>
        <p:nvSpPr>
          <p:cNvPr id="14" name="2 Marcador de contenido"/>
          <p:cNvSpPr txBox="1">
            <a:spLocks/>
          </p:cNvSpPr>
          <p:nvPr/>
        </p:nvSpPr>
        <p:spPr>
          <a:xfrm>
            <a:off x="217282" y="3202343"/>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Two quarks can couple in an </a:t>
            </a:r>
            <a:r>
              <a:rPr lang="en-US" sz="2400" dirty="0">
                <a:solidFill>
                  <a:srgbClr val="0000FF"/>
                </a:solidFill>
              </a:rPr>
              <a:t>antisymmetric</a:t>
            </a:r>
            <a:r>
              <a:rPr lang="en-US" sz="2400" dirty="0">
                <a:solidFill>
                  <a:schemeClr val="accent2">
                    <a:lumMod val="50000"/>
                  </a:schemeClr>
                </a:solidFill>
              </a:rPr>
              <a:t> color </a:t>
            </a:r>
            <a:r>
              <a:rPr lang="en-US" sz="2400" dirty="0">
                <a:solidFill>
                  <a:srgbClr val="0000FF"/>
                </a:solidFill>
              </a:rPr>
              <a:t>anti triplet</a:t>
            </a:r>
            <a:r>
              <a:rPr lang="en-US" sz="2400" dirty="0">
                <a:solidFill>
                  <a:schemeClr val="accent2">
                    <a:lumMod val="50000"/>
                  </a:schemeClr>
                </a:solidFill>
              </a:rPr>
              <a:t> or a </a:t>
            </a:r>
            <a:r>
              <a:rPr lang="en-US" sz="2400" dirty="0">
                <a:solidFill>
                  <a:srgbClr val="0000FF"/>
                </a:solidFill>
              </a:rPr>
              <a:t>symmetric</a:t>
            </a:r>
            <a:r>
              <a:rPr lang="en-US" sz="2400" dirty="0">
                <a:solidFill>
                  <a:schemeClr val="accent2">
                    <a:lumMod val="50000"/>
                  </a:schemeClr>
                </a:solidFill>
              </a:rPr>
              <a:t> color </a:t>
            </a:r>
            <a:r>
              <a:rPr lang="en-US" sz="2400" dirty="0">
                <a:solidFill>
                  <a:srgbClr val="0000FF"/>
                </a:solidFill>
              </a:rPr>
              <a:t>sextet</a:t>
            </a:r>
            <a:r>
              <a:rPr lang="en-US" sz="2400" dirty="0">
                <a:solidFill>
                  <a:schemeClr val="accent2">
                    <a:lumMod val="50000"/>
                  </a:schemeClr>
                </a:solidFill>
              </a:rPr>
              <a:t>:</a:t>
            </a:r>
          </a:p>
        </p:txBody>
      </p:sp>
      <p:sp>
        <p:nvSpPr>
          <p:cNvPr id="15" name="2 Marcador de contenido"/>
          <p:cNvSpPr txBox="1">
            <a:spLocks/>
          </p:cNvSpPr>
          <p:nvPr/>
        </p:nvSpPr>
        <p:spPr>
          <a:xfrm>
            <a:off x="186928" y="3971732"/>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The color </a:t>
            </a:r>
            <a:r>
              <a:rPr lang="en-US" sz="2400" dirty="0">
                <a:solidFill>
                  <a:srgbClr val="0000FF"/>
                </a:solidFill>
              </a:rPr>
              <a:t>sextet</a:t>
            </a:r>
            <a:r>
              <a:rPr lang="en-US" sz="2400" dirty="0">
                <a:solidFill>
                  <a:schemeClr val="accent2">
                    <a:lumMod val="50000"/>
                  </a:schemeClr>
                </a:solidFill>
              </a:rPr>
              <a:t> leads to </a:t>
            </a:r>
            <a:r>
              <a:rPr lang="en-US" sz="2400" dirty="0">
                <a:solidFill>
                  <a:srgbClr val="0000FF"/>
                </a:solidFill>
              </a:rPr>
              <a:t>repulsive</a:t>
            </a:r>
            <a:r>
              <a:rPr lang="en-US" sz="2400" dirty="0">
                <a:solidFill>
                  <a:schemeClr val="accent2">
                    <a:lumMod val="50000"/>
                  </a:schemeClr>
                </a:solidFill>
              </a:rPr>
              <a:t> interactions, so </a:t>
            </a:r>
            <a:r>
              <a:rPr lang="en-US" sz="2400" dirty="0" err="1">
                <a:solidFill>
                  <a:srgbClr val="0000FF"/>
                </a:solidFill>
              </a:rPr>
              <a:t>diquarks</a:t>
            </a:r>
            <a:r>
              <a:rPr lang="en-US" sz="2400" dirty="0">
                <a:solidFill>
                  <a:schemeClr val="accent2">
                    <a:lumMod val="50000"/>
                  </a:schemeClr>
                </a:solidFill>
              </a:rPr>
              <a:t> in the </a:t>
            </a:r>
            <a:r>
              <a:rPr lang="en-US" sz="2400" dirty="0">
                <a:solidFill>
                  <a:srgbClr val="0000FF"/>
                </a:solidFill>
              </a:rPr>
              <a:t>anti triplet </a:t>
            </a:r>
            <a:r>
              <a:rPr lang="en-US" sz="2400" dirty="0">
                <a:solidFill>
                  <a:schemeClr val="accent2">
                    <a:lumMod val="50000"/>
                  </a:schemeClr>
                </a:solidFill>
              </a:rPr>
              <a:t>are the only ones that can couple to form bound-states.</a:t>
            </a:r>
          </a:p>
        </p:txBody>
      </p:sp>
      <p:sp>
        <p:nvSpPr>
          <p:cNvPr id="16" name="2 Marcador de contenido"/>
          <p:cNvSpPr txBox="1">
            <a:spLocks/>
          </p:cNvSpPr>
          <p:nvPr/>
        </p:nvSpPr>
        <p:spPr>
          <a:xfrm>
            <a:off x="186928" y="4785769"/>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The ground-state </a:t>
            </a:r>
            <a:r>
              <a:rPr lang="en-US" sz="2400" dirty="0" err="1">
                <a:solidFill>
                  <a:srgbClr val="0000FF"/>
                </a:solidFill>
              </a:rPr>
              <a:t>diquark</a:t>
            </a:r>
            <a:r>
              <a:rPr lang="en-US" sz="2400" dirty="0">
                <a:solidFill>
                  <a:schemeClr val="accent2">
                    <a:lumMod val="50000"/>
                  </a:schemeClr>
                </a:solidFill>
              </a:rPr>
              <a:t> is in </a:t>
            </a:r>
            <a:r>
              <a:rPr lang="en-US" sz="2400" dirty="0">
                <a:solidFill>
                  <a:srgbClr val="0000FF"/>
                </a:solidFill>
              </a:rPr>
              <a:t>S-wave</a:t>
            </a:r>
            <a:r>
              <a:rPr lang="en-US" sz="2400" dirty="0">
                <a:solidFill>
                  <a:schemeClr val="accent2">
                    <a:lumMod val="50000"/>
                  </a:schemeClr>
                </a:solidFill>
              </a:rPr>
              <a:t>, so their spin is 0 or 1 .</a:t>
            </a:r>
          </a:p>
        </p:txBody>
      </p:sp>
      <p:sp>
        <p:nvSpPr>
          <p:cNvPr id="17" name="2 Marcador de contenido"/>
          <p:cNvSpPr txBox="1">
            <a:spLocks/>
          </p:cNvSpPr>
          <p:nvPr/>
        </p:nvSpPr>
        <p:spPr>
          <a:xfrm>
            <a:off x="186928" y="5220061"/>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To study </a:t>
            </a:r>
            <a:r>
              <a:rPr lang="en-US" sz="2400" dirty="0">
                <a:solidFill>
                  <a:srgbClr val="0000FF"/>
                </a:solidFill>
              </a:rPr>
              <a:t>tetraquarks</a:t>
            </a:r>
            <a:r>
              <a:rPr lang="en-US" sz="2400" dirty="0">
                <a:solidFill>
                  <a:schemeClr val="accent2">
                    <a:lumMod val="50000"/>
                  </a:schemeClr>
                </a:solidFill>
              </a:rPr>
              <a:t>, Fermi-Dirac statistics only allows spin 1 </a:t>
            </a:r>
            <a:r>
              <a:rPr lang="en-US" sz="2400" dirty="0" err="1">
                <a:solidFill>
                  <a:srgbClr val="0000FF"/>
                </a:solidFill>
              </a:rPr>
              <a:t>diquarks</a:t>
            </a:r>
            <a:r>
              <a:rPr lang="en-US" sz="2400" dirty="0">
                <a:solidFill>
                  <a:schemeClr val="accent2">
                    <a:lumMod val="50000"/>
                  </a:schemeClr>
                </a:solidFill>
              </a:rPr>
              <a:t> for </a:t>
            </a:r>
            <a:r>
              <a:rPr lang="en-US" sz="2400" dirty="0">
                <a:solidFill>
                  <a:srgbClr val="0000FF"/>
                </a:solidFill>
              </a:rPr>
              <a:t>tetraquarks</a:t>
            </a:r>
            <a:r>
              <a:rPr lang="en-US" sz="2400" dirty="0">
                <a:solidFill>
                  <a:schemeClr val="accent2">
                    <a:lumMod val="50000"/>
                  </a:schemeClr>
                </a:solidFill>
              </a:rPr>
              <a:t> with the same flavor.</a:t>
            </a:r>
          </a:p>
        </p:txBody>
      </p:sp>
      <p:pic>
        <p:nvPicPr>
          <p:cNvPr id="3" name="Imagen 2"/>
          <p:cNvPicPr>
            <a:picLocks noChangeAspect="1"/>
          </p:cNvPicPr>
          <p:nvPr/>
        </p:nvPicPr>
        <p:blipFill>
          <a:blip r:embed="rId5"/>
          <a:stretch>
            <a:fillRect/>
          </a:stretch>
        </p:blipFill>
        <p:spPr>
          <a:xfrm>
            <a:off x="6598808" y="1843110"/>
            <a:ext cx="2274400" cy="1514786"/>
          </a:xfrm>
          <a:prstGeom prst="rect">
            <a:avLst/>
          </a:prstGeom>
        </p:spPr>
      </p:pic>
    </p:spTree>
    <p:extLst>
      <p:ext uri="{BB962C8B-B14F-4D97-AF65-F5344CB8AC3E}">
        <p14:creationId xmlns:p14="http://schemas.microsoft.com/office/powerpoint/2010/main" val="171141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1000"/>
                                        <p:tgtEl>
                                          <p:spTgt spid="13">
                                            <p:txEl>
                                              <p:pRg st="0" end="0"/>
                                            </p:txEl>
                                          </p:spTgt>
                                        </p:tgtEl>
                                      </p:cBhvr>
                                    </p:animEffect>
                                    <p:anim calcmode="lin" valueType="num">
                                      <p:cBhvr>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1000"/>
                                        <p:tgtEl>
                                          <p:spTgt spid="14">
                                            <p:txEl>
                                              <p:pRg st="0" end="0"/>
                                            </p:txEl>
                                          </p:spTgt>
                                        </p:tgtEl>
                                      </p:cBhvr>
                                    </p:animEffect>
                                    <p:anim calcmode="lin" valueType="num">
                                      <p:cBhvr>
                                        <p:cTn id="3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1000"/>
                                        <p:tgtEl>
                                          <p:spTgt spid="15">
                                            <p:txEl>
                                              <p:pRg st="0" end="0"/>
                                            </p:txEl>
                                          </p:spTgt>
                                        </p:tgtEl>
                                      </p:cBhvr>
                                    </p:animEffect>
                                    <p:anim calcmode="lin" valueType="num">
                                      <p:cBhvr>
                                        <p:cTn id="4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fade">
                                      <p:cBhvr>
                                        <p:cTn id="46" dur="1000"/>
                                        <p:tgtEl>
                                          <p:spTgt spid="16">
                                            <p:txEl>
                                              <p:pRg st="0" end="0"/>
                                            </p:txEl>
                                          </p:spTgt>
                                        </p:tgtEl>
                                      </p:cBhvr>
                                    </p:animEffect>
                                    <p:anim calcmode="lin" valueType="num">
                                      <p:cBhvr>
                                        <p:cTn id="4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1000"/>
                                        <p:tgtEl>
                                          <p:spTgt spid="17">
                                            <p:txEl>
                                              <p:pRg st="0" end="0"/>
                                            </p:txEl>
                                          </p:spTgt>
                                        </p:tgtEl>
                                      </p:cBhvr>
                                    </p:animEffect>
                                    <p:anim calcmode="lin" valueType="num">
                                      <p:cBhvr>
                                        <p:cTn id="5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down)">
                                      <p:cBhvr>
                                        <p:cTn id="63" dur="580">
                                          <p:stCondLst>
                                            <p:cond delay="0"/>
                                          </p:stCondLst>
                                        </p:cTn>
                                        <p:tgtEl>
                                          <p:spTgt spid="3"/>
                                        </p:tgtEl>
                                      </p:cBhvr>
                                    </p:animEffect>
                                    <p:anim calcmode="lin" valueType="num">
                                      <p:cBhvr>
                                        <p:cTn id="6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gtEl>
                                      </p:cBhvr>
                                      <p:to x="100000" y="60000"/>
                                    </p:animScale>
                                    <p:animScale>
                                      <p:cBhvr>
                                        <p:cTn id="70" dur="166" decel="50000">
                                          <p:stCondLst>
                                            <p:cond delay="676"/>
                                          </p:stCondLst>
                                        </p:cTn>
                                        <p:tgtEl>
                                          <p:spTgt spid="3"/>
                                        </p:tgtEl>
                                      </p:cBhvr>
                                      <p:to x="100000" y="100000"/>
                                    </p:animScale>
                                    <p:animScale>
                                      <p:cBhvr>
                                        <p:cTn id="71" dur="26">
                                          <p:stCondLst>
                                            <p:cond delay="1312"/>
                                          </p:stCondLst>
                                        </p:cTn>
                                        <p:tgtEl>
                                          <p:spTgt spid="3"/>
                                        </p:tgtEl>
                                      </p:cBhvr>
                                      <p:to x="100000" y="80000"/>
                                    </p:animScale>
                                    <p:animScale>
                                      <p:cBhvr>
                                        <p:cTn id="72" dur="166" decel="50000">
                                          <p:stCondLst>
                                            <p:cond delay="1338"/>
                                          </p:stCondLst>
                                        </p:cTn>
                                        <p:tgtEl>
                                          <p:spTgt spid="3"/>
                                        </p:tgtEl>
                                      </p:cBhvr>
                                      <p:to x="100000" y="100000"/>
                                    </p:animScale>
                                    <p:animScale>
                                      <p:cBhvr>
                                        <p:cTn id="73" dur="26">
                                          <p:stCondLst>
                                            <p:cond delay="1642"/>
                                          </p:stCondLst>
                                        </p:cTn>
                                        <p:tgtEl>
                                          <p:spTgt spid="3"/>
                                        </p:tgtEl>
                                      </p:cBhvr>
                                      <p:to x="100000" y="90000"/>
                                    </p:animScale>
                                    <p:animScale>
                                      <p:cBhvr>
                                        <p:cTn id="74" dur="166" decel="50000">
                                          <p:stCondLst>
                                            <p:cond delay="1668"/>
                                          </p:stCondLst>
                                        </p:cTn>
                                        <p:tgtEl>
                                          <p:spTgt spid="3"/>
                                        </p:tgtEl>
                                      </p:cBhvr>
                                      <p:to x="100000" y="100000"/>
                                    </p:animScale>
                                    <p:animScale>
                                      <p:cBhvr>
                                        <p:cTn id="75" dur="26">
                                          <p:stCondLst>
                                            <p:cond delay="1808"/>
                                          </p:stCondLst>
                                        </p:cTn>
                                        <p:tgtEl>
                                          <p:spTgt spid="3"/>
                                        </p:tgtEl>
                                      </p:cBhvr>
                                      <p:to x="100000" y="95000"/>
                                    </p:animScale>
                                    <p:animScale>
                                      <p:cBhvr>
                                        <p:cTn id="7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P spid="11" grpId="0"/>
      <p:bldP spid="13" grpId="0" build="p"/>
      <p:bldP spid="14" grpId="0" build="p"/>
      <p:bldP spid="15" grpId="0" build="p"/>
      <p:bldP spid="16" grpId="0" build="p"/>
      <p:bldP spid="1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01752" y="365792"/>
            <a:ext cx="8534400" cy="758952"/>
          </a:xfrm>
          <a:prstGeom prst="rect">
            <a:avLst/>
          </a:prstGeom>
        </p:spPr>
        <p:txBody>
          <a:bodyPr/>
          <a:lstStyle/>
          <a:p>
            <a:pPr algn="ctr" defTabSz="914400">
              <a:spcBef>
                <a:spcPct val="0"/>
              </a:spcBef>
              <a:defRPr/>
            </a:pPr>
            <a:r>
              <a:rPr lang="en-US" sz="3300" dirty="0">
                <a:solidFill>
                  <a:schemeClr val="accent2">
                    <a:lumMod val="50000"/>
                  </a:schemeClr>
                </a:solidFill>
                <a:effectLst>
                  <a:outerShdw blurRad="38100" dist="38100" dir="2700000" algn="tl">
                    <a:srgbClr val="000000">
                      <a:alpha val="43137"/>
                    </a:srgbClr>
                  </a:outerShdw>
                </a:effectLst>
                <a:latin typeface="+mj-lt"/>
                <a:ea typeface="+mj-ea"/>
                <a:cs typeface="+mj-cs"/>
              </a:rPr>
              <a:t>Final Remarks</a:t>
            </a:r>
            <a:endParaRPr lang="en-US" sz="3300" dirty="0">
              <a:solidFill>
                <a:schemeClr val="accent3">
                  <a:shade val="75000"/>
                </a:schemeClr>
              </a:solidFill>
              <a:latin typeface="+mj-lt"/>
              <a:ea typeface="+mj-ea"/>
              <a:cs typeface="+mj-cs"/>
            </a:endParaRPr>
          </a:p>
        </p:txBody>
      </p:sp>
      <p:sp>
        <p:nvSpPr>
          <p:cNvPr id="4" name="3 CuadroTexto"/>
          <p:cNvSpPr txBox="1"/>
          <p:nvPr/>
        </p:nvSpPr>
        <p:spPr>
          <a:xfrm>
            <a:off x="301752" y="1556792"/>
            <a:ext cx="8842248" cy="1569660"/>
          </a:xfrm>
          <a:prstGeom prst="rect">
            <a:avLst/>
          </a:prstGeom>
          <a:noFill/>
        </p:spPr>
        <p:txBody>
          <a:bodyPr wrap="square" rtlCol="0">
            <a:spAutoFit/>
          </a:bodyPr>
          <a:lstStyle/>
          <a:p>
            <a:r>
              <a:rPr lang="en-US" sz="2400" dirty="0">
                <a:solidFill>
                  <a:schemeClr val="accent2">
                    <a:lumMod val="50000"/>
                  </a:schemeClr>
                </a:solidFill>
              </a:rPr>
              <a:t>The contact interaction is a </a:t>
            </a:r>
            <a:r>
              <a:rPr lang="en-US" sz="2400" dirty="0">
                <a:solidFill>
                  <a:srgbClr val="0000FF"/>
                </a:solidFill>
              </a:rPr>
              <a:t>simple model</a:t>
            </a:r>
            <a:r>
              <a:rPr lang="en-US" sz="2400" dirty="0">
                <a:solidFill>
                  <a:schemeClr val="accent2">
                    <a:lumMod val="50000"/>
                  </a:schemeClr>
                </a:solidFill>
              </a:rPr>
              <a:t> in such a way that the calculation of static and dynamic observables are performed in an </a:t>
            </a:r>
            <a:r>
              <a:rPr lang="en-US" sz="2400" dirty="0">
                <a:solidFill>
                  <a:srgbClr val="0000FF"/>
                </a:solidFill>
              </a:rPr>
              <a:t>analytical or semi-analytical way</a:t>
            </a:r>
            <a:r>
              <a:rPr lang="en-US" sz="2400" dirty="0">
                <a:solidFill>
                  <a:schemeClr val="accent2">
                    <a:lumMod val="50000"/>
                  </a:schemeClr>
                </a:solidFill>
              </a:rPr>
              <a:t>.  These results can be  </a:t>
            </a:r>
            <a:r>
              <a:rPr lang="en-US" sz="2400" dirty="0">
                <a:solidFill>
                  <a:srgbClr val="0000FF"/>
                </a:solidFill>
              </a:rPr>
              <a:t>compared and contrasted</a:t>
            </a:r>
            <a:r>
              <a:rPr lang="en-US" sz="2400" dirty="0">
                <a:solidFill>
                  <a:schemeClr val="accent2">
                    <a:lumMod val="50000"/>
                  </a:schemeClr>
                </a:solidFill>
              </a:rPr>
              <a:t> with </a:t>
            </a:r>
            <a:r>
              <a:rPr lang="en-US" sz="2400" dirty="0">
                <a:solidFill>
                  <a:srgbClr val="0000FF"/>
                </a:solidFill>
              </a:rPr>
              <a:t>“full </a:t>
            </a:r>
            <a:r>
              <a:rPr lang="en-US" sz="2400" dirty="0">
                <a:solidFill>
                  <a:srgbClr val="FF0000"/>
                </a:solidFill>
              </a:rPr>
              <a:t>Q</a:t>
            </a:r>
            <a:r>
              <a:rPr lang="en-US" sz="2400" dirty="0">
                <a:solidFill>
                  <a:srgbClr val="33CC33"/>
                </a:solidFill>
              </a:rPr>
              <a:t>C</a:t>
            </a:r>
            <a:r>
              <a:rPr lang="en-US" sz="2400" dirty="0">
                <a:solidFill>
                  <a:srgbClr val="0000FF"/>
                </a:solidFill>
              </a:rPr>
              <a:t>D” and experiments</a:t>
            </a:r>
            <a:r>
              <a:rPr lang="en-US" sz="2400" dirty="0">
                <a:solidFill>
                  <a:schemeClr val="accent2">
                    <a:lumMod val="50000"/>
                  </a:schemeClr>
                </a:solidFill>
              </a:rPr>
              <a:t>.</a:t>
            </a:r>
            <a:r>
              <a:rPr lang="es-MX" sz="2400" dirty="0">
                <a:solidFill>
                  <a:schemeClr val="accent2">
                    <a:lumMod val="50000"/>
                  </a:schemeClr>
                </a:solidFill>
              </a:rPr>
              <a:t> </a:t>
            </a:r>
          </a:p>
        </p:txBody>
      </p:sp>
      <p:sp>
        <p:nvSpPr>
          <p:cNvPr id="5" name="4 CuadroTexto"/>
          <p:cNvSpPr txBox="1"/>
          <p:nvPr/>
        </p:nvSpPr>
        <p:spPr>
          <a:xfrm>
            <a:off x="338264" y="3356994"/>
            <a:ext cx="8842248" cy="830997"/>
          </a:xfrm>
          <a:prstGeom prst="rect">
            <a:avLst/>
          </a:prstGeom>
          <a:noFill/>
        </p:spPr>
        <p:txBody>
          <a:bodyPr wrap="square" rtlCol="0">
            <a:spAutoFit/>
          </a:bodyPr>
          <a:lstStyle/>
          <a:p>
            <a:r>
              <a:rPr lang="en-US" sz="2400" dirty="0">
                <a:solidFill>
                  <a:schemeClr val="accent2">
                    <a:lumMod val="50000"/>
                  </a:schemeClr>
                </a:solidFill>
              </a:rPr>
              <a:t>The contact interaction includes important features of</a:t>
            </a:r>
            <a:r>
              <a:rPr lang="en-US" sz="2400" dirty="0">
                <a:solidFill>
                  <a:srgbClr val="0000FF"/>
                </a:solidFill>
              </a:rPr>
              <a:t> </a:t>
            </a:r>
            <a:r>
              <a:rPr lang="en-US" sz="2400" dirty="0">
                <a:solidFill>
                  <a:srgbClr val="FF0000"/>
                </a:solidFill>
              </a:rPr>
              <a:t>Q</a:t>
            </a:r>
            <a:r>
              <a:rPr lang="en-US" sz="2400" dirty="0">
                <a:solidFill>
                  <a:srgbClr val="33CC33"/>
                </a:solidFill>
              </a:rPr>
              <a:t>C</a:t>
            </a:r>
            <a:r>
              <a:rPr lang="en-US" sz="2400" dirty="0">
                <a:solidFill>
                  <a:srgbClr val="0000FF"/>
                </a:solidFill>
              </a:rPr>
              <a:t>D</a:t>
            </a:r>
            <a:r>
              <a:rPr lang="en-US" sz="2400" dirty="0">
                <a:solidFill>
                  <a:schemeClr val="accent2">
                    <a:lumMod val="50000"/>
                  </a:schemeClr>
                </a:solidFill>
              </a:rPr>
              <a:t>, for example: </a:t>
            </a:r>
          </a:p>
        </p:txBody>
      </p:sp>
      <p:sp>
        <p:nvSpPr>
          <p:cNvPr id="6" name="2 Marcador de contenido"/>
          <p:cNvSpPr txBox="1">
            <a:spLocks/>
          </p:cNvSpPr>
          <p:nvPr/>
        </p:nvSpPr>
        <p:spPr>
          <a:xfrm>
            <a:off x="230832" y="4437112"/>
            <a:ext cx="8913168" cy="165618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r>
              <a:rPr lang="en-US" dirty="0">
                <a:solidFill>
                  <a:schemeClr val="accent2">
                    <a:lumMod val="50000"/>
                  </a:schemeClr>
                </a:solidFill>
              </a:rPr>
              <a:t>Confinement. </a:t>
            </a:r>
          </a:p>
          <a:p>
            <a:pPr lvl="1"/>
            <a:r>
              <a:rPr lang="en-US" dirty="0">
                <a:solidFill>
                  <a:schemeClr val="accent2">
                    <a:lumMod val="50000"/>
                  </a:schemeClr>
                </a:solidFill>
              </a:rPr>
              <a:t>Ward identities and its consequences: Goldberger-</a:t>
            </a:r>
            <a:r>
              <a:rPr lang="en-US" dirty="0" err="1">
                <a:solidFill>
                  <a:schemeClr val="accent2">
                    <a:lumMod val="50000"/>
                  </a:schemeClr>
                </a:solidFill>
              </a:rPr>
              <a:t>Triemann</a:t>
            </a:r>
            <a:r>
              <a:rPr lang="en-US" dirty="0">
                <a:solidFill>
                  <a:schemeClr val="accent2">
                    <a:lumMod val="50000"/>
                  </a:schemeClr>
                </a:solidFill>
              </a:rPr>
              <a:t> relations. </a:t>
            </a:r>
          </a:p>
          <a:p>
            <a:pPr lvl="1"/>
            <a:r>
              <a:rPr lang="en-US" dirty="0">
                <a:solidFill>
                  <a:schemeClr val="accent2">
                    <a:lumMod val="50000"/>
                  </a:schemeClr>
                </a:solidFill>
              </a:rPr>
              <a:t>Dynamical chiral symmetry breaking.</a:t>
            </a:r>
          </a:p>
          <a:p>
            <a:pPr lvl="1"/>
            <a:r>
              <a:rPr lang="en-US" dirty="0">
                <a:solidFill>
                  <a:schemeClr val="accent2">
                    <a:lumMod val="50000"/>
                  </a:schemeClr>
                </a:solidFill>
              </a:rPr>
              <a:t>Gell-Mann-Oakes-Renner relations.</a:t>
            </a:r>
          </a:p>
        </p:txBody>
      </p:sp>
    </p:spTree>
    <p:extLst>
      <p:ext uri="{BB962C8B-B14F-4D97-AF65-F5344CB8AC3E}">
        <p14:creationId xmlns:p14="http://schemas.microsoft.com/office/powerpoint/2010/main" val="8107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CuadroTexto"/>
          <p:cNvSpPr txBox="1"/>
          <p:nvPr/>
        </p:nvSpPr>
        <p:spPr>
          <a:xfrm>
            <a:off x="179512" y="1704290"/>
            <a:ext cx="8842248" cy="1292662"/>
          </a:xfrm>
          <a:prstGeom prst="rect">
            <a:avLst/>
          </a:prstGeom>
          <a:noFill/>
        </p:spPr>
        <p:txBody>
          <a:bodyPr wrap="square" rtlCol="0">
            <a:spAutoFit/>
          </a:bodyPr>
          <a:lstStyle/>
          <a:p>
            <a:r>
              <a:rPr lang="en-US" sz="2600" dirty="0">
                <a:solidFill>
                  <a:schemeClr val="accent2">
                    <a:lumMod val="50000"/>
                  </a:schemeClr>
                </a:solidFill>
              </a:rPr>
              <a:t>With the </a:t>
            </a:r>
            <a:r>
              <a:rPr lang="en-US" sz="2600" dirty="0">
                <a:solidFill>
                  <a:srgbClr val="0000FF"/>
                </a:solidFill>
              </a:rPr>
              <a:t>contact interaction</a:t>
            </a:r>
            <a:r>
              <a:rPr lang="en-US" sz="2600" dirty="0">
                <a:solidFill>
                  <a:schemeClr val="accent2">
                    <a:lumMod val="50000"/>
                  </a:schemeClr>
                </a:solidFill>
              </a:rPr>
              <a:t>, masses of </a:t>
            </a:r>
            <a:r>
              <a:rPr lang="en-US" sz="2600" dirty="0">
                <a:solidFill>
                  <a:srgbClr val="0000FF"/>
                </a:solidFill>
              </a:rPr>
              <a:t>mesons and baryons</a:t>
            </a:r>
            <a:r>
              <a:rPr lang="en-US" sz="2600" dirty="0">
                <a:solidFill>
                  <a:schemeClr val="accent2">
                    <a:lumMod val="50000"/>
                  </a:schemeClr>
                </a:solidFill>
              </a:rPr>
              <a:t> composed with light quarks were calculated, as well as their </a:t>
            </a:r>
            <a:r>
              <a:rPr lang="en-US" sz="2600" dirty="0">
                <a:solidFill>
                  <a:srgbClr val="0000FF"/>
                </a:solidFill>
              </a:rPr>
              <a:t>first excited state</a:t>
            </a:r>
            <a:r>
              <a:rPr lang="en-US" sz="2600" dirty="0">
                <a:solidFill>
                  <a:schemeClr val="accent2">
                    <a:lumMod val="50000"/>
                  </a:schemeClr>
                </a:solidFill>
              </a:rPr>
              <a:t> with excellent results.</a:t>
            </a:r>
          </a:p>
        </p:txBody>
      </p:sp>
      <p:sp>
        <p:nvSpPr>
          <p:cNvPr id="7" name="6 CuadroTexto"/>
          <p:cNvSpPr txBox="1"/>
          <p:nvPr/>
        </p:nvSpPr>
        <p:spPr>
          <a:xfrm>
            <a:off x="201288" y="3136321"/>
            <a:ext cx="8842248" cy="2092881"/>
          </a:xfrm>
          <a:prstGeom prst="rect">
            <a:avLst/>
          </a:prstGeom>
          <a:noFill/>
        </p:spPr>
        <p:txBody>
          <a:bodyPr wrap="square" rtlCol="0">
            <a:spAutoFit/>
          </a:bodyPr>
          <a:lstStyle/>
          <a:p>
            <a:r>
              <a:rPr lang="en-US" sz="2600" dirty="0">
                <a:solidFill>
                  <a:schemeClr val="accent2">
                    <a:lumMod val="50000"/>
                  </a:schemeClr>
                </a:solidFill>
              </a:rPr>
              <a:t>The contact interaction produces </a:t>
            </a:r>
            <a:r>
              <a:rPr lang="en-US" sz="2600" dirty="0">
                <a:solidFill>
                  <a:srgbClr val="0000FF"/>
                </a:solidFill>
              </a:rPr>
              <a:t>a parity partner</a:t>
            </a:r>
            <a:r>
              <a:rPr lang="en-US" sz="2600" dirty="0">
                <a:solidFill>
                  <a:schemeClr val="accent2">
                    <a:lumMod val="50000"/>
                  </a:schemeClr>
                </a:solidFill>
              </a:rPr>
              <a:t> of the ground state which </a:t>
            </a:r>
            <a:r>
              <a:rPr lang="en-US" sz="2600" dirty="0">
                <a:solidFill>
                  <a:srgbClr val="0000FF"/>
                </a:solidFill>
              </a:rPr>
              <a:t>is more massive than its first radial excitation</a:t>
            </a:r>
            <a:r>
              <a:rPr lang="en-US" sz="2600" dirty="0">
                <a:solidFill>
                  <a:schemeClr val="accent2">
                    <a:lumMod val="50000"/>
                  </a:schemeClr>
                </a:solidFill>
              </a:rPr>
              <a:t>. For example, for the nucleon, the first state J</a:t>
            </a:r>
            <a:r>
              <a:rPr lang="en-US" sz="2600" baseline="30000" dirty="0">
                <a:solidFill>
                  <a:schemeClr val="accent2">
                    <a:lumMod val="50000"/>
                  </a:schemeClr>
                </a:solidFill>
              </a:rPr>
              <a:t>P </a:t>
            </a:r>
            <a:r>
              <a:rPr lang="en-US" sz="2600" dirty="0">
                <a:solidFill>
                  <a:schemeClr val="accent2">
                    <a:lumMod val="50000"/>
                  </a:schemeClr>
                </a:solidFill>
              </a:rPr>
              <a:t>= ½</a:t>
            </a:r>
            <a:r>
              <a:rPr lang="en-US" sz="2600" baseline="30000" dirty="0">
                <a:solidFill>
                  <a:schemeClr val="accent2">
                    <a:lumMod val="50000"/>
                  </a:schemeClr>
                </a:solidFill>
              </a:rPr>
              <a:t>-</a:t>
            </a:r>
            <a:r>
              <a:rPr lang="en-US" sz="2600" dirty="0">
                <a:solidFill>
                  <a:schemeClr val="accent2">
                    <a:lumMod val="50000"/>
                  </a:schemeClr>
                </a:solidFill>
              </a:rPr>
              <a:t> is more massive than the second state J</a:t>
            </a:r>
            <a:r>
              <a:rPr lang="en-US" sz="2600" baseline="30000" dirty="0">
                <a:solidFill>
                  <a:schemeClr val="accent2">
                    <a:lumMod val="50000"/>
                  </a:schemeClr>
                </a:solidFill>
              </a:rPr>
              <a:t>P </a:t>
            </a:r>
            <a:r>
              <a:rPr lang="en-US" sz="2600" dirty="0">
                <a:solidFill>
                  <a:schemeClr val="accent2">
                    <a:lumMod val="50000"/>
                  </a:schemeClr>
                </a:solidFill>
              </a:rPr>
              <a:t>= ½</a:t>
            </a:r>
            <a:r>
              <a:rPr lang="en-US" sz="2600" baseline="30000" dirty="0">
                <a:solidFill>
                  <a:schemeClr val="accent2">
                    <a:lumMod val="50000"/>
                  </a:schemeClr>
                </a:solidFill>
              </a:rPr>
              <a:t>+</a:t>
            </a:r>
            <a:r>
              <a:rPr lang="en-US" sz="2600" dirty="0">
                <a:solidFill>
                  <a:schemeClr val="accent2">
                    <a:lumMod val="50000"/>
                  </a:schemeClr>
                </a:solidFill>
              </a:rPr>
              <a:t>. This result has not been obtained by Lattice. </a:t>
            </a:r>
          </a:p>
        </p:txBody>
      </p:sp>
      <p:sp>
        <p:nvSpPr>
          <p:cNvPr id="8" name="7 CuadroTexto"/>
          <p:cNvSpPr txBox="1"/>
          <p:nvPr/>
        </p:nvSpPr>
        <p:spPr>
          <a:xfrm>
            <a:off x="179512" y="5344760"/>
            <a:ext cx="8842248" cy="892552"/>
          </a:xfrm>
          <a:prstGeom prst="rect">
            <a:avLst/>
          </a:prstGeom>
          <a:noFill/>
        </p:spPr>
        <p:txBody>
          <a:bodyPr wrap="square" rtlCol="0">
            <a:spAutoFit/>
          </a:bodyPr>
          <a:lstStyle/>
          <a:p>
            <a:r>
              <a:rPr lang="en-US" sz="2600" dirty="0">
                <a:solidFill>
                  <a:schemeClr val="accent2">
                    <a:lumMod val="50000"/>
                  </a:schemeClr>
                </a:solidFill>
              </a:rPr>
              <a:t>The form factors </a:t>
            </a:r>
            <a:r>
              <a:rPr lang="en-US" sz="2600" dirty="0">
                <a:solidFill>
                  <a:srgbClr val="0000FF"/>
                </a:solidFill>
              </a:rPr>
              <a:t>are harder</a:t>
            </a:r>
            <a:r>
              <a:rPr lang="en-US" sz="2600" dirty="0">
                <a:solidFill>
                  <a:srgbClr val="33CC33"/>
                </a:solidFill>
              </a:rPr>
              <a:t> </a:t>
            </a:r>
            <a:r>
              <a:rPr lang="en-US" sz="2600" dirty="0">
                <a:solidFill>
                  <a:schemeClr val="accent2">
                    <a:lumMod val="50000"/>
                  </a:schemeClr>
                </a:solidFill>
              </a:rPr>
              <a:t>than those provided by  “full </a:t>
            </a:r>
            <a:r>
              <a:rPr lang="en-US" sz="2600" dirty="0">
                <a:solidFill>
                  <a:srgbClr val="FF0000"/>
                </a:solidFill>
              </a:rPr>
              <a:t>Q</a:t>
            </a:r>
            <a:r>
              <a:rPr lang="en-US" sz="2600" dirty="0">
                <a:solidFill>
                  <a:srgbClr val="33CC33"/>
                </a:solidFill>
              </a:rPr>
              <a:t>C</a:t>
            </a:r>
            <a:r>
              <a:rPr lang="en-US" sz="2600" dirty="0">
                <a:solidFill>
                  <a:srgbClr val="0000FF"/>
                </a:solidFill>
              </a:rPr>
              <a:t>D</a:t>
            </a:r>
            <a:r>
              <a:rPr lang="en-US" sz="2600" dirty="0">
                <a:solidFill>
                  <a:schemeClr val="accent2">
                    <a:lumMod val="50000"/>
                  </a:schemeClr>
                </a:solidFill>
              </a:rPr>
              <a:t>” and experimental results.</a:t>
            </a:r>
          </a:p>
        </p:txBody>
      </p:sp>
      <p:sp>
        <p:nvSpPr>
          <p:cNvPr id="6" name="Título 1"/>
          <p:cNvSpPr txBox="1">
            <a:spLocks/>
          </p:cNvSpPr>
          <p:nvPr/>
        </p:nvSpPr>
        <p:spPr>
          <a:xfrm>
            <a:off x="301752" y="365792"/>
            <a:ext cx="8534400" cy="758952"/>
          </a:xfrm>
          <a:prstGeom prst="rect">
            <a:avLst/>
          </a:prstGeom>
        </p:spPr>
        <p:txBody>
          <a:bodyPr/>
          <a:lstStyle/>
          <a:p>
            <a:pPr algn="ctr" defTabSz="914400">
              <a:spcBef>
                <a:spcPct val="0"/>
              </a:spcBef>
              <a:defRPr/>
            </a:pPr>
            <a:r>
              <a:rPr lang="en-US" sz="3300" dirty="0">
                <a:solidFill>
                  <a:schemeClr val="accent2">
                    <a:lumMod val="50000"/>
                  </a:schemeClr>
                </a:solidFill>
                <a:effectLst>
                  <a:outerShdw blurRad="38100" dist="38100" dir="2700000" algn="tl">
                    <a:srgbClr val="000000">
                      <a:alpha val="43137"/>
                    </a:srgbClr>
                  </a:outerShdw>
                </a:effectLst>
                <a:latin typeface="+mj-lt"/>
                <a:ea typeface="+mj-ea"/>
                <a:cs typeface="+mj-cs"/>
              </a:rPr>
              <a:t>Final Remarks</a:t>
            </a:r>
            <a:endParaRPr lang="en-US" sz="3300" dirty="0">
              <a:solidFill>
                <a:schemeClr val="accent3">
                  <a:shade val="75000"/>
                </a:schemeClr>
              </a:solidFill>
              <a:latin typeface="+mj-lt"/>
              <a:ea typeface="+mj-ea"/>
              <a:cs typeface="+mj-cs"/>
            </a:endParaRPr>
          </a:p>
        </p:txBody>
      </p:sp>
    </p:spTree>
    <p:extLst>
      <p:ext uri="{BB962C8B-B14F-4D97-AF65-F5344CB8AC3E}">
        <p14:creationId xmlns:p14="http://schemas.microsoft.com/office/powerpoint/2010/main" val="22093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
        <p:nvSpPr>
          <p:cNvPr id="11" name="2 Marcador de contenido"/>
          <p:cNvSpPr txBox="1">
            <a:spLocks/>
          </p:cNvSpPr>
          <p:nvPr/>
        </p:nvSpPr>
        <p:spPr>
          <a:xfrm>
            <a:off x="136488" y="2954178"/>
            <a:ext cx="8662736" cy="1338918"/>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We use the </a:t>
            </a:r>
            <a:r>
              <a:rPr lang="en-US" sz="2400" dirty="0">
                <a:solidFill>
                  <a:srgbClr val="0000FF"/>
                </a:solidFill>
              </a:rPr>
              <a:t>Schwinger-Dyson equations</a:t>
            </a:r>
            <a:r>
              <a:rPr lang="en-US" sz="2400" dirty="0">
                <a:solidFill>
                  <a:schemeClr val="accent2">
                    <a:lumMod val="50000"/>
                  </a:schemeClr>
                </a:solidFill>
              </a:rPr>
              <a:t> (</a:t>
            </a:r>
            <a:r>
              <a:rPr lang="en-US" sz="2400" dirty="0">
                <a:solidFill>
                  <a:srgbClr val="0000FF"/>
                </a:solidFill>
              </a:rPr>
              <a:t>SDEs</a:t>
            </a:r>
            <a:r>
              <a:rPr lang="en-US" sz="2400" dirty="0">
                <a:solidFill>
                  <a:schemeClr val="accent2">
                    <a:lumMod val="50000"/>
                  </a:schemeClr>
                </a:solidFill>
              </a:rPr>
              <a:t>) of quantum chromodynamics. They provide a natural means to study the different </a:t>
            </a:r>
            <a:r>
              <a:rPr lang="en-US" sz="2400" dirty="0">
                <a:solidFill>
                  <a:srgbClr val="FF0000"/>
                </a:solidFill>
              </a:rPr>
              <a:t>Q</a:t>
            </a:r>
            <a:r>
              <a:rPr lang="en-US" sz="2400" dirty="0">
                <a:solidFill>
                  <a:srgbClr val="00B050"/>
                </a:solidFill>
              </a:rPr>
              <a:t>C</a:t>
            </a:r>
            <a:r>
              <a:rPr lang="en-US" sz="2400" dirty="0">
                <a:solidFill>
                  <a:srgbClr val="0000FF"/>
                </a:solidFill>
              </a:rPr>
              <a:t>D </a:t>
            </a:r>
            <a:r>
              <a:rPr lang="en-US" sz="2400" dirty="0">
                <a:solidFill>
                  <a:schemeClr val="accent2">
                    <a:lumMod val="50000"/>
                  </a:schemeClr>
                </a:solidFill>
              </a:rPr>
              <a:t>regions.</a:t>
            </a:r>
          </a:p>
        </p:txBody>
      </p:sp>
      <p:sp>
        <p:nvSpPr>
          <p:cNvPr id="7" name="2 Marcador de contenido"/>
          <p:cNvSpPr txBox="1">
            <a:spLocks/>
          </p:cNvSpPr>
          <p:nvPr/>
        </p:nvSpPr>
        <p:spPr>
          <a:xfrm>
            <a:off x="136488" y="1552304"/>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A </a:t>
            </a:r>
            <a:r>
              <a:rPr lang="en-US" sz="2400" dirty="0">
                <a:solidFill>
                  <a:srgbClr val="0000FF"/>
                </a:solidFill>
              </a:rPr>
              <a:t>transition region,</a:t>
            </a:r>
            <a:r>
              <a:rPr lang="en-US" sz="2400" dirty="0">
                <a:solidFill>
                  <a:schemeClr val="accent2">
                    <a:lumMod val="50000"/>
                  </a:schemeClr>
                </a:solidFill>
              </a:rPr>
              <a:t> where the </a:t>
            </a:r>
            <a:r>
              <a:rPr lang="en-US" sz="2400" dirty="0">
                <a:solidFill>
                  <a:srgbClr val="0000FF"/>
                </a:solidFill>
              </a:rPr>
              <a:t>dynamics </a:t>
            </a:r>
            <a:r>
              <a:rPr lang="en-US" sz="2400" dirty="0">
                <a:solidFill>
                  <a:schemeClr val="accent2">
                    <a:lumMod val="50000"/>
                  </a:schemeClr>
                </a:solidFill>
              </a:rPr>
              <a:t>goes from the regime of  </a:t>
            </a:r>
            <a:r>
              <a:rPr lang="en-US" sz="2400" dirty="0">
                <a:solidFill>
                  <a:srgbClr val="0000FF"/>
                </a:solidFill>
              </a:rPr>
              <a:t>chiral dynamics </a:t>
            </a:r>
            <a:r>
              <a:rPr lang="en-US" sz="2400" dirty="0">
                <a:solidFill>
                  <a:schemeClr val="accent2">
                    <a:lumMod val="50000"/>
                  </a:schemeClr>
                </a:solidFill>
              </a:rPr>
              <a:t>to the</a:t>
            </a:r>
            <a:r>
              <a:rPr lang="en-US" sz="2400" dirty="0">
                <a:solidFill>
                  <a:srgbClr val="0000FF"/>
                </a:solidFill>
              </a:rPr>
              <a:t> heavy </a:t>
            </a:r>
            <a:r>
              <a:rPr lang="en-US" sz="2400" dirty="0">
                <a:solidFill>
                  <a:schemeClr val="accent2">
                    <a:lumMod val="50000"/>
                  </a:schemeClr>
                </a:solidFill>
              </a:rPr>
              <a:t>sector symmetries.</a:t>
            </a:r>
            <a:endParaRPr lang="en-US" sz="2400" dirty="0">
              <a:solidFill>
                <a:srgbClr val="0000FF"/>
              </a:solidFill>
            </a:endParaRPr>
          </a:p>
        </p:txBody>
      </p:sp>
      <p:sp>
        <p:nvSpPr>
          <p:cNvPr id="15" name="2 Marcador de contenido"/>
          <p:cNvSpPr txBox="1">
            <a:spLocks/>
          </p:cNvSpPr>
          <p:nvPr/>
        </p:nvSpPr>
        <p:spPr>
          <a:xfrm>
            <a:off x="148680" y="5157192"/>
            <a:ext cx="8662736" cy="1296144"/>
          </a:xfrm>
          <a:prstGeom prst="rect">
            <a:avLst/>
          </a:prstGeom>
        </p:spPr>
        <p:txBody>
          <a:bodyPr vert="horz">
            <a:noAutofit/>
          </a:bodyPr>
          <a:lstStyle/>
          <a:p>
            <a:pPr marL="274320" indent="-274320">
              <a:spcBef>
                <a:spcPct val="20000"/>
              </a:spcBef>
              <a:buClr>
                <a:schemeClr val="accent1"/>
              </a:buClr>
              <a:buSzPct val="85000"/>
              <a:buFont typeface="Wingdings 2"/>
              <a:buChar char=""/>
              <a:defRPr/>
            </a:pPr>
            <a:r>
              <a:rPr lang="en-US" sz="2400" dirty="0">
                <a:solidFill>
                  <a:schemeClr val="accent2">
                    <a:lumMod val="50000"/>
                  </a:schemeClr>
                </a:solidFill>
              </a:rPr>
              <a:t>We present a simple momentum independent </a:t>
            </a:r>
            <a:r>
              <a:rPr lang="en-US" sz="2400" dirty="0">
                <a:solidFill>
                  <a:srgbClr val="0000FF"/>
                </a:solidFill>
              </a:rPr>
              <a:t>contact interaction (CI)</a:t>
            </a:r>
            <a:r>
              <a:rPr lang="en-US" sz="2400" dirty="0">
                <a:solidFill>
                  <a:schemeClr val="accent2">
                    <a:lumMod val="50000"/>
                  </a:schemeClr>
                </a:solidFill>
              </a:rPr>
              <a:t> model, which provides a simple scheme to exploratory studies on </a:t>
            </a:r>
            <a:r>
              <a:rPr lang="en-US" sz="2400" dirty="0">
                <a:solidFill>
                  <a:srgbClr val="FF0000"/>
                </a:solidFill>
              </a:rPr>
              <a:t>Q</a:t>
            </a:r>
            <a:r>
              <a:rPr lang="en-US" sz="2400" dirty="0">
                <a:solidFill>
                  <a:srgbClr val="00B050"/>
                </a:solidFill>
              </a:rPr>
              <a:t>C</a:t>
            </a:r>
            <a:r>
              <a:rPr lang="en-US" sz="2400" dirty="0">
                <a:solidFill>
                  <a:srgbClr val="0000FF"/>
                </a:solidFill>
              </a:rPr>
              <a:t>D.</a:t>
            </a:r>
          </a:p>
        </p:txBody>
      </p:sp>
      <p:sp>
        <p:nvSpPr>
          <p:cNvPr id="5" name="Rectángulo 4"/>
          <p:cNvSpPr/>
          <p:nvPr/>
        </p:nvSpPr>
        <p:spPr>
          <a:xfrm>
            <a:off x="171108" y="4028873"/>
            <a:ext cx="8678557" cy="1200329"/>
          </a:xfrm>
          <a:prstGeom prst="rect">
            <a:avLst/>
          </a:prstGeom>
        </p:spPr>
        <p:txBody>
          <a:bodyPr wrap="square">
            <a:spAutoFit/>
          </a:bodyPr>
          <a:lstStyle/>
          <a:p>
            <a:pPr marL="274320" indent="-274320">
              <a:buClr>
                <a:schemeClr val="accent1"/>
              </a:buClr>
              <a:buSzPct val="85000"/>
              <a:buFont typeface="Wingdings 2"/>
              <a:buChar char=""/>
            </a:pPr>
            <a:r>
              <a:rPr lang="en-US" sz="2400" dirty="0">
                <a:solidFill>
                  <a:srgbClr val="0000FF"/>
                </a:solidFill>
              </a:rPr>
              <a:t>Earlier</a:t>
            </a:r>
            <a:r>
              <a:rPr lang="en-US" sz="2400" dirty="0">
                <a:solidFill>
                  <a:schemeClr val="accent2">
                    <a:lumMod val="50000"/>
                  </a:schemeClr>
                </a:solidFill>
              </a:rPr>
              <a:t> studies of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through </a:t>
            </a:r>
            <a:r>
              <a:rPr lang="en-US" sz="2400" dirty="0">
                <a:solidFill>
                  <a:srgbClr val="0000FF"/>
                </a:solidFill>
              </a:rPr>
              <a:t>SDEs</a:t>
            </a:r>
            <a:r>
              <a:rPr lang="en-US" sz="2400" dirty="0">
                <a:solidFill>
                  <a:schemeClr val="accent2">
                    <a:lumMod val="50000"/>
                  </a:schemeClr>
                </a:solidFill>
              </a:rPr>
              <a:t> with refined truncations are a brute force numerical evaluation, which stops short of exploring the large momentum transfer region.</a:t>
            </a:r>
            <a:endParaRPr lang="es-MX" sz="2400" dirty="0">
              <a:solidFill>
                <a:schemeClr val="accent2">
                  <a:lumMod val="50000"/>
                </a:schemeClr>
              </a:solidFill>
            </a:endParaRPr>
          </a:p>
        </p:txBody>
      </p:sp>
      <p:sp>
        <p:nvSpPr>
          <p:cNvPr id="8" name="2 Marcador de contenido"/>
          <p:cNvSpPr txBox="1">
            <a:spLocks/>
          </p:cNvSpPr>
          <p:nvPr/>
        </p:nvSpPr>
        <p:spPr>
          <a:xfrm>
            <a:off x="157736" y="2272384"/>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In order to study this </a:t>
            </a:r>
            <a:r>
              <a:rPr lang="en-US" sz="2400" dirty="0">
                <a:solidFill>
                  <a:srgbClr val="0000FF"/>
                </a:solidFill>
              </a:rPr>
              <a:t>bridge</a:t>
            </a:r>
            <a:r>
              <a:rPr lang="en-US" sz="2400" dirty="0">
                <a:solidFill>
                  <a:schemeClr val="accent2">
                    <a:lumMod val="50000"/>
                  </a:schemeClr>
                </a:solidFill>
              </a:rPr>
              <a:t>, we study the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simplest bound states: </a:t>
            </a:r>
            <a:r>
              <a:rPr lang="en-US" sz="2400" dirty="0">
                <a:solidFill>
                  <a:srgbClr val="0000FF"/>
                </a:solidFill>
              </a:rPr>
              <a:t>mesons.</a:t>
            </a:r>
            <a:endParaRPr lang="en-US" sz="2400" dirty="0">
              <a:solidFill>
                <a:schemeClr val="accent2">
                  <a:lumMod val="50000"/>
                </a:schemeClr>
              </a:solidFill>
            </a:endParaRPr>
          </a:p>
        </p:txBody>
      </p:sp>
      <p:pic>
        <p:nvPicPr>
          <p:cNvPr id="9" name="Imagen 8"/>
          <p:cNvPicPr>
            <a:picLocks noChangeAspect="1"/>
          </p:cNvPicPr>
          <p:nvPr/>
        </p:nvPicPr>
        <p:blipFill>
          <a:blip r:embed="rId3"/>
          <a:stretch>
            <a:fillRect/>
          </a:stretch>
        </p:blipFill>
        <p:spPr>
          <a:xfrm>
            <a:off x="7179130" y="-62237"/>
            <a:ext cx="1964870" cy="1792281"/>
          </a:xfrm>
          <a:prstGeom prst="rect">
            <a:avLst/>
          </a:prstGeom>
        </p:spPr>
      </p:pic>
    </p:spTree>
    <p:extLst>
      <p:ext uri="{BB962C8B-B14F-4D97-AF65-F5344CB8AC3E}">
        <p14:creationId xmlns:p14="http://schemas.microsoft.com/office/powerpoint/2010/main" val="371141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build="p"/>
      <p:bldP spid="15" grpId="0"/>
      <p:bldP spid="5" grpId="0"/>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01752" y="365792"/>
            <a:ext cx="8534400" cy="758952"/>
          </a:xfrm>
          <a:prstGeom prst="rect">
            <a:avLst/>
          </a:prstGeom>
        </p:spPr>
        <p:txBody>
          <a:bodyPr/>
          <a:lstStyle/>
          <a:p>
            <a:pPr algn="ctr" defTabSz="914400">
              <a:spcBef>
                <a:spcPct val="0"/>
              </a:spcBef>
              <a:defRPr/>
            </a:pPr>
            <a:r>
              <a:rPr lang="en-US" sz="3300" dirty="0">
                <a:solidFill>
                  <a:schemeClr val="accent2">
                    <a:lumMod val="50000"/>
                  </a:schemeClr>
                </a:solidFill>
                <a:effectLst>
                  <a:outerShdw blurRad="38100" dist="38100" dir="2700000" algn="tl">
                    <a:srgbClr val="000000">
                      <a:alpha val="43137"/>
                    </a:srgbClr>
                  </a:outerShdw>
                </a:effectLst>
                <a:latin typeface="+mj-lt"/>
                <a:ea typeface="+mj-ea"/>
                <a:cs typeface="+mj-cs"/>
              </a:rPr>
              <a:t>Final Remarks</a:t>
            </a:r>
            <a:endParaRPr lang="en-US" sz="3300" dirty="0">
              <a:solidFill>
                <a:schemeClr val="accent3">
                  <a:shade val="75000"/>
                </a:schemeClr>
              </a:solidFill>
              <a:latin typeface="+mj-lt"/>
              <a:ea typeface="+mj-ea"/>
              <a:cs typeface="+mj-cs"/>
            </a:endParaRPr>
          </a:p>
        </p:txBody>
      </p:sp>
      <p:sp>
        <p:nvSpPr>
          <p:cNvPr id="4" name="3 CuadroTexto"/>
          <p:cNvSpPr txBox="1"/>
          <p:nvPr/>
        </p:nvSpPr>
        <p:spPr>
          <a:xfrm>
            <a:off x="395536" y="1700810"/>
            <a:ext cx="8496944" cy="830997"/>
          </a:xfrm>
          <a:prstGeom prst="rect">
            <a:avLst/>
          </a:prstGeom>
          <a:noFill/>
        </p:spPr>
        <p:txBody>
          <a:bodyPr wrap="square" rtlCol="0">
            <a:spAutoFit/>
          </a:bodyPr>
          <a:lstStyle/>
          <a:p>
            <a:r>
              <a:rPr lang="en-US" sz="2400" dirty="0">
                <a:solidFill>
                  <a:schemeClr val="accent2">
                    <a:lumMod val="50000"/>
                  </a:schemeClr>
                </a:solidFill>
              </a:rPr>
              <a:t>We used the contact interaction in order to describe the spectra of </a:t>
            </a:r>
            <a:r>
              <a:rPr lang="en-US" sz="2400" dirty="0">
                <a:solidFill>
                  <a:srgbClr val="0000FF"/>
                </a:solidFill>
              </a:rPr>
              <a:t>light , charm, bottom and heavy-light mesons</a:t>
            </a:r>
            <a:r>
              <a:rPr lang="en-US" sz="2400" dirty="0">
                <a:solidFill>
                  <a:schemeClr val="accent2">
                    <a:lumMod val="50000"/>
                  </a:schemeClr>
                </a:solidFill>
              </a:rPr>
              <a:t> successfully. </a:t>
            </a:r>
          </a:p>
        </p:txBody>
      </p:sp>
      <p:sp>
        <p:nvSpPr>
          <p:cNvPr id="6" name="5 CuadroTexto"/>
          <p:cNvSpPr txBox="1"/>
          <p:nvPr/>
        </p:nvSpPr>
        <p:spPr>
          <a:xfrm>
            <a:off x="467544" y="2708920"/>
            <a:ext cx="8554216" cy="1613212"/>
          </a:xfrm>
          <a:prstGeom prst="rect">
            <a:avLst/>
          </a:prstGeom>
          <a:noFill/>
        </p:spPr>
        <p:txBody>
          <a:bodyPr wrap="square" rtlCol="0">
            <a:spAutoFit/>
          </a:bodyPr>
          <a:lstStyle/>
          <a:p>
            <a:r>
              <a:rPr lang="en-US" sz="2400" dirty="0">
                <a:solidFill>
                  <a:schemeClr val="accent2">
                    <a:lumMod val="50000"/>
                  </a:schemeClr>
                </a:solidFill>
              </a:rPr>
              <a:t>Generally, the </a:t>
            </a:r>
            <a:r>
              <a:rPr lang="en-US" sz="2400" dirty="0">
                <a:solidFill>
                  <a:srgbClr val="0000FF"/>
                </a:solidFill>
              </a:rPr>
              <a:t>coupling is a function of the larger mass scale</a:t>
            </a:r>
            <a:r>
              <a:rPr lang="en-US" sz="2400" dirty="0">
                <a:solidFill>
                  <a:schemeClr val="accent2">
                    <a:lumMod val="50000"/>
                  </a:schemeClr>
                </a:solidFill>
              </a:rPr>
              <a:t> (which is related to the quarks masses involved). Therefore, we can utilize the </a:t>
            </a:r>
            <a:r>
              <a:rPr lang="en-US" sz="2400" dirty="0">
                <a:solidFill>
                  <a:srgbClr val="0000FF"/>
                </a:solidFill>
              </a:rPr>
              <a:t>contact interaction </a:t>
            </a:r>
            <a:r>
              <a:rPr lang="en-US" sz="2400" dirty="0">
                <a:solidFill>
                  <a:schemeClr val="accent2">
                    <a:lumMod val="50000"/>
                  </a:schemeClr>
                </a:solidFill>
              </a:rPr>
              <a:t>to study </a:t>
            </a:r>
            <a:r>
              <a:rPr lang="en-US" sz="2400" dirty="0">
                <a:solidFill>
                  <a:srgbClr val="0000FF"/>
                </a:solidFill>
              </a:rPr>
              <a:t>mesons</a:t>
            </a:r>
            <a:r>
              <a:rPr lang="en-US" sz="2400" dirty="0">
                <a:solidFill>
                  <a:schemeClr val="accent2">
                    <a:lumMod val="50000"/>
                  </a:schemeClr>
                </a:solidFill>
              </a:rPr>
              <a:t> composed of </a:t>
            </a:r>
            <a:r>
              <a:rPr lang="en-US" sz="2400" dirty="0">
                <a:solidFill>
                  <a:srgbClr val="0000FF"/>
                </a:solidFill>
              </a:rPr>
              <a:t>light</a:t>
            </a:r>
            <a:r>
              <a:rPr lang="en-US" sz="2400" dirty="0">
                <a:solidFill>
                  <a:schemeClr val="accent2">
                    <a:lumMod val="50000"/>
                  </a:schemeClr>
                </a:solidFill>
              </a:rPr>
              <a:t> and </a:t>
            </a:r>
            <a:r>
              <a:rPr lang="en-US" sz="2400" dirty="0">
                <a:solidFill>
                  <a:srgbClr val="0000FF"/>
                </a:solidFill>
              </a:rPr>
              <a:t>heavy quarks</a:t>
            </a:r>
            <a:r>
              <a:rPr lang="en-US" sz="2400" dirty="0">
                <a:solidFill>
                  <a:schemeClr val="accent2">
                    <a:lumMod val="50000"/>
                  </a:schemeClr>
                </a:solidFill>
              </a:rPr>
              <a:t>.</a:t>
            </a:r>
          </a:p>
        </p:txBody>
      </p:sp>
      <p:sp>
        <p:nvSpPr>
          <p:cNvPr id="8" name="3 CuadroTexto"/>
          <p:cNvSpPr txBox="1"/>
          <p:nvPr/>
        </p:nvSpPr>
        <p:spPr>
          <a:xfrm>
            <a:off x="467544" y="4437114"/>
            <a:ext cx="8496944" cy="830997"/>
          </a:xfrm>
          <a:prstGeom prst="rect">
            <a:avLst/>
          </a:prstGeom>
          <a:noFill/>
        </p:spPr>
        <p:txBody>
          <a:bodyPr wrap="square" rtlCol="0">
            <a:spAutoFit/>
          </a:bodyPr>
          <a:lstStyle/>
          <a:p>
            <a:r>
              <a:rPr lang="en-US" sz="2400" dirty="0">
                <a:solidFill>
                  <a:schemeClr val="accent2">
                    <a:lumMod val="50000"/>
                  </a:schemeClr>
                </a:solidFill>
              </a:rPr>
              <a:t>We also calculated the </a:t>
            </a:r>
            <a:r>
              <a:rPr lang="en-US" sz="2400" dirty="0">
                <a:solidFill>
                  <a:srgbClr val="0000FF"/>
                </a:solidFill>
              </a:rPr>
              <a:t>weak decay constants</a:t>
            </a:r>
            <a:r>
              <a:rPr lang="en-US" sz="2400" dirty="0">
                <a:solidFill>
                  <a:schemeClr val="accent2">
                    <a:lumMod val="50000"/>
                  </a:schemeClr>
                </a:solidFill>
              </a:rPr>
              <a:t> of </a:t>
            </a:r>
            <a:r>
              <a:rPr lang="en-US" sz="2400" dirty="0" err="1">
                <a:solidFill>
                  <a:srgbClr val="0000FF"/>
                </a:solidFill>
              </a:rPr>
              <a:t>pseudoscalar</a:t>
            </a:r>
            <a:r>
              <a:rPr lang="en-US" sz="2400" dirty="0">
                <a:solidFill>
                  <a:schemeClr val="accent2">
                    <a:lumMod val="50000"/>
                  </a:schemeClr>
                </a:solidFill>
              </a:rPr>
              <a:t> and </a:t>
            </a:r>
            <a:r>
              <a:rPr lang="en-US" sz="2400" dirty="0">
                <a:solidFill>
                  <a:srgbClr val="0000FF"/>
                </a:solidFill>
              </a:rPr>
              <a:t>vector mesons</a:t>
            </a:r>
            <a:r>
              <a:rPr lang="en-US" sz="2400" dirty="0">
                <a:solidFill>
                  <a:schemeClr val="accent2">
                    <a:lumMod val="50000"/>
                  </a:schemeClr>
                </a:solidFill>
              </a:rPr>
              <a:t>.</a:t>
            </a:r>
          </a:p>
        </p:txBody>
      </p:sp>
    </p:spTree>
    <p:extLst>
      <p:ext uri="{BB962C8B-B14F-4D97-AF65-F5344CB8AC3E}">
        <p14:creationId xmlns:p14="http://schemas.microsoft.com/office/powerpoint/2010/main" val="34497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01752" y="365792"/>
            <a:ext cx="8534400" cy="758952"/>
          </a:xfrm>
          <a:prstGeom prst="rect">
            <a:avLst/>
          </a:prstGeom>
        </p:spPr>
        <p:txBody>
          <a:bodyPr/>
          <a:lstStyle/>
          <a:p>
            <a:pPr algn="ctr" defTabSz="914400">
              <a:spcBef>
                <a:spcPct val="0"/>
              </a:spcBef>
              <a:defRPr/>
            </a:pPr>
            <a:r>
              <a:rPr lang="es-MX" sz="3300" dirty="0">
                <a:solidFill>
                  <a:schemeClr val="accent2">
                    <a:lumMod val="50000"/>
                  </a:schemeClr>
                </a:solidFill>
                <a:effectLst>
                  <a:outerShdw blurRad="38100" dist="38100" dir="2700000" algn="tl">
                    <a:srgbClr val="000000">
                      <a:alpha val="43137"/>
                    </a:srgbClr>
                  </a:outerShdw>
                </a:effectLst>
                <a:latin typeface="+mj-lt"/>
                <a:ea typeface="+mj-ea"/>
                <a:cs typeface="+mj-cs"/>
              </a:rPr>
              <a:t>Final </a:t>
            </a:r>
            <a:r>
              <a:rPr lang="es-MX" sz="3300" dirty="0" err="1">
                <a:solidFill>
                  <a:schemeClr val="accent2">
                    <a:lumMod val="50000"/>
                  </a:schemeClr>
                </a:solidFill>
                <a:effectLst>
                  <a:outerShdw blurRad="38100" dist="38100" dir="2700000" algn="tl">
                    <a:srgbClr val="000000">
                      <a:alpha val="43137"/>
                    </a:srgbClr>
                  </a:outerShdw>
                </a:effectLst>
                <a:latin typeface="+mj-lt"/>
                <a:ea typeface="+mj-ea"/>
                <a:cs typeface="+mj-cs"/>
              </a:rPr>
              <a:t>Remarks</a:t>
            </a:r>
            <a:endParaRPr lang="es-MX" sz="3300" dirty="0">
              <a:solidFill>
                <a:schemeClr val="accent3">
                  <a:shade val="75000"/>
                </a:schemeClr>
              </a:solidFill>
              <a:latin typeface="+mj-lt"/>
              <a:ea typeface="+mj-ea"/>
              <a:cs typeface="+mj-cs"/>
            </a:endParaRPr>
          </a:p>
        </p:txBody>
      </p:sp>
      <p:sp>
        <p:nvSpPr>
          <p:cNvPr id="5" name="5 CuadroTexto"/>
          <p:cNvSpPr txBox="1"/>
          <p:nvPr/>
        </p:nvSpPr>
        <p:spPr>
          <a:xfrm>
            <a:off x="411086" y="1612538"/>
            <a:ext cx="8425066" cy="1969770"/>
          </a:xfrm>
          <a:prstGeom prst="rect">
            <a:avLst/>
          </a:prstGeom>
          <a:noFill/>
        </p:spPr>
        <p:txBody>
          <a:bodyPr wrap="square" rtlCol="0">
            <a:spAutoFit/>
          </a:bodyPr>
          <a:lstStyle/>
          <a:p>
            <a:r>
              <a:rPr lang="en-US" sz="2400" dirty="0">
                <a:solidFill>
                  <a:schemeClr val="accent2">
                    <a:lumMod val="50000"/>
                  </a:schemeClr>
                </a:solidFill>
              </a:rPr>
              <a:t>When it is possible to make a comparison, our results are in a good of agreement with </a:t>
            </a:r>
            <a:r>
              <a:rPr lang="en-US" sz="2400" dirty="0">
                <a:solidFill>
                  <a:srgbClr val="0000FF"/>
                </a:solidFill>
              </a:rPr>
              <a:t>experimental data</a:t>
            </a:r>
            <a:r>
              <a:rPr lang="en-US" sz="2400" dirty="0">
                <a:solidFill>
                  <a:schemeClr val="accent2">
                    <a:lumMod val="50000"/>
                  </a:schemeClr>
                </a:solidFill>
              </a:rPr>
              <a:t> and with models employing the </a:t>
            </a:r>
            <a:r>
              <a:rPr lang="en-US" sz="2400" dirty="0">
                <a:solidFill>
                  <a:srgbClr val="0000FF"/>
                </a:solidFill>
              </a:rPr>
              <a:t>SDE-BSE </a:t>
            </a:r>
            <a:r>
              <a:rPr lang="en-US" sz="2400" dirty="0">
                <a:solidFill>
                  <a:schemeClr val="accent2">
                    <a:lumMod val="50000"/>
                  </a:schemeClr>
                </a:solidFill>
              </a:rPr>
              <a:t>formalism that employ more sophisticated interaction kernels.</a:t>
            </a:r>
          </a:p>
          <a:p>
            <a:endParaRPr lang="es-MX" sz="2600" dirty="0">
              <a:solidFill>
                <a:schemeClr val="accent2">
                  <a:lumMod val="50000"/>
                </a:schemeClr>
              </a:solidFill>
            </a:endParaRPr>
          </a:p>
        </p:txBody>
      </p:sp>
      <p:sp>
        <p:nvSpPr>
          <p:cNvPr id="6" name="5 CuadroTexto"/>
          <p:cNvSpPr txBox="1"/>
          <p:nvPr/>
        </p:nvSpPr>
        <p:spPr>
          <a:xfrm>
            <a:off x="421478" y="3223716"/>
            <a:ext cx="8842248" cy="1231106"/>
          </a:xfrm>
          <a:prstGeom prst="rect">
            <a:avLst/>
          </a:prstGeom>
          <a:noFill/>
        </p:spPr>
        <p:txBody>
          <a:bodyPr wrap="square" rtlCol="0">
            <a:spAutoFit/>
          </a:bodyPr>
          <a:lstStyle/>
          <a:p>
            <a:r>
              <a:rPr lang="en-US" sz="2400" dirty="0">
                <a:solidFill>
                  <a:schemeClr val="accent2">
                    <a:lumMod val="50000"/>
                  </a:schemeClr>
                </a:solidFill>
              </a:rPr>
              <a:t>Moreover, we calculated the </a:t>
            </a:r>
            <a:r>
              <a:rPr lang="en-US" sz="2400" dirty="0">
                <a:solidFill>
                  <a:srgbClr val="0000FF"/>
                </a:solidFill>
              </a:rPr>
              <a:t>first radial excitations </a:t>
            </a:r>
            <a:r>
              <a:rPr lang="en-US" sz="2400" dirty="0">
                <a:solidFill>
                  <a:schemeClr val="accent2">
                    <a:lumMod val="50000"/>
                  </a:schemeClr>
                </a:solidFill>
              </a:rPr>
              <a:t>and </a:t>
            </a:r>
            <a:r>
              <a:rPr lang="en-US" sz="2400" dirty="0">
                <a:solidFill>
                  <a:srgbClr val="0000FF"/>
                </a:solidFill>
              </a:rPr>
              <a:t>decay constants</a:t>
            </a:r>
            <a:r>
              <a:rPr lang="en-US" sz="2400" dirty="0">
                <a:solidFill>
                  <a:schemeClr val="accent2">
                    <a:lumMod val="50000"/>
                  </a:schemeClr>
                </a:solidFill>
              </a:rPr>
              <a:t> of </a:t>
            </a:r>
            <a:r>
              <a:rPr lang="en-US" sz="2400" dirty="0">
                <a:solidFill>
                  <a:srgbClr val="0000FF"/>
                </a:solidFill>
              </a:rPr>
              <a:t>heavy </a:t>
            </a:r>
            <a:r>
              <a:rPr lang="en-US" sz="2400" dirty="0" err="1">
                <a:solidFill>
                  <a:srgbClr val="0000FF"/>
                </a:solidFill>
              </a:rPr>
              <a:t>quarkonia</a:t>
            </a:r>
            <a:endParaRPr lang="en-US" sz="2600" dirty="0">
              <a:solidFill>
                <a:schemeClr val="accent2">
                  <a:lumMod val="50000"/>
                </a:schemeClr>
              </a:solidFill>
            </a:endParaRPr>
          </a:p>
          <a:p>
            <a:endParaRPr lang="es-MX" sz="26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9" name="5 CuadroTexto"/>
              <p:cNvSpPr txBox="1"/>
              <p:nvPr/>
            </p:nvSpPr>
            <p:spPr>
              <a:xfrm>
                <a:off x="410964" y="4328517"/>
                <a:ext cx="8842248" cy="2000548"/>
              </a:xfrm>
              <a:prstGeom prst="rect">
                <a:avLst/>
              </a:prstGeom>
              <a:noFill/>
            </p:spPr>
            <p:txBody>
              <a:bodyPr wrap="square" rtlCol="0">
                <a:spAutoFit/>
              </a:bodyPr>
              <a:lstStyle/>
              <a:p>
                <a:r>
                  <a:rPr lang="en-US" sz="2400" dirty="0">
                    <a:solidFill>
                      <a:schemeClr val="accent2">
                        <a:lumMod val="50000"/>
                      </a:schemeClr>
                    </a:solidFill>
                  </a:rPr>
                  <a:t>With our results for mesons, we calculate the mass of a </a:t>
                </a:r>
                <a:r>
                  <a:rPr lang="en-US" sz="2400" i="1" dirty="0" err="1">
                    <a:solidFill>
                      <a:srgbClr val="0000FF"/>
                    </a:solidFill>
                  </a:rPr>
                  <a:t>bbbb</a:t>
                </a:r>
                <a:r>
                  <a:rPr lang="en-US" sz="2400" dirty="0">
                    <a:solidFill>
                      <a:schemeClr val="accent2">
                        <a:lumMod val="50000"/>
                      </a:schemeClr>
                    </a:solidFill>
                  </a:rPr>
                  <a:t> </a:t>
                </a:r>
                <a:r>
                  <a:rPr lang="en-US" sz="2400" dirty="0" err="1">
                    <a:solidFill>
                      <a:srgbClr val="0000FF"/>
                    </a:solidFill>
                  </a:rPr>
                  <a:t>tetraquark</a:t>
                </a:r>
                <a:r>
                  <a:rPr lang="en-US" sz="2400" dirty="0">
                    <a:solidFill>
                      <a:srgbClr val="0000FF"/>
                    </a:solidFill>
                  </a:rPr>
                  <a:t> </a:t>
                </a:r>
                <a:r>
                  <a:rPr lang="en-US" sz="2400" dirty="0">
                    <a:solidFill>
                      <a:schemeClr val="accent2">
                        <a:lumMod val="50000"/>
                      </a:schemeClr>
                    </a:solidFill>
                  </a:rPr>
                  <a:t>in a </a:t>
                </a:r>
                <a:r>
                  <a:rPr lang="en-US" sz="2400" dirty="0">
                    <a:solidFill>
                      <a:srgbClr val="0000FF"/>
                    </a:solidFill>
                  </a:rPr>
                  <a:t>contact interaction</a:t>
                </a:r>
                <a:r>
                  <a:rPr lang="en-US" sz="2400" dirty="0">
                    <a:solidFill>
                      <a:schemeClr val="accent2">
                        <a:lumMod val="50000"/>
                      </a:schemeClr>
                    </a:solidFill>
                  </a:rPr>
                  <a:t> under </a:t>
                </a:r>
                <a:r>
                  <a:rPr lang="en-US" sz="2400" dirty="0" err="1">
                    <a:solidFill>
                      <a:srgbClr val="0000FF"/>
                    </a:solidFill>
                  </a:rPr>
                  <a:t>diquark-antidiquark</a:t>
                </a:r>
                <a:r>
                  <a:rPr lang="en-US" sz="2400" dirty="0">
                    <a:solidFill>
                      <a:schemeClr val="accent2">
                        <a:lumMod val="50000"/>
                      </a:schemeClr>
                    </a:solidFill>
                  </a:rPr>
                  <a:t> picture. We computed </a:t>
                </a:r>
                <a:r>
                  <a:rPr lang="en-US" sz="2400" i="1" dirty="0">
                    <a:solidFill>
                      <a:srgbClr val="0000FF"/>
                    </a:solidFill>
                  </a:rPr>
                  <a:t>m</a:t>
                </a:r>
                <a:r>
                  <a:rPr lang="en-US" sz="2400" dirty="0">
                    <a:solidFill>
                      <a:srgbClr val="0000FF"/>
                    </a:solidFill>
                  </a:rPr>
                  <a:t>=18.45</a:t>
                </a:r>
                <a:r>
                  <a:rPr lang="en-US" sz="2400" dirty="0">
                    <a:solidFill>
                      <a:schemeClr val="accent2">
                        <a:lumMod val="50000"/>
                      </a:schemeClr>
                    </a:solidFill>
                  </a:rPr>
                  <a:t>, a value below the </a:t>
                </a:r>
                <a14:m>
                  <m:oMath xmlns:m="http://schemas.openxmlformats.org/officeDocument/2006/math">
                    <m:sSub>
                      <m:sSubPr>
                        <m:ctrlPr>
                          <a:rPr lang="en-US" sz="2400" i="1">
                            <a:solidFill>
                              <a:schemeClr val="accent2">
                                <a:lumMod val="50000"/>
                              </a:schemeClr>
                            </a:solidFill>
                            <a:latin typeface="Cambria Math" panose="02040503050406030204" pitchFamily="18" charset="0"/>
                            <a:ea typeface="Cambria Math" panose="02040503050406030204" pitchFamily="18" charset="0"/>
                          </a:rPr>
                        </m:ctrlPr>
                      </m:sSubPr>
                      <m:e>
                        <m:r>
                          <a:rPr lang="en-US" sz="2400" i="1">
                            <a:solidFill>
                              <a:schemeClr val="accent2">
                                <a:lumMod val="50000"/>
                              </a:schemeClr>
                            </a:solidFill>
                            <a:latin typeface="Cambria Math" panose="02040503050406030204" pitchFamily="18" charset="0"/>
                            <a:ea typeface="Cambria Math" panose="02040503050406030204" pitchFamily="18" charset="0"/>
                          </a:rPr>
                          <m:t>𝜂</m:t>
                        </m:r>
                      </m:e>
                      <m:sub>
                        <m:r>
                          <a:rPr lang="es-MX" sz="2400" i="1">
                            <a:solidFill>
                              <a:schemeClr val="accent2">
                                <a:lumMod val="50000"/>
                              </a:schemeClr>
                            </a:solidFill>
                            <a:latin typeface="Cambria Math" panose="02040503050406030204" pitchFamily="18" charset="0"/>
                            <a:ea typeface="Cambria Math" panose="02040503050406030204" pitchFamily="18" charset="0"/>
                          </a:rPr>
                          <m:t>𝑏</m:t>
                        </m:r>
                      </m:sub>
                    </m:sSub>
                    <m:sSub>
                      <m:sSubPr>
                        <m:ctrlPr>
                          <a:rPr lang="en-US" sz="2400" i="1">
                            <a:solidFill>
                              <a:schemeClr val="accent2">
                                <a:lumMod val="50000"/>
                              </a:schemeClr>
                            </a:solidFill>
                            <a:latin typeface="Cambria Math" panose="02040503050406030204" pitchFamily="18" charset="0"/>
                            <a:ea typeface="Cambria Math" panose="02040503050406030204" pitchFamily="18" charset="0"/>
                          </a:rPr>
                        </m:ctrlPr>
                      </m:sSubPr>
                      <m:e>
                        <m:r>
                          <a:rPr lang="en-US" sz="2400" i="1">
                            <a:solidFill>
                              <a:schemeClr val="accent2">
                                <a:lumMod val="50000"/>
                              </a:schemeClr>
                            </a:solidFill>
                            <a:latin typeface="Cambria Math" panose="02040503050406030204" pitchFamily="18" charset="0"/>
                            <a:ea typeface="Cambria Math" panose="02040503050406030204" pitchFamily="18" charset="0"/>
                          </a:rPr>
                          <m:t>𝜂</m:t>
                        </m:r>
                      </m:e>
                      <m:sub>
                        <m:r>
                          <a:rPr lang="es-MX" sz="2400" i="1">
                            <a:solidFill>
                              <a:schemeClr val="accent2">
                                <a:lumMod val="50000"/>
                              </a:schemeClr>
                            </a:solidFill>
                            <a:latin typeface="Cambria Math" panose="02040503050406030204" pitchFamily="18" charset="0"/>
                            <a:ea typeface="Cambria Math" panose="02040503050406030204" pitchFamily="18" charset="0"/>
                          </a:rPr>
                          <m:t>𝑏</m:t>
                        </m:r>
                      </m:sub>
                    </m:sSub>
                  </m:oMath>
                </a14:m>
                <a:r>
                  <a:rPr lang="en-US" sz="2400" dirty="0">
                    <a:solidFill>
                      <a:schemeClr val="accent2">
                        <a:lumMod val="50000"/>
                      </a:schemeClr>
                    </a:solidFill>
                  </a:rPr>
                  <a:t> threshold.</a:t>
                </a:r>
              </a:p>
              <a:p>
                <a:endParaRPr lang="en-US" sz="2600" dirty="0">
                  <a:solidFill>
                    <a:schemeClr val="accent2">
                      <a:lumMod val="50000"/>
                    </a:schemeClr>
                  </a:solidFill>
                </a:endParaRPr>
              </a:p>
              <a:p>
                <a:endParaRPr lang="es-MX" sz="2600" dirty="0">
                  <a:solidFill>
                    <a:schemeClr val="accent2">
                      <a:lumMod val="50000"/>
                    </a:schemeClr>
                  </a:solidFill>
                </a:endParaRPr>
              </a:p>
            </p:txBody>
          </p:sp>
        </mc:Choice>
        <mc:Fallback xmlns="">
          <p:sp>
            <p:nvSpPr>
              <p:cNvPr id="9" name="5 CuadroTexto"/>
              <p:cNvSpPr txBox="1">
                <a:spLocks noRot="1" noChangeAspect="1" noMove="1" noResize="1" noEditPoints="1" noAdjustHandles="1" noChangeArrowheads="1" noChangeShapeType="1" noTextEdit="1"/>
              </p:cNvSpPr>
              <p:nvPr/>
            </p:nvSpPr>
            <p:spPr>
              <a:xfrm>
                <a:off x="410964" y="4328517"/>
                <a:ext cx="8842248" cy="2000548"/>
              </a:xfrm>
              <a:prstGeom prst="rect">
                <a:avLst/>
              </a:prstGeom>
              <a:blipFill>
                <a:blip r:embed="rId2"/>
                <a:stretch>
                  <a:fillRect l="-1034" t="-2439"/>
                </a:stretch>
              </a:blipFill>
            </p:spPr>
            <p:txBody>
              <a:bodyPr/>
              <a:lstStyle/>
              <a:p>
                <a:r>
                  <a:rPr lang="es-MX">
                    <a:noFill/>
                  </a:rPr>
                  <a:t> </a:t>
                </a:r>
              </a:p>
            </p:txBody>
          </p:sp>
        </mc:Fallback>
      </mc:AlternateContent>
    </p:spTree>
    <p:extLst>
      <p:ext uri="{BB962C8B-B14F-4D97-AF65-F5344CB8AC3E}">
        <p14:creationId xmlns:p14="http://schemas.microsoft.com/office/powerpoint/2010/main" val="231732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http://images.birthdayexpress.com/mgen/pokemon-thank-you-note-postcards-bx-1008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859816" cy="603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7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4" descr="https://inspirehep.net/record/1228217/files/quark_propagator.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2492898"/>
            <a:ext cx="7442184" cy="1056311"/>
          </a:xfrm>
          <a:prstGeom prst="rect">
            <a:avLst/>
          </a:prstGeom>
          <a:noFill/>
        </p:spPr>
      </p:pic>
      <p:sp>
        <p:nvSpPr>
          <p:cNvPr id="7" name="37 Rectángulo"/>
          <p:cNvSpPr/>
          <p:nvPr/>
        </p:nvSpPr>
        <p:spPr>
          <a:xfrm>
            <a:off x="539552" y="1772818"/>
            <a:ext cx="2592288" cy="492443"/>
          </a:xfrm>
          <a:prstGeom prst="rect">
            <a:avLst/>
          </a:prstGeom>
        </p:spPr>
        <p:txBody>
          <a:bodyPr wrap="square">
            <a:spAutoFit/>
          </a:bodyPr>
          <a:lstStyle/>
          <a:p>
            <a:pPr>
              <a:defRPr/>
            </a:pPr>
            <a:r>
              <a:rPr lang="en-US" sz="2600" dirty="0">
                <a:solidFill>
                  <a:srgbClr val="0000FF"/>
                </a:solidFill>
                <a:cs typeface="Arabic Typesetting" pitchFamily="66" charset="-78"/>
              </a:rPr>
              <a:t>Quark SDE:</a:t>
            </a:r>
          </a:p>
        </p:txBody>
      </p:sp>
      <p:sp>
        <p:nvSpPr>
          <p:cNvPr id="9" name="37 Rectángulo"/>
          <p:cNvSpPr/>
          <p:nvPr/>
        </p:nvSpPr>
        <p:spPr>
          <a:xfrm>
            <a:off x="539552" y="3697870"/>
            <a:ext cx="4464496" cy="492443"/>
          </a:xfrm>
          <a:prstGeom prst="rect">
            <a:avLst/>
          </a:prstGeom>
        </p:spPr>
        <p:txBody>
          <a:bodyPr wrap="square">
            <a:spAutoFit/>
          </a:bodyPr>
          <a:lstStyle/>
          <a:p>
            <a:pPr>
              <a:defRPr/>
            </a:pPr>
            <a:r>
              <a:rPr lang="en-US" sz="2600" dirty="0">
                <a:solidFill>
                  <a:srgbClr val="0000FF"/>
                </a:solidFill>
                <a:cs typeface="Arabic Typesetting" pitchFamily="66" charset="-78"/>
              </a:rPr>
              <a:t>Mathematical expression: </a:t>
            </a:r>
          </a:p>
        </p:txBody>
      </p:sp>
      <p:pic>
        <p:nvPicPr>
          <p:cNvPr id="4" name="Imagen 3"/>
          <p:cNvPicPr>
            <a:picLocks noChangeAspect="1"/>
          </p:cNvPicPr>
          <p:nvPr/>
        </p:nvPicPr>
        <p:blipFill>
          <a:blip r:embed="rId4">
            <a:clrChange>
              <a:clrFrom>
                <a:srgbClr val="FFFFFF"/>
              </a:clrFrom>
              <a:clrTo>
                <a:srgbClr val="FFFFFF">
                  <a:alpha val="0"/>
                </a:srgbClr>
              </a:clrTo>
            </a:clrChange>
          </a:blip>
          <a:stretch>
            <a:fillRect/>
          </a:stretch>
        </p:blipFill>
        <p:spPr>
          <a:xfrm>
            <a:off x="899594" y="4369749"/>
            <a:ext cx="7924403" cy="1926666"/>
          </a:xfrm>
          <a:prstGeom prst="rect">
            <a:avLst/>
          </a:prstGeom>
        </p:spPr>
      </p:pic>
      <p:sp>
        <p:nvSpPr>
          <p:cNvPr id="8"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302910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37 Rectángulo"/>
          <p:cNvSpPr/>
          <p:nvPr/>
        </p:nvSpPr>
        <p:spPr>
          <a:xfrm>
            <a:off x="395536" y="4263481"/>
            <a:ext cx="3672408" cy="461665"/>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Rainbow truncation:</a:t>
            </a:r>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6056" y="4149080"/>
            <a:ext cx="3695218" cy="1944216"/>
          </a:xfrm>
          <a:prstGeom prst="rect">
            <a:avLst/>
          </a:prstGeom>
          <a:noFill/>
          <a:ln w="9525">
            <a:noFill/>
            <a:miter lim="800000"/>
            <a:headEnd/>
            <a:tailEnd/>
          </a:ln>
        </p:spPr>
      </p:pic>
      <p:sp>
        <p:nvSpPr>
          <p:cNvPr id="9" name="37 Rectángulo"/>
          <p:cNvSpPr/>
          <p:nvPr/>
        </p:nvSpPr>
        <p:spPr>
          <a:xfrm>
            <a:off x="418450" y="1556794"/>
            <a:ext cx="8978086" cy="461665"/>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In order to solve the </a:t>
            </a:r>
            <a:r>
              <a:rPr lang="en-US" sz="2400" dirty="0">
                <a:solidFill>
                  <a:srgbClr val="0000FF"/>
                </a:solidFill>
                <a:cs typeface="Arabic Typesetting" pitchFamily="66" charset="-78"/>
              </a:rPr>
              <a:t>SDE</a:t>
            </a:r>
            <a:r>
              <a:rPr lang="en-US" sz="2400" dirty="0">
                <a:solidFill>
                  <a:schemeClr val="accent2">
                    <a:lumMod val="50000"/>
                  </a:schemeClr>
                </a:solidFill>
                <a:cs typeface="Arabic Typesetting" pitchFamily="66" charset="-78"/>
              </a:rPr>
              <a:t>, we employ a truncation scheme:</a:t>
            </a:r>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448" y="1959006"/>
            <a:ext cx="8606063" cy="2262082"/>
          </a:xfrm>
          <a:prstGeom prst="rect">
            <a:avLst/>
          </a:prstGeom>
          <a:noFill/>
          <a:ln w="9525">
            <a:noFill/>
            <a:miter lim="800000"/>
            <a:headEnd/>
            <a:tailEnd/>
          </a:ln>
        </p:spPr>
      </p:pic>
      <p:pic>
        <p:nvPicPr>
          <p:cNvPr id="3" name="Imagen 2"/>
          <p:cNvPicPr>
            <a:picLocks noChangeAspect="1"/>
          </p:cNvPicPr>
          <p:nvPr/>
        </p:nvPicPr>
        <p:blipFill>
          <a:blip r:embed="rId5">
            <a:clrChange>
              <a:clrFrom>
                <a:srgbClr val="FFFFFF"/>
              </a:clrFrom>
              <a:clrTo>
                <a:srgbClr val="FFFFFF">
                  <a:alpha val="0"/>
                </a:srgbClr>
              </a:clrTo>
            </a:clrChange>
          </a:blip>
          <a:stretch>
            <a:fillRect/>
          </a:stretch>
        </p:blipFill>
        <p:spPr>
          <a:xfrm>
            <a:off x="755576" y="4830346"/>
            <a:ext cx="4057650" cy="1457325"/>
          </a:xfrm>
          <a:prstGeom prst="rect">
            <a:avLst/>
          </a:prstGeom>
        </p:spPr>
      </p:pic>
      <p:sp>
        <p:nvSpPr>
          <p:cNvPr id="10" name="1 Título"/>
          <p:cNvSpPr txBox="1">
            <a:spLocks/>
          </p:cNvSpPr>
          <p:nvPr/>
        </p:nvSpPr>
        <p:spPr>
          <a:xfrm>
            <a:off x="315264" y="192231"/>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360248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1000"/>
                                        <p:tgtEl>
                                          <p:spTgt spid="2053"/>
                                        </p:tgtEl>
                                      </p:cBhvr>
                                    </p:animEffect>
                                    <p:anim calcmode="lin" valueType="num">
                                      <p:cBhvr>
                                        <p:cTn id="25" dur="1000" fill="hold"/>
                                        <p:tgtEl>
                                          <p:spTgt spid="2053"/>
                                        </p:tgtEl>
                                        <p:attrNameLst>
                                          <p:attrName>ppt_x</p:attrName>
                                        </p:attrNameLst>
                                      </p:cBhvr>
                                      <p:tavLst>
                                        <p:tav tm="0">
                                          <p:val>
                                            <p:strVal val="#ppt_x"/>
                                          </p:val>
                                        </p:tav>
                                        <p:tav tm="100000">
                                          <p:val>
                                            <p:strVal val="#ppt_x"/>
                                          </p:val>
                                        </p:tav>
                                      </p:tavLst>
                                    </p:anim>
                                    <p:anim calcmode="lin" valueType="num">
                                      <p:cBhvr>
                                        <p:cTn id="26" dur="1000" fill="hold"/>
                                        <p:tgtEl>
                                          <p:spTgt spid="205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2088" y="1196754"/>
            <a:ext cx="8964488" cy="461665"/>
          </a:xfrm>
          <a:prstGeom prst="rect">
            <a:avLst/>
          </a:prstGeom>
          <a:noFill/>
        </p:spPr>
        <p:txBody>
          <a:bodyPr wrap="square" rtlCol="0">
            <a:spAutoFit/>
          </a:bodyPr>
          <a:lstStyle/>
          <a:p>
            <a:r>
              <a:rPr lang="en-US" sz="2400" dirty="0">
                <a:solidFill>
                  <a:srgbClr val="0000FF"/>
                </a:solidFill>
              </a:rPr>
              <a:t>Mass function</a:t>
            </a:r>
            <a:r>
              <a:rPr lang="en-US" sz="2400" dirty="0">
                <a:solidFill>
                  <a:schemeClr val="accent2">
                    <a:lumMod val="50000"/>
                  </a:schemeClr>
                </a:solidFill>
              </a:rPr>
              <a:t> for different </a:t>
            </a:r>
            <a:r>
              <a:rPr lang="en-US" sz="2400" dirty="0">
                <a:solidFill>
                  <a:srgbClr val="0000FF"/>
                </a:solidFill>
              </a:rPr>
              <a:t>quark</a:t>
            </a:r>
            <a:r>
              <a:rPr lang="en-US" sz="2400" dirty="0">
                <a:solidFill>
                  <a:schemeClr val="accent2">
                    <a:lumMod val="50000"/>
                  </a:schemeClr>
                </a:solidFill>
              </a:rPr>
              <a:t> masses.</a:t>
            </a:r>
          </a:p>
        </p:txBody>
      </p:sp>
      <p:sp>
        <p:nvSpPr>
          <p:cNvPr id="7" name="5 CuadroTexto"/>
          <p:cNvSpPr txBox="1"/>
          <p:nvPr/>
        </p:nvSpPr>
        <p:spPr>
          <a:xfrm>
            <a:off x="1043610" y="1908963"/>
            <a:ext cx="5710681" cy="369332"/>
          </a:xfrm>
          <a:prstGeom prst="rect">
            <a:avLst/>
          </a:prstGeom>
          <a:noFill/>
        </p:spPr>
        <p:txBody>
          <a:bodyPr wrap="square" rtlCol="0">
            <a:spAutoFit/>
          </a:bodyPr>
          <a:lstStyle/>
          <a:p>
            <a:r>
              <a:rPr lang="en-US" b="1" dirty="0">
                <a:solidFill>
                  <a:schemeClr val="accent5">
                    <a:lumMod val="75000"/>
                  </a:schemeClr>
                </a:solidFill>
              </a:rPr>
              <a:t>P. Maris and P. C. Tandy     Phys. Rev. C60, 055214 (1999)</a:t>
            </a:r>
          </a:p>
        </p:txBody>
      </p:sp>
      <p:pic>
        <p:nvPicPr>
          <p:cNvPr id="4" name="Imagen 3"/>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2348880"/>
            <a:ext cx="8312310" cy="4032448"/>
          </a:xfrm>
          <a:prstGeom prst="rect">
            <a:avLst/>
          </a:prstGeom>
        </p:spPr>
      </p:pic>
      <p:sp>
        <p:nvSpPr>
          <p:cNvPr id="8"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5362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2276872"/>
            <a:ext cx="7848872" cy="923330"/>
          </a:xfrm>
          <a:prstGeom prst="rect">
            <a:avLst/>
          </a:prstGeom>
          <a:noFill/>
        </p:spPr>
        <p:txBody>
          <a:bodyPr wrap="square" rtlCol="0">
            <a:spAutoFit/>
          </a:bodyPr>
          <a:lstStyle/>
          <a:p>
            <a:r>
              <a:rPr lang="en-US" b="1" dirty="0">
                <a:solidFill>
                  <a:schemeClr val="accent5">
                    <a:lumMod val="75000"/>
                  </a:schemeClr>
                </a:solidFill>
              </a:rPr>
              <a:t>L. </a:t>
            </a:r>
            <a:r>
              <a:rPr lang="en-US" b="1" dirty="0" err="1">
                <a:solidFill>
                  <a:schemeClr val="accent5">
                    <a:lumMod val="75000"/>
                  </a:schemeClr>
                </a:solidFill>
              </a:rPr>
              <a:t>Xiomara</a:t>
            </a:r>
            <a:r>
              <a:rPr lang="en-US" b="1" dirty="0">
                <a:solidFill>
                  <a:schemeClr val="accent5">
                    <a:lumMod val="75000"/>
                  </a:schemeClr>
                </a:solidFill>
              </a:rPr>
              <a:t> </a:t>
            </a:r>
            <a:r>
              <a:rPr lang="en-US" b="1" dirty="0" err="1">
                <a:solidFill>
                  <a:schemeClr val="accent5">
                    <a:lumMod val="75000"/>
                  </a:schemeClr>
                </a:solidFill>
              </a:rPr>
              <a:t>Gutiérrez</a:t>
            </a:r>
            <a:r>
              <a:rPr lang="en-US" b="1" dirty="0">
                <a:solidFill>
                  <a:schemeClr val="accent5">
                    <a:lumMod val="75000"/>
                  </a:schemeClr>
                </a:solidFill>
              </a:rPr>
              <a:t>, et. al.,              Phys. Rev. C81, 065202 (2010); </a:t>
            </a:r>
          </a:p>
          <a:p>
            <a:r>
              <a:rPr lang="en-US" b="1" dirty="0">
                <a:solidFill>
                  <a:schemeClr val="accent5">
                    <a:lumMod val="75000"/>
                  </a:schemeClr>
                </a:solidFill>
              </a:rPr>
              <a:t>H.L.L Roberts, et. al.                           Phys. Rev. C82, 065202 (2010); </a:t>
            </a:r>
          </a:p>
          <a:p>
            <a:r>
              <a:rPr lang="en-US" b="1" dirty="0">
                <a:solidFill>
                  <a:schemeClr val="accent5">
                    <a:lumMod val="75000"/>
                  </a:schemeClr>
                </a:solidFill>
              </a:rPr>
              <a:t>				                            Phys. Rev. C83, 065206 (2011). </a:t>
            </a:r>
          </a:p>
        </p:txBody>
      </p:sp>
      <p:sp>
        <p:nvSpPr>
          <p:cNvPr id="8" name="2 Marcador de contenido"/>
          <p:cNvSpPr txBox="1">
            <a:spLocks/>
          </p:cNvSpPr>
          <p:nvPr/>
        </p:nvSpPr>
        <p:spPr>
          <a:xfrm>
            <a:off x="230832" y="3328392"/>
            <a:ext cx="8229600" cy="312494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This model provides a simple scheme to exploratory studies of the spontaneous </a:t>
            </a:r>
            <a:r>
              <a:rPr lang="en-US" sz="2400" dirty="0" err="1">
                <a:solidFill>
                  <a:srgbClr val="0000FF"/>
                </a:solidFill>
              </a:rPr>
              <a:t>chiral</a:t>
            </a:r>
            <a:r>
              <a:rPr lang="en-US" sz="2400" dirty="0">
                <a:solidFill>
                  <a:srgbClr val="0000FF"/>
                </a:solidFill>
              </a:rPr>
              <a:t> symmetry breaking </a:t>
            </a:r>
            <a:r>
              <a:rPr lang="en-US" sz="2400" dirty="0">
                <a:solidFill>
                  <a:schemeClr val="accent2">
                    <a:lumMod val="50000"/>
                  </a:schemeClr>
                </a:solidFill>
              </a:rPr>
              <a:t>and its consequences like:</a:t>
            </a:r>
          </a:p>
          <a:p>
            <a:pPr lvl="1"/>
            <a:r>
              <a:rPr lang="en-US" dirty="0">
                <a:solidFill>
                  <a:schemeClr val="accent2">
                    <a:lumMod val="50000"/>
                  </a:schemeClr>
                </a:solidFill>
              </a:rPr>
              <a:t>Dynamical  mass generation. </a:t>
            </a:r>
          </a:p>
          <a:p>
            <a:pPr lvl="1"/>
            <a:r>
              <a:rPr lang="en-US" dirty="0">
                <a:solidFill>
                  <a:schemeClr val="accent2">
                    <a:lumMod val="50000"/>
                  </a:schemeClr>
                </a:solidFill>
              </a:rPr>
              <a:t>Quark condensate.</a:t>
            </a:r>
          </a:p>
          <a:p>
            <a:pPr lvl="1"/>
            <a:r>
              <a:rPr lang="en-US" dirty="0">
                <a:solidFill>
                  <a:schemeClr val="accent2">
                    <a:lumMod val="50000"/>
                  </a:schemeClr>
                </a:solidFill>
              </a:rPr>
              <a:t>Goldstone bosons in </a:t>
            </a:r>
            <a:r>
              <a:rPr lang="en-US" dirty="0" err="1">
                <a:solidFill>
                  <a:schemeClr val="accent2">
                    <a:lumMod val="50000"/>
                  </a:schemeClr>
                </a:solidFill>
              </a:rPr>
              <a:t>chiral</a:t>
            </a:r>
            <a:r>
              <a:rPr lang="en-US" dirty="0">
                <a:solidFill>
                  <a:schemeClr val="accent2">
                    <a:lumMod val="50000"/>
                  </a:schemeClr>
                </a:solidFill>
              </a:rPr>
              <a:t> limit. </a:t>
            </a:r>
          </a:p>
          <a:p>
            <a:pPr lvl="1"/>
            <a:r>
              <a:rPr lang="en-US" dirty="0">
                <a:solidFill>
                  <a:schemeClr val="accent2">
                    <a:lumMod val="50000"/>
                  </a:schemeClr>
                </a:solidFill>
              </a:rPr>
              <a:t>Confinement.</a:t>
            </a:r>
          </a:p>
        </p:txBody>
      </p:sp>
      <p:sp>
        <p:nvSpPr>
          <p:cNvPr id="10"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pic>
        <p:nvPicPr>
          <p:cNvPr id="7" name="Imagen 6"/>
          <p:cNvPicPr>
            <a:picLocks noChangeAspect="1"/>
          </p:cNvPicPr>
          <p:nvPr/>
        </p:nvPicPr>
        <p:blipFill>
          <a:blip r:embed="rId3" cstate="print">
            <a:clrChange>
              <a:clrFrom>
                <a:srgbClr val="FFFFFF"/>
              </a:clrFrom>
              <a:clrTo>
                <a:srgbClr val="FFFFFF">
                  <a:alpha val="0"/>
                </a:srgbClr>
              </a:clrTo>
            </a:clrChange>
          </a:blip>
          <a:stretch>
            <a:fillRect/>
          </a:stretch>
        </p:blipFill>
        <p:spPr>
          <a:xfrm>
            <a:off x="5670616" y="2852938"/>
            <a:ext cx="1693887" cy="419165"/>
          </a:xfrm>
          <a:prstGeom prst="rect">
            <a:avLst/>
          </a:prstGeom>
        </p:spPr>
      </p:pic>
      <p:pic>
        <p:nvPicPr>
          <p:cNvPr id="9" name="Imagen 8"/>
          <p:cNvPicPr>
            <a:picLocks noChangeAspect="1"/>
          </p:cNvPicPr>
          <p:nvPr/>
        </p:nvPicPr>
        <p:blipFill>
          <a:blip r:embed="rId4" cstate="print">
            <a:clrChange>
              <a:clrFrom>
                <a:srgbClr val="FFFFFF"/>
              </a:clrFrom>
              <a:clrTo>
                <a:srgbClr val="FFFFFF">
                  <a:alpha val="0"/>
                </a:srgbClr>
              </a:clrTo>
            </a:clrChange>
          </a:blip>
          <a:stretch>
            <a:fillRect/>
          </a:stretch>
        </p:blipFill>
        <p:spPr>
          <a:xfrm>
            <a:off x="5670614" y="2276872"/>
            <a:ext cx="2027616" cy="498502"/>
          </a:xfrm>
          <a:prstGeom prst="rect">
            <a:avLst/>
          </a:prstGeom>
        </p:spPr>
      </p:pic>
      <p:pic>
        <p:nvPicPr>
          <p:cNvPr id="11" name="Imagen 10"/>
          <p:cNvPicPr>
            <a:picLocks noChangeAspect="1"/>
          </p:cNvPicPr>
          <p:nvPr/>
        </p:nvPicPr>
        <p:blipFill>
          <a:blip r:embed="rId5" cstate="print">
            <a:clrChange>
              <a:clrFrom>
                <a:srgbClr val="FFFFFF"/>
              </a:clrFrom>
              <a:clrTo>
                <a:srgbClr val="FFFFFF">
                  <a:alpha val="0"/>
                </a:srgbClr>
              </a:clrTo>
            </a:clrChange>
          </a:blip>
          <a:stretch>
            <a:fillRect/>
          </a:stretch>
        </p:blipFill>
        <p:spPr>
          <a:xfrm>
            <a:off x="1043610" y="2324932"/>
            <a:ext cx="4331531" cy="960052"/>
          </a:xfrm>
          <a:prstGeom prst="rect">
            <a:avLst/>
          </a:prstGeom>
        </p:spPr>
      </p:pic>
      <p:sp>
        <p:nvSpPr>
          <p:cNvPr id="12" name="2 Marcador de contenido"/>
          <p:cNvSpPr txBox="1">
            <a:spLocks/>
          </p:cNvSpPr>
          <p:nvPr/>
        </p:nvSpPr>
        <p:spPr>
          <a:xfrm>
            <a:off x="229744" y="1480296"/>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We use a </a:t>
            </a:r>
            <a:r>
              <a:rPr lang="en-US" sz="2400" dirty="0">
                <a:solidFill>
                  <a:srgbClr val="0000FF"/>
                </a:solidFill>
              </a:rPr>
              <a:t>contact interaction </a:t>
            </a:r>
            <a:r>
              <a:rPr lang="en-US" sz="2400" dirty="0">
                <a:solidFill>
                  <a:schemeClr val="accent2">
                    <a:lumMod val="50000"/>
                  </a:schemeClr>
                </a:solidFill>
              </a:rPr>
              <a:t>model mediated by a </a:t>
            </a:r>
            <a:r>
              <a:rPr lang="en-US" sz="2400" dirty="0">
                <a:solidFill>
                  <a:srgbClr val="0000FF"/>
                </a:solidFill>
              </a:rPr>
              <a:t>vector-vector</a:t>
            </a:r>
            <a:r>
              <a:rPr lang="en-US" sz="2400" dirty="0">
                <a:solidFill>
                  <a:schemeClr val="accent2">
                    <a:lumMod val="50000"/>
                  </a:schemeClr>
                </a:solidFill>
              </a:rPr>
              <a:t> interaction employed in:</a:t>
            </a:r>
          </a:p>
        </p:txBody>
      </p:sp>
    </p:spTree>
    <p:extLst>
      <p:ext uri="{BB962C8B-B14F-4D97-AF65-F5344CB8AC3E}">
        <p14:creationId xmlns:p14="http://schemas.microsoft.com/office/powerpoint/2010/main" val="8763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6"/>
                                        </p:tgtEl>
                                      </p:cBhvr>
                                    </p:animEffect>
                                    <p:anim calcmode="lin" valueType="num">
                                      <p:cBhvr>
                                        <p:cTn id="24" dur="1000"/>
                                        <p:tgtEl>
                                          <p:spTgt spid="6"/>
                                        </p:tgtEl>
                                        <p:attrNameLst>
                                          <p:attrName>ppt_x</p:attrName>
                                        </p:attrNameLst>
                                      </p:cBhvr>
                                      <p:tavLst>
                                        <p:tav tm="0">
                                          <p:val>
                                            <p:strVal val="ppt_x"/>
                                          </p:val>
                                        </p:tav>
                                        <p:tav tm="100000">
                                          <p:val>
                                            <p:strVal val="ppt_x"/>
                                          </p:val>
                                        </p:tav>
                                      </p:tavLst>
                                    </p:anim>
                                    <p:anim calcmode="lin" valueType="num">
                                      <p:cBhvr>
                                        <p:cTn id="25" dur="1000"/>
                                        <p:tgtEl>
                                          <p:spTgt spid="6"/>
                                        </p:tgtEl>
                                        <p:attrNameLst>
                                          <p:attrName>ppt_y</p:attrName>
                                        </p:attrNameLst>
                                      </p:cBhvr>
                                      <p:tavLst>
                                        <p:tav tm="0">
                                          <p:val>
                                            <p:strVal val="ppt_y"/>
                                          </p:val>
                                        </p:tav>
                                        <p:tav tm="100000">
                                          <p:val>
                                            <p:strVal val="ppt_y+.1"/>
                                          </p:val>
                                        </p:tav>
                                      </p:tavLst>
                                    </p:anim>
                                    <p:set>
                                      <p:cBhvr>
                                        <p:cTn id="26" dur="1" fill="hold">
                                          <p:stCondLst>
                                            <p:cond delay="999"/>
                                          </p:stCondLst>
                                        </p:cTn>
                                        <p:tgtEl>
                                          <p:spTgt spid="6"/>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1000"/>
                                        <p:tgtEl>
                                          <p:spTgt spid="8">
                                            <p:txEl>
                                              <p:pRg st="1" end="1"/>
                                            </p:txEl>
                                          </p:spTgt>
                                        </p:tgtEl>
                                      </p:cBhvr>
                                    </p:animEffect>
                                    <p:anim calcmode="lin" valueType="num">
                                      <p:cBhvr>
                                        <p:cTn id="5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1000"/>
                                        <p:tgtEl>
                                          <p:spTgt spid="8">
                                            <p:txEl>
                                              <p:pRg st="3" end="3"/>
                                            </p:txEl>
                                          </p:spTgt>
                                        </p:tgtEl>
                                      </p:cBhvr>
                                    </p:animEffect>
                                    <p:anim calcmode="lin" valueType="num">
                                      <p:cBhvr>
                                        <p:cTn id="6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
                                            <p:txEl>
                                              <p:pRg st="4" end="4"/>
                                            </p:txEl>
                                          </p:spTgt>
                                        </p:tgtEl>
                                        <p:attrNameLst>
                                          <p:attrName>style.visibility</p:attrName>
                                        </p:attrNameLst>
                                      </p:cBhvr>
                                      <p:to>
                                        <p:strVal val="visible"/>
                                      </p:to>
                                    </p:set>
                                    <p:animEffect transition="in" filter="fade">
                                      <p:cBhvr>
                                        <p:cTn id="66" dur="1000"/>
                                        <p:tgtEl>
                                          <p:spTgt spid="8">
                                            <p:txEl>
                                              <p:pRg st="4" end="4"/>
                                            </p:txEl>
                                          </p:spTgt>
                                        </p:tgtEl>
                                      </p:cBhvr>
                                    </p:animEffect>
                                    <p:anim calcmode="lin" valueType="num">
                                      <p:cBhvr>
                                        <p:cTn id="6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78025" y="1538218"/>
            <a:ext cx="2455807" cy="461665"/>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Mass function:</a:t>
            </a:r>
          </a:p>
        </p:txBody>
      </p:sp>
      <p:sp>
        <p:nvSpPr>
          <p:cNvPr id="18" name="17 Rectángulo"/>
          <p:cNvSpPr/>
          <p:nvPr/>
        </p:nvSpPr>
        <p:spPr>
          <a:xfrm>
            <a:off x="178024" y="2708924"/>
            <a:ext cx="2881808" cy="830997"/>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Proper time</a:t>
            </a:r>
          </a:p>
          <a:p>
            <a:pPr>
              <a:defRPr/>
            </a:pPr>
            <a:r>
              <a:rPr lang="en-US" sz="2400" dirty="0">
                <a:solidFill>
                  <a:schemeClr val="accent2">
                    <a:lumMod val="50000"/>
                  </a:schemeClr>
                </a:solidFill>
                <a:cs typeface="Arabic Typesetting" pitchFamily="66" charset="-78"/>
              </a:rPr>
              <a:t>regularization:</a:t>
            </a:r>
          </a:p>
        </p:txBody>
      </p:sp>
      <p:pic>
        <p:nvPicPr>
          <p:cNvPr id="2" name="Imagen 1"/>
          <p:cNvPicPr>
            <a:picLocks noChangeAspect="1"/>
          </p:cNvPicPr>
          <p:nvPr/>
        </p:nvPicPr>
        <p:blipFill>
          <a:blip r:embed="rId3" cstate="print">
            <a:clrChange>
              <a:clrFrom>
                <a:srgbClr val="FFFFFF"/>
              </a:clrFrom>
              <a:clrTo>
                <a:srgbClr val="FFFFFF">
                  <a:alpha val="0"/>
                </a:srgbClr>
              </a:clrTo>
            </a:clrChange>
          </a:blip>
          <a:stretch>
            <a:fillRect/>
          </a:stretch>
        </p:blipFill>
        <p:spPr>
          <a:xfrm>
            <a:off x="2954650" y="1271228"/>
            <a:ext cx="4785702" cy="1077652"/>
          </a:xfrm>
          <a:prstGeom prst="rect">
            <a:avLst/>
          </a:prstGeom>
        </p:spPr>
      </p:pic>
      <p:pic>
        <p:nvPicPr>
          <p:cNvPr id="7" name="Imagen 6"/>
          <p:cNvPicPr>
            <a:picLocks noChangeAspect="1"/>
          </p:cNvPicPr>
          <p:nvPr/>
        </p:nvPicPr>
        <p:blipFill>
          <a:blip r:embed="rId4" cstate="print">
            <a:clrChange>
              <a:clrFrom>
                <a:srgbClr val="FFFFFF"/>
              </a:clrFrom>
              <a:clrTo>
                <a:srgbClr val="FFFFFF">
                  <a:alpha val="0"/>
                </a:srgbClr>
              </a:clrTo>
            </a:clrChange>
          </a:blip>
          <a:stretch>
            <a:fillRect/>
          </a:stretch>
        </p:blipFill>
        <p:spPr>
          <a:xfrm>
            <a:off x="2411760" y="2276874"/>
            <a:ext cx="6356844" cy="2153745"/>
          </a:xfrm>
          <a:prstGeom prst="rect">
            <a:avLst/>
          </a:prstGeom>
        </p:spPr>
      </p:pic>
      <p:sp>
        <p:nvSpPr>
          <p:cNvPr id="11" name="3 CuadroTexto"/>
          <p:cNvSpPr txBox="1"/>
          <p:nvPr/>
        </p:nvSpPr>
        <p:spPr>
          <a:xfrm>
            <a:off x="179512" y="4221090"/>
            <a:ext cx="9217024" cy="1200329"/>
          </a:xfrm>
          <a:prstGeom prst="rect">
            <a:avLst/>
          </a:prstGeom>
          <a:noFill/>
        </p:spPr>
        <p:txBody>
          <a:bodyPr wrap="square" rtlCol="0">
            <a:spAutoFit/>
          </a:bodyPr>
          <a:lstStyle/>
          <a:p>
            <a:r>
              <a:rPr lang="en-US" sz="2400" dirty="0">
                <a:solidFill>
                  <a:schemeClr val="accent2">
                    <a:lumMod val="50000"/>
                  </a:schemeClr>
                </a:solidFill>
              </a:rPr>
              <a:t>The constant </a:t>
            </a:r>
            <a:r>
              <a:rPr lang="en-US" sz="2400" dirty="0">
                <a:solidFill>
                  <a:srgbClr val="0000FF"/>
                </a:solidFill>
                <a:sym typeface="Symbol"/>
              </a:rPr>
              <a:t></a:t>
            </a:r>
            <a:r>
              <a:rPr lang="en-US" sz="2400" baseline="-25000" dirty="0">
                <a:solidFill>
                  <a:srgbClr val="0000FF"/>
                </a:solidFill>
                <a:sym typeface="Symbol"/>
              </a:rPr>
              <a:t>UV</a:t>
            </a:r>
            <a:r>
              <a:rPr lang="en-US" sz="2400" dirty="0">
                <a:solidFill>
                  <a:srgbClr val="0000FF"/>
                </a:solidFill>
              </a:rPr>
              <a:t> </a:t>
            </a:r>
            <a:r>
              <a:rPr lang="en-US" sz="2400" dirty="0">
                <a:solidFill>
                  <a:schemeClr val="accent2">
                    <a:lumMod val="50000"/>
                  </a:schemeClr>
                </a:solidFill>
              </a:rPr>
              <a:t>is the </a:t>
            </a:r>
            <a:r>
              <a:rPr lang="en-US" sz="2400" dirty="0">
                <a:solidFill>
                  <a:srgbClr val="0000FF"/>
                </a:solidFill>
              </a:rPr>
              <a:t>regulator</a:t>
            </a:r>
            <a:r>
              <a:rPr lang="en-US" sz="2400" dirty="0">
                <a:solidFill>
                  <a:schemeClr val="accent2">
                    <a:lumMod val="50000"/>
                  </a:schemeClr>
                </a:solidFill>
              </a:rPr>
              <a:t> since the model is not </a:t>
            </a:r>
            <a:r>
              <a:rPr lang="en-US" sz="2400" dirty="0" err="1">
                <a:solidFill>
                  <a:srgbClr val="0000FF"/>
                </a:solidFill>
              </a:rPr>
              <a:t>renormalizable</a:t>
            </a:r>
            <a:r>
              <a:rPr lang="en-US" sz="2400" dirty="0">
                <a:solidFill>
                  <a:schemeClr val="accent2">
                    <a:lumMod val="50000"/>
                  </a:schemeClr>
                </a:solidFill>
              </a:rPr>
              <a:t> and cannot been removed. This </a:t>
            </a:r>
            <a:r>
              <a:rPr lang="en-US" sz="2400" dirty="0">
                <a:solidFill>
                  <a:srgbClr val="0000FF"/>
                </a:solidFill>
              </a:rPr>
              <a:t>regulator</a:t>
            </a:r>
            <a:r>
              <a:rPr lang="en-US" sz="2400" dirty="0">
                <a:solidFill>
                  <a:schemeClr val="accent2">
                    <a:lumMod val="50000"/>
                  </a:schemeClr>
                </a:solidFill>
              </a:rPr>
              <a:t> plays a </a:t>
            </a:r>
            <a:r>
              <a:rPr lang="en-US" sz="2400" dirty="0">
                <a:solidFill>
                  <a:srgbClr val="0000FF"/>
                </a:solidFill>
              </a:rPr>
              <a:t>dynamical role </a:t>
            </a:r>
            <a:r>
              <a:rPr lang="en-US" sz="2400" dirty="0">
                <a:solidFill>
                  <a:schemeClr val="accent2">
                    <a:lumMod val="50000"/>
                  </a:schemeClr>
                </a:solidFill>
              </a:rPr>
              <a:t>and sets the scale of </a:t>
            </a:r>
            <a:r>
              <a:rPr lang="en-US" sz="2400" dirty="0">
                <a:solidFill>
                  <a:srgbClr val="0000FF"/>
                </a:solidFill>
              </a:rPr>
              <a:t>dimensioned</a:t>
            </a:r>
            <a:r>
              <a:rPr lang="en-US" sz="2400" dirty="0">
                <a:solidFill>
                  <a:schemeClr val="accent2">
                    <a:lumMod val="50000"/>
                  </a:schemeClr>
                </a:solidFill>
              </a:rPr>
              <a:t> quantities.</a:t>
            </a:r>
          </a:p>
        </p:txBody>
      </p:sp>
      <p:sp>
        <p:nvSpPr>
          <p:cNvPr id="12" name="3 CuadroTexto"/>
          <p:cNvSpPr txBox="1"/>
          <p:nvPr/>
        </p:nvSpPr>
        <p:spPr>
          <a:xfrm>
            <a:off x="179512" y="5373218"/>
            <a:ext cx="8892480" cy="830997"/>
          </a:xfrm>
          <a:prstGeom prst="rect">
            <a:avLst/>
          </a:prstGeom>
          <a:noFill/>
        </p:spPr>
        <p:txBody>
          <a:bodyPr wrap="square" rtlCol="0">
            <a:spAutoFit/>
          </a:bodyPr>
          <a:lstStyle/>
          <a:p>
            <a:r>
              <a:rPr lang="en-US" sz="2400" dirty="0">
                <a:solidFill>
                  <a:schemeClr val="accent2">
                    <a:lumMod val="50000"/>
                  </a:schemeClr>
                </a:solidFill>
              </a:rPr>
              <a:t>A non zero value of </a:t>
            </a:r>
            <a:r>
              <a:rPr lang="en-US" sz="2400" dirty="0">
                <a:solidFill>
                  <a:srgbClr val="0000FF"/>
                </a:solidFill>
                <a:sym typeface="Symbol"/>
              </a:rPr>
              <a:t></a:t>
            </a:r>
            <a:r>
              <a:rPr lang="en-US" sz="2400" baseline="-25000" dirty="0">
                <a:solidFill>
                  <a:srgbClr val="0000FF"/>
                </a:solidFill>
                <a:sym typeface="Symbol"/>
              </a:rPr>
              <a:t>IR</a:t>
            </a:r>
            <a:r>
              <a:rPr lang="en-US" sz="2400" dirty="0">
                <a:solidFill>
                  <a:schemeClr val="accent2">
                    <a:lumMod val="50000"/>
                  </a:schemeClr>
                </a:solidFill>
              </a:rPr>
              <a:t> implements </a:t>
            </a:r>
            <a:r>
              <a:rPr lang="en-US" sz="2400" dirty="0">
                <a:solidFill>
                  <a:srgbClr val="0000FF"/>
                </a:solidFill>
              </a:rPr>
              <a:t>confinement</a:t>
            </a:r>
            <a:r>
              <a:rPr lang="en-US" sz="2400" dirty="0">
                <a:solidFill>
                  <a:schemeClr val="accent2">
                    <a:lumMod val="50000"/>
                  </a:schemeClr>
                </a:solidFill>
              </a:rPr>
              <a:t> by ensuring the absence of quark production threshold at </a:t>
            </a:r>
            <a:r>
              <a:rPr lang="en-US" sz="2400" i="1" dirty="0">
                <a:solidFill>
                  <a:srgbClr val="0000FF"/>
                </a:solidFill>
              </a:rPr>
              <a:t>s=-M</a:t>
            </a:r>
            <a:r>
              <a:rPr lang="en-US" sz="2400" i="1" baseline="30000" dirty="0">
                <a:solidFill>
                  <a:srgbClr val="0000FF"/>
                </a:solidFill>
              </a:rPr>
              <a:t>2</a:t>
            </a:r>
            <a:r>
              <a:rPr lang="en-US" sz="2400" i="1" baseline="-25000" dirty="0">
                <a:solidFill>
                  <a:srgbClr val="0000FF"/>
                </a:solidFill>
              </a:rPr>
              <a:t>f </a:t>
            </a:r>
            <a:r>
              <a:rPr lang="en-US" sz="2400" dirty="0">
                <a:solidFill>
                  <a:schemeClr val="accent2">
                    <a:lumMod val="50000"/>
                  </a:schemeClr>
                </a:solidFill>
              </a:rPr>
              <a:t>.</a:t>
            </a:r>
            <a:r>
              <a:rPr lang="en-US" sz="2400" i="1" baseline="-25000" dirty="0">
                <a:solidFill>
                  <a:schemeClr val="accent2">
                    <a:lumMod val="50000"/>
                  </a:schemeClr>
                </a:solidFill>
              </a:rPr>
              <a:t> </a:t>
            </a:r>
            <a:endParaRPr lang="en-US" sz="2400" dirty="0">
              <a:solidFill>
                <a:schemeClr val="accent2">
                  <a:lumMod val="50000"/>
                </a:schemeClr>
              </a:solidFill>
            </a:endParaRPr>
          </a:p>
        </p:txBody>
      </p:sp>
      <p:sp>
        <p:nvSpPr>
          <p:cNvPr id="10"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spTree>
    <p:extLst>
      <p:ext uri="{BB962C8B-B14F-4D97-AF65-F5344CB8AC3E}">
        <p14:creationId xmlns:p14="http://schemas.microsoft.com/office/powerpoint/2010/main" val="2513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1" grpId="0"/>
      <p:bldP spid="1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4287287925"/>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u</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367</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FF0000"/>
                          </a:solidFill>
                          <a:latin typeface="Calibri"/>
                          <a:ea typeface="Calibri"/>
                          <a:cs typeface="Times New Roman"/>
                        </a:rPr>
                        <a:t>Λ</a:t>
                      </a:r>
                      <a:r>
                        <a:rPr lang="es-MX" sz="1800" b="1" baseline="-25000" dirty="0" smtClean="0">
                          <a:solidFill>
                            <a:srgbClr val="FF0000"/>
                          </a:solidFill>
                          <a:latin typeface="Calibri"/>
                          <a:ea typeface="Calibri"/>
                          <a:cs typeface="Times New Roman"/>
                        </a:rPr>
                        <a:t>UV</a:t>
                      </a:r>
                      <a:r>
                        <a:rPr lang="es-MX" sz="1800" b="1" dirty="0" smtClean="0">
                          <a:solidFill>
                            <a:srgbClr val="FF0000"/>
                          </a:solidFill>
                          <a:latin typeface="Calibri"/>
                          <a:ea typeface="Calibri"/>
                          <a:cs typeface="Times New Roman"/>
                        </a:rPr>
                        <a:t>=905</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FF0000"/>
                          </a:solidFill>
                          <a:latin typeface="Calibri"/>
                          <a:ea typeface="Calibri"/>
                          <a:cs typeface="Times New Roman"/>
                        </a:rPr>
                        <a:t>Λ</a:t>
                      </a:r>
                      <a:r>
                        <a:rPr lang="es-MX" sz="1800" b="1" baseline="-25000" dirty="0" smtClean="0">
                          <a:solidFill>
                            <a:srgbClr val="FF0000"/>
                          </a:solidFill>
                          <a:latin typeface="Calibri"/>
                          <a:ea typeface="Calibri"/>
                          <a:cs typeface="Times New Roman"/>
                        </a:rPr>
                        <a:t>IR</a:t>
                      </a:r>
                      <a:r>
                        <a:rPr lang="es-MX" sz="1800" b="1" dirty="0" smtClean="0">
                          <a:solidFill>
                            <a:srgbClr val="FF0000"/>
                          </a:solidFill>
                          <a:latin typeface="Calibri"/>
                          <a:ea typeface="Calibri"/>
                          <a:cs typeface="Times New Roman"/>
                        </a:rPr>
                        <a:t>=240</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baseline="0" dirty="0" err="1" smtClean="0">
                          <a:solidFill>
                            <a:srgbClr val="FF0000"/>
                          </a:solidFill>
                          <a:latin typeface="Calibri"/>
                          <a:ea typeface="Calibri"/>
                          <a:cs typeface="Times New Roman"/>
                        </a:rPr>
                        <a:t>m</a:t>
                      </a:r>
                      <a:r>
                        <a:rPr lang="es-MX" sz="1800" b="1" i="1" baseline="-25000" dirty="0" err="1" smtClean="0">
                          <a:solidFill>
                            <a:srgbClr val="FF0000"/>
                          </a:solidFill>
                          <a:latin typeface="Calibri"/>
                          <a:ea typeface="Calibri"/>
                          <a:cs typeface="Times New Roman"/>
                        </a:rPr>
                        <a:t>u,d</a:t>
                      </a:r>
                      <a:r>
                        <a:rPr lang="es-MX" sz="1800" b="1" dirty="0" smtClean="0">
                          <a:solidFill>
                            <a:srgbClr val="FF0000"/>
                          </a:solidFill>
                          <a:latin typeface="Calibri"/>
                          <a:ea typeface="Calibri"/>
                          <a:cs typeface="Times New Roman"/>
                        </a:rPr>
                        <a:t>=7</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α</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=0.93π</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solidFill>
                            <a:srgbClr val="31849B"/>
                          </a:solidFill>
                          <a:latin typeface="Calibri"/>
                          <a:ea typeface="Calibri"/>
                          <a:cs typeface="Times New Roman"/>
                        </a:rPr>
                        <a:t> </a:t>
                      </a:r>
                      <a:r>
                        <a:rPr lang="es-MX" sz="1800" b="1" dirty="0" err="1" smtClean="0">
                          <a:solidFill>
                            <a:schemeClr val="tx1"/>
                          </a:solidFill>
                          <a:latin typeface="Calibri"/>
                          <a:ea typeface="Calibri"/>
                          <a:cs typeface="Times New Roman"/>
                        </a:rPr>
                        <a:t>Masses</a:t>
                      </a:r>
                      <a:r>
                        <a:rPr lang="es-MX" sz="1800" b="1" dirty="0" smtClean="0">
                          <a:solidFill>
                            <a:schemeClr val="tx1"/>
                          </a:solidFill>
                          <a:latin typeface="Calibri"/>
                          <a:ea typeface="Calibri"/>
                          <a:cs typeface="Times New Roman"/>
                        </a:rPr>
                        <a:t> in </a:t>
                      </a:r>
                      <a:r>
                        <a:rPr lang="es-MX" sz="1800" b="1" dirty="0" err="1" smtClean="0">
                          <a:solidFill>
                            <a:schemeClr val="tx1"/>
                          </a:solidFill>
                          <a:latin typeface="Calibri"/>
                          <a:ea typeface="Calibri"/>
                          <a:cs typeface="Times New Roman"/>
                        </a:rPr>
                        <a:t>MeV</a:t>
                      </a:r>
                      <a:endParaRPr lang="es-MX" sz="1800" dirty="0">
                        <a:solidFill>
                          <a:schemeClr val="tx1"/>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panose="05050102010706020507" pitchFamily="18" charset="2"/>
                        </a:rPr>
                        <a:t></a:t>
                      </a:r>
                      <a:r>
                        <a:rPr lang="es-MX" sz="1800" b="1" dirty="0" smtClean="0">
                          <a:solidFill>
                            <a:srgbClr val="31849B"/>
                          </a:solidFill>
                          <a:latin typeface="Calibri"/>
                          <a:ea typeface="Calibri"/>
                          <a:cs typeface="Times New Roman"/>
                        </a:rPr>
                        <a:t>(</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panose="05050102010706020507" pitchFamily="18" charset="2"/>
                        </a:rPr>
                        <a:t></a:t>
                      </a:r>
                      <a:r>
                        <a:rPr lang="es-MX" sz="1800" b="1" dirty="0" smtClean="0">
                          <a:solidFill>
                            <a:srgbClr val="31849B"/>
                          </a:solidFill>
                          <a:latin typeface="Calibri"/>
                          <a:ea typeface="Calibri"/>
                          <a:cs typeface="Times New Roman"/>
                        </a:rPr>
                        <a:t>(</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panose="05050102010706020507" pitchFamily="18" charset="2"/>
                        </a:rPr>
                        <a:t></a:t>
                      </a:r>
                      <a:r>
                        <a:rPr lang="es-MX" sz="1800" b="1" dirty="0" smtClean="0">
                          <a:solidFill>
                            <a:srgbClr val="31849B"/>
                          </a:solidFill>
                          <a:latin typeface="Calibri"/>
                          <a:ea typeface="Calibri"/>
                          <a:cs typeface="Times New Roman"/>
                        </a:rPr>
                        <a:t>(</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a1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140</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780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1000-1200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1230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140</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930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1290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1380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GeV)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130</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152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101</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129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3.593</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1.530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0.472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0.309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0.474</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0.672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0.450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5 CuadroTexto"/>
          <p:cNvSpPr txBox="1"/>
          <p:nvPr/>
        </p:nvSpPr>
        <p:spPr>
          <a:xfrm>
            <a:off x="1547664" y="883524"/>
            <a:ext cx="7920878" cy="923330"/>
          </a:xfrm>
          <a:prstGeom prst="rect">
            <a:avLst/>
          </a:prstGeom>
          <a:noFill/>
        </p:spPr>
        <p:txBody>
          <a:bodyPr wrap="square" rtlCol="0">
            <a:spAutoFit/>
          </a:bodyPr>
          <a:lstStyle/>
          <a:p>
            <a:r>
              <a:rPr lang="en-US" b="1" dirty="0">
                <a:solidFill>
                  <a:schemeClr val="accent5">
                    <a:lumMod val="75000"/>
                  </a:schemeClr>
                </a:solidFill>
                <a:latin typeface="Calibri(Cuerpo)"/>
              </a:rPr>
              <a:t>C. Chen, et. al. 	       	Few Body Syst. 53, 293 (2012).</a:t>
            </a:r>
          </a:p>
          <a:p>
            <a:r>
              <a:rPr lang="en-US" b="1" dirty="0">
                <a:solidFill>
                  <a:schemeClr val="accent5">
                    <a:lumMod val="75000"/>
                  </a:schemeClr>
                </a:solidFill>
                <a:latin typeface="Calibri(Cuerpo)"/>
              </a:rPr>
              <a:t>				       Few Body Syst. 51, 1 (2011).</a:t>
            </a:r>
          </a:p>
          <a:p>
            <a:r>
              <a:rPr lang="en-US" b="1" dirty="0">
                <a:solidFill>
                  <a:schemeClr val="accent5">
                    <a:lumMod val="75000"/>
                  </a:schemeClr>
                </a:solidFill>
              </a:rPr>
              <a:t>				</a:t>
            </a:r>
          </a:p>
        </p:txBody>
      </p:sp>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Light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91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TM04033925[[fn=Gota]]</Template>
  <TotalTime>29134</TotalTime>
  <Words>2641</Words>
  <Application>Microsoft Office PowerPoint</Application>
  <PresentationFormat>Presentación en pantalla (4:3)</PresentationFormat>
  <Paragraphs>576</Paragraphs>
  <Slides>32</Slides>
  <Notes>20</Notes>
  <HiddenSlides>4</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32</vt:i4>
      </vt:variant>
    </vt:vector>
  </HeadingPairs>
  <TitlesOfParts>
    <vt:vector size="43" baseType="lpstr">
      <vt:lpstr>Arabic Typesetting</vt:lpstr>
      <vt:lpstr>Arial</vt:lpstr>
      <vt:lpstr>Calibri</vt:lpstr>
      <vt:lpstr>Calibri(Cuerpo)</vt:lpstr>
      <vt:lpstr>Cambria Math</vt:lpstr>
      <vt:lpstr>Symbol</vt:lpstr>
      <vt:lpstr>Times New Roman</vt:lpstr>
      <vt:lpstr>Tw Cen MT</vt:lpstr>
      <vt:lpstr>Wingdings</vt:lpstr>
      <vt:lpstr>Wingdings 2</vt:lpstr>
      <vt:lpstr>Gota</vt:lpstr>
      <vt:lpstr>The contact interaction and its applications to Qcd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Interacción de Contacto</dc:title>
  <dc:creator>cerillgran</dc:creator>
  <cp:lastModifiedBy>Marco Antonio Bedolla</cp:lastModifiedBy>
  <cp:revision>560</cp:revision>
  <dcterms:created xsi:type="dcterms:W3CDTF">2014-09-15T01:23:15Z</dcterms:created>
  <dcterms:modified xsi:type="dcterms:W3CDTF">2019-05-09T08:58:23Z</dcterms:modified>
</cp:coreProperties>
</file>