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814" r:id="rId2"/>
    <p:sldId id="824" r:id="rId3"/>
    <p:sldId id="820" r:id="rId4"/>
    <p:sldId id="815" r:id="rId5"/>
    <p:sldId id="821" r:id="rId6"/>
    <p:sldId id="791" r:id="rId7"/>
    <p:sldId id="792" r:id="rId8"/>
    <p:sldId id="793" r:id="rId9"/>
    <p:sldId id="796" r:id="rId10"/>
    <p:sldId id="816" r:id="rId11"/>
    <p:sldId id="797" r:id="rId12"/>
    <p:sldId id="798" r:id="rId13"/>
    <p:sldId id="799" r:id="rId14"/>
    <p:sldId id="813" r:id="rId15"/>
    <p:sldId id="801" r:id="rId16"/>
    <p:sldId id="817" r:id="rId17"/>
    <p:sldId id="818" r:id="rId18"/>
    <p:sldId id="823" r:id="rId19"/>
    <p:sldId id="819" r:id="rId20"/>
    <p:sldId id="795" r:id="rId21"/>
    <p:sldId id="794" r:id="rId22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518FD4F-BCFB-42A8-A21E-9D282F474426}">
          <p14:sldIdLst>
            <p14:sldId id="814"/>
            <p14:sldId id="824"/>
            <p14:sldId id="820"/>
            <p14:sldId id="815"/>
            <p14:sldId id="821"/>
            <p14:sldId id="791"/>
            <p14:sldId id="792"/>
            <p14:sldId id="793"/>
            <p14:sldId id="796"/>
            <p14:sldId id="816"/>
            <p14:sldId id="797"/>
            <p14:sldId id="798"/>
            <p14:sldId id="799"/>
            <p14:sldId id="813"/>
            <p14:sldId id="801"/>
            <p14:sldId id="817"/>
            <p14:sldId id="818"/>
            <p14:sldId id="823"/>
            <p14:sldId id="819"/>
            <p14:sldId id="795"/>
            <p14:sldId id="7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74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671" autoAdjust="0"/>
  </p:normalViewPr>
  <p:slideViewPr>
    <p:cSldViewPr>
      <p:cViewPr>
        <p:scale>
          <a:sx n="66" d="100"/>
          <a:sy n="66" d="100"/>
        </p:scale>
        <p:origin x="1076" y="260"/>
      </p:cViewPr>
      <p:guideLst>
        <p:guide orient="horz" pos="3974"/>
        <p:guide pos="2925"/>
      </p:guideLst>
    </p:cSldViewPr>
  </p:slideViewPr>
  <p:outlineViewPr>
    <p:cViewPr>
      <p:scale>
        <a:sx n="33" d="100"/>
        <a:sy n="33" d="100"/>
      </p:scale>
      <p:origin x="0" y="44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408"/>
    </p:cViewPr>
  </p:sorterViewPr>
  <p:notesViewPr>
    <p:cSldViewPr showGuides="1">
      <p:cViewPr varScale="1">
        <p:scale>
          <a:sx n="85" d="100"/>
          <a:sy n="85" d="100"/>
        </p:scale>
        <p:origin x="-319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31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8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06376-F7AF-4722-A7F3-C779653F7A4B}" type="datetimeFigureOut">
              <a:rPr lang="fr-FR" smtClean="0"/>
              <a:t>21/07/2019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65F04-9BCA-480B-896E-9F27931E8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00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F8752A-3027-449F-9446-F045DD653B2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844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77" indent="-2857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88" indent="-2285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3" indent="-2285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199" indent="-2285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4C949555-B7F5-44F0-B81F-6E72BADA45DD}" type="slidenum">
              <a:rPr lang="fr-FR" sz="1200"/>
              <a:pPr eaLnBrk="1" hangingPunct="1">
                <a:defRPr/>
              </a:pPr>
              <a:t>5</a:t>
            </a:fld>
            <a:endParaRPr lang="fr-FR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/>
              <a:t>The partial photonic character renders a very low mass</a:t>
            </a:r>
          </a:p>
          <a:p>
            <a:pPr eaLnBrk="1" hangingPunct="1"/>
            <a:r>
              <a:rPr lang="en-GB" smtClean="0"/>
              <a:t>The partial excitonic character provides the system with strong non-linearities</a:t>
            </a:r>
          </a:p>
        </p:txBody>
      </p:sp>
    </p:spTree>
    <p:extLst>
      <p:ext uri="{BB962C8B-B14F-4D97-AF65-F5344CB8AC3E}">
        <p14:creationId xmlns:p14="http://schemas.microsoft.com/office/powerpoint/2010/main" val="4057579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Probably, if you know</a:t>
            </a:r>
            <a:r>
              <a:rPr lang="en-GB" baseline="0" smtClean="0"/>
              <a:t> what a polariton is you are right now in the polariton session in room </a:t>
            </a:r>
            <a:endParaRPr lang="en-GB" smtClean="0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83AE-59EC-44DF-8895-6F4C93F06AD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962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Probably, if you know</a:t>
            </a:r>
            <a:r>
              <a:rPr lang="en-GB" baseline="0" smtClean="0"/>
              <a:t> what a polariton is you are right now in the polariton session in room </a:t>
            </a:r>
            <a:endParaRPr lang="en-GB" smtClean="0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83AE-59EC-44DF-8895-6F4C93F06AD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962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Probably, if you know</a:t>
            </a:r>
            <a:r>
              <a:rPr lang="en-GB" baseline="0" smtClean="0"/>
              <a:t> what a polariton is you are right now in the polariton session in room </a:t>
            </a:r>
            <a:endParaRPr lang="en-GB" smtClean="0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83AE-59EC-44DF-8895-6F4C93F06AD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962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5D63F-1F90-40CC-97A2-019C5022EF2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95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15 et 16.</a:t>
            </a:r>
          </a:p>
          <a:p>
            <a:r>
              <a:rPr lang="es-ES" dirty="0" err="1" smtClean="0"/>
              <a:t>Mois</a:t>
            </a:r>
            <a:r>
              <a:rPr lang="es-ES" baseline="0" dirty="0" smtClean="0"/>
              <a:t> je </a:t>
            </a:r>
            <a:r>
              <a:rPr lang="es-ES" baseline="0" dirty="0" err="1" smtClean="0"/>
              <a:t>trouve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toujours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qui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sont</a:t>
            </a:r>
            <a:r>
              <a:rPr lang="es-ES" baseline="0" dirty="0" smtClean="0"/>
              <a:t> plus </a:t>
            </a:r>
            <a:r>
              <a:rPr lang="es-ES" baseline="0" dirty="0" err="1" smtClean="0"/>
              <a:t>belles</a:t>
            </a:r>
            <a:r>
              <a:rPr lang="es-ES" baseline="0" dirty="0" smtClean="0"/>
              <a:t> les </a:t>
            </a:r>
            <a:r>
              <a:rPr lang="es-ES" baseline="0" dirty="0" err="1" smtClean="0"/>
              <a:t>images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où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voit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l’espace</a:t>
            </a:r>
            <a:r>
              <a:rPr lang="es-ES" baseline="0" dirty="0" smtClean="0"/>
              <a:t> de k en </a:t>
            </a:r>
            <a:r>
              <a:rPr lang="es-ES" baseline="0" dirty="0" err="1" smtClean="0"/>
              <a:t>fonction</a:t>
            </a:r>
            <a:r>
              <a:rPr lang="es-ES" baseline="0" dirty="0" smtClean="0"/>
              <a:t> de la </a:t>
            </a:r>
            <a:r>
              <a:rPr lang="es-ES" baseline="0" dirty="0" err="1" smtClean="0"/>
              <a:t>puissance</a:t>
            </a:r>
            <a:r>
              <a:rPr lang="es-ES" baseline="0" dirty="0" smtClean="0"/>
              <a:t> en </a:t>
            </a:r>
            <a:r>
              <a:rPr lang="es-ES" baseline="0" dirty="0" err="1" smtClean="0"/>
              <a:t>amont</a:t>
            </a:r>
            <a:r>
              <a:rPr lang="es-ES" baseline="0" dirty="0" smtClean="0"/>
              <a:t> et en aval, et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voit</a:t>
            </a:r>
            <a:r>
              <a:rPr lang="es-ES" baseline="0" dirty="0" smtClean="0"/>
              <a:t> la </a:t>
            </a:r>
            <a:r>
              <a:rPr lang="es-ES" baseline="0" dirty="0" err="1" smtClean="0"/>
              <a:t>transition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superfluide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Sais</a:t>
            </a:r>
            <a:r>
              <a:rPr lang="es-ES" baseline="0" dirty="0" smtClean="0"/>
              <a:t>-tu de </a:t>
            </a:r>
            <a:r>
              <a:rPr lang="es-ES" baseline="0" dirty="0" err="1" smtClean="0"/>
              <a:t>quoi</a:t>
            </a:r>
            <a:r>
              <a:rPr lang="es-ES" baseline="0" dirty="0" smtClean="0"/>
              <a:t> je parle?</a:t>
            </a:r>
          </a:p>
          <a:p>
            <a:r>
              <a:rPr lang="es-ES" baseline="0" dirty="0" err="1" smtClean="0"/>
              <a:t>Même</a:t>
            </a:r>
            <a:r>
              <a:rPr lang="es-ES" baseline="0" dirty="0" smtClean="0"/>
              <a:t> si elle </a:t>
            </a:r>
            <a:r>
              <a:rPr lang="es-ES" baseline="0" dirty="0" err="1" smtClean="0"/>
              <a:t>ne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correspondent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exactement</a:t>
            </a:r>
            <a:r>
              <a:rPr lang="es-ES" baseline="0" dirty="0" smtClean="0"/>
              <a:t> à </a:t>
            </a:r>
            <a:r>
              <a:rPr lang="es-ES" baseline="0" dirty="0" err="1" smtClean="0"/>
              <a:t>celles</a:t>
            </a:r>
            <a:r>
              <a:rPr lang="es-ES" baseline="0" dirty="0" smtClean="0"/>
              <a:t> de la figure sur le </a:t>
            </a:r>
            <a:r>
              <a:rPr lang="es-ES" baseline="0" dirty="0" err="1" smtClean="0"/>
              <a:t>slide</a:t>
            </a:r>
            <a:r>
              <a:rPr lang="es-ES" baseline="0" dirty="0" smtClean="0"/>
              <a:t> 13.</a:t>
            </a:r>
          </a:p>
          <a:p>
            <a:r>
              <a:rPr lang="es-ES" baseline="0" dirty="0" smtClean="0"/>
              <a:t>Tu </a:t>
            </a:r>
            <a:r>
              <a:rPr lang="es-ES" baseline="0" dirty="0" err="1" smtClean="0"/>
              <a:t>choisis</a:t>
            </a:r>
            <a:r>
              <a:rPr lang="es-ES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752A-3027-449F-9446-F045DD653B27}" type="slidenum">
              <a:rPr lang="fr-FR" smtClean="0">
                <a:solidFill>
                  <a:srgbClr val="000000"/>
                </a:solidFill>
              </a:rPr>
              <a:pPr/>
              <a:t>15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76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21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90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01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grpSp>
        <p:nvGrpSpPr>
          <p:cNvPr id="8" name="Group 624"/>
          <p:cNvGrpSpPr>
            <a:grpSpLocks/>
          </p:cNvGrpSpPr>
          <p:nvPr/>
        </p:nvGrpSpPr>
        <p:grpSpPr bwMode="auto">
          <a:xfrm>
            <a:off x="169985" y="3451225"/>
            <a:ext cx="165589" cy="3151188"/>
            <a:chOff x="412" y="4428"/>
            <a:chExt cx="113" cy="1985"/>
          </a:xfrm>
        </p:grpSpPr>
        <p:sp>
          <p:nvSpPr>
            <p:cNvPr id="10" name="Rectangle 625"/>
            <p:cNvSpPr>
              <a:spLocks noChangeArrowheads="1"/>
            </p:cNvSpPr>
            <p:nvPr/>
          </p:nvSpPr>
          <p:spPr bwMode="auto">
            <a:xfrm>
              <a:off x="412" y="4428"/>
              <a:ext cx="113" cy="266"/>
            </a:xfrm>
            <a:prstGeom prst="rect">
              <a:avLst/>
            </a:prstGeom>
            <a:solidFill>
              <a:srgbClr val="00486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sz="2800">
                <a:cs typeface="+mn-cs"/>
              </a:endParaRPr>
            </a:p>
          </p:txBody>
        </p:sp>
        <p:sp>
          <p:nvSpPr>
            <p:cNvPr id="11" name="Rectangle 626"/>
            <p:cNvSpPr>
              <a:spLocks noChangeArrowheads="1"/>
            </p:cNvSpPr>
            <p:nvPr/>
          </p:nvSpPr>
          <p:spPr bwMode="auto">
            <a:xfrm>
              <a:off x="412" y="4854"/>
              <a:ext cx="113" cy="82"/>
            </a:xfrm>
            <a:prstGeom prst="rect">
              <a:avLst/>
            </a:prstGeom>
            <a:solidFill>
              <a:srgbClr val="3F778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sz="2800">
                <a:cs typeface="+mn-cs"/>
              </a:endParaRPr>
            </a:p>
          </p:txBody>
        </p:sp>
        <p:sp>
          <p:nvSpPr>
            <p:cNvPr id="12" name="Rectangle 627"/>
            <p:cNvSpPr>
              <a:spLocks noChangeArrowheads="1"/>
            </p:cNvSpPr>
            <p:nvPr/>
          </p:nvSpPr>
          <p:spPr bwMode="auto">
            <a:xfrm>
              <a:off x="412" y="5107"/>
              <a:ext cx="113" cy="211"/>
            </a:xfrm>
            <a:prstGeom prst="rect">
              <a:avLst/>
            </a:prstGeom>
            <a:solidFill>
              <a:srgbClr val="56836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sz="2800">
                <a:cs typeface="+mn-cs"/>
              </a:endParaRPr>
            </a:p>
          </p:txBody>
        </p:sp>
        <p:sp>
          <p:nvSpPr>
            <p:cNvPr id="13" name="Rectangle 628"/>
            <p:cNvSpPr>
              <a:spLocks noChangeArrowheads="1"/>
            </p:cNvSpPr>
            <p:nvPr/>
          </p:nvSpPr>
          <p:spPr bwMode="auto">
            <a:xfrm>
              <a:off x="412" y="5553"/>
              <a:ext cx="113" cy="263"/>
            </a:xfrm>
            <a:prstGeom prst="rect">
              <a:avLst/>
            </a:prstGeom>
            <a:solidFill>
              <a:srgbClr val="C3A31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sz="2800">
                <a:cs typeface="+mn-cs"/>
              </a:endParaRPr>
            </a:p>
          </p:txBody>
        </p:sp>
        <p:sp>
          <p:nvSpPr>
            <p:cNvPr id="14" name="Rectangle 629"/>
            <p:cNvSpPr>
              <a:spLocks noChangeArrowheads="1"/>
            </p:cNvSpPr>
            <p:nvPr/>
          </p:nvSpPr>
          <p:spPr bwMode="auto">
            <a:xfrm>
              <a:off x="412" y="5933"/>
              <a:ext cx="113" cy="63"/>
            </a:xfrm>
            <a:prstGeom prst="rect">
              <a:avLst/>
            </a:prstGeom>
            <a:solidFill>
              <a:srgbClr val="934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sz="2800">
                <a:cs typeface="+mn-cs"/>
              </a:endParaRPr>
            </a:p>
          </p:txBody>
        </p:sp>
        <p:sp>
          <p:nvSpPr>
            <p:cNvPr id="15" name="Rectangle 630"/>
            <p:cNvSpPr>
              <a:spLocks noChangeArrowheads="1"/>
            </p:cNvSpPr>
            <p:nvPr/>
          </p:nvSpPr>
          <p:spPr bwMode="auto">
            <a:xfrm>
              <a:off x="412" y="6222"/>
              <a:ext cx="113" cy="191"/>
            </a:xfrm>
            <a:prstGeom prst="rect">
              <a:avLst/>
            </a:prstGeom>
            <a:solidFill>
              <a:srgbClr val="842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sz="2800">
                <a:cs typeface="+mn-cs"/>
              </a:endParaRPr>
            </a:p>
          </p:txBody>
        </p:sp>
      </p:grpSp>
      <p:sp>
        <p:nvSpPr>
          <p:cNvPr id="16" name="Line 634"/>
          <p:cNvSpPr>
            <a:spLocks noChangeShapeType="1"/>
          </p:cNvSpPr>
          <p:nvPr/>
        </p:nvSpPr>
        <p:spPr bwMode="auto">
          <a:xfrm>
            <a:off x="0" y="609600"/>
            <a:ext cx="9120554" cy="0"/>
          </a:xfrm>
          <a:prstGeom prst="line">
            <a:avLst/>
          </a:prstGeom>
          <a:noFill/>
          <a:ln w="38100">
            <a:solidFill>
              <a:srgbClr val="3F778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sz="2800">
              <a:cs typeface="+mn-cs"/>
            </a:endParaRPr>
          </a:p>
        </p:txBody>
      </p:sp>
      <p:pic>
        <p:nvPicPr>
          <p:cNvPr id="17" name="Picture 64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8" t="17747" r="33263" b="38895"/>
          <a:stretch>
            <a:fillRect/>
          </a:stretch>
        </p:blipFill>
        <p:spPr bwMode="auto">
          <a:xfrm>
            <a:off x="6595248" y="6122467"/>
            <a:ext cx="7905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/>
          <p:cNvPicPr>
            <a:picLocks noChangeAspect="1"/>
          </p:cNvPicPr>
          <p:nvPr userDrawn="1"/>
        </p:nvPicPr>
        <p:blipFill rotWithShape="1">
          <a:blip r:embed="rId6"/>
          <a:srcRect l="2549" t="52222" r="78529" b="35577"/>
          <a:stretch/>
        </p:blipFill>
        <p:spPr>
          <a:xfrm>
            <a:off x="7385823" y="6182743"/>
            <a:ext cx="1794689" cy="6509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fif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1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image" Target="../media/image6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oleObject" Target="../embeddings/oleObject14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1.wmf"/><Relationship Id="rId12" Type="http://schemas.openxmlformats.org/officeDocument/2006/relationships/image" Target="../media/image53.wmf"/><Relationship Id="rId2" Type="http://schemas.openxmlformats.org/officeDocument/2006/relationships/tags" Target="../tags/tag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55.png"/><Relationship Id="rId15" Type="http://schemas.openxmlformats.org/officeDocument/2006/relationships/image" Target="../media/image57.png"/><Relationship Id="rId10" Type="http://schemas.openxmlformats.org/officeDocument/2006/relationships/image" Target="../media/image52.wmf"/><Relationship Id="rId4" Type="http://schemas.openxmlformats.org/officeDocument/2006/relationships/notesSlide" Target="../notesSlides/notesSlide5.xml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5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8.wmf"/><Relationship Id="rId2" Type="http://schemas.openxmlformats.org/officeDocument/2006/relationships/tags" Target="../tags/tag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63.png"/><Relationship Id="rId5" Type="http://schemas.openxmlformats.org/officeDocument/2006/relationships/image" Target="../media/image61.png"/><Relationship Id="rId10" Type="http://schemas.openxmlformats.org/officeDocument/2006/relationships/image" Target="../media/image59.wmf"/><Relationship Id="rId4" Type="http://schemas.openxmlformats.org/officeDocument/2006/relationships/image" Target="../media/image60.png"/><Relationship Id="rId9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8.bin"/><Relationship Id="rId2" Type="http://schemas.openxmlformats.org/officeDocument/2006/relationships/tags" Target="../tags/tag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2.png"/><Relationship Id="rId5" Type="http://schemas.openxmlformats.org/officeDocument/2006/relationships/image" Target="../media/image58.wmf"/><Relationship Id="rId10" Type="http://schemas.openxmlformats.org/officeDocument/2006/relationships/image" Target="../media/image64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65.emf"/><Relationship Id="rId5" Type="http://schemas.openxmlformats.org/officeDocument/2006/relationships/image" Target="../media/image14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66.png"/><Relationship Id="rId7" Type="http://schemas.openxmlformats.org/officeDocument/2006/relationships/image" Target="../media/image70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jpeg"/><Relationship Id="rId5" Type="http://schemas.openxmlformats.org/officeDocument/2006/relationships/image" Target="../media/image76.emf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22.bin"/><Relationship Id="rId3" Type="http://schemas.openxmlformats.org/officeDocument/2006/relationships/image" Target="../media/image86.png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8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microsoft.com/office/2007/relationships/hdphoto" Target="../media/hdphoto6.wdp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87.png"/><Relationship Id="rId10" Type="http://schemas.openxmlformats.org/officeDocument/2006/relationships/image" Target="../media/image83.wmf"/><Relationship Id="rId4" Type="http://schemas.microsoft.com/office/2007/relationships/hdphoto" Target="../media/hdphoto5.wdp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8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1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9.png"/><Relationship Id="rId9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2.png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11" Type="http://schemas.openxmlformats.org/officeDocument/2006/relationships/image" Target="../media/image36.png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0.png"/><Relationship Id="rId18" Type="http://schemas.openxmlformats.org/officeDocument/2006/relationships/image" Target="../media/image31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2.png"/><Relationship Id="rId12" Type="http://schemas.microsoft.com/office/2007/relationships/hdphoto" Target="../media/hdphoto1.wdp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6" Type="http://schemas.microsoft.com/office/2007/relationships/hdphoto" Target="../media/hdphoto3.wdp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11" Type="http://schemas.openxmlformats.org/officeDocument/2006/relationships/image" Target="../media/image39.png"/><Relationship Id="rId5" Type="http://schemas.openxmlformats.org/officeDocument/2006/relationships/oleObject" Target="../embeddings/oleObject9.bin"/><Relationship Id="rId15" Type="http://schemas.openxmlformats.org/officeDocument/2006/relationships/image" Target="../media/image41.png"/><Relationship Id="rId10" Type="http://schemas.openxmlformats.org/officeDocument/2006/relationships/image" Target="../media/image38.png"/><Relationship Id="rId4" Type="http://schemas.openxmlformats.org/officeDocument/2006/relationships/image" Target="../media/image29.png"/><Relationship Id="rId9" Type="http://schemas.openxmlformats.org/officeDocument/2006/relationships/image" Target="../media/image37.png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5.emf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0" y="0"/>
            <a:ext cx="9144000" cy="1016732"/>
          </a:xfrm>
          <a:prstGeom prst="rect">
            <a:avLst/>
          </a:prstGeom>
          <a:solidFill>
            <a:srgbClr val="5683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5811" name="Rectangle 3"/>
          <p:cNvSpPr>
            <a:spLocks noChangeArrowheads="1"/>
          </p:cNvSpPr>
          <p:nvPr/>
        </p:nvSpPr>
        <p:spPr bwMode="auto">
          <a:xfrm>
            <a:off x="-34924" y="-27384"/>
            <a:ext cx="9178924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accent2"/>
                </a:solidFill>
                <a:cs typeface="Times New Roman" pitchFamily="18" charset="0"/>
              </a:rPr>
              <a:t>Emulating analog gravity with cavity </a:t>
            </a:r>
            <a:r>
              <a:rPr lang="en-US" sz="2800" b="1" dirty="0" err="1" smtClean="0">
                <a:solidFill>
                  <a:schemeClr val="accent2"/>
                </a:solidFill>
                <a:cs typeface="Times New Roman" pitchFamily="18" charset="0"/>
              </a:rPr>
              <a:t>polaritons</a:t>
            </a:r>
            <a:endParaRPr lang="es-ES" sz="2800" b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375812" name="Text Box 4"/>
          <p:cNvSpPr txBox="1">
            <a:spLocks noChangeArrowheads="1"/>
          </p:cNvSpPr>
          <p:nvPr/>
        </p:nvSpPr>
        <p:spPr bwMode="auto">
          <a:xfrm>
            <a:off x="143508" y="1160748"/>
            <a:ext cx="9145016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858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2243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5902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9561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5281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1001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6721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2441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900" b="1" dirty="0" smtClean="0">
                <a:latin typeface="+mj-lt"/>
              </a:rPr>
              <a:t>H</a:t>
            </a:r>
            <a:r>
              <a:rPr lang="en-GB" sz="1900" b="1" dirty="0">
                <a:latin typeface="+mj-lt"/>
              </a:rPr>
              <a:t>. S. </a:t>
            </a:r>
            <a:r>
              <a:rPr lang="en-GB" sz="1900" b="1" dirty="0" smtClean="0">
                <a:latin typeface="+mj-lt"/>
              </a:rPr>
              <a:t>Nguyen                           </a:t>
            </a:r>
            <a:r>
              <a:rPr lang="en-GB" sz="1900" b="1" dirty="0"/>
              <a:t>E. </a:t>
            </a:r>
            <a:r>
              <a:rPr lang="en-GB" sz="1900" b="1" dirty="0" err="1"/>
              <a:t>Galopin</a:t>
            </a:r>
            <a:r>
              <a:rPr lang="en-GB" sz="1900" b="1" dirty="0"/>
              <a:t>, A. </a:t>
            </a:r>
            <a:r>
              <a:rPr lang="en-GB" sz="1900" b="1" dirty="0" err="1"/>
              <a:t>Lemaître</a:t>
            </a:r>
            <a:r>
              <a:rPr lang="en-GB" sz="1900" b="1" dirty="0"/>
              <a:t>, L. Le </a:t>
            </a:r>
            <a:r>
              <a:rPr lang="en-GB" sz="1900" b="1" dirty="0" err="1"/>
              <a:t>Gratiet</a:t>
            </a:r>
            <a:r>
              <a:rPr lang="en-GB" sz="1900" b="1" dirty="0"/>
              <a:t>, </a:t>
            </a:r>
            <a:r>
              <a:rPr lang="en-GB" sz="1900" b="1" dirty="0" smtClean="0"/>
              <a:t>I</a:t>
            </a:r>
            <a:r>
              <a:rPr lang="en-GB" sz="1900" b="1" dirty="0"/>
              <a:t>. </a:t>
            </a:r>
            <a:r>
              <a:rPr lang="en-GB" sz="1900" b="1" dirty="0" err="1" smtClean="0"/>
              <a:t>Sagnes</a:t>
            </a:r>
            <a:r>
              <a:rPr lang="en-GB" sz="1900" b="1" dirty="0" smtClean="0"/>
              <a:t>, </a:t>
            </a:r>
            <a:endParaRPr lang="en-GB" sz="1900" b="1" dirty="0" smtClean="0">
              <a:latin typeface="+mj-lt"/>
            </a:endParaRPr>
          </a:p>
          <a:p>
            <a:endParaRPr lang="en-GB" sz="1900" b="1" dirty="0">
              <a:latin typeface="+mj-lt"/>
            </a:endParaRPr>
          </a:p>
          <a:p>
            <a:endParaRPr lang="en-GB" sz="1900" b="1" dirty="0" smtClean="0">
              <a:latin typeface="+mj-lt"/>
            </a:endParaRPr>
          </a:p>
          <a:p>
            <a:endParaRPr lang="en-GB" sz="1900" b="1" dirty="0">
              <a:latin typeface="+mj-lt"/>
            </a:endParaRPr>
          </a:p>
          <a:p>
            <a:endParaRPr lang="en-GB" sz="1900" b="1" dirty="0" smtClean="0">
              <a:latin typeface="+mj-lt"/>
            </a:endParaRPr>
          </a:p>
          <a:p>
            <a:r>
              <a:rPr lang="en-GB" sz="1900" b="1" dirty="0" smtClean="0">
                <a:latin typeface="+mj-lt"/>
              </a:rPr>
              <a:t>    A</a:t>
            </a:r>
            <a:r>
              <a:rPr lang="en-GB" sz="1900" b="1" dirty="0" smtClean="0">
                <a:latin typeface="+mj-lt"/>
              </a:rPr>
              <a:t>. </a:t>
            </a:r>
            <a:r>
              <a:rPr lang="en-GB" sz="1900" b="1" dirty="0" err="1" smtClean="0">
                <a:latin typeface="+mj-lt"/>
              </a:rPr>
              <a:t>Amo</a:t>
            </a:r>
            <a:endParaRPr lang="en-GB" sz="1900" b="1" dirty="0" smtClean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494" y="4243215"/>
            <a:ext cx="1451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 D. </a:t>
            </a:r>
            <a:r>
              <a:rPr lang="en-GB" sz="2000" b="1" dirty="0" err="1" smtClean="0"/>
              <a:t>Gerace</a:t>
            </a:r>
            <a:endParaRPr lang="fr-FR" sz="2000" b="1" dirty="0"/>
          </a:p>
        </p:txBody>
      </p:sp>
      <p:pic>
        <p:nvPicPr>
          <p:cNvPr id="240641" name="Picture 1" descr="Università di Pa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55"/>
          <a:stretch/>
        </p:blipFill>
        <p:spPr bwMode="auto">
          <a:xfrm>
            <a:off x="937430" y="4723170"/>
            <a:ext cx="791844" cy="88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931026" y="5549258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Pavia</a:t>
            </a:r>
            <a:endParaRPr lang="fr-FR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5640" y="4203406"/>
            <a:ext cx="1635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/>
              <a:t>P. </a:t>
            </a:r>
            <a:r>
              <a:rPr lang="en-GB" sz="2000" b="1" dirty="0" err="1" smtClean="0"/>
              <a:t>Grisins</a:t>
            </a:r>
            <a:endParaRPr lang="en-GB" sz="2000" b="1" dirty="0" smtClean="0"/>
          </a:p>
          <a:p>
            <a:r>
              <a:rPr lang="en-GB" sz="2000" b="1" dirty="0" smtClean="0"/>
              <a:t>I</a:t>
            </a:r>
            <a:r>
              <a:rPr lang="en-GB" sz="2000" b="1" dirty="0"/>
              <a:t>. </a:t>
            </a:r>
            <a:r>
              <a:rPr lang="en-GB" sz="2000" b="1" dirty="0" err="1"/>
              <a:t>Carusotto</a:t>
            </a:r>
            <a:endParaRPr lang="fr-FR" sz="2000" b="1" dirty="0"/>
          </a:p>
        </p:txBody>
      </p:sp>
      <p:pic>
        <p:nvPicPr>
          <p:cNvPr id="240645" name="Picture 5" descr="B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130" y="5001252"/>
            <a:ext cx="1206049" cy="6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88085" y="4203406"/>
            <a:ext cx="1523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D. </a:t>
            </a:r>
            <a:r>
              <a:rPr lang="en-GB" sz="2000" b="1" dirty="0" err="1"/>
              <a:t>Sanvitto</a:t>
            </a:r>
            <a:endParaRPr lang="fr-FR" sz="2000" b="1" dirty="0"/>
          </a:p>
        </p:txBody>
      </p:sp>
      <p:pic>
        <p:nvPicPr>
          <p:cNvPr id="24064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t="14758" r="51763" b="73504"/>
          <a:stretch/>
        </p:blipFill>
        <p:spPr bwMode="auto">
          <a:xfrm>
            <a:off x="4003993" y="4675910"/>
            <a:ext cx="1936159" cy="37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980728"/>
            <a:ext cx="9144000" cy="4994458"/>
          </a:xfrm>
          <a:prstGeom prst="rect">
            <a:avLst/>
          </a:prstGeom>
          <a:noFill/>
          <a:ln w="117475">
            <a:solidFill>
              <a:srgbClr val="568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Picture 3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8" t="17747" r="33263" b="38895"/>
          <a:stretch>
            <a:fillRect/>
          </a:stretch>
        </p:blipFill>
        <p:spPr bwMode="auto">
          <a:xfrm>
            <a:off x="5951343" y="1707012"/>
            <a:ext cx="947016" cy="85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C:\Users\alberto.amo\Desktop\hkockmkjcimebkk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38" y="1681844"/>
            <a:ext cx="915337" cy="89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6531339" y="1908121"/>
            <a:ext cx="19296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858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2243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5902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9561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5281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1001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6721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2441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600" dirty="0" err="1" smtClean="0">
                <a:latin typeface="+mj-lt"/>
              </a:rPr>
              <a:t>Palaiseau</a:t>
            </a:r>
            <a:endParaRPr lang="en-GB" sz="1600" dirty="0" smtClean="0">
              <a:latin typeface="+mj-lt"/>
            </a:endParaRPr>
          </a:p>
          <a:p>
            <a:pPr algn="ctr"/>
            <a:r>
              <a:rPr lang="en-GB" sz="1600" dirty="0" smtClean="0">
                <a:latin typeface="+mj-lt"/>
              </a:rPr>
              <a:t>France</a:t>
            </a:r>
            <a:endParaRPr lang="en-GB" sz="1600" dirty="0">
              <a:latin typeface="+mj-lt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529166" y="5610726"/>
            <a:ext cx="770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Trento</a:t>
            </a:r>
            <a:endParaRPr lang="fr-FR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687102" y="5251588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Lecce</a:t>
            </a:r>
            <a:endParaRPr lang="fr-FR" sz="1600" dirty="0" err="1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3579011" y="2822131"/>
            <a:ext cx="3096344" cy="786699"/>
            <a:chOff x="2339752" y="2122249"/>
            <a:chExt cx="4151250" cy="1054723"/>
          </a:xfrm>
        </p:grpSpPr>
        <p:pic>
          <p:nvPicPr>
            <p:cNvPr id="42" name="Picture 39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98" t="17747" r="33263" b="38895"/>
            <a:stretch>
              <a:fillRect/>
            </a:stretch>
          </p:blipFill>
          <p:spPr bwMode="auto">
            <a:xfrm>
              <a:off x="5527399" y="2180716"/>
              <a:ext cx="963603" cy="866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2305946"/>
              <a:ext cx="1428750" cy="809625"/>
            </a:xfrm>
            <a:prstGeom prst="rect">
              <a:avLst/>
            </a:prstGeom>
          </p:spPr>
        </p:pic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6825" y="2122249"/>
              <a:ext cx="2020200" cy="1054723"/>
            </a:xfrm>
            <a:prstGeom prst="rect">
              <a:avLst/>
            </a:prstGeom>
          </p:spPr>
        </p:pic>
      </p:grpSp>
      <p:pic>
        <p:nvPicPr>
          <p:cNvPr id="41" name="Imag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38" y="1826190"/>
            <a:ext cx="1036358" cy="606305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0" b="31250"/>
          <a:stretch/>
        </p:blipFill>
        <p:spPr>
          <a:xfrm>
            <a:off x="3203848" y="6057940"/>
            <a:ext cx="1983530" cy="677706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5" y="6039908"/>
            <a:ext cx="2041669" cy="77191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56" y="1194506"/>
            <a:ext cx="1136175" cy="13900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27" y="2677373"/>
            <a:ext cx="1139740" cy="1436073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981" y="6155206"/>
            <a:ext cx="1036358" cy="60630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496182" y="1528949"/>
            <a:ext cx="102303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900" b="1" dirty="0">
                <a:latin typeface="Times New Roman" pitchFamily="18" charset="0"/>
              </a:rPr>
              <a:t>J. </a:t>
            </a:r>
            <a:r>
              <a:rPr lang="fr-FR" sz="1900" b="1" dirty="0">
                <a:latin typeface="Times New Roman" pitchFamily="18" charset="0"/>
              </a:rPr>
              <a:t>B</a:t>
            </a:r>
            <a:r>
              <a:rPr lang="fr-FR" sz="1900" b="1" dirty="0">
                <a:latin typeface="Times New Roman" pitchFamily="18" charset="0"/>
              </a:rPr>
              <a:t>loch</a:t>
            </a:r>
            <a:endParaRPr lang="fr-FR" sz="1900" b="1" dirty="0">
              <a:latin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48965" y="1575482"/>
            <a:ext cx="1471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/>
              <a:t>Now</a:t>
            </a:r>
            <a:r>
              <a:rPr lang="fr-FR" sz="1600" dirty="0" smtClean="0"/>
              <a:t> Assistant</a:t>
            </a:r>
          </a:p>
          <a:p>
            <a:pPr algn="ctr"/>
            <a:r>
              <a:rPr lang="fr-FR" sz="1600" dirty="0" smtClean="0"/>
              <a:t> Professor</a:t>
            </a:r>
          </a:p>
          <a:p>
            <a:pPr algn="ctr"/>
            <a:r>
              <a:rPr lang="fr-FR" sz="1600" dirty="0" smtClean="0"/>
              <a:t>Lyon, France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99258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4546" y="52859"/>
            <a:ext cx="6751637" cy="419100"/>
          </a:xfrm>
        </p:spPr>
        <p:txBody>
          <a:bodyPr/>
          <a:lstStyle/>
          <a:p>
            <a:r>
              <a:rPr lang="fr-FR" sz="2500" b="1" dirty="0" err="1">
                <a:solidFill>
                  <a:schemeClr val="accent2"/>
                </a:solidFill>
              </a:rPr>
              <a:t>Polariton</a:t>
            </a:r>
            <a:r>
              <a:rPr lang="fr-FR" sz="2500" b="1" dirty="0">
                <a:solidFill>
                  <a:schemeClr val="accent2"/>
                </a:solidFill>
              </a:rPr>
              <a:t> </a:t>
            </a:r>
            <a:r>
              <a:rPr lang="fr-FR" sz="2500" b="1" dirty="0" smtClean="0">
                <a:solidFill>
                  <a:schemeClr val="accent2"/>
                </a:solidFill>
              </a:rPr>
              <a:t>in </a:t>
            </a:r>
            <a:r>
              <a:rPr lang="fr-FR" sz="2500" b="1" dirty="0">
                <a:solidFill>
                  <a:schemeClr val="accent2"/>
                </a:solidFill>
              </a:rPr>
              <a:t>1D </a:t>
            </a:r>
            <a:r>
              <a:rPr lang="fr-FR" sz="2500" b="1" dirty="0" err="1">
                <a:solidFill>
                  <a:schemeClr val="accent2"/>
                </a:solidFill>
              </a:rPr>
              <a:t>cavities</a:t>
            </a:r>
            <a:endParaRPr lang="fr-FR" sz="2500" b="1" dirty="0">
              <a:solidFill>
                <a:schemeClr val="accent2"/>
              </a:solidFill>
            </a:endParaRPr>
          </a:p>
        </p:txBody>
      </p:sp>
      <p:sp>
        <p:nvSpPr>
          <p:cNvPr id="22531" name="Text Box 9"/>
          <p:cNvSpPr txBox="1">
            <a:spLocks noChangeArrowheads="1"/>
          </p:cNvSpPr>
          <p:nvPr/>
        </p:nvSpPr>
        <p:spPr bwMode="auto">
          <a:xfrm>
            <a:off x="5628830" y="3529648"/>
            <a:ext cx="3371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fr-FR" sz="2400" dirty="0">
                <a:solidFill>
                  <a:srgbClr val="003366"/>
                </a:solidFill>
                <a:cs typeface="Arial" charset="0"/>
              </a:rPr>
              <a:t>1D </a:t>
            </a:r>
            <a:r>
              <a:rPr lang="fr-FR" sz="2400" dirty="0" err="1">
                <a:solidFill>
                  <a:srgbClr val="003366"/>
                </a:solidFill>
                <a:cs typeface="Arial" charset="0"/>
              </a:rPr>
              <a:t>polariton</a:t>
            </a:r>
            <a:r>
              <a:rPr lang="fr-FR" sz="2400" dirty="0">
                <a:solidFill>
                  <a:srgbClr val="003366"/>
                </a:solidFill>
                <a:cs typeface="Arial" charset="0"/>
              </a:rPr>
              <a:t> </a:t>
            </a:r>
            <a:r>
              <a:rPr lang="fr-FR" sz="2400" dirty="0" err="1">
                <a:solidFill>
                  <a:srgbClr val="003366"/>
                </a:solidFill>
                <a:cs typeface="Arial" charset="0"/>
              </a:rPr>
              <a:t>sub</a:t>
            </a:r>
            <a:r>
              <a:rPr lang="fr-FR" sz="2400" dirty="0">
                <a:solidFill>
                  <a:srgbClr val="003366"/>
                </a:solidFill>
                <a:cs typeface="Arial" charset="0"/>
              </a:rPr>
              <a:t>-bands</a:t>
            </a:r>
          </a:p>
        </p:txBody>
      </p:sp>
      <p:sp>
        <p:nvSpPr>
          <p:cNvPr id="22533" name="Rectangle 14"/>
          <p:cNvSpPr>
            <a:spLocks noChangeArrowheads="1"/>
          </p:cNvSpPr>
          <p:nvPr/>
        </p:nvSpPr>
        <p:spPr bwMode="auto">
          <a:xfrm>
            <a:off x="4962369" y="4652125"/>
            <a:ext cx="184731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fr-FR" sz="280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22536" name="Text Box 91"/>
          <p:cNvSpPr txBox="1">
            <a:spLocks noChangeArrowheads="1"/>
          </p:cNvSpPr>
          <p:nvPr/>
        </p:nvSpPr>
        <p:spPr bwMode="auto">
          <a:xfrm>
            <a:off x="6156496" y="783076"/>
            <a:ext cx="30861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Polariton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lateral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confinement</a:t>
            </a:r>
            <a:endParaRPr lang="fr-FR" sz="200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2541" name="Text Box 150"/>
          <p:cNvSpPr txBox="1">
            <a:spLocks noChangeArrowheads="1"/>
          </p:cNvSpPr>
          <p:nvPr/>
        </p:nvSpPr>
        <p:spPr bwMode="auto">
          <a:xfrm>
            <a:off x="2159653" y="3574558"/>
            <a:ext cx="23225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k</a:t>
            </a:r>
            <a:r>
              <a:rPr lang="fr-FR" sz="2000" baseline="-25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x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= </a:t>
            </a:r>
            <a:r>
              <a:rPr lang="fr-FR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fr-FR" sz="2000" dirty="0" err="1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/w   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n=1,2,3,…</a:t>
            </a:r>
            <a:endParaRPr lang="fr-FR" sz="200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2544" name="ZoneTexte 22"/>
          <p:cNvSpPr txBox="1">
            <a:spLocks noChangeArrowheads="1"/>
          </p:cNvSpPr>
          <p:nvPr/>
        </p:nvSpPr>
        <p:spPr bwMode="auto">
          <a:xfrm>
            <a:off x="378216" y="3545037"/>
            <a:ext cx="2308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Quantization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of </a:t>
            </a:r>
            <a:r>
              <a:rPr lang="fr-FR" sz="2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k</a:t>
            </a:r>
            <a:r>
              <a:rPr lang="fr-FR" sz="2000" baseline="-25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x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:</a:t>
            </a:r>
            <a:endParaRPr lang="de-DE" sz="2000" dirty="0">
              <a:latin typeface="Times New Roman" pitchFamily="18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73CB935E-E3FF-4A66-B6FF-FF1BAB91B792}"/>
                  </a:ext>
                </a:extLst>
              </p:cNvPr>
              <p:cNvSpPr txBox="1"/>
              <p:nvPr/>
            </p:nvSpPr>
            <p:spPr>
              <a:xfrm>
                <a:off x="1860843" y="4755058"/>
                <a:ext cx="3344096" cy="72032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fr-FR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fr-FR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fr-FR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fr-F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fr-F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fr-F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fr-F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fr-FR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73CB935E-E3FF-4A66-B6FF-FF1BAB91B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843" y="4755058"/>
                <a:ext cx="3344096" cy="720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e 13"/>
          <p:cNvGrpSpPr>
            <a:grpSpLocks noChangeAspect="1"/>
          </p:cNvGrpSpPr>
          <p:nvPr/>
        </p:nvGrpSpPr>
        <p:grpSpPr>
          <a:xfrm>
            <a:off x="100657" y="1565857"/>
            <a:ext cx="2185052" cy="1369390"/>
            <a:chOff x="8460432" y="3774256"/>
            <a:chExt cx="3201980" cy="2006708"/>
          </a:xfrm>
        </p:grpSpPr>
        <p:sp>
          <p:nvSpPr>
            <p:cNvPr id="15" name="Parallélogramme 14">
              <a:extLst>
                <a:ext uri="{FF2B5EF4-FFF2-40B4-BE49-F238E27FC236}">
                  <a16:creationId xmlns:a16="http://schemas.microsoft.com/office/drawing/2014/main" id="{00852293-9984-44AF-AC68-8F4C189835DA}"/>
                </a:ext>
              </a:extLst>
            </p:cNvPr>
            <p:cNvSpPr/>
            <p:nvPr/>
          </p:nvSpPr>
          <p:spPr>
            <a:xfrm rot="10800000" flipH="1" flipV="1">
              <a:off x="8460432" y="4880214"/>
              <a:ext cx="3201980" cy="900750"/>
            </a:xfrm>
            <a:prstGeom prst="parallelogram">
              <a:avLst>
                <a:gd name="adj" fmla="val 108186"/>
              </a:avLst>
            </a:prstGeom>
            <a:solidFill>
              <a:srgbClr val="0C5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Parallélogramme 15">
              <a:extLst>
                <a:ext uri="{FF2B5EF4-FFF2-40B4-BE49-F238E27FC236}">
                  <a16:creationId xmlns:a16="http://schemas.microsoft.com/office/drawing/2014/main" id="{00852293-9984-44AF-AC68-8F4C189835DA}"/>
                </a:ext>
              </a:extLst>
            </p:cNvPr>
            <p:cNvSpPr/>
            <p:nvPr/>
          </p:nvSpPr>
          <p:spPr>
            <a:xfrm rot="10800000" flipH="1" flipV="1">
              <a:off x="8460432" y="4836954"/>
              <a:ext cx="3201980" cy="900750"/>
            </a:xfrm>
            <a:prstGeom prst="parallelogram">
              <a:avLst>
                <a:gd name="adj" fmla="val 108186"/>
              </a:avLst>
            </a:prstGeom>
            <a:solidFill>
              <a:srgbClr val="009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Parallélogramme 16">
              <a:extLst>
                <a:ext uri="{FF2B5EF4-FFF2-40B4-BE49-F238E27FC236}">
                  <a16:creationId xmlns:a16="http://schemas.microsoft.com/office/drawing/2014/main" id="{00852293-9984-44AF-AC68-8F4C189835DA}"/>
                </a:ext>
              </a:extLst>
            </p:cNvPr>
            <p:cNvSpPr/>
            <p:nvPr/>
          </p:nvSpPr>
          <p:spPr>
            <a:xfrm rot="10800000" flipH="1" flipV="1">
              <a:off x="8460432" y="4793684"/>
              <a:ext cx="3201980" cy="900750"/>
            </a:xfrm>
            <a:prstGeom prst="parallelogram">
              <a:avLst>
                <a:gd name="adj" fmla="val 108186"/>
              </a:avLst>
            </a:prstGeom>
            <a:solidFill>
              <a:srgbClr val="0C5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Parallélogramme 17">
              <a:extLst>
                <a:ext uri="{FF2B5EF4-FFF2-40B4-BE49-F238E27FC236}">
                  <a16:creationId xmlns:a16="http://schemas.microsoft.com/office/drawing/2014/main" id="{00852293-9984-44AF-AC68-8F4C189835DA}"/>
                </a:ext>
              </a:extLst>
            </p:cNvPr>
            <p:cNvSpPr/>
            <p:nvPr/>
          </p:nvSpPr>
          <p:spPr>
            <a:xfrm rot="10800000" flipH="1" flipV="1">
              <a:off x="8460432" y="4750414"/>
              <a:ext cx="3201980" cy="900750"/>
            </a:xfrm>
            <a:prstGeom prst="parallelogram">
              <a:avLst>
                <a:gd name="adj" fmla="val 108186"/>
              </a:avLst>
            </a:prstGeom>
            <a:solidFill>
              <a:srgbClr val="009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Parallélogramme 18">
              <a:extLst>
                <a:ext uri="{FF2B5EF4-FFF2-40B4-BE49-F238E27FC236}">
                  <a16:creationId xmlns:a16="http://schemas.microsoft.com/office/drawing/2014/main" id="{00852293-9984-44AF-AC68-8F4C189835DA}"/>
                </a:ext>
              </a:extLst>
            </p:cNvPr>
            <p:cNvSpPr/>
            <p:nvPr/>
          </p:nvSpPr>
          <p:spPr>
            <a:xfrm rot="10800000" flipH="1" flipV="1">
              <a:off x="8460432" y="4707144"/>
              <a:ext cx="3201980" cy="900750"/>
            </a:xfrm>
            <a:prstGeom prst="parallelogram">
              <a:avLst>
                <a:gd name="adj" fmla="val 108186"/>
              </a:avLst>
            </a:prstGeom>
            <a:solidFill>
              <a:srgbClr val="0C5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Parallélogramme 19">
              <a:extLst>
                <a:ext uri="{FF2B5EF4-FFF2-40B4-BE49-F238E27FC236}">
                  <a16:creationId xmlns:a16="http://schemas.microsoft.com/office/drawing/2014/main" id="{00852293-9984-44AF-AC68-8F4C189835DA}"/>
                </a:ext>
              </a:extLst>
            </p:cNvPr>
            <p:cNvSpPr/>
            <p:nvPr/>
          </p:nvSpPr>
          <p:spPr>
            <a:xfrm rot="10800000" flipH="1" flipV="1">
              <a:off x="8460432" y="4663874"/>
              <a:ext cx="3201980" cy="900750"/>
            </a:xfrm>
            <a:prstGeom prst="parallelogram">
              <a:avLst>
                <a:gd name="adj" fmla="val 108186"/>
              </a:avLst>
            </a:prstGeom>
            <a:solidFill>
              <a:srgbClr val="009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Parallélogramme 20">
              <a:extLst>
                <a:ext uri="{FF2B5EF4-FFF2-40B4-BE49-F238E27FC236}">
                  <a16:creationId xmlns:a16="http://schemas.microsoft.com/office/drawing/2014/main" id="{00852293-9984-44AF-AC68-8F4C189835DA}"/>
                </a:ext>
              </a:extLst>
            </p:cNvPr>
            <p:cNvSpPr/>
            <p:nvPr/>
          </p:nvSpPr>
          <p:spPr>
            <a:xfrm rot="10800000" flipH="1" flipV="1">
              <a:off x="8460432" y="4620604"/>
              <a:ext cx="3201980" cy="900750"/>
            </a:xfrm>
            <a:prstGeom prst="parallelogram">
              <a:avLst>
                <a:gd name="adj" fmla="val 108186"/>
              </a:avLst>
            </a:prstGeom>
            <a:solidFill>
              <a:srgbClr val="0C5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Parallélogramme 21">
              <a:extLst>
                <a:ext uri="{FF2B5EF4-FFF2-40B4-BE49-F238E27FC236}">
                  <a16:creationId xmlns:a16="http://schemas.microsoft.com/office/drawing/2014/main" id="{00852293-9984-44AF-AC68-8F4C189835DA}"/>
                </a:ext>
              </a:extLst>
            </p:cNvPr>
            <p:cNvSpPr/>
            <p:nvPr/>
          </p:nvSpPr>
          <p:spPr>
            <a:xfrm rot="10800000" flipH="1" flipV="1">
              <a:off x="8460432" y="4577334"/>
              <a:ext cx="3201980" cy="900750"/>
            </a:xfrm>
            <a:prstGeom prst="parallelogram">
              <a:avLst>
                <a:gd name="adj" fmla="val 108186"/>
              </a:avLst>
            </a:prstGeom>
            <a:solidFill>
              <a:srgbClr val="009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Parallélogramme 22">
              <a:extLst>
                <a:ext uri="{FF2B5EF4-FFF2-40B4-BE49-F238E27FC236}">
                  <a16:creationId xmlns:a16="http://schemas.microsoft.com/office/drawing/2014/main" id="{00852293-9984-44AF-AC68-8F4C189835DA}"/>
                </a:ext>
              </a:extLst>
            </p:cNvPr>
            <p:cNvSpPr/>
            <p:nvPr/>
          </p:nvSpPr>
          <p:spPr>
            <a:xfrm rot="10800000" flipH="1" flipV="1">
              <a:off x="8460432" y="4534064"/>
              <a:ext cx="3201980" cy="900750"/>
            </a:xfrm>
            <a:prstGeom prst="parallelogram">
              <a:avLst>
                <a:gd name="adj" fmla="val 108186"/>
              </a:avLst>
            </a:prstGeom>
            <a:solidFill>
              <a:srgbClr val="0C5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Parallélogramme 23">
              <a:extLst>
                <a:ext uri="{FF2B5EF4-FFF2-40B4-BE49-F238E27FC236}">
                  <a16:creationId xmlns:a16="http://schemas.microsoft.com/office/drawing/2014/main" id="{00852293-9984-44AF-AC68-8F4C189835DA}"/>
                </a:ext>
              </a:extLst>
            </p:cNvPr>
            <p:cNvSpPr/>
            <p:nvPr/>
          </p:nvSpPr>
          <p:spPr>
            <a:xfrm rot="10800000" flipH="1" flipV="1">
              <a:off x="8460432" y="4490794"/>
              <a:ext cx="3201980" cy="900750"/>
            </a:xfrm>
            <a:prstGeom prst="parallelogram">
              <a:avLst>
                <a:gd name="adj" fmla="val 108186"/>
              </a:avLst>
            </a:prstGeom>
            <a:solidFill>
              <a:srgbClr val="009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Parallélogramme 24">
              <a:extLst>
                <a:ext uri="{FF2B5EF4-FFF2-40B4-BE49-F238E27FC236}">
                  <a16:creationId xmlns:a16="http://schemas.microsoft.com/office/drawing/2014/main" id="{00852293-9984-44AF-AC68-8F4C189835DA}"/>
                </a:ext>
              </a:extLst>
            </p:cNvPr>
            <p:cNvSpPr/>
            <p:nvPr/>
          </p:nvSpPr>
          <p:spPr>
            <a:xfrm rot="10800000" flipH="1" flipV="1">
              <a:off x="8460432" y="4447524"/>
              <a:ext cx="3201980" cy="900750"/>
            </a:xfrm>
            <a:prstGeom prst="parallelogram">
              <a:avLst>
                <a:gd name="adj" fmla="val 108186"/>
              </a:avLst>
            </a:prstGeom>
            <a:solidFill>
              <a:srgbClr val="0C5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Parallélogramme 25">
              <a:extLst>
                <a:ext uri="{FF2B5EF4-FFF2-40B4-BE49-F238E27FC236}">
                  <a16:creationId xmlns:a16="http://schemas.microsoft.com/office/drawing/2014/main" id="{00852293-9984-44AF-AC68-8F4C189835DA}"/>
                </a:ext>
              </a:extLst>
            </p:cNvPr>
            <p:cNvSpPr/>
            <p:nvPr/>
          </p:nvSpPr>
          <p:spPr>
            <a:xfrm rot="10800000" flipH="1" flipV="1">
              <a:off x="8460432" y="4404254"/>
              <a:ext cx="3201980" cy="900750"/>
            </a:xfrm>
            <a:prstGeom prst="parallelogram">
              <a:avLst>
                <a:gd name="adj" fmla="val 108186"/>
              </a:avLst>
            </a:prstGeom>
            <a:solidFill>
              <a:srgbClr val="009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Parallélogramme 26">
              <a:extLst>
                <a:ext uri="{FF2B5EF4-FFF2-40B4-BE49-F238E27FC236}">
                  <a16:creationId xmlns:a16="http://schemas.microsoft.com/office/drawing/2014/main" id="{00852293-9984-44AF-AC68-8F4C189835DA}"/>
                </a:ext>
              </a:extLst>
            </p:cNvPr>
            <p:cNvSpPr/>
            <p:nvPr/>
          </p:nvSpPr>
          <p:spPr>
            <a:xfrm rot="10800000" flipH="1" flipV="1">
              <a:off x="8460432" y="4360984"/>
              <a:ext cx="3201980" cy="900750"/>
            </a:xfrm>
            <a:prstGeom prst="parallelogram">
              <a:avLst>
                <a:gd name="adj" fmla="val 108186"/>
              </a:avLst>
            </a:prstGeom>
            <a:solidFill>
              <a:srgbClr val="0C5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Parallélogramme 27">
              <a:extLst>
                <a:ext uri="{FF2B5EF4-FFF2-40B4-BE49-F238E27FC236}">
                  <a16:creationId xmlns:a16="http://schemas.microsoft.com/office/drawing/2014/main" id="{00852293-9984-44AF-AC68-8F4C189835DA}"/>
                </a:ext>
              </a:extLst>
            </p:cNvPr>
            <p:cNvSpPr/>
            <p:nvPr/>
          </p:nvSpPr>
          <p:spPr>
            <a:xfrm rot="10800000" flipH="1" flipV="1">
              <a:off x="8460432" y="4317714"/>
              <a:ext cx="3201980" cy="900750"/>
            </a:xfrm>
            <a:prstGeom prst="parallelogram">
              <a:avLst>
                <a:gd name="adj" fmla="val 108186"/>
              </a:avLst>
            </a:prstGeom>
            <a:solidFill>
              <a:srgbClr val="A5C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Parallélogramme 28">
              <a:extLst>
                <a:ext uri="{FF2B5EF4-FFF2-40B4-BE49-F238E27FC236}">
                  <a16:creationId xmlns:a16="http://schemas.microsoft.com/office/drawing/2014/main" id="{00852293-9984-44AF-AC68-8F4C189835DA}"/>
                </a:ext>
              </a:extLst>
            </p:cNvPr>
            <p:cNvSpPr/>
            <p:nvPr/>
          </p:nvSpPr>
          <p:spPr>
            <a:xfrm rot="10800000" flipH="1" flipV="1">
              <a:off x="8460432" y="4293496"/>
              <a:ext cx="3201980" cy="900750"/>
            </a:xfrm>
            <a:prstGeom prst="parallelogram">
              <a:avLst>
                <a:gd name="adj" fmla="val 108186"/>
              </a:avLst>
            </a:prstGeom>
            <a:solidFill>
              <a:srgbClr val="0C5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Parallélogramme 29">
              <a:extLst>
                <a:ext uri="{FF2B5EF4-FFF2-40B4-BE49-F238E27FC236}">
                  <a16:creationId xmlns:a16="http://schemas.microsoft.com/office/drawing/2014/main" id="{00852293-9984-44AF-AC68-8F4C189835DA}"/>
                </a:ext>
              </a:extLst>
            </p:cNvPr>
            <p:cNvSpPr/>
            <p:nvPr/>
          </p:nvSpPr>
          <p:spPr>
            <a:xfrm rot="10800000" flipH="1" flipV="1">
              <a:off x="8460432" y="4250226"/>
              <a:ext cx="3201980" cy="900750"/>
            </a:xfrm>
            <a:prstGeom prst="parallelogram">
              <a:avLst>
                <a:gd name="adj" fmla="val 108186"/>
              </a:avLst>
            </a:prstGeom>
            <a:solidFill>
              <a:srgbClr val="009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Parallélogramme 30">
              <a:extLst>
                <a:ext uri="{FF2B5EF4-FFF2-40B4-BE49-F238E27FC236}">
                  <a16:creationId xmlns:a16="http://schemas.microsoft.com/office/drawing/2014/main" id="{00852293-9984-44AF-AC68-8F4C189835DA}"/>
                </a:ext>
              </a:extLst>
            </p:cNvPr>
            <p:cNvSpPr/>
            <p:nvPr/>
          </p:nvSpPr>
          <p:spPr>
            <a:xfrm rot="10800000" flipH="1" flipV="1">
              <a:off x="8460432" y="4206956"/>
              <a:ext cx="3201980" cy="900750"/>
            </a:xfrm>
            <a:prstGeom prst="parallelogram">
              <a:avLst>
                <a:gd name="adj" fmla="val 108186"/>
              </a:avLst>
            </a:prstGeom>
            <a:solidFill>
              <a:srgbClr val="0C5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Parallélogramme 31">
              <a:extLst>
                <a:ext uri="{FF2B5EF4-FFF2-40B4-BE49-F238E27FC236}">
                  <a16:creationId xmlns:a16="http://schemas.microsoft.com/office/drawing/2014/main" id="{00852293-9984-44AF-AC68-8F4C189835DA}"/>
                </a:ext>
              </a:extLst>
            </p:cNvPr>
            <p:cNvSpPr/>
            <p:nvPr/>
          </p:nvSpPr>
          <p:spPr>
            <a:xfrm rot="10800000" flipH="1" flipV="1">
              <a:off x="8460432" y="4163686"/>
              <a:ext cx="3201980" cy="900750"/>
            </a:xfrm>
            <a:prstGeom prst="parallelogram">
              <a:avLst>
                <a:gd name="adj" fmla="val 108186"/>
              </a:avLst>
            </a:prstGeom>
            <a:solidFill>
              <a:srgbClr val="009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Parallélogramme 32">
              <a:extLst>
                <a:ext uri="{FF2B5EF4-FFF2-40B4-BE49-F238E27FC236}">
                  <a16:creationId xmlns:a16="http://schemas.microsoft.com/office/drawing/2014/main" id="{00852293-9984-44AF-AC68-8F4C189835DA}"/>
                </a:ext>
              </a:extLst>
            </p:cNvPr>
            <p:cNvSpPr/>
            <p:nvPr/>
          </p:nvSpPr>
          <p:spPr>
            <a:xfrm rot="10800000" flipH="1" flipV="1">
              <a:off x="8460432" y="4120416"/>
              <a:ext cx="3201980" cy="900750"/>
            </a:xfrm>
            <a:prstGeom prst="parallelogram">
              <a:avLst>
                <a:gd name="adj" fmla="val 108186"/>
              </a:avLst>
            </a:prstGeom>
            <a:solidFill>
              <a:srgbClr val="0C5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Parallélogramme 33">
              <a:extLst>
                <a:ext uri="{FF2B5EF4-FFF2-40B4-BE49-F238E27FC236}">
                  <a16:creationId xmlns:a16="http://schemas.microsoft.com/office/drawing/2014/main" id="{00852293-9984-44AF-AC68-8F4C189835DA}"/>
                </a:ext>
              </a:extLst>
            </p:cNvPr>
            <p:cNvSpPr/>
            <p:nvPr/>
          </p:nvSpPr>
          <p:spPr>
            <a:xfrm rot="10800000" flipH="1" flipV="1">
              <a:off x="8460432" y="4077146"/>
              <a:ext cx="3201980" cy="900750"/>
            </a:xfrm>
            <a:prstGeom prst="parallelogram">
              <a:avLst>
                <a:gd name="adj" fmla="val 108186"/>
              </a:avLst>
            </a:prstGeom>
            <a:solidFill>
              <a:srgbClr val="009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Parallélogramme 34">
              <a:extLst>
                <a:ext uri="{FF2B5EF4-FFF2-40B4-BE49-F238E27FC236}">
                  <a16:creationId xmlns:a16="http://schemas.microsoft.com/office/drawing/2014/main" id="{00852293-9984-44AF-AC68-8F4C189835DA}"/>
                </a:ext>
              </a:extLst>
            </p:cNvPr>
            <p:cNvSpPr/>
            <p:nvPr/>
          </p:nvSpPr>
          <p:spPr>
            <a:xfrm rot="10800000" flipH="1" flipV="1">
              <a:off x="8460432" y="4033876"/>
              <a:ext cx="3201980" cy="900750"/>
            </a:xfrm>
            <a:prstGeom prst="parallelogram">
              <a:avLst>
                <a:gd name="adj" fmla="val 108186"/>
              </a:avLst>
            </a:prstGeom>
            <a:solidFill>
              <a:srgbClr val="0C5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Parallélogramme 35">
              <a:extLst>
                <a:ext uri="{FF2B5EF4-FFF2-40B4-BE49-F238E27FC236}">
                  <a16:creationId xmlns:a16="http://schemas.microsoft.com/office/drawing/2014/main" id="{00852293-9984-44AF-AC68-8F4C189835DA}"/>
                </a:ext>
              </a:extLst>
            </p:cNvPr>
            <p:cNvSpPr/>
            <p:nvPr/>
          </p:nvSpPr>
          <p:spPr>
            <a:xfrm rot="10800000" flipH="1" flipV="1">
              <a:off x="8460432" y="3990606"/>
              <a:ext cx="3201980" cy="900750"/>
            </a:xfrm>
            <a:prstGeom prst="parallelogram">
              <a:avLst>
                <a:gd name="adj" fmla="val 108186"/>
              </a:avLst>
            </a:prstGeom>
            <a:solidFill>
              <a:srgbClr val="009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Parallélogramme 36">
              <a:extLst>
                <a:ext uri="{FF2B5EF4-FFF2-40B4-BE49-F238E27FC236}">
                  <a16:creationId xmlns:a16="http://schemas.microsoft.com/office/drawing/2014/main" id="{00852293-9984-44AF-AC68-8F4C189835DA}"/>
                </a:ext>
              </a:extLst>
            </p:cNvPr>
            <p:cNvSpPr/>
            <p:nvPr/>
          </p:nvSpPr>
          <p:spPr>
            <a:xfrm rot="10800000" flipH="1" flipV="1">
              <a:off x="8460432" y="3947336"/>
              <a:ext cx="3201980" cy="900750"/>
            </a:xfrm>
            <a:prstGeom prst="parallelogram">
              <a:avLst>
                <a:gd name="adj" fmla="val 108186"/>
              </a:avLst>
            </a:prstGeom>
            <a:solidFill>
              <a:srgbClr val="0C5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Parallélogramme 37">
              <a:extLst>
                <a:ext uri="{FF2B5EF4-FFF2-40B4-BE49-F238E27FC236}">
                  <a16:creationId xmlns:a16="http://schemas.microsoft.com/office/drawing/2014/main" id="{00852293-9984-44AF-AC68-8F4C189835DA}"/>
                </a:ext>
              </a:extLst>
            </p:cNvPr>
            <p:cNvSpPr/>
            <p:nvPr/>
          </p:nvSpPr>
          <p:spPr>
            <a:xfrm rot="10800000" flipH="1" flipV="1">
              <a:off x="8460432" y="3904066"/>
              <a:ext cx="3201980" cy="900750"/>
            </a:xfrm>
            <a:prstGeom prst="parallelogram">
              <a:avLst>
                <a:gd name="adj" fmla="val 108186"/>
              </a:avLst>
            </a:prstGeom>
            <a:solidFill>
              <a:srgbClr val="009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Parallélogramme 38">
              <a:extLst>
                <a:ext uri="{FF2B5EF4-FFF2-40B4-BE49-F238E27FC236}">
                  <a16:creationId xmlns:a16="http://schemas.microsoft.com/office/drawing/2014/main" id="{00852293-9984-44AF-AC68-8F4C189835DA}"/>
                </a:ext>
              </a:extLst>
            </p:cNvPr>
            <p:cNvSpPr/>
            <p:nvPr/>
          </p:nvSpPr>
          <p:spPr>
            <a:xfrm rot="10800000" flipH="1" flipV="1">
              <a:off x="8460432" y="3860796"/>
              <a:ext cx="3201980" cy="900750"/>
            </a:xfrm>
            <a:prstGeom prst="parallelogram">
              <a:avLst>
                <a:gd name="adj" fmla="val 108186"/>
              </a:avLst>
            </a:prstGeom>
            <a:solidFill>
              <a:srgbClr val="0C5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Parallélogramme 39">
              <a:extLst>
                <a:ext uri="{FF2B5EF4-FFF2-40B4-BE49-F238E27FC236}">
                  <a16:creationId xmlns:a16="http://schemas.microsoft.com/office/drawing/2014/main" id="{00852293-9984-44AF-AC68-8F4C189835DA}"/>
                </a:ext>
              </a:extLst>
            </p:cNvPr>
            <p:cNvSpPr/>
            <p:nvPr/>
          </p:nvSpPr>
          <p:spPr>
            <a:xfrm rot="10800000" flipH="1" flipV="1">
              <a:off x="8460432" y="3817526"/>
              <a:ext cx="3201980" cy="900750"/>
            </a:xfrm>
            <a:prstGeom prst="parallelogram">
              <a:avLst>
                <a:gd name="adj" fmla="val 108186"/>
              </a:avLst>
            </a:prstGeom>
            <a:solidFill>
              <a:srgbClr val="009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Parallélogramme 40">
              <a:extLst>
                <a:ext uri="{FF2B5EF4-FFF2-40B4-BE49-F238E27FC236}">
                  <a16:creationId xmlns:a16="http://schemas.microsoft.com/office/drawing/2014/main" id="{00852293-9984-44AF-AC68-8F4C189835DA}"/>
                </a:ext>
              </a:extLst>
            </p:cNvPr>
            <p:cNvSpPr/>
            <p:nvPr/>
          </p:nvSpPr>
          <p:spPr>
            <a:xfrm rot="10800000" flipH="1" flipV="1">
              <a:off x="8460432" y="3774256"/>
              <a:ext cx="3201980" cy="900750"/>
            </a:xfrm>
            <a:prstGeom prst="parallelogram">
              <a:avLst>
                <a:gd name="adj" fmla="val 108186"/>
              </a:avLst>
            </a:prstGeom>
            <a:solidFill>
              <a:srgbClr val="0C5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23AD3179-BD28-4477-9285-7CB2BCFA00CE}"/>
              </a:ext>
            </a:extLst>
          </p:cNvPr>
          <p:cNvGrpSpPr>
            <a:grpSpLocks noChangeAspect="1"/>
          </p:cNvGrpSpPr>
          <p:nvPr/>
        </p:nvGrpSpPr>
        <p:grpSpPr>
          <a:xfrm>
            <a:off x="6208846" y="1575503"/>
            <a:ext cx="2880000" cy="1617288"/>
            <a:chOff x="4800724" y="1497484"/>
            <a:chExt cx="3305514" cy="1856239"/>
          </a:xfrm>
        </p:grpSpPr>
        <p:pic>
          <p:nvPicPr>
            <p:cNvPr id="78" name="Picture 3" descr="D:\Bureau\Thèse\Data &amp; Analysis\Photos MEB G9X090 D\Polaritons 1D_q13.jpg">
              <a:extLst>
                <a:ext uri="{FF2B5EF4-FFF2-40B4-BE49-F238E27FC236}">
                  <a16:creationId xmlns:a16="http://schemas.microsoft.com/office/drawing/2014/main" id="{15CEB365-3A4D-49E4-AB68-F2D006462E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5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50"/>
            <a:stretch/>
          </p:blipFill>
          <p:spPr bwMode="auto">
            <a:xfrm>
              <a:off x="4800724" y="1497484"/>
              <a:ext cx="3203848" cy="185623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ZoneTexte 78"/>
            <p:cNvSpPr txBox="1"/>
            <p:nvPr/>
          </p:nvSpPr>
          <p:spPr>
            <a:xfrm>
              <a:off x="7026118" y="2881511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20 µm</a:t>
              </a:r>
            </a:p>
          </p:txBody>
        </p:sp>
        <p:cxnSp>
          <p:nvCxnSpPr>
            <p:cNvPr id="80" name="Connecteur droit 79"/>
            <p:cNvCxnSpPr/>
            <p:nvPr/>
          </p:nvCxnSpPr>
          <p:spPr>
            <a:xfrm>
              <a:off x="7279228" y="3250843"/>
              <a:ext cx="576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oneTexte 1"/>
          <p:cNvSpPr txBox="1"/>
          <p:nvPr/>
        </p:nvSpPr>
        <p:spPr>
          <a:xfrm>
            <a:off x="2507922" y="858202"/>
            <a:ext cx="286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6"/>
                </a:solidFill>
              </a:rPr>
              <a:t>Electron </a:t>
            </a:r>
            <a:r>
              <a:rPr lang="fr-FR" dirty="0" err="1" smtClean="0">
                <a:solidFill>
                  <a:schemeClr val="accent6"/>
                </a:solidFill>
              </a:rPr>
              <a:t>beam</a:t>
            </a:r>
            <a:r>
              <a:rPr lang="fr-FR" dirty="0" smtClean="0">
                <a:solidFill>
                  <a:schemeClr val="accent6"/>
                </a:solidFill>
              </a:rPr>
              <a:t> </a:t>
            </a:r>
            <a:r>
              <a:rPr lang="fr-FR" dirty="0" err="1" smtClean="0">
                <a:solidFill>
                  <a:schemeClr val="accent6"/>
                </a:solidFill>
              </a:rPr>
              <a:t>lithography</a:t>
            </a:r>
            <a:endParaRPr lang="fr-FR" dirty="0" smtClean="0">
              <a:solidFill>
                <a:schemeClr val="accent6"/>
              </a:solidFill>
            </a:endParaRPr>
          </a:p>
          <a:p>
            <a:r>
              <a:rPr lang="fr-FR" dirty="0" smtClean="0">
                <a:solidFill>
                  <a:schemeClr val="accent6"/>
                </a:solidFill>
              </a:rPr>
              <a:t>+ ion dry </a:t>
            </a:r>
            <a:r>
              <a:rPr lang="fr-FR" dirty="0" err="1" smtClean="0">
                <a:solidFill>
                  <a:schemeClr val="accent6"/>
                </a:solidFill>
              </a:rPr>
              <a:t>etching</a:t>
            </a:r>
            <a:endParaRPr lang="fr-FR" dirty="0">
              <a:solidFill>
                <a:schemeClr val="accent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/>
          <a:srcRect l="8915"/>
          <a:stretch/>
        </p:blipFill>
        <p:spPr>
          <a:xfrm>
            <a:off x="331580" y="4306567"/>
            <a:ext cx="1471424" cy="26060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/>
          <a:srcRect t="3202"/>
          <a:stretch/>
        </p:blipFill>
        <p:spPr>
          <a:xfrm>
            <a:off x="5293553" y="4062892"/>
            <a:ext cx="3850447" cy="24570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3609" y="1878601"/>
            <a:ext cx="3117114" cy="97842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000295" y="6335227"/>
            <a:ext cx="29496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k</a:t>
            </a:r>
            <a:r>
              <a:rPr lang="fr-FR" baseline="-25000" dirty="0" err="1" smtClean="0"/>
              <a:t>y</a:t>
            </a:r>
            <a:r>
              <a:rPr lang="fr-FR" dirty="0" smtClean="0"/>
              <a:t> (µm</a:t>
            </a:r>
            <a:r>
              <a:rPr lang="fr-FR" baseline="30000" dirty="0" smtClean="0"/>
              <a:t>-1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81" name="Flèche : droite 6">
            <a:extLst>
              <a:ext uri="{FF2B5EF4-FFF2-40B4-BE49-F238E27FC236}">
                <a16:creationId xmlns:a16="http://schemas.microsoft.com/office/drawing/2014/main" id="{97AB670E-DCA1-4CAC-8C34-CB5B2DA72AC6}"/>
              </a:ext>
            </a:extLst>
          </p:cNvPr>
          <p:cNvSpPr/>
          <p:nvPr/>
        </p:nvSpPr>
        <p:spPr>
          <a:xfrm>
            <a:off x="2558171" y="2096580"/>
            <a:ext cx="601831" cy="23159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59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58494" y="1021086"/>
            <a:ext cx="6888207" cy="2433406"/>
            <a:chOff x="517619" y="3874621"/>
            <a:chExt cx="7113268" cy="284252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9" t="34006" b="1"/>
            <a:stretch/>
          </p:blipFill>
          <p:spPr>
            <a:xfrm>
              <a:off x="517619" y="3874621"/>
              <a:ext cx="7113268" cy="2842529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159531" y="6304447"/>
              <a:ext cx="1937125" cy="395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600" b="1" dirty="0" smtClean="0">
                  <a:solidFill>
                    <a:srgbClr val="C00000"/>
                  </a:solidFill>
                  <a:latin typeface="+mj-lt"/>
                </a:rPr>
                <a:t>UPSTREAM V &lt; c</a:t>
              </a:r>
              <a:endParaRPr lang="fr-FR" sz="16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255100" y="6278286"/>
              <a:ext cx="2374144" cy="395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600" b="1" dirty="0" smtClean="0">
                  <a:solidFill>
                    <a:srgbClr val="C00000"/>
                  </a:solidFill>
                  <a:latin typeface="+mj-lt"/>
                </a:rPr>
                <a:t>DOWNSTREAM  V &gt; c</a:t>
              </a:r>
              <a:endParaRPr lang="fr-FR" sz="1600" b="1" dirty="0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84420" y="656692"/>
            <a:ext cx="268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err="1" smtClean="0">
                <a:solidFill>
                  <a:prstClr val="black"/>
                </a:solidFill>
                <a:latin typeface="+mj-lt"/>
              </a:rPr>
              <a:t>Resonant</a:t>
            </a:r>
            <a:r>
              <a:rPr lang="fr-FR" b="1" dirty="0" smtClean="0">
                <a:solidFill>
                  <a:prstClr val="black"/>
                </a:solidFill>
                <a:latin typeface="+mj-lt"/>
              </a:rPr>
              <a:t> excitation E</a:t>
            </a:r>
            <a:r>
              <a:rPr lang="fr-FR" b="1" baseline="-25000" dirty="0" smtClean="0">
                <a:solidFill>
                  <a:prstClr val="black"/>
                </a:solidFill>
                <a:latin typeface="+mj-lt"/>
              </a:rPr>
              <a:t>0</a:t>
            </a:r>
            <a:endParaRPr lang="fr-FR" b="1" baseline="-25000" dirty="0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78218" y="1496876"/>
            <a:ext cx="3600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48918" y="1151812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1 µm</a:t>
            </a:r>
            <a:endParaRPr lang="fr-FR" sz="16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626624" y="2677763"/>
            <a:ext cx="424356" cy="4320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8786273">
            <a:off x="6614857" y="2772563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3</a:t>
            </a:r>
            <a:r>
              <a:rPr lang="fr-FR" sz="1600" dirty="0" smtClean="0"/>
              <a:t> µm</a:t>
            </a:r>
            <a:endParaRPr lang="fr-FR" sz="16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536024" y="1583575"/>
            <a:ext cx="288000" cy="3240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50894" y="1622292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1.3 µm</a:t>
            </a:r>
            <a:endParaRPr lang="fr-FR" sz="1600" dirty="0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7938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600" b="1" dirty="0" smtClean="0">
                <a:solidFill>
                  <a:schemeClr val="accent2"/>
                </a:solidFill>
              </a:rPr>
              <a:t>Subsonic-supersonic transition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23" name="TextBox 45"/>
          <p:cNvSpPr txBox="1"/>
          <p:nvPr/>
        </p:nvSpPr>
        <p:spPr>
          <a:xfrm>
            <a:off x="1248016" y="335565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600" b="1" dirty="0" smtClean="0">
                <a:solidFill>
                  <a:srgbClr val="C00000"/>
                </a:solidFill>
                <a:latin typeface="+mj-lt"/>
              </a:rPr>
              <a:t>High </a:t>
            </a:r>
            <a:r>
              <a:rPr lang="fr-FR" sz="1600" b="1" dirty="0" err="1" smtClean="0">
                <a:solidFill>
                  <a:srgbClr val="C00000"/>
                </a:solidFill>
                <a:latin typeface="+mj-lt"/>
              </a:rPr>
              <a:t>density</a:t>
            </a:r>
            <a:endParaRPr lang="fr-FR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5" name="TextBox 45"/>
          <p:cNvSpPr txBox="1"/>
          <p:nvPr/>
        </p:nvSpPr>
        <p:spPr>
          <a:xfrm>
            <a:off x="4416368" y="3339577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600" b="1" dirty="0" err="1" smtClean="0">
                <a:solidFill>
                  <a:srgbClr val="C00000"/>
                </a:solidFill>
                <a:latin typeface="+mj-lt"/>
              </a:rPr>
              <a:t>Low</a:t>
            </a:r>
            <a:r>
              <a:rPr lang="fr-FR" sz="16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  <a:latin typeface="+mj-lt"/>
              </a:rPr>
              <a:t>density</a:t>
            </a:r>
            <a:endParaRPr lang="fr-FR" sz="16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917594" y="5203977"/>
            <a:ext cx="25350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747125" y="5203977"/>
            <a:ext cx="28464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/>
          <p:cNvGrpSpPr/>
          <p:nvPr/>
        </p:nvGrpSpPr>
        <p:grpSpPr>
          <a:xfrm flipV="1">
            <a:off x="3443288" y="5193196"/>
            <a:ext cx="310981" cy="504056"/>
            <a:chOff x="3443288" y="4699921"/>
            <a:chExt cx="310981" cy="504056"/>
          </a:xfrm>
        </p:grpSpPr>
        <p:cxnSp>
          <p:nvCxnSpPr>
            <p:cNvPr id="26" name="Connecteur droit 25"/>
            <p:cNvCxnSpPr/>
            <p:nvPr/>
          </p:nvCxnSpPr>
          <p:spPr>
            <a:xfrm flipV="1">
              <a:off x="3452659" y="4699921"/>
              <a:ext cx="0" cy="504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V="1">
              <a:off x="3747125" y="4699921"/>
              <a:ext cx="0" cy="504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H="1">
              <a:off x="3443288" y="4703427"/>
              <a:ext cx="31098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Connecteur droit avec flèche 31"/>
          <p:cNvCxnSpPr/>
          <p:nvPr/>
        </p:nvCxnSpPr>
        <p:spPr>
          <a:xfrm>
            <a:off x="719572" y="5312409"/>
            <a:ext cx="396044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773965" y="5228675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latin typeface="Arial" pitchFamily="34" charset="0"/>
                <a:cs typeface="Arial" pitchFamily="34" charset="0"/>
              </a:rPr>
              <a:t>x</a:t>
            </a:r>
          </a:p>
        </p:txBody>
      </p:sp>
      <p:cxnSp>
        <p:nvCxnSpPr>
          <p:cNvPr id="34" name="Connecteur droit avec flèche 33"/>
          <p:cNvCxnSpPr/>
          <p:nvPr/>
        </p:nvCxnSpPr>
        <p:spPr>
          <a:xfrm rot="16200000">
            <a:off x="529444" y="5114387"/>
            <a:ext cx="396044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215516" y="4885651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latin typeface="Arial" pitchFamily="34" charset="0"/>
                <a:cs typeface="Arial" pitchFamily="34" charset="0"/>
              </a:rPr>
              <a:t>V(x)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178218" y="5224205"/>
            <a:ext cx="0" cy="47304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139952" y="5312409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0.85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meV</a:t>
            </a:r>
            <a:endParaRPr lang="en-GB" sz="14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048918" y="4747151"/>
            <a:ext cx="132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400" i="1" baseline="-25000" dirty="0" err="1" smtClean="0">
                <a:latin typeface="Arial" pitchFamily="34" charset="0"/>
                <a:cs typeface="Arial" pitchFamily="34" charset="0"/>
              </a:rPr>
              <a:t>kin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~ 0.5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meV</a:t>
            </a:r>
            <a:endParaRPr lang="en-GB" sz="14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43608" y="6309320"/>
            <a:ext cx="3852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07526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829452" algn="l"/>
                <a:tab pos="1658904" algn="l"/>
                <a:tab pos="2488357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</a:pPr>
            <a:r>
              <a:rPr lang="en-GB" sz="1600" dirty="0" smtClean="0">
                <a:solidFill>
                  <a:schemeClr val="accent2"/>
                </a:solidFill>
                <a:latin typeface="+mj-lt"/>
                <a:cs typeface="Lucida Sans Unicode" pitchFamily="34" charset="0"/>
              </a:rPr>
              <a:t>Nguyen </a:t>
            </a:r>
            <a:r>
              <a:rPr lang="en-GB" sz="1600" i="1" dirty="0" smtClean="0">
                <a:solidFill>
                  <a:schemeClr val="accent2"/>
                </a:solidFill>
                <a:latin typeface="+mj-lt"/>
                <a:cs typeface="Lucida Sans Unicode" pitchFamily="34" charset="0"/>
              </a:rPr>
              <a:t>et al</a:t>
            </a:r>
            <a:r>
              <a:rPr lang="en-GB" sz="1600" dirty="0" smtClean="0">
                <a:solidFill>
                  <a:schemeClr val="accent2"/>
                </a:solidFill>
                <a:latin typeface="+mj-lt"/>
                <a:cs typeface="Lucida Sans Unicode" pitchFamily="34" charset="0"/>
              </a:rPr>
              <a:t>. PRL </a:t>
            </a:r>
            <a:r>
              <a:rPr lang="en-GB" sz="1600" b="1" dirty="0">
                <a:solidFill>
                  <a:schemeClr val="accent2"/>
                </a:solidFill>
                <a:latin typeface="+mj-lt"/>
                <a:cs typeface="Lucida Sans Unicode" pitchFamily="34" charset="0"/>
              </a:rPr>
              <a:t>114</a:t>
            </a:r>
            <a:r>
              <a:rPr lang="en-GB" sz="1600" dirty="0">
                <a:solidFill>
                  <a:schemeClr val="accent2"/>
                </a:solidFill>
                <a:latin typeface="+mj-lt"/>
                <a:cs typeface="Lucida Sans Unicode" pitchFamily="34" charset="0"/>
              </a:rPr>
              <a:t>, 036402 (2015)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667655" y="3961865"/>
            <a:ext cx="1996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Higher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transmission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17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"/>
    </mc:Choice>
    <mc:Fallback xmlns="">
      <p:transition spd="slow" advTm="2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ounded Rectangle 142"/>
          <p:cNvSpPr/>
          <p:nvPr/>
        </p:nvSpPr>
        <p:spPr>
          <a:xfrm>
            <a:off x="4810162" y="2385187"/>
            <a:ext cx="4154326" cy="44281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ounded Rectangle 5"/>
          <p:cNvSpPr/>
          <p:nvPr/>
        </p:nvSpPr>
        <p:spPr>
          <a:xfrm>
            <a:off x="157721" y="2367547"/>
            <a:ext cx="4257574" cy="44281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extBox 29"/>
          <p:cNvSpPr txBox="1"/>
          <p:nvPr/>
        </p:nvSpPr>
        <p:spPr>
          <a:xfrm>
            <a:off x="-8802" y="616622"/>
            <a:ext cx="3265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2000" b="1" dirty="0" err="1" smtClean="0">
                <a:latin typeface="Calibri"/>
              </a:rPr>
              <a:t>Measurements</a:t>
            </a:r>
            <a:r>
              <a:rPr lang="fr-FR" sz="2000" b="1" dirty="0" smtClean="0">
                <a:latin typeface="Calibri"/>
              </a:rPr>
              <a:t> in real-</a:t>
            </a:r>
            <a:r>
              <a:rPr lang="fr-FR" sz="2000" b="1" dirty="0" err="1" smtClean="0">
                <a:latin typeface="Calibri"/>
              </a:rPr>
              <a:t>space</a:t>
            </a:r>
            <a:r>
              <a:rPr lang="fr-FR" sz="2000" b="1" dirty="0" smtClean="0">
                <a:latin typeface="Calibri"/>
              </a:rPr>
              <a:t>:</a:t>
            </a:r>
            <a:endParaRPr lang="fr-FR" sz="2000" b="1" dirty="0">
              <a:latin typeface="Calibri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-29849" y="2731633"/>
            <a:ext cx="4676775" cy="2044250"/>
            <a:chOff x="388087" y="1082783"/>
            <a:chExt cx="4676775" cy="2044250"/>
          </a:xfrm>
        </p:grpSpPr>
        <p:grpSp>
          <p:nvGrpSpPr>
            <p:cNvPr id="113" name="Group 112"/>
            <p:cNvGrpSpPr/>
            <p:nvPr/>
          </p:nvGrpSpPr>
          <p:grpSpPr>
            <a:xfrm>
              <a:off x="388087" y="1082783"/>
              <a:ext cx="4676775" cy="2044250"/>
              <a:chOff x="388087" y="683538"/>
              <a:chExt cx="4676775" cy="2044250"/>
            </a:xfrm>
          </p:grpSpPr>
          <p:grpSp>
            <p:nvGrpSpPr>
              <p:cNvPr id="115" name="Group 114"/>
              <p:cNvGrpSpPr/>
              <p:nvPr/>
            </p:nvGrpSpPr>
            <p:grpSpPr>
              <a:xfrm>
                <a:off x="682149" y="683538"/>
                <a:ext cx="3825522" cy="1090395"/>
                <a:chOff x="682149" y="683538"/>
                <a:chExt cx="3825522" cy="1090395"/>
              </a:xfrm>
            </p:grpSpPr>
            <p:pic>
              <p:nvPicPr>
                <p:cNvPr id="117" name="Picture 116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949"/>
                <a:stretch/>
              </p:blipFill>
              <p:spPr>
                <a:xfrm>
                  <a:off x="682149" y="683538"/>
                  <a:ext cx="3825522" cy="1026517"/>
                </a:xfrm>
                <a:prstGeom prst="rect">
                  <a:avLst/>
                </a:prstGeom>
              </p:spPr>
            </p:pic>
            <p:sp>
              <p:nvSpPr>
                <p:cNvPr id="118" name="Rectangle 117"/>
                <p:cNvSpPr/>
                <p:nvPr/>
              </p:nvSpPr>
              <p:spPr>
                <a:xfrm>
                  <a:off x="940158" y="1390760"/>
                  <a:ext cx="3541690" cy="383173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aphicFrame>
            <p:nvGraphicFramePr>
              <p:cNvPr id="116" name="Object 1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14657717"/>
                  </p:ext>
                </p:extLst>
              </p:nvPr>
            </p:nvGraphicFramePr>
            <p:xfrm>
              <a:off x="388087" y="1324438"/>
              <a:ext cx="4676775" cy="1403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3330" name="Graph" r:id="rId6" imgW="3657600" imgH="1097280" progId="Origin50.Graph">
                      <p:embed/>
                    </p:oleObj>
                  </mc:Choice>
                  <mc:Fallback>
                    <p:oleObj name="Graph" r:id="rId6" imgW="3657600" imgH="1097280" progId="Origin50.Graph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88087" y="1324438"/>
                            <a:ext cx="4676775" cy="14033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4" name="TextBox 113"/>
            <p:cNvSpPr txBox="1"/>
            <p:nvPr/>
          </p:nvSpPr>
          <p:spPr>
            <a:xfrm>
              <a:off x="3303937" y="1722344"/>
              <a:ext cx="10967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 = 7 mW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671888" y="2758875"/>
            <a:ext cx="4679950" cy="2038144"/>
            <a:chOff x="4468592" y="1089314"/>
            <a:chExt cx="4679950" cy="2038144"/>
          </a:xfrm>
        </p:grpSpPr>
        <p:grpSp>
          <p:nvGrpSpPr>
            <p:cNvPr id="126" name="Group 125"/>
            <p:cNvGrpSpPr/>
            <p:nvPr/>
          </p:nvGrpSpPr>
          <p:grpSpPr>
            <a:xfrm>
              <a:off x="4468592" y="1089314"/>
              <a:ext cx="4679950" cy="2038144"/>
              <a:chOff x="4556260" y="691666"/>
              <a:chExt cx="4679950" cy="2038144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4849263" y="691666"/>
                <a:ext cx="3855581" cy="1075917"/>
                <a:chOff x="6918495" y="813365"/>
                <a:chExt cx="3855581" cy="1075917"/>
              </a:xfrm>
            </p:grpSpPr>
            <p:pic>
              <p:nvPicPr>
                <p:cNvPr id="130" name="Picture 129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218"/>
                <a:stretch/>
              </p:blipFill>
              <p:spPr>
                <a:xfrm>
                  <a:off x="6918495" y="813365"/>
                  <a:ext cx="3855581" cy="1026517"/>
                </a:xfrm>
                <a:prstGeom prst="rect">
                  <a:avLst/>
                </a:prstGeom>
              </p:spPr>
            </p:pic>
            <p:sp>
              <p:nvSpPr>
                <p:cNvPr id="131" name="Rectangle 130"/>
                <p:cNvSpPr/>
                <p:nvPr/>
              </p:nvSpPr>
              <p:spPr>
                <a:xfrm>
                  <a:off x="7213570" y="1506109"/>
                  <a:ext cx="3541690" cy="383173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aphicFrame>
            <p:nvGraphicFramePr>
              <p:cNvPr id="129" name="Object 1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57701317"/>
                  </p:ext>
                </p:extLst>
              </p:nvPr>
            </p:nvGraphicFramePr>
            <p:xfrm>
              <a:off x="4556260" y="1328047"/>
              <a:ext cx="4679950" cy="14017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3331" name="Graph" r:id="rId9" imgW="3657600" imgH="1097280" progId="Origin50.Graph">
                      <p:embed/>
                    </p:oleObj>
                  </mc:Choice>
                  <mc:Fallback>
                    <p:oleObj name="Graph" r:id="rId9" imgW="3657600" imgH="1097280" progId="Origin50.Graph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4556260" y="1328047"/>
                            <a:ext cx="4679950" cy="14017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7" name="TextBox 126"/>
            <p:cNvSpPr txBox="1"/>
            <p:nvPr/>
          </p:nvSpPr>
          <p:spPr>
            <a:xfrm>
              <a:off x="7239364" y="1754862"/>
              <a:ext cx="1330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 = 100 mW</a:t>
              </a:r>
            </a:p>
          </p:txBody>
        </p:sp>
      </p:grpSp>
      <p:graphicFrame>
        <p:nvGraphicFramePr>
          <p:cNvPr id="132" name="Objec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816633"/>
              </p:ext>
            </p:extLst>
          </p:nvPr>
        </p:nvGraphicFramePr>
        <p:xfrm>
          <a:off x="4671304" y="4403630"/>
          <a:ext cx="4693209" cy="1407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32" name="Graph" r:id="rId11" imgW="3657600" imgH="1097280" progId="Origin50.Graph">
                  <p:embed/>
                </p:oleObj>
              </mc:Choice>
              <mc:Fallback>
                <p:oleObj name="Graph" r:id="rId11" imgW="3657600" imgH="10972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71304" y="4403630"/>
                        <a:ext cx="4693209" cy="1407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ct 1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359274"/>
              </p:ext>
            </p:extLst>
          </p:nvPr>
        </p:nvGraphicFramePr>
        <p:xfrm>
          <a:off x="-36512" y="4374209"/>
          <a:ext cx="4679791" cy="1403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33" name="Graph" r:id="rId13" imgW="3657600" imgH="1097280" progId="Origin50.Graph">
                  <p:embed/>
                </p:oleObj>
              </mc:Choice>
              <mc:Fallback>
                <p:oleObj name="Graph" r:id="rId13" imgW="3657600" imgH="10972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-36512" y="4374209"/>
                        <a:ext cx="4679791" cy="1403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1214690"/>
            <a:ext cx="3011176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err="1" smtClean="0"/>
              <a:t>Low</a:t>
            </a:r>
            <a:r>
              <a:rPr lang="fr-FR" sz="1600" b="1" dirty="0"/>
              <a:t> </a:t>
            </a:r>
            <a:r>
              <a:rPr lang="fr-FR" sz="1600" b="1" dirty="0" err="1" smtClean="0"/>
              <a:t>density</a:t>
            </a:r>
            <a:r>
              <a:rPr lang="fr-FR" sz="1600" b="1" dirty="0" smtClean="0"/>
              <a:t> in the </a:t>
            </a:r>
            <a:r>
              <a:rPr lang="fr-FR" sz="1600" b="1" dirty="0" err="1" smtClean="0"/>
              <a:t>Upstream</a:t>
            </a:r>
            <a:endParaRPr lang="fr-FR" sz="1600" b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2801314" y="4409303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B050"/>
                </a:solidFill>
              </a:rPr>
              <a:t>Simulation</a:t>
            </a:r>
            <a:endParaRPr lang="fr-FR" sz="1600" b="1" dirty="0">
              <a:solidFill>
                <a:srgbClr val="00B050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485062" y="4436545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B050"/>
                </a:solidFill>
              </a:rPr>
              <a:t>Simulation</a:t>
            </a:r>
            <a:endParaRPr lang="fr-FR" sz="1600" b="1" dirty="0">
              <a:solidFill>
                <a:srgbClr val="00B050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50067" y="5855851"/>
            <a:ext cx="38860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/>
              <a:t>Interference</a:t>
            </a:r>
            <a:r>
              <a:rPr lang="fr-FR" sz="1600" b="1" dirty="0" smtClean="0"/>
              <a:t> pattern in the </a:t>
            </a:r>
            <a:r>
              <a:rPr lang="fr-FR" sz="1600" b="1" dirty="0" err="1" smtClean="0"/>
              <a:t>Upstream</a:t>
            </a:r>
            <a:endParaRPr lang="fr-FR" sz="1600" b="1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b="1" dirty="0" smtClean="0">
                <a:sym typeface="Wingdings" panose="05000000000000000000" pitchFamily="2" charset="2"/>
              </a:rPr>
              <a:t>Existence of a back </a:t>
            </a:r>
            <a:r>
              <a:rPr lang="fr-FR" sz="1600" b="1" dirty="0" err="1" smtClean="0">
                <a:sym typeface="Wingdings" panose="05000000000000000000" pitchFamily="2" charset="2"/>
              </a:rPr>
              <a:t>scattering</a:t>
            </a:r>
            <a:r>
              <a:rPr lang="fr-FR" sz="1600" b="1" dirty="0" smtClean="0">
                <a:sym typeface="Wingdings" panose="05000000000000000000" pitchFamily="2" charset="2"/>
              </a:rPr>
              <a:t> flow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b="1" dirty="0" smtClean="0">
                <a:sym typeface="Wingdings" panose="05000000000000000000" pitchFamily="2" charset="2"/>
              </a:rPr>
              <a:t>Not </a:t>
            </a:r>
            <a:r>
              <a:rPr lang="fr-FR" sz="1600" b="1" dirty="0" err="1" smtClean="0">
                <a:sym typeface="Wingdings" panose="05000000000000000000" pitchFamily="2" charset="2"/>
              </a:rPr>
              <a:t>superfluid</a:t>
            </a:r>
            <a:endParaRPr lang="fr-FR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5228215" y="5933962"/>
            <a:ext cx="353957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600" b="1" dirty="0"/>
              <a:t>Suppression of back </a:t>
            </a:r>
            <a:r>
              <a:rPr lang="fr-FR" sz="1600" b="1" dirty="0" err="1"/>
              <a:t>scattering</a:t>
            </a:r>
            <a:r>
              <a:rPr lang="fr-FR" sz="1600" b="1" dirty="0"/>
              <a:t> in the </a:t>
            </a:r>
            <a:r>
              <a:rPr lang="fr-FR" sz="1600" b="1" dirty="0" err="1"/>
              <a:t>Upstream</a:t>
            </a:r>
            <a:endParaRPr lang="fr-FR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600" b="1" dirty="0"/>
              <a:t> </a:t>
            </a:r>
            <a:r>
              <a:rPr lang="fr-FR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fr-FR" sz="16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Superfluid</a:t>
            </a:r>
            <a:r>
              <a:rPr lang="fr-FR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/</a:t>
            </a:r>
            <a:r>
              <a:rPr lang="fr-FR" sz="16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Subsonic</a:t>
            </a:r>
            <a:r>
              <a:rPr lang="fr-FR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 !</a:t>
            </a:r>
            <a:endParaRPr lang="fr-FR" sz="16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99823" y="2645119"/>
            <a:ext cx="0" cy="14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82815" y="2367771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Defect</a:t>
            </a:r>
            <a:r>
              <a:rPr lang="fr-FR" sz="1400" dirty="0" smtClean="0"/>
              <a:t> position</a:t>
            </a:r>
            <a:endParaRPr lang="fr-FR" sz="1400" dirty="0"/>
          </a:p>
        </p:txBody>
      </p:sp>
      <p:sp>
        <p:nvSpPr>
          <p:cNvPr id="144" name="TextBox 143"/>
          <p:cNvSpPr txBox="1"/>
          <p:nvPr/>
        </p:nvSpPr>
        <p:spPr>
          <a:xfrm>
            <a:off x="5428208" y="1195487"/>
            <a:ext cx="3139583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/>
              <a:t>High </a:t>
            </a:r>
            <a:r>
              <a:rPr lang="fr-FR" sz="1600" b="1" dirty="0" err="1" smtClean="0"/>
              <a:t>density</a:t>
            </a:r>
            <a:r>
              <a:rPr lang="fr-FR" sz="1600" b="1" dirty="0" smtClean="0"/>
              <a:t> in the </a:t>
            </a:r>
            <a:r>
              <a:rPr lang="fr-FR" sz="1600" b="1" dirty="0" err="1" smtClean="0"/>
              <a:t>Upstream</a:t>
            </a:r>
            <a:endParaRPr lang="fr-FR" sz="1600" b="1" dirty="0"/>
          </a:p>
        </p:txBody>
      </p:sp>
      <p:cxnSp>
        <p:nvCxnSpPr>
          <p:cNvPr id="145" name="Straight Arrow Connector 144"/>
          <p:cNvCxnSpPr/>
          <p:nvPr/>
        </p:nvCxnSpPr>
        <p:spPr>
          <a:xfrm>
            <a:off x="6412010" y="2672415"/>
            <a:ext cx="0" cy="14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5781354" y="2395067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Defect</a:t>
            </a:r>
            <a:r>
              <a:rPr lang="fr-FR" sz="1400" dirty="0" smtClean="0"/>
              <a:t> position</a:t>
            </a:r>
            <a:endParaRPr lang="fr-FR" sz="1400" dirty="0"/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0" y="7938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600" b="1" dirty="0" smtClean="0">
                <a:solidFill>
                  <a:schemeClr val="accent2"/>
                </a:solidFill>
              </a:rPr>
              <a:t>Subsonic-supersonic transition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pic>
        <p:nvPicPr>
          <p:cNvPr id="39" name="Picture 3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34006" b="1"/>
          <a:stretch/>
        </p:blipFill>
        <p:spPr>
          <a:xfrm>
            <a:off x="493468" y="1772632"/>
            <a:ext cx="2954621" cy="1043783"/>
          </a:xfrm>
          <a:prstGeom prst="rect">
            <a:avLst/>
          </a:prstGeom>
        </p:spPr>
      </p:pic>
      <p:pic>
        <p:nvPicPr>
          <p:cNvPr id="42" name="Picture 3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34006" b="1"/>
          <a:stretch/>
        </p:blipFill>
        <p:spPr>
          <a:xfrm>
            <a:off x="5220721" y="1845879"/>
            <a:ext cx="2954621" cy="1043783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1644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"/>
    </mc:Choice>
    <mc:Fallback xmlns="">
      <p:transition spd="slow" advTm="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1" grpId="0"/>
      <p:bldP spid="5" grpId="0"/>
      <p:bldP spid="144" grpId="0" animBg="1"/>
      <p:bldP spid="1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77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r="4720" b="6572"/>
          <a:stretch/>
        </p:blipFill>
        <p:spPr>
          <a:xfrm>
            <a:off x="3239852" y="4478918"/>
            <a:ext cx="1931658" cy="1815173"/>
          </a:xfrm>
          <a:prstGeom prst="rect">
            <a:avLst/>
          </a:prstGeom>
        </p:spPr>
      </p:pic>
      <p:pic>
        <p:nvPicPr>
          <p:cNvPr id="30" name="Picture 7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" b="6572"/>
          <a:stretch/>
        </p:blipFill>
        <p:spPr>
          <a:xfrm>
            <a:off x="3186559" y="1323699"/>
            <a:ext cx="2089544" cy="1837689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-36512" y="1017432"/>
            <a:ext cx="3144256" cy="6300000"/>
            <a:chOff x="1041378" y="454650"/>
            <a:chExt cx="3144256" cy="6288513"/>
          </a:xfrm>
        </p:grpSpPr>
        <p:grpSp>
          <p:nvGrpSpPr>
            <p:cNvPr id="40" name="Group 39"/>
            <p:cNvGrpSpPr/>
            <p:nvPr/>
          </p:nvGrpSpPr>
          <p:grpSpPr>
            <a:xfrm>
              <a:off x="1041378" y="454650"/>
              <a:ext cx="3144256" cy="6288513"/>
              <a:chOff x="1466381" y="853896"/>
              <a:chExt cx="3144256" cy="6288513"/>
            </a:xfrm>
          </p:grpSpPr>
          <p:graphicFrame>
            <p:nvGraphicFramePr>
              <p:cNvPr id="58" name="Object 57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466381" y="853896"/>
              <a:ext cx="3144256" cy="62885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4301" name="Graph" r:id="rId6" imgW="2560320" imgH="5120640" progId="Origin50.Graph">
                      <p:embed/>
                    </p:oleObj>
                  </mc:Choice>
                  <mc:Fallback>
                    <p:oleObj name="Graph" r:id="rId6" imgW="2560320" imgH="5120640" progId="Origin50.Graph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1466381" y="853896"/>
                            <a:ext cx="3144256" cy="62885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9" name="Straight Arrow Connector 58"/>
              <p:cNvCxnSpPr/>
              <p:nvPr/>
            </p:nvCxnSpPr>
            <p:spPr>
              <a:xfrm flipH="1">
                <a:off x="2910626" y="2240926"/>
                <a:ext cx="0" cy="252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2416104" y="1933149"/>
                <a:ext cx="1003223" cy="337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600" dirty="0" err="1" smtClean="0">
                    <a:solidFill>
                      <a:srgbClr val="FF0000"/>
                    </a:solidFill>
                    <a:latin typeface="Calibri"/>
                  </a:rPr>
                  <a:t>reflection</a:t>
                </a:r>
                <a:endParaRPr lang="fr-FR" sz="2000" dirty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403225" y="3412074"/>
                <a:ext cx="1003223" cy="337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600" dirty="0" err="1" smtClean="0">
                    <a:solidFill>
                      <a:srgbClr val="FF0000"/>
                    </a:solidFill>
                    <a:latin typeface="Calibri"/>
                  </a:rPr>
                  <a:t>reflection</a:t>
                </a:r>
                <a:endParaRPr lang="fr-FR" sz="2000" dirty="0">
                  <a:solidFill>
                    <a:srgbClr val="FF0000"/>
                  </a:solidFill>
                  <a:latin typeface="Calibri"/>
                </a:endParaRPr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>
            <a:xfrm>
              <a:off x="2627289" y="3281968"/>
              <a:ext cx="144000" cy="216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1188013" y="917755"/>
            <a:ext cx="126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prstClr val="black"/>
                </a:solidFill>
                <a:latin typeface="Calibri"/>
              </a:rPr>
              <a:t>UPSTREAM</a:t>
            </a:r>
            <a:endParaRPr lang="fr-FR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723273" y="1340768"/>
            <a:ext cx="896399" cy="3476704"/>
            <a:chOff x="4909381" y="495871"/>
            <a:chExt cx="896399" cy="3476704"/>
          </a:xfrm>
        </p:grpSpPr>
        <p:sp>
          <p:nvSpPr>
            <p:cNvPr id="71" name="TextBox 70"/>
            <p:cNvSpPr txBox="1"/>
            <p:nvPr/>
          </p:nvSpPr>
          <p:spPr>
            <a:xfrm>
              <a:off x="4911529" y="495871"/>
              <a:ext cx="6880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600" b="1" dirty="0" smtClean="0">
                  <a:solidFill>
                    <a:prstClr val="black"/>
                  </a:solidFill>
                  <a:latin typeface="Calibri"/>
                </a:rPr>
                <a:t>7 mW</a:t>
              </a:r>
              <a:endParaRPr lang="fr-FR" sz="16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911529" y="2052067"/>
              <a:ext cx="7922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600" b="1" dirty="0" smtClean="0">
                  <a:solidFill>
                    <a:prstClr val="black"/>
                  </a:solidFill>
                  <a:latin typeface="Calibri"/>
                </a:rPr>
                <a:t>80 mW</a:t>
              </a:r>
              <a:endParaRPr lang="fr-FR" sz="16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909381" y="3634021"/>
              <a:ext cx="8963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600" b="1" dirty="0" smtClean="0">
                  <a:solidFill>
                    <a:prstClr val="black"/>
                  </a:solidFill>
                  <a:latin typeface="Calibri"/>
                </a:rPr>
                <a:t>100 mW</a:t>
              </a:r>
              <a:endParaRPr lang="fr-FR" sz="16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7938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600" b="1" dirty="0" smtClean="0">
                <a:solidFill>
                  <a:schemeClr val="accent2"/>
                </a:solidFill>
              </a:rPr>
              <a:t>Momentum space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pic>
        <p:nvPicPr>
          <p:cNvPr id="23" name="Picture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47888"/>
          <a:stretch/>
        </p:blipFill>
        <p:spPr>
          <a:xfrm>
            <a:off x="2951820" y="800708"/>
            <a:ext cx="2820905" cy="78692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31940" y="308163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i="1" dirty="0" smtClean="0">
                <a:latin typeface="Arial" pitchFamily="34" charset="0"/>
                <a:cs typeface="Arial" pitchFamily="34" charset="0"/>
              </a:rPr>
              <a:t>k</a:t>
            </a:r>
            <a:endParaRPr lang="en-GB" sz="1600" i="1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 rot="16200000">
            <a:off x="2749326" y="2129432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>
                <a:latin typeface="Arial" pitchFamily="34" charset="0"/>
                <a:cs typeface="Arial" pitchFamily="34" charset="0"/>
              </a:rPr>
              <a:t>Energy</a:t>
            </a:r>
            <a:endParaRPr lang="en-GB" sz="1200" i="1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040711" y="618679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i="1" dirty="0" smtClean="0">
                <a:latin typeface="Arial" pitchFamily="34" charset="0"/>
                <a:cs typeface="Arial" pitchFamily="34" charset="0"/>
              </a:rPr>
              <a:t>k</a:t>
            </a:r>
            <a:endParaRPr lang="en-GB" sz="1600" i="1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 rot="16200000">
            <a:off x="2758097" y="5234592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>
                <a:latin typeface="Arial" pitchFamily="34" charset="0"/>
                <a:cs typeface="Arial" pitchFamily="34" charset="0"/>
              </a:rPr>
              <a:t>Energy</a:t>
            </a:r>
            <a:endParaRPr lang="en-GB" sz="1200" i="1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ight Arrow 6"/>
          <p:cNvSpPr/>
          <p:nvPr/>
        </p:nvSpPr>
        <p:spPr>
          <a:xfrm rot="8634360" flipV="1">
            <a:off x="2874073" y="1324338"/>
            <a:ext cx="383865" cy="3027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35" name="Straight Arrow Connector 81"/>
          <p:cNvCxnSpPr/>
          <p:nvPr/>
        </p:nvCxnSpPr>
        <p:spPr>
          <a:xfrm flipV="1">
            <a:off x="4526695" y="2478059"/>
            <a:ext cx="0" cy="244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82"/>
          <p:cNvSpPr txBox="1"/>
          <p:nvPr/>
        </p:nvSpPr>
        <p:spPr>
          <a:xfrm>
            <a:off x="3341832" y="2666131"/>
            <a:ext cx="841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+mj-lt"/>
              </a:rPr>
              <a:t>Scattered</a:t>
            </a:r>
            <a:endParaRPr lang="fr-FR" sz="1200" dirty="0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37" name="Straight Arrow Connector 84"/>
          <p:cNvCxnSpPr/>
          <p:nvPr/>
        </p:nvCxnSpPr>
        <p:spPr>
          <a:xfrm flipV="1">
            <a:off x="3779912" y="2478059"/>
            <a:ext cx="71932" cy="228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88"/>
          <p:cNvSpPr txBox="1"/>
          <p:nvPr/>
        </p:nvSpPr>
        <p:spPr>
          <a:xfrm>
            <a:off x="4284254" y="2703435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 err="1" smtClean="0">
                <a:solidFill>
                  <a:prstClr val="black"/>
                </a:solidFill>
                <a:latin typeface="+mj-lt"/>
              </a:rPr>
              <a:t>Fluid</a:t>
            </a:r>
            <a:endParaRPr lang="fr-FR" sz="1200" dirty="0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42" name="Straight Arrow Connector 81"/>
          <p:cNvCxnSpPr/>
          <p:nvPr/>
        </p:nvCxnSpPr>
        <p:spPr>
          <a:xfrm flipV="1">
            <a:off x="4369961" y="5661248"/>
            <a:ext cx="0" cy="244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88"/>
          <p:cNvSpPr txBox="1"/>
          <p:nvPr/>
        </p:nvSpPr>
        <p:spPr>
          <a:xfrm>
            <a:off x="4127520" y="5886624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 err="1" smtClean="0">
                <a:solidFill>
                  <a:prstClr val="black"/>
                </a:solidFill>
                <a:latin typeface="+mj-lt"/>
              </a:rPr>
              <a:t>Fluid</a:t>
            </a:r>
            <a:endParaRPr lang="fr-FR" sz="1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Oval 9"/>
          <p:cNvSpPr/>
          <p:nvPr/>
        </p:nvSpPr>
        <p:spPr>
          <a:xfrm>
            <a:off x="3167844" y="800708"/>
            <a:ext cx="882448" cy="74201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303958" y="4720793"/>
            <a:ext cx="1053328" cy="316750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231740" y="467984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latin typeface="Arial" pitchFamily="34" charset="0"/>
                <a:cs typeface="Arial" pitchFamily="34" charset="0"/>
              </a:rPr>
              <a:t>subsonic</a:t>
            </a:r>
            <a:endParaRPr lang="fr-FR" b="1" dirty="0" err="1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468708"/>
              </p:ext>
            </p:extLst>
          </p:nvPr>
        </p:nvGraphicFramePr>
        <p:xfrm>
          <a:off x="6299621" y="2980434"/>
          <a:ext cx="2520950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2" name="Equation" r:id="rId9" imgW="1562040" imgH="1396800" progId="Equation.DSMT4">
                  <p:embed/>
                </p:oleObj>
              </mc:Choice>
              <mc:Fallback>
                <p:oleObj name="Equation" r:id="rId9" imgW="1562040" imgH="1396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621" y="2980434"/>
                        <a:ext cx="2520950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371629" y="3024545"/>
            <a:ext cx="2376264" cy="725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426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12788"/>
            <a:ext cx="2663825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816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"/>
    </mc:Choice>
    <mc:Fallback xmlns="">
      <p:transition spd="slow" advTm="2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36512" y="1017432"/>
            <a:ext cx="3144256" cy="6300000"/>
            <a:chOff x="1041378" y="454650"/>
            <a:chExt cx="3144256" cy="6288513"/>
          </a:xfrm>
        </p:grpSpPr>
        <p:grpSp>
          <p:nvGrpSpPr>
            <p:cNvPr id="40" name="Group 39"/>
            <p:cNvGrpSpPr/>
            <p:nvPr/>
          </p:nvGrpSpPr>
          <p:grpSpPr>
            <a:xfrm>
              <a:off x="1041378" y="454650"/>
              <a:ext cx="3144256" cy="6288513"/>
              <a:chOff x="1466381" y="853896"/>
              <a:chExt cx="3144256" cy="6288513"/>
            </a:xfrm>
          </p:grpSpPr>
          <p:graphicFrame>
            <p:nvGraphicFramePr>
              <p:cNvPr id="58" name="Object 57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466381" y="853896"/>
              <a:ext cx="3144256" cy="62885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8392" name="Graph" r:id="rId4" imgW="2560320" imgH="5120640" progId="Origin50.Graph">
                      <p:embed/>
                    </p:oleObj>
                  </mc:Choice>
                  <mc:Fallback>
                    <p:oleObj name="Graph" r:id="rId4" imgW="2560320" imgH="5120640" progId="Origin50.Graph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466381" y="853896"/>
                            <a:ext cx="3144256" cy="62885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9" name="Straight Arrow Connector 58"/>
              <p:cNvCxnSpPr/>
              <p:nvPr/>
            </p:nvCxnSpPr>
            <p:spPr>
              <a:xfrm flipH="1">
                <a:off x="2910626" y="2240926"/>
                <a:ext cx="0" cy="252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2416104" y="1933149"/>
                <a:ext cx="1003223" cy="337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600" dirty="0" err="1" smtClean="0">
                    <a:solidFill>
                      <a:srgbClr val="FF0000"/>
                    </a:solidFill>
                    <a:latin typeface="Calibri"/>
                  </a:rPr>
                  <a:t>reflection</a:t>
                </a:r>
                <a:endParaRPr lang="fr-FR" sz="2000" dirty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403225" y="3412074"/>
                <a:ext cx="1003223" cy="337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600" dirty="0" err="1" smtClean="0">
                    <a:solidFill>
                      <a:srgbClr val="FF0000"/>
                    </a:solidFill>
                    <a:latin typeface="Calibri"/>
                  </a:rPr>
                  <a:t>reflection</a:t>
                </a:r>
                <a:endParaRPr lang="fr-FR" sz="2000" dirty="0">
                  <a:solidFill>
                    <a:srgbClr val="FF0000"/>
                  </a:solidFill>
                  <a:latin typeface="Calibri"/>
                </a:endParaRPr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>
            <a:xfrm>
              <a:off x="2627289" y="3281968"/>
              <a:ext cx="144000" cy="216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1188013" y="917755"/>
            <a:ext cx="126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prstClr val="black"/>
                </a:solidFill>
                <a:latin typeface="Calibri"/>
              </a:rPr>
              <a:t>UPSTREAM</a:t>
            </a:r>
            <a:endParaRPr lang="fr-FR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723273" y="1340768"/>
            <a:ext cx="896399" cy="3476704"/>
            <a:chOff x="4909381" y="495871"/>
            <a:chExt cx="896399" cy="3476704"/>
          </a:xfrm>
        </p:grpSpPr>
        <p:sp>
          <p:nvSpPr>
            <p:cNvPr id="71" name="TextBox 70"/>
            <p:cNvSpPr txBox="1"/>
            <p:nvPr/>
          </p:nvSpPr>
          <p:spPr>
            <a:xfrm>
              <a:off x="4911529" y="495871"/>
              <a:ext cx="6880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600" b="1" dirty="0" smtClean="0">
                  <a:solidFill>
                    <a:prstClr val="black"/>
                  </a:solidFill>
                  <a:latin typeface="Calibri"/>
                </a:rPr>
                <a:t>7 mW</a:t>
              </a:r>
              <a:endParaRPr lang="fr-FR" sz="16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911529" y="2052067"/>
              <a:ext cx="7922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600" b="1" dirty="0" smtClean="0">
                  <a:solidFill>
                    <a:prstClr val="black"/>
                  </a:solidFill>
                  <a:latin typeface="Calibri"/>
                </a:rPr>
                <a:t>80 mW</a:t>
              </a:r>
              <a:endParaRPr lang="fr-FR" sz="16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909381" y="3634021"/>
              <a:ext cx="8963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600" b="1" dirty="0" smtClean="0">
                  <a:solidFill>
                    <a:prstClr val="black"/>
                  </a:solidFill>
                  <a:latin typeface="Calibri"/>
                </a:rPr>
                <a:t>100 mW</a:t>
              </a:r>
              <a:endParaRPr lang="fr-FR" sz="16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7938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600" b="1" dirty="0" smtClean="0">
                <a:solidFill>
                  <a:schemeClr val="accent2"/>
                </a:solidFill>
              </a:rPr>
              <a:t>Momentum space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pic>
        <p:nvPicPr>
          <p:cNvPr id="23" name="Picture 3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47888"/>
          <a:stretch/>
        </p:blipFill>
        <p:spPr>
          <a:xfrm>
            <a:off x="2951820" y="800708"/>
            <a:ext cx="2820905" cy="786928"/>
          </a:xfrm>
          <a:prstGeom prst="rect">
            <a:avLst/>
          </a:prstGeom>
        </p:spPr>
      </p:pic>
      <p:sp>
        <p:nvSpPr>
          <p:cNvPr id="34" name="Right Arrow 6"/>
          <p:cNvSpPr/>
          <p:nvPr/>
        </p:nvSpPr>
        <p:spPr>
          <a:xfrm rot="8634360" flipV="1">
            <a:off x="2874073" y="1324338"/>
            <a:ext cx="383865" cy="3027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4" name="Oval 9"/>
          <p:cNvSpPr/>
          <p:nvPr/>
        </p:nvSpPr>
        <p:spPr>
          <a:xfrm>
            <a:off x="3167844" y="800708"/>
            <a:ext cx="882448" cy="74201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303958" y="4720793"/>
            <a:ext cx="1053328" cy="316750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231740" y="467984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latin typeface="Arial" pitchFamily="34" charset="0"/>
                <a:cs typeface="Arial" pitchFamily="34" charset="0"/>
              </a:rPr>
              <a:t>subsonic</a:t>
            </a:r>
            <a:endParaRPr lang="fr-FR" b="1" dirty="0" err="1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868774"/>
              </p:ext>
            </p:extLst>
          </p:nvPr>
        </p:nvGraphicFramePr>
        <p:xfrm>
          <a:off x="3593293" y="1895088"/>
          <a:ext cx="2520950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93" name="Equation" r:id="rId7" imgW="1562040" imgH="1396800" progId="Equation.DSMT4">
                  <p:embed/>
                </p:oleObj>
              </mc:Choice>
              <mc:Fallback>
                <p:oleObj name="Equation" r:id="rId7" imgW="156204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3293" y="1895088"/>
                        <a:ext cx="2520950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651407" y="1941531"/>
            <a:ext cx="2376264" cy="725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426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68" y="746666"/>
            <a:ext cx="2663825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2" r="32640"/>
          <a:stretch/>
        </p:blipFill>
        <p:spPr>
          <a:xfrm>
            <a:off x="6092057" y="2666547"/>
            <a:ext cx="2327566" cy="369574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781668" y="2852936"/>
            <a:ext cx="1231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Flow speed</a:t>
            </a:r>
            <a:endParaRPr lang="fr-FR" sz="1600" dirty="0"/>
          </a:p>
        </p:txBody>
      </p:sp>
      <p:sp>
        <p:nvSpPr>
          <p:cNvPr id="46" name="ZoneTexte 45"/>
          <p:cNvSpPr txBox="1"/>
          <p:nvPr/>
        </p:nvSpPr>
        <p:spPr>
          <a:xfrm>
            <a:off x="4839539" y="3457172"/>
            <a:ext cx="106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Speed of </a:t>
            </a:r>
          </a:p>
          <a:p>
            <a:pPr algn="ctr"/>
            <a:r>
              <a:rPr lang="fr-FR" sz="1600" dirty="0" err="1" smtClean="0"/>
              <a:t>sound</a:t>
            </a:r>
            <a:endParaRPr lang="fr-FR" sz="1600" dirty="0"/>
          </a:p>
        </p:txBody>
      </p:sp>
      <p:sp>
        <p:nvSpPr>
          <p:cNvPr id="8" name="Ellipse 7"/>
          <p:cNvSpPr/>
          <p:nvPr/>
        </p:nvSpPr>
        <p:spPr>
          <a:xfrm>
            <a:off x="7956376" y="4066310"/>
            <a:ext cx="504056" cy="137891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6579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"/>
    </mc:Choice>
    <mc:Fallback xmlns="">
      <p:transition spd="slow" advTm="2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2" r="3057"/>
          <a:stretch/>
        </p:blipFill>
        <p:spPr>
          <a:xfrm>
            <a:off x="964780" y="2304759"/>
            <a:ext cx="4320480" cy="3616633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7938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600" b="1" dirty="0" smtClean="0">
                <a:solidFill>
                  <a:schemeClr val="accent2"/>
                </a:solidFill>
              </a:rPr>
              <a:t>An acoustic black hole for </a:t>
            </a:r>
            <a:r>
              <a:rPr lang="en-US" sz="2600" b="1" dirty="0" err="1" smtClean="0">
                <a:solidFill>
                  <a:schemeClr val="accent2"/>
                </a:solidFill>
              </a:rPr>
              <a:t>polaritons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75656" y="6453336"/>
            <a:ext cx="3852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07526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829452" algn="l"/>
                <a:tab pos="1658904" algn="l"/>
                <a:tab pos="2488357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</a:pPr>
            <a:r>
              <a:rPr lang="en-GB" sz="1400" dirty="0" smtClean="0">
                <a:solidFill>
                  <a:srgbClr val="000000"/>
                </a:solidFill>
                <a:latin typeface="+mj-lt"/>
                <a:cs typeface="Lucida Sans Unicode" pitchFamily="34" charset="0"/>
              </a:rPr>
              <a:t>Nguyen </a:t>
            </a:r>
            <a:r>
              <a:rPr lang="en-GB" sz="1400" i="1" dirty="0" smtClean="0">
                <a:solidFill>
                  <a:srgbClr val="000000"/>
                </a:solidFill>
                <a:latin typeface="+mj-lt"/>
                <a:cs typeface="Lucida Sans Unicode" pitchFamily="34" charset="0"/>
              </a:rPr>
              <a:t>et al</a:t>
            </a:r>
            <a:r>
              <a:rPr lang="en-GB" sz="1400" dirty="0" smtClean="0">
                <a:solidFill>
                  <a:srgbClr val="000000"/>
                </a:solidFill>
                <a:latin typeface="+mj-lt"/>
                <a:cs typeface="Lucida Sans Unicode" pitchFamily="34" charset="0"/>
              </a:rPr>
              <a:t>. PRL </a:t>
            </a:r>
            <a:r>
              <a:rPr lang="en-GB" sz="1400" b="1" dirty="0">
                <a:solidFill>
                  <a:srgbClr val="000000"/>
                </a:solidFill>
                <a:latin typeface="+mj-lt"/>
                <a:cs typeface="Lucida Sans Unicode" pitchFamily="34" charset="0"/>
              </a:rPr>
              <a:t>114</a:t>
            </a:r>
            <a:r>
              <a:rPr lang="en-GB" sz="1400" dirty="0">
                <a:solidFill>
                  <a:srgbClr val="000000"/>
                </a:solidFill>
                <a:latin typeface="+mj-lt"/>
                <a:cs typeface="Lucida Sans Unicode" pitchFamily="34" charset="0"/>
              </a:rPr>
              <a:t>, 036402 (2015)</a:t>
            </a:r>
          </a:p>
        </p:txBody>
      </p:sp>
      <p:sp>
        <p:nvSpPr>
          <p:cNvPr id="17" name="Ellipse 16"/>
          <p:cNvSpPr/>
          <p:nvPr/>
        </p:nvSpPr>
        <p:spPr>
          <a:xfrm>
            <a:off x="2754623" y="3645024"/>
            <a:ext cx="504056" cy="137891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4559748" y="2996952"/>
            <a:ext cx="636063" cy="22322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Picture 2" descr="http://www.lpn.cnrs.fr/fr/Commun/Actualites/Images/2015-02-05-Amo-blackho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586" y="692696"/>
            <a:ext cx="3252226" cy="162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4" y="944192"/>
            <a:ext cx="2837780" cy="46450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96136" y="2780928"/>
            <a:ext cx="458614" cy="2705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291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7938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600" b="1" dirty="0" smtClean="0">
                <a:solidFill>
                  <a:schemeClr val="accent2"/>
                </a:solidFill>
              </a:rPr>
              <a:t>Conclusions and prospects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pic>
        <p:nvPicPr>
          <p:cNvPr id="6" name="Picture 2" descr="http://www.lpn.cnrs.fr/fr/Commun/Actualites/Images/2015-02-05-Amo-blackho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260" y="641011"/>
            <a:ext cx="3617891" cy="180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6503949" y="2335797"/>
            <a:ext cx="182877" cy="43893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7273828" y="2288441"/>
            <a:ext cx="212074" cy="533649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71983" y="2772147"/>
            <a:ext cx="3817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Measure</a:t>
            </a:r>
            <a:r>
              <a:rPr lang="fr-FR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of s</a:t>
            </a:r>
            <a:r>
              <a:rPr lang="fr-FR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patial </a:t>
            </a:r>
            <a:r>
              <a:rPr lang="fr-FR" sz="20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correlations</a:t>
            </a:r>
            <a:r>
              <a:rPr lang="fr-FR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?</a:t>
            </a:r>
            <a:endParaRPr lang="fr-FR" sz="20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481" y="2876972"/>
            <a:ext cx="319794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/>
              <p:cNvSpPr txBox="1"/>
              <p:nvPr/>
            </p:nvSpPr>
            <p:spPr>
              <a:xfrm rot="16200000">
                <a:off x="7628330" y="3518027"/>
                <a:ext cx="1637500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  <a:cs typeface="Arial" pitchFamily="34" charset="0"/>
                            </a:rPr>
                            <m:t>𝑔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  <a:cs typeface="Arial" pitchFamily="34" charset="0"/>
                            </a:rPr>
                            <m:t>(2)</m:t>
                          </m:r>
                        </m:sup>
                      </m:sSup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  <m:r>
                            <a:rPr lang="es-ES" b="0" i="1" smtClean="0">
                              <a:latin typeface="Cambria Math"/>
                              <a:cs typeface="Arial" pitchFamily="34" charset="0"/>
                            </a:rPr>
                            <m:t>, </m:t>
                          </m:r>
                          <m:r>
                            <a:rPr lang="es-ES" b="0" i="1" smtClean="0"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  <m:r>
                            <a:rPr lang="es-ES" b="0" i="1" smtClean="0"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e>
                      </m:d>
                      <m:r>
                        <a:rPr lang="es-ES" b="0" i="1" smtClean="0">
                          <a:latin typeface="Cambria Math"/>
                          <a:cs typeface="Arial" pitchFamily="34" charset="0"/>
                        </a:rPr>
                        <m:t>−1</m:t>
                      </m:r>
                    </m:oMath>
                  </m:oMathPara>
                </a14:m>
                <a:endParaRPr lang="fr-FR" dirty="0" err="1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628330" y="3518027"/>
                <a:ext cx="1637500" cy="380810"/>
              </a:xfrm>
              <a:prstGeom prst="rect">
                <a:avLst/>
              </a:prstGeom>
              <a:blipFill>
                <a:blip r:embed="rId4"/>
                <a:stretch>
                  <a:fillRect r="-79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/>
              <p:cNvSpPr txBox="1"/>
              <p:nvPr/>
            </p:nvSpPr>
            <p:spPr>
              <a:xfrm>
                <a:off x="8123479" y="2636912"/>
                <a:ext cx="6969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×</m:t>
                      </m:r>
                      <m:sSup>
                        <m:sSupPr>
                          <m:ctrlPr>
                            <a:rPr lang="fr-FR" sz="160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/>
                              <a:cs typeface="Arial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/>
                              <a:cs typeface="Arial" pitchFamily="34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fr-FR" sz="1600" dirty="0" err="1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479" y="2636912"/>
                <a:ext cx="696993" cy="338554"/>
              </a:xfrm>
              <a:prstGeom prst="rect">
                <a:avLst/>
              </a:prstGeom>
              <a:blipFill>
                <a:blip r:embed="rId5"/>
                <a:stretch>
                  <a:fillRect r="-7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954" y="2757934"/>
            <a:ext cx="2502789" cy="240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0" y="855121"/>
            <a:ext cx="5472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accent2"/>
                </a:solidFill>
              </a:rPr>
              <a:t>Realization</a:t>
            </a:r>
            <a:r>
              <a:rPr lang="fr-FR" sz="2000" dirty="0" smtClean="0">
                <a:solidFill>
                  <a:schemeClr val="accent2"/>
                </a:solidFill>
              </a:rPr>
              <a:t> an </a:t>
            </a:r>
            <a:r>
              <a:rPr lang="fr-FR" sz="2000" dirty="0" err="1" smtClean="0">
                <a:solidFill>
                  <a:schemeClr val="accent2"/>
                </a:solidFill>
              </a:rPr>
              <a:t>acoustic</a:t>
            </a:r>
            <a:r>
              <a:rPr lang="fr-FR" sz="2000" dirty="0" smtClean="0">
                <a:solidFill>
                  <a:schemeClr val="accent2"/>
                </a:solidFill>
              </a:rPr>
              <a:t> black </a:t>
            </a:r>
            <a:r>
              <a:rPr lang="fr-FR" sz="2000" dirty="0" err="1" smtClean="0">
                <a:solidFill>
                  <a:schemeClr val="accent2"/>
                </a:solidFill>
              </a:rPr>
              <a:t>hole</a:t>
            </a:r>
            <a:r>
              <a:rPr lang="fr-FR" sz="2000" dirty="0" smtClean="0">
                <a:solidFill>
                  <a:schemeClr val="accent2"/>
                </a:solidFill>
              </a:rPr>
              <a:t> for </a:t>
            </a:r>
            <a:r>
              <a:rPr lang="fr-FR" sz="2000" dirty="0" err="1" smtClean="0">
                <a:solidFill>
                  <a:schemeClr val="accent2"/>
                </a:solidFill>
              </a:rPr>
              <a:t>polariton</a:t>
            </a:r>
            <a:endParaRPr lang="fr-FR" sz="2000" dirty="0">
              <a:solidFill>
                <a:schemeClr val="accent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11824" y="1679520"/>
            <a:ext cx="3852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07526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829452" algn="l"/>
                <a:tab pos="1658904" algn="l"/>
                <a:tab pos="2488357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</a:pPr>
            <a:r>
              <a:rPr lang="en-GB" sz="1600" dirty="0" smtClean="0">
                <a:solidFill>
                  <a:schemeClr val="accent2"/>
                </a:solidFill>
                <a:latin typeface="+mj-lt"/>
                <a:cs typeface="Lucida Sans Unicode" pitchFamily="34" charset="0"/>
              </a:rPr>
              <a:t>Nguyen </a:t>
            </a:r>
            <a:r>
              <a:rPr lang="en-GB" sz="1600" i="1" dirty="0" smtClean="0">
                <a:solidFill>
                  <a:schemeClr val="accent2"/>
                </a:solidFill>
                <a:latin typeface="+mj-lt"/>
                <a:cs typeface="Lucida Sans Unicode" pitchFamily="34" charset="0"/>
              </a:rPr>
              <a:t>et al</a:t>
            </a:r>
            <a:r>
              <a:rPr lang="en-GB" sz="1600" dirty="0" smtClean="0">
                <a:solidFill>
                  <a:schemeClr val="accent2"/>
                </a:solidFill>
                <a:latin typeface="+mj-lt"/>
                <a:cs typeface="Lucida Sans Unicode" pitchFamily="34" charset="0"/>
              </a:rPr>
              <a:t>. PRL </a:t>
            </a:r>
            <a:r>
              <a:rPr lang="en-GB" sz="1600" b="1" dirty="0">
                <a:solidFill>
                  <a:schemeClr val="accent2"/>
                </a:solidFill>
                <a:latin typeface="+mj-lt"/>
                <a:cs typeface="Lucida Sans Unicode" pitchFamily="34" charset="0"/>
              </a:rPr>
              <a:t>114</a:t>
            </a:r>
            <a:r>
              <a:rPr lang="en-GB" sz="1600" dirty="0">
                <a:solidFill>
                  <a:schemeClr val="accent2"/>
                </a:solidFill>
                <a:latin typeface="+mj-lt"/>
                <a:cs typeface="Lucida Sans Unicode" pitchFamily="34" charset="0"/>
              </a:rPr>
              <a:t>, 036402 (2015)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85339" y="3212976"/>
            <a:ext cx="4928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chemeClr val="accent2"/>
                </a:solidFill>
              </a:rPr>
              <a:t>Pjotrs</a:t>
            </a:r>
            <a:r>
              <a:rPr lang="fr-FR" sz="1600" dirty="0">
                <a:solidFill>
                  <a:schemeClr val="accent2"/>
                </a:solidFill>
              </a:rPr>
              <a:t> </a:t>
            </a:r>
            <a:r>
              <a:rPr lang="fr-FR" sz="1600" dirty="0" err="1" smtClean="0">
                <a:solidFill>
                  <a:schemeClr val="accent2"/>
                </a:solidFill>
              </a:rPr>
              <a:t>Grišins</a:t>
            </a:r>
            <a:r>
              <a:rPr lang="fr-FR" sz="1600" dirty="0" smtClean="0">
                <a:solidFill>
                  <a:schemeClr val="accent2"/>
                </a:solidFill>
              </a:rPr>
              <a:t> et al., Phys</a:t>
            </a:r>
            <a:r>
              <a:rPr lang="fr-FR" sz="1600" dirty="0">
                <a:solidFill>
                  <a:schemeClr val="accent2"/>
                </a:solidFill>
              </a:rPr>
              <a:t>. </a:t>
            </a:r>
            <a:r>
              <a:rPr lang="fr-FR" sz="1600" dirty="0" err="1">
                <a:solidFill>
                  <a:schemeClr val="accent2"/>
                </a:solidFill>
              </a:rPr>
              <a:t>Rev</a:t>
            </a:r>
            <a:r>
              <a:rPr lang="fr-FR" sz="1600" dirty="0">
                <a:solidFill>
                  <a:schemeClr val="accent2"/>
                </a:solidFill>
              </a:rPr>
              <a:t>. B 94, </a:t>
            </a:r>
            <a:r>
              <a:rPr lang="fr-FR" sz="1600" dirty="0" smtClean="0">
                <a:solidFill>
                  <a:schemeClr val="accent2"/>
                </a:solidFill>
              </a:rPr>
              <a:t>144518 (2016)</a:t>
            </a:r>
          </a:p>
          <a:p>
            <a:pPr marL="342900" indent="-342900">
              <a:buAutoNum type="alphaUcPeriod"/>
            </a:pPr>
            <a:r>
              <a:rPr lang="en-US" sz="1600" dirty="0" err="1" smtClean="0">
                <a:solidFill>
                  <a:schemeClr val="accent2"/>
                </a:solidFill>
              </a:rPr>
              <a:t>Recati</a:t>
            </a:r>
            <a:r>
              <a:rPr lang="en-US" sz="1600" dirty="0">
                <a:solidFill>
                  <a:schemeClr val="accent2"/>
                </a:solidFill>
              </a:rPr>
              <a:t>, N. </a:t>
            </a:r>
            <a:r>
              <a:rPr lang="en-US" sz="1600" dirty="0" err="1">
                <a:solidFill>
                  <a:schemeClr val="accent2"/>
                </a:solidFill>
              </a:rPr>
              <a:t>Pavloff</a:t>
            </a:r>
            <a:r>
              <a:rPr lang="en-US" sz="1600" dirty="0">
                <a:solidFill>
                  <a:schemeClr val="accent2"/>
                </a:solidFill>
              </a:rPr>
              <a:t>, and I. </a:t>
            </a:r>
            <a:r>
              <a:rPr lang="en-US" sz="1600" dirty="0" err="1" smtClean="0">
                <a:solidFill>
                  <a:schemeClr val="accent2"/>
                </a:solidFill>
              </a:rPr>
              <a:t>Carusotto</a:t>
            </a:r>
            <a:r>
              <a:rPr lang="en-US" sz="1600" dirty="0" smtClean="0">
                <a:solidFill>
                  <a:schemeClr val="accent2"/>
                </a:solidFill>
              </a:rPr>
              <a:t>, 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                             Phys</a:t>
            </a:r>
            <a:r>
              <a:rPr lang="en-US" sz="1600" dirty="0">
                <a:solidFill>
                  <a:schemeClr val="accent2"/>
                </a:solidFill>
              </a:rPr>
              <a:t>. Rev. A 80, 043603 </a:t>
            </a:r>
            <a:r>
              <a:rPr lang="en-US" sz="1600" dirty="0" smtClean="0">
                <a:solidFill>
                  <a:schemeClr val="accent2"/>
                </a:solidFill>
              </a:rPr>
              <a:t>(2009)</a:t>
            </a:r>
            <a:endParaRPr lang="fr-FR" sz="1600" dirty="0">
              <a:solidFill>
                <a:schemeClr val="accent2"/>
              </a:solidFill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7"/>
          <a:srcRect b="1747"/>
          <a:stretch/>
        </p:blipFill>
        <p:spPr>
          <a:xfrm>
            <a:off x="107504" y="4053669"/>
            <a:ext cx="5184576" cy="1031515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79" y="5325409"/>
            <a:ext cx="6306826" cy="13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0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7938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600" b="1" dirty="0" smtClean="0">
                <a:solidFill>
                  <a:schemeClr val="accent2"/>
                </a:solidFill>
              </a:rPr>
              <a:t>Conclusions and prospects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28411" y="716087"/>
            <a:ext cx="675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Tilted</a:t>
            </a:r>
            <a:r>
              <a:rPr lang="fr-FR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Dirac </a:t>
            </a:r>
            <a:r>
              <a:rPr lang="fr-FR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cones</a:t>
            </a:r>
            <a:r>
              <a:rPr lang="fr-FR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in 2D </a:t>
            </a:r>
            <a:r>
              <a:rPr lang="fr-FR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materials</a:t>
            </a:r>
            <a:r>
              <a:rPr lang="fr-FR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emulate</a:t>
            </a:r>
            <a:r>
              <a:rPr lang="fr-FR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black </a:t>
            </a:r>
            <a:r>
              <a:rPr lang="fr-FR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hole</a:t>
            </a:r>
            <a:r>
              <a:rPr lang="fr-FR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metric</a:t>
            </a:r>
            <a:endParaRPr lang="fr-FR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7784" y="1455604"/>
            <a:ext cx="5598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accent2"/>
                </a:solidFill>
              </a:rPr>
              <a:t>H</a:t>
            </a:r>
            <a:r>
              <a:rPr lang="en-GB" sz="1600" dirty="0">
                <a:solidFill>
                  <a:schemeClr val="accent2"/>
                </a:solidFill>
              </a:rPr>
              <a:t>. </a:t>
            </a:r>
            <a:r>
              <a:rPr lang="en-GB" sz="1600" dirty="0" smtClean="0">
                <a:solidFill>
                  <a:schemeClr val="accent2"/>
                </a:solidFill>
              </a:rPr>
              <a:t>Huang et al., </a:t>
            </a:r>
            <a:r>
              <a:rPr lang="en-GB" sz="1600" dirty="0" smtClean="0">
                <a:solidFill>
                  <a:schemeClr val="accent2"/>
                </a:solidFill>
              </a:rPr>
              <a:t>Phys</a:t>
            </a:r>
            <a:r>
              <a:rPr lang="en-GB" sz="1600" dirty="0">
                <a:solidFill>
                  <a:schemeClr val="accent2"/>
                </a:solidFill>
              </a:rPr>
              <a:t>. Rev. B 98, 121110 (2018)</a:t>
            </a:r>
            <a:endParaRPr lang="fr-FR" sz="1600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3708" y="1125088"/>
            <a:ext cx="5904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accent2"/>
                </a:solidFill>
              </a:rPr>
              <a:t>G</a:t>
            </a:r>
            <a:r>
              <a:rPr lang="en-GB" sz="1600" dirty="0">
                <a:solidFill>
                  <a:schemeClr val="accent2"/>
                </a:solidFill>
              </a:rPr>
              <a:t>. E. </a:t>
            </a:r>
            <a:r>
              <a:rPr lang="en-GB" sz="1600" dirty="0" err="1">
                <a:solidFill>
                  <a:schemeClr val="accent2"/>
                </a:solidFill>
              </a:rPr>
              <a:t>Volovik</a:t>
            </a:r>
            <a:r>
              <a:rPr lang="en-GB" sz="1600" dirty="0">
                <a:solidFill>
                  <a:schemeClr val="accent2"/>
                </a:solidFill>
              </a:rPr>
              <a:t> and K. Zhang, JETP Lett. </a:t>
            </a:r>
            <a:r>
              <a:rPr lang="en-GB" sz="1600" b="1" dirty="0">
                <a:solidFill>
                  <a:schemeClr val="accent2"/>
                </a:solidFill>
              </a:rPr>
              <a:t>104</a:t>
            </a:r>
            <a:r>
              <a:rPr lang="en-GB" sz="1600" dirty="0">
                <a:solidFill>
                  <a:schemeClr val="accent2"/>
                </a:solidFill>
              </a:rPr>
              <a:t>, 645 (2016</a:t>
            </a:r>
            <a:r>
              <a:rPr lang="en-GB" sz="1600" dirty="0" smtClean="0">
                <a:solidFill>
                  <a:schemeClr val="accent2"/>
                </a:solidFill>
              </a:rPr>
              <a:t>)</a:t>
            </a:r>
            <a:endParaRPr lang="fr-FR" sz="1600" dirty="0">
              <a:solidFill>
                <a:schemeClr val="accent2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2411760" y="4512196"/>
            <a:ext cx="1054282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2267744" y="4725144"/>
            <a:ext cx="1054282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6159994" y="4512196"/>
            <a:ext cx="1054282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127207"/>
            <a:ext cx="5965773" cy="212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3266623" y="3255558"/>
            <a:ext cx="7320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>
                <a:solidFill>
                  <a:schemeClr val="bg1"/>
                </a:solidFill>
                <a:latin typeface="Arial" charset="0"/>
              </a:rPr>
              <a:t>4</a:t>
            </a:r>
            <a:r>
              <a:rPr lang="es-ES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" b="1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s-ES" b="1" dirty="0" smtClean="0">
                <a:solidFill>
                  <a:schemeClr val="bg1"/>
                </a:solidFill>
                <a:latin typeface="Arial" charset="0"/>
              </a:rPr>
              <a:t>m</a:t>
            </a:r>
            <a:endParaRPr lang="fr-FR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0" name="Picture 3" descr="G:\LPN\Data and analysis\2012 Graphene\C4T44-janvier2013\C4T44SiN_apres gravure ICP 8 min_q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6" b="12897"/>
          <a:stretch/>
        </p:blipFill>
        <p:spPr bwMode="auto">
          <a:xfrm>
            <a:off x="467544" y="692696"/>
            <a:ext cx="3968400" cy="272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bject 58"/>
          <p:cNvSpPr txBox="1"/>
          <p:nvPr/>
        </p:nvSpPr>
        <p:spPr>
          <a:xfrm>
            <a:off x="1835696" y="2864549"/>
            <a:ext cx="284431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600" spc="5" dirty="0">
                <a:solidFill>
                  <a:schemeClr val="bg1"/>
                </a:solidFill>
                <a:cs typeface="Tahoma"/>
              </a:rPr>
              <a:t>Pill</a:t>
            </a:r>
            <a:r>
              <a:rPr sz="1600" spc="-25" dirty="0">
                <a:solidFill>
                  <a:schemeClr val="bg1"/>
                </a:solidFill>
                <a:cs typeface="Tahoma"/>
              </a:rPr>
              <a:t>a</a:t>
            </a:r>
            <a:r>
              <a:rPr sz="1600" spc="-30" dirty="0">
                <a:solidFill>
                  <a:schemeClr val="bg1"/>
                </a:solidFill>
                <a:cs typeface="Tahoma"/>
              </a:rPr>
              <a:t>r</a:t>
            </a:r>
            <a:r>
              <a:rPr sz="1600" spc="15" dirty="0">
                <a:solidFill>
                  <a:schemeClr val="bg1"/>
                </a:solidFill>
                <a:cs typeface="Tahoma"/>
              </a:rPr>
              <a:t> </a:t>
            </a:r>
            <a:r>
              <a:rPr sz="1600" spc="-55" dirty="0">
                <a:solidFill>
                  <a:schemeClr val="bg1"/>
                </a:solidFill>
                <a:cs typeface="Tahoma"/>
              </a:rPr>
              <a:t>diamete</a:t>
            </a:r>
            <a:r>
              <a:rPr sz="1600" spc="-35" dirty="0">
                <a:solidFill>
                  <a:schemeClr val="bg1"/>
                </a:solidFill>
                <a:cs typeface="Tahoma"/>
              </a:rPr>
              <a:t>r</a:t>
            </a:r>
            <a:r>
              <a:rPr sz="1600" spc="15" dirty="0">
                <a:solidFill>
                  <a:schemeClr val="bg1"/>
                </a:solidFill>
                <a:cs typeface="Tahoma"/>
              </a:rPr>
              <a:t> </a:t>
            </a:r>
            <a:r>
              <a:rPr sz="1600" spc="40" dirty="0">
                <a:solidFill>
                  <a:schemeClr val="bg1"/>
                </a:solidFill>
                <a:cs typeface="Tahoma"/>
              </a:rPr>
              <a:t>=</a:t>
            </a:r>
            <a:r>
              <a:rPr sz="1600" spc="15" dirty="0">
                <a:solidFill>
                  <a:schemeClr val="bg1"/>
                </a:solidFill>
                <a:cs typeface="Tahoma"/>
              </a:rPr>
              <a:t> </a:t>
            </a:r>
            <a:r>
              <a:rPr sz="1600" spc="-60" dirty="0">
                <a:solidFill>
                  <a:schemeClr val="bg1"/>
                </a:solidFill>
                <a:cs typeface="Tahoma"/>
              </a:rPr>
              <a:t>3</a:t>
            </a:r>
            <a:r>
              <a:rPr sz="1600" spc="15" dirty="0">
                <a:solidFill>
                  <a:schemeClr val="bg1"/>
                </a:solidFill>
                <a:cs typeface="Tahoma"/>
              </a:rPr>
              <a:t> </a:t>
            </a:r>
            <a:r>
              <a:rPr sz="1600" i="1" spc="20" dirty="0">
                <a:solidFill>
                  <a:schemeClr val="bg1"/>
                </a:solidFill>
                <a:cs typeface="Arial"/>
              </a:rPr>
              <a:t>µ</a:t>
            </a:r>
            <a:r>
              <a:rPr sz="1600" spc="-45" dirty="0">
                <a:solidFill>
                  <a:schemeClr val="bg1"/>
                </a:solidFill>
                <a:cs typeface="Tahoma"/>
              </a:rPr>
              <a:t>m </a:t>
            </a:r>
            <a:endParaRPr lang="en-GB" sz="1600" spc="-45" dirty="0" smtClean="0">
              <a:solidFill>
                <a:schemeClr val="bg1"/>
              </a:solidFill>
              <a:cs typeface="Tahoma"/>
            </a:endParaRPr>
          </a:p>
          <a:p>
            <a:pPr marL="12700" marR="5080"/>
            <a:r>
              <a:rPr lang="en-GB" sz="1600" spc="-60" dirty="0" err="1" smtClean="0">
                <a:solidFill>
                  <a:schemeClr val="bg1"/>
                </a:solidFill>
                <a:cs typeface="Tahoma"/>
              </a:rPr>
              <a:t>Interpillar</a:t>
            </a:r>
            <a:r>
              <a:rPr lang="en-GB" sz="1600" spc="-60" dirty="0" smtClean="0">
                <a:solidFill>
                  <a:schemeClr val="bg1"/>
                </a:solidFill>
                <a:cs typeface="Tahoma"/>
              </a:rPr>
              <a:t> distance </a:t>
            </a:r>
            <a:r>
              <a:rPr sz="1600" spc="-60" dirty="0" smtClean="0">
                <a:solidFill>
                  <a:schemeClr val="bg1"/>
                </a:solidFill>
                <a:cs typeface="Tahoma"/>
              </a:rPr>
              <a:t>a</a:t>
            </a:r>
            <a:r>
              <a:rPr sz="1600" spc="15" dirty="0" smtClean="0">
                <a:solidFill>
                  <a:schemeClr val="bg1"/>
                </a:solidFill>
                <a:cs typeface="Tahoma"/>
              </a:rPr>
              <a:t> </a:t>
            </a:r>
            <a:r>
              <a:rPr sz="1600" spc="40" dirty="0">
                <a:solidFill>
                  <a:schemeClr val="bg1"/>
                </a:solidFill>
                <a:cs typeface="Tahoma"/>
              </a:rPr>
              <a:t>=</a:t>
            </a:r>
            <a:r>
              <a:rPr sz="1600" spc="15" dirty="0">
                <a:solidFill>
                  <a:schemeClr val="bg1"/>
                </a:solidFill>
                <a:cs typeface="Tahoma"/>
              </a:rPr>
              <a:t> </a:t>
            </a:r>
            <a:r>
              <a:rPr sz="1600" spc="-55" dirty="0">
                <a:solidFill>
                  <a:schemeClr val="bg1"/>
                </a:solidFill>
                <a:cs typeface="Tahoma"/>
              </a:rPr>
              <a:t>2.</a:t>
            </a:r>
            <a:r>
              <a:rPr sz="1600" spc="-60" dirty="0">
                <a:solidFill>
                  <a:schemeClr val="bg1"/>
                </a:solidFill>
                <a:cs typeface="Tahoma"/>
              </a:rPr>
              <a:t>4</a:t>
            </a:r>
            <a:r>
              <a:rPr sz="1600" spc="15" dirty="0">
                <a:solidFill>
                  <a:schemeClr val="bg1"/>
                </a:solidFill>
                <a:cs typeface="Tahoma"/>
              </a:rPr>
              <a:t> </a:t>
            </a:r>
            <a:r>
              <a:rPr sz="1600" i="1" spc="20" dirty="0">
                <a:solidFill>
                  <a:schemeClr val="bg1"/>
                </a:solidFill>
                <a:cs typeface="Arial"/>
              </a:rPr>
              <a:t>µ</a:t>
            </a:r>
            <a:r>
              <a:rPr sz="1600" spc="-70" dirty="0">
                <a:solidFill>
                  <a:schemeClr val="bg1"/>
                </a:solidFill>
                <a:cs typeface="Tahoma"/>
              </a:rPr>
              <a:t>m</a:t>
            </a:r>
            <a:endParaRPr sz="1600" dirty="0">
              <a:solidFill>
                <a:schemeClr val="bg1"/>
              </a:solidFill>
              <a:cs typeface="Tahoma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44624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s-ES" sz="2600" b="1" dirty="0" err="1" smtClean="0">
                <a:solidFill>
                  <a:schemeClr val="accent2"/>
                </a:solidFill>
              </a:rPr>
              <a:t>Polariton</a:t>
            </a:r>
            <a:r>
              <a:rPr lang="es-ES" sz="2600" b="1" dirty="0" smtClean="0">
                <a:solidFill>
                  <a:schemeClr val="accent2"/>
                </a:solidFill>
              </a:rPr>
              <a:t> </a:t>
            </a:r>
            <a:r>
              <a:rPr lang="es-ES" sz="2600" b="1" dirty="0" err="1" smtClean="0">
                <a:solidFill>
                  <a:schemeClr val="accent2"/>
                </a:solidFill>
              </a:rPr>
              <a:t>honeycomb</a:t>
            </a:r>
            <a:r>
              <a:rPr lang="es-ES" sz="2600" b="1" dirty="0" smtClean="0">
                <a:solidFill>
                  <a:schemeClr val="accent2"/>
                </a:solidFill>
              </a:rPr>
              <a:t> </a:t>
            </a:r>
            <a:r>
              <a:rPr lang="es-ES" sz="2600" b="1" dirty="0" err="1" smtClean="0">
                <a:solidFill>
                  <a:schemeClr val="accent2"/>
                </a:solidFill>
              </a:rPr>
              <a:t>lattice</a:t>
            </a:r>
            <a:endParaRPr lang="en-GB" sz="2600" b="1" dirty="0">
              <a:solidFill>
                <a:schemeClr val="accent2"/>
              </a:solidFill>
            </a:endParaRPr>
          </a:p>
        </p:txBody>
      </p:sp>
      <p:cxnSp>
        <p:nvCxnSpPr>
          <p:cNvPr id="12" name="Connecteur droit 48"/>
          <p:cNvCxnSpPr/>
          <p:nvPr/>
        </p:nvCxnSpPr>
        <p:spPr>
          <a:xfrm>
            <a:off x="3478957" y="3645024"/>
            <a:ext cx="378952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9"/>
          <p:cNvPicPr preferRelativeResize="0">
            <a:picLocks noChangeArrowheads="1"/>
          </p:cNvPicPr>
          <p:nvPr/>
        </p:nvPicPr>
        <p:blipFill rotWithShape="1">
          <a:blip r:embed="rId3" cstate="print"/>
          <a:srcRect l="29832" t="53142" r="48335" b="35523"/>
          <a:stretch/>
        </p:blipFill>
        <p:spPr bwMode="auto">
          <a:xfrm>
            <a:off x="3491880" y="3599348"/>
            <a:ext cx="1669116" cy="67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9"/>
          <p:cNvPicPr preferRelativeResize="0">
            <a:picLocks noChangeArrowheads="1"/>
          </p:cNvPicPr>
          <p:nvPr/>
        </p:nvPicPr>
        <p:blipFill rotWithShape="1">
          <a:blip r:embed="rId3" cstate="print"/>
          <a:srcRect l="42618" t="74381" r="48205" b="12810"/>
          <a:stretch/>
        </p:blipFill>
        <p:spPr bwMode="auto">
          <a:xfrm>
            <a:off x="4364000" y="4797682"/>
            <a:ext cx="701600" cy="76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/>
          <p:cNvPicPr preferRelativeResize="0">
            <a:picLocks noChangeArrowheads="1"/>
          </p:cNvPicPr>
          <p:nvPr/>
        </p:nvPicPr>
        <p:blipFill rotWithShape="1">
          <a:blip r:embed="rId3" cstate="print"/>
          <a:srcRect l="51183" t="41207" r="5173" b="1"/>
          <a:stretch/>
        </p:blipFill>
        <p:spPr bwMode="auto">
          <a:xfrm>
            <a:off x="5148064" y="2864549"/>
            <a:ext cx="3804545" cy="348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7"/>
          <a:stretch/>
        </p:blipFill>
        <p:spPr bwMode="auto">
          <a:xfrm>
            <a:off x="111449" y="3440224"/>
            <a:ext cx="3380431" cy="257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orme libre 11"/>
          <p:cNvSpPr/>
          <p:nvPr/>
        </p:nvSpPr>
        <p:spPr>
          <a:xfrm rot="19538191">
            <a:off x="3547714" y="4646835"/>
            <a:ext cx="677850" cy="614094"/>
          </a:xfrm>
          <a:custGeom>
            <a:avLst/>
            <a:gdLst>
              <a:gd name="connsiteX0" fmla="*/ 0 w 2852382"/>
              <a:gd name="connsiteY0" fmla="*/ 0 h 464024"/>
              <a:gd name="connsiteX1" fmla="*/ 777922 w 2852382"/>
              <a:gd name="connsiteY1" fmla="*/ 327547 h 464024"/>
              <a:gd name="connsiteX2" fmla="*/ 1856095 w 2852382"/>
              <a:gd name="connsiteY2" fmla="*/ 464024 h 464024"/>
              <a:gd name="connsiteX3" fmla="*/ 2852382 w 2852382"/>
              <a:gd name="connsiteY3" fmla="*/ 327547 h 464024"/>
              <a:gd name="connsiteX0" fmla="*/ 0 w 4151047"/>
              <a:gd name="connsiteY0" fmla="*/ 0 h 638529"/>
              <a:gd name="connsiteX1" fmla="*/ 777922 w 4151047"/>
              <a:gd name="connsiteY1" fmla="*/ 327547 h 638529"/>
              <a:gd name="connsiteX2" fmla="*/ 1856095 w 4151047"/>
              <a:gd name="connsiteY2" fmla="*/ 464024 h 638529"/>
              <a:gd name="connsiteX3" fmla="*/ 4151048 w 4151047"/>
              <a:gd name="connsiteY3" fmla="*/ 625881 h 638529"/>
              <a:gd name="connsiteX0" fmla="*/ 0 w 4151047"/>
              <a:gd name="connsiteY0" fmla="*/ 0 h 640958"/>
              <a:gd name="connsiteX1" fmla="*/ 777922 w 4151047"/>
              <a:gd name="connsiteY1" fmla="*/ 327547 h 640958"/>
              <a:gd name="connsiteX2" fmla="*/ 2047751 w 4151047"/>
              <a:gd name="connsiteY2" fmla="*/ 508610 h 640958"/>
              <a:gd name="connsiteX3" fmla="*/ 4151048 w 4151047"/>
              <a:gd name="connsiteY3" fmla="*/ 625881 h 640958"/>
              <a:gd name="connsiteX0" fmla="*/ 0 w 4151047"/>
              <a:gd name="connsiteY0" fmla="*/ 0 h 625881"/>
              <a:gd name="connsiteX1" fmla="*/ 777922 w 4151047"/>
              <a:gd name="connsiteY1" fmla="*/ 327547 h 625881"/>
              <a:gd name="connsiteX2" fmla="*/ 4151048 w 4151047"/>
              <a:gd name="connsiteY2" fmla="*/ 625881 h 625881"/>
              <a:gd name="connsiteX0" fmla="*/ 0 w 4151047"/>
              <a:gd name="connsiteY0" fmla="*/ 0 h 625881"/>
              <a:gd name="connsiteX1" fmla="*/ 1229354 w 4151047"/>
              <a:gd name="connsiteY1" fmla="*/ 450249 h 625881"/>
              <a:gd name="connsiteX2" fmla="*/ 4151048 w 4151047"/>
              <a:gd name="connsiteY2" fmla="*/ 625881 h 62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1047" h="625881">
                <a:moveTo>
                  <a:pt x="0" y="0"/>
                </a:moveTo>
                <a:cubicBezTo>
                  <a:pt x="234286" y="125105"/>
                  <a:pt x="537513" y="345935"/>
                  <a:pt x="1229354" y="450249"/>
                </a:cubicBezTo>
                <a:cubicBezTo>
                  <a:pt x="1921195" y="554563"/>
                  <a:pt x="3448314" y="563728"/>
                  <a:pt x="4151048" y="625881"/>
                </a:cubicBezTo>
              </a:path>
            </a:pathLst>
          </a:custGeom>
          <a:noFill/>
          <a:ln w="57150">
            <a:solidFill>
              <a:schemeClr val="tx2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9" r="20631"/>
          <a:stretch/>
        </p:blipFill>
        <p:spPr bwMode="auto">
          <a:xfrm rot="5400000">
            <a:off x="5711453" y="2373253"/>
            <a:ext cx="3105984" cy="365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 rot="16200000">
            <a:off x="7878110" y="3942301"/>
            <a:ext cx="2193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meV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– 1577)</a:t>
            </a:r>
          </a:p>
        </p:txBody>
      </p:sp>
      <p:sp>
        <p:nvSpPr>
          <p:cNvPr id="7" name="Ellipse 6"/>
          <p:cNvSpPr/>
          <p:nvPr/>
        </p:nvSpPr>
        <p:spPr>
          <a:xfrm>
            <a:off x="6542207" y="4953882"/>
            <a:ext cx="508129" cy="6040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7596336" y="4953882"/>
            <a:ext cx="508129" cy="6040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940045" y="4674622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Dirac </a:t>
            </a:r>
            <a:r>
              <a:rPr lang="fr-FR" sz="16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cones</a:t>
            </a:r>
            <a:endParaRPr lang="fr-FR" sz="16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2787" y="6217629"/>
            <a:ext cx="5527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chemeClr val="accent2"/>
                </a:solidFill>
              </a:rPr>
              <a:t>Jacqmin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i="1" dirty="0">
                <a:solidFill>
                  <a:schemeClr val="accent2"/>
                </a:solidFill>
              </a:rPr>
              <a:t>et al</a:t>
            </a:r>
            <a:r>
              <a:rPr lang="en-US" sz="1600" i="1" dirty="0" smtClean="0">
                <a:solidFill>
                  <a:schemeClr val="accent2"/>
                </a:solidFill>
              </a:rPr>
              <a:t>.,</a:t>
            </a:r>
            <a:r>
              <a:rPr lang="en-US" sz="1600" dirty="0" smtClean="0">
                <a:solidFill>
                  <a:schemeClr val="accent2"/>
                </a:solidFill>
              </a:rPr>
              <a:t> PRL </a:t>
            </a:r>
            <a:r>
              <a:rPr lang="en-US" sz="1600" b="1" dirty="0">
                <a:solidFill>
                  <a:schemeClr val="accent2"/>
                </a:solidFill>
              </a:rPr>
              <a:t>112,</a:t>
            </a:r>
            <a:r>
              <a:rPr lang="en-US" sz="1600" dirty="0">
                <a:solidFill>
                  <a:schemeClr val="accent2"/>
                </a:solidFill>
              </a:rPr>
              <a:t> 116402 (</a:t>
            </a:r>
            <a:r>
              <a:rPr lang="en-US" sz="1600" dirty="0" smtClean="0">
                <a:solidFill>
                  <a:schemeClr val="accent2"/>
                </a:solidFill>
              </a:rPr>
              <a:t>2014)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See also </a:t>
            </a:r>
            <a:r>
              <a:rPr lang="en-US" sz="1600" dirty="0" err="1" smtClean="0">
                <a:solidFill>
                  <a:schemeClr val="accent2"/>
                </a:solidFill>
              </a:rPr>
              <a:t>Yamamot</a:t>
            </a:r>
            <a:r>
              <a:rPr lang="en-US" sz="1600" dirty="0" smtClean="0">
                <a:solidFill>
                  <a:schemeClr val="accent2"/>
                </a:solidFill>
              </a:rPr>
              <a:t> (Stanford), </a:t>
            </a:r>
            <a:r>
              <a:rPr lang="en-US" sz="1600" dirty="0" err="1" smtClean="0">
                <a:solidFill>
                  <a:schemeClr val="accent2"/>
                </a:solidFill>
              </a:rPr>
              <a:t>Krizhanovskii</a:t>
            </a:r>
            <a:r>
              <a:rPr lang="en-US" sz="1600" dirty="0" smtClean="0">
                <a:solidFill>
                  <a:schemeClr val="accent2"/>
                </a:solidFill>
              </a:rPr>
              <a:t> (Sheffield)</a:t>
            </a:r>
            <a:endParaRPr lang="fr-FR" sz="1600" dirty="0">
              <a:solidFill>
                <a:schemeClr val="accent2"/>
              </a:solidFill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2509"/>
            <a:ext cx="3904162" cy="2198344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348358" y="274517"/>
            <a:ext cx="136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Graphène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7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771800" y="989694"/>
            <a:ext cx="2644997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24" b="1" dirty="0" smtClean="0"/>
              <a:t>COMPRESSION</a:t>
            </a:r>
            <a:endParaRPr lang="fr-FR" sz="1524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592585" y="989694"/>
            <a:ext cx="2644997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24" b="1" dirty="0" smtClean="0"/>
              <a:t>EXPANSION</a:t>
            </a:r>
            <a:endParaRPr lang="fr-FR" sz="1524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447" y="1340768"/>
            <a:ext cx="4535817" cy="182895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b="15554"/>
          <a:stretch/>
        </p:blipFill>
        <p:spPr>
          <a:xfrm>
            <a:off x="2203055" y="3303326"/>
            <a:ext cx="2740150" cy="11108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b="16804"/>
          <a:stretch/>
        </p:blipFill>
        <p:spPr>
          <a:xfrm>
            <a:off x="4943205" y="3258793"/>
            <a:ext cx="2294377" cy="111087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44926" y="178572"/>
            <a:ext cx="7720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accent2"/>
                </a:solidFill>
              </a:rPr>
              <a:t>Uniaxial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strain</a:t>
            </a:r>
            <a:r>
              <a:rPr lang="fr-FR" sz="2000" dirty="0" smtClean="0">
                <a:solidFill>
                  <a:schemeClr val="accent2"/>
                </a:solidFill>
              </a:rPr>
              <a:t> in </a:t>
            </a:r>
            <a:r>
              <a:rPr lang="fr-FR" sz="2000" dirty="0" err="1" smtClean="0">
                <a:solidFill>
                  <a:schemeClr val="accent2"/>
                </a:solidFill>
              </a:rPr>
              <a:t>polariton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graphene</a:t>
            </a:r>
            <a:r>
              <a:rPr lang="fr-FR" sz="2000" dirty="0" smtClean="0">
                <a:solidFill>
                  <a:schemeClr val="accent2"/>
                </a:solidFill>
              </a:rPr>
              <a:t>: </a:t>
            </a:r>
            <a:r>
              <a:rPr lang="fr-FR" sz="2000" dirty="0" err="1" smtClean="0">
                <a:solidFill>
                  <a:schemeClr val="accent2"/>
                </a:solidFill>
              </a:rPr>
              <a:t>tilted</a:t>
            </a:r>
            <a:r>
              <a:rPr lang="fr-FR" sz="2000" dirty="0" smtClean="0">
                <a:solidFill>
                  <a:schemeClr val="accent2"/>
                </a:solidFill>
              </a:rPr>
              <a:t> and type III Dirac </a:t>
            </a:r>
            <a:r>
              <a:rPr lang="fr-FR" sz="2000" dirty="0" err="1" smtClean="0">
                <a:solidFill>
                  <a:schemeClr val="accent2"/>
                </a:solidFill>
              </a:rPr>
              <a:t>cones</a:t>
            </a:r>
            <a:endParaRPr lang="fr-FR" sz="2000" dirty="0">
              <a:solidFill>
                <a:schemeClr val="accent2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/>
          <a:srcRect l="74493"/>
          <a:stretch/>
        </p:blipFill>
        <p:spPr>
          <a:xfrm>
            <a:off x="7068626" y="2492896"/>
            <a:ext cx="2219026" cy="220084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/>
          <a:srcRect l="16387" r="57954" b="15542"/>
          <a:stretch/>
        </p:blipFill>
        <p:spPr>
          <a:xfrm>
            <a:off x="104506" y="2636912"/>
            <a:ext cx="2232248" cy="185878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190027" y="5349383"/>
            <a:ext cx="6394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accent6"/>
                </a:solidFill>
              </a:rPr>
              <a:t>M. </a:t>
            </a:r>
            <a:r>
              <a:rPr lang="fr-FR" sz="2000" dirty="0" err="1" smtClean="0">
                <a:solidFill>
                  <a:schemeClr val="accent6"/>
                </a:solidFill>
              </a:rPr>
              <a:t>Milicevic</a:t>
            </a:r>
            <a:r>
              <a:rPr lang="fr-FR" sz="2000" dirty="0" smtClean="0">
                <a:solidFill>
                  <a:schemeClr val="accent6"/>
                </a:solidFill>
              </a:rPr>
              <a:t> et al., to </a:t>
            </a:r>
            <a:r>
              <a:rPr lang="fr-FR" sz="2000" dirty="0" err="1" smtClean="0">
                <a:solidFill>
                  <a:schemeClr val="accent6"/>
                </a:solidFill>
              </a:rPr>
              <a:t>appear</a:t>
            </a:r>
            <a:r>
              <a:rPr lang="fr-FR" sz="2000" dirty="0" smtClean="0">
                <a:solidFill>
                  <a:schemeClr val="accent6"/>
                </a:solidFill>
              </a:rPr>
              <a:t> in PRX (Arxiv1807.08650)</a:t>
            </a:r>
            <a:endParaRPr lang="fr-FR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1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lpn.cnrs.fr/fr/Commun/Actualites/Images/2015-02-05-Amo-blackho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32859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95736" y="5589240"/>
            <a:ext cx="3852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07526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829452" algn="l"/>
                <a:tab pos="1658904" algn="l"/>
                <a:tab pos="2488357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</a:pPr>
            <a:r>
              <a:rPr lang="en-GB" sz="1600" dirty="0" smtClean="0">
                <a:solidFill>
                  <a:schemeClr val="accent2"/>
                </a:solidFill>
                <a:latin typeface="+mj-lt"/>
                <a:cs typeface="Lucida Sans Unicode" pitchFamily="34" charset="0"/>
              </a:rPr>
              <a:t>Nguyen </a:t>
            </a:r>
            <a:r>
              <a:rPr lang="en-GB" sz="1600" i="1" dirty="0" smtClean="0">
                <a:solidFill>
                  <a:schemeClr val="accent2"/>
                </a:solidFill>
                <a:latin typeface="+mj-lt"/>
                <a:cs typeface="Lucida Sans Unicode" pitchFamily="34" charset="0"/>
              </a:rPr>
              <a:t>et al</a:t>
            </a:r>
            <a:r>
              <a:rPr lang="en-GB" sz="1600" dirty="0" smtClean="0">
                <a:solidFill>
                  <a:schemeClr val="accent2"/>
                </a:solidFill>
                <a:latin typeface="+mj-lt"/>
                <a:cs typeface="Lucida Sans Unicode" pitchFamily="34" charset="0"/>
              </a:rPr>
              <a:t>. PRL </a:t>
            </a:r>
            <a:r>
              <a:rPr lang="en-GB" sz="1600" b="1" dirty="0">
                <a:solidFill>
                  <a:schemeClr val="accent2"/>
                </a:solidFill>
                <a:latin typeface="+mj-lt"/>
                <a:cs typeface="Lucida Sans Unicode" pitchFamily="34" charset="0"/>
              </a:rPr>
              <a:t>114</a:t>
            </a:r>
            <a:r>
              <a:rPr lang="en-GB" sz="1600" dirty="0">
                <a:solidFill>
                  <a:schemeClr val="accent2"/>
                </a:solidFill>
                <a:latin typeface="+mj-lt"/>
                <a:cs typeface="Lucida Sans Unicode" pitchFamily="34" charset="0"/>
              </a:rPr>
              <a:t>, 036402 (2015)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34924" y="332656"/>
            <a:ext cx="9178924" cy="1008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accent2"/>
                </a:solidFill>
                <a:cs typeface="Times New Roman" pitchFamily="18" charset="0"/>
              </a:rPr>
              <a:t>Emulating analog gravity with cavity </a:t>
            </a:r>
            <a:r>
              <a:rPr lang="en-US" sz="2800" b="1" dirty="0" err="1" smtClean="0">
                <a:solidFill>
                  <a:schemeClr val="accent2"/>
                </a:solidFill>
                <a:cs typeface="Times New Roman" pitchFamily="18" charset="0"/>
              </a:rPr>
              <a:t>polaritons</a:t>
            </a:r>
            <a:endParaRPr lang="es-ES" sz="2800" b="1" dirty="0">
              <a:solidFill>
                <a:schemeClr val="accent2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792447" y="836712"/>
            <a:ext cx="7812001" cy="2659938"/>
            <a:chOff x="251520" y="1812906"/>
            <a:chExt cx="8712968" cy="2659938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51520" y="2132856"/>
              <a:ext cx="8712968" cy="1008000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4000">
                  <a:srgbClr val="4F81BD"/>
                </a:gs>
                <a:gs pos="60000">
                  <a:srgbClr val="3E1E00"/>
                </a:gs>
                <a:gs pos="0">
                  <a:srgbClr val="4F81BD">
                    <a:lumMod val="60000"/>
                    <a:lumOff val="40000"/>
                  </a:srgbClr>
                </a:gs>
                <a:gs pos="100000">
                  <a:sysClr val="windowText" lastClr="000000"/>
                </a:gs>
              </a:gsLst>
              <a:lin ang="0" scaled="1"/>
              <a:tileRect/>
            </a:gradFill>
            <a:ln w="9525" cap="flat" cmpd="sng" algn="ctr">
              <a:solidFill>
                <a:srgbClr val="A7C1D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Right Arrow 26"/>
            <p:cNvSpPr/>
            <p:nvPr/>
          </p:nvSpPr>
          <p:spPr bwMode="auto">
            <a:xfrm>
              <a:off x="395536" y="2636912"/>
              <a:ext cx="360040" cy="396000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Right Arrow 27"/>
            <p:cNvSpPr/>
            <p:nvPr/>
          </p:nvSpPr>
          <p:spPr bwMode="auto">
            <a:xfrm>
              <a:off x="3614108" y="2636912"/>
              <a:ext cx="684000" cy="396000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Right Arrow 28"/>
            <p:cNvSpPr/>
            <p:nvPr/>
          </p:nvSpPr>
          <p:spPr bwMode="auto">
            <a:xfrm>
              <a:off x="4392072" y="2622844"/>
              <a:ext cx="828000" cy="396000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Right Arrow 29"/>
            <p:cNvSpPr/>
            <p:nvPr/>
          </p:nvSpPr>
          <p:spPr bwMode="auto">
            <a:xfrm>
              <a:off x="827584" y="2636912"/>
              <a:ext cx="360040" cy="396000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Right Arrow 30"/>
            <p:cNvSpPr/>
            <p:nvPr/>
          </p:nvSpPr>
          <p:spPr bwMode="auto">
            <a:xfrm>
              <a:off x="1259632" y="2636912"/>
              <a:ext cx="360040" cy="396000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Right Arrow 31"/>
            <p:cNvSpPr/>
            <p:nvPr/>
          </p:nvSpPr>
          <p:spPr bwMode="auto">
            <a:xfrm>
              <a:off x="1763688" y="2636912"/>
              <a:ext cx="360040" cy="396000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3" name="Right Arrow 32"/>
            <p:cNvSpPr/>
            <p:nvPr/>
          </p:nvSpPr>
          <p:spPr bwMode="auto">
            <a:xfrm>
              <a:off x="2195736" y="2636912"/>
              <a:ext cx="360040" cy="396000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" name="Right Arrow 33"/>
            <p:cNvSpPr/>
            <p:nvPr/>
          </p:nvSpPr>
          <p:spPr bwMode="auto">
            <a:xfrm>
              <a:off x="2627784" y="2636912"/>
              <a:ext cx="360040" cy="396000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Right Arrow 34"/>
            <p:cNvSpPr/>
            <p:nvPr/>
          </p:nvSpPr>
          <p:spPr bwMode="auto">
            <a:xfrm>
              <a:off x="3059832" y="2636912"/>
              <a:ext cx="360040" cy="396000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" name="Right Arrow 35"/>
            <p:cNvSpPr/>
            <p:nvPr/>
          </p:nvSpPr>
          <p:spPr bwMode="auto">
            <a:xfrm>
              <a:off x="5292080" y="2600952"/>
              <a:ext cx="1008000" cy="396000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" name="Right Arrow 36"/>
            <p:cNvSpPr/>
            <p:nvPr/>
          </p:nvSpPr>
          <p:spPr bwMode="auto">
            <a:xfrm>
              <a:off x="6388048" y="2600952"/>
              <a:ext cx="1116000" cy="396000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" name="Right Arrow 37"/>
            <p:cNvSpPr/>
            <p:nvPr/>
          </p:nvSpPr>
          <p:spPr bwMode="auto">
            <a:xfrm>
              <a:off x="7632464" y="2600952"/>
              <a:ext cx="1116000" cy="396000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13523" y="2135780"/>
              <a:ext cx="30848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</a:rPr>
                <a:t>Subsonic</a:t>
              </a:r>
              <a:r>
                <a:rPr kumimoji="0" lang="fr-F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</a:rPr>
                <a:t>:</a:t>
              </a:r>
              <a:r>
                <a:rPr kumimoji="0" lang="fr-FR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</a:rPr>
                <a:t> V(x) &lt; c(x)</a:t>
              </a:r>
              <a:endPara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591351" y="2132856"/>
              <a:ext cx="3329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</a:rPr>
                <a:t>Supersonic</a:t>
              </a:r>
              <a:r>
                <a:rPr kumimoji="0" lang="fr-F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</a:rPr>
                <a:t>:</a:t>
              </a:r>
              <a:r>
                <a:rPr kumimoji="0" lang="fr-FR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</a:rPr>
                <a:t> </a:t>
              </a:r>
              <a:r>
                <a:rPr kumimoji="0" lang="fr-FR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</a:rPr>
                <a:t>V(x) &gt; c(x)</a:t>
              </a:r>
              <a:endPara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5220072" y="2132852"/>
              <a:ext cx="0" cy="2339992"/>
            </a:xfrm>
            <a:prstGeom prst="line">
              <a:avLst/>
            </a:prstGeom>
            <a:noFill/>
            <a:ln w="9525" cap="flat" cmpd="sng" algn="ctr">
              <a:solidFill>
                <a:srgbClr val="21FF2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4741732" y="1812906"/>
              <a:ext cx="1658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Sonic Horizon</a:t>
              </a:r>
              <a:endPara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43" name="Left Brace 42"/>
          <p:cNvSpPr/>
          <p:nvPr/>
        </p:nvSpPr>
        <p:spPr>
          <a:xfrm rot="16200000">
            <a:off x="6834302" y="656877"/>
            <a:ext cx="216023" cy="3312000"/>
          </a:xfrm>
          <a:prstGeom prst="leftBrace">
            <a:avLst>
              <a:gd name="adj1" fmla="val 80363"/>
              <a:gd name="adj2" fmla="val 51236"/>
            </a:avLst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96899" y="2276872"/>
            <a:ext cx="26296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2200" b="1" dirty="0" smtClean="0">
                <a:solidFill>
                  <a:srgbClr val="FF0000"/>
                </a:solidFill>
                <a:latin typeface="Calibri"/>
              </a:rPr>
              <a:t>Sonic black </a:t>
            </a:r>
            <a:r>
              <a:rPr lang="fr-FR" sz="2200" b="1" dirty="0" err="1" smtClean="0">
                <a:solidFill>
                  <a:srgbClr val="FF0000"/>
                </a:solidFill>
                <a:latin typeface="Calibri"/>
              </a:rPr>
              <a:t>hole</a:t>
            </a:r>
            <a:endParaRPr lang="fr-FR" sz="2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7895" y="2891842"/>
            <a:ext cx="3456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Helvetica"/>
              </a:rPr>
              <a:t>Sound </a:t>
            </a: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Helvetica"/>
              </a:rPr>
              <a:t>waves emitted in the </a:t>
            </a:r>
            <a:r>
              <a:rPr lang="en-US" sz="1600" i="1" kern="0" dirty="0">
                <a:latin typeface="+mj-lt"/>
                <a:cs typeface="Helvetica"/>
              </a:rPr>
              <a:t>s</a:t>
            </a:r>
            <a:r>
              <a:rPr kumimoji="0" lang="en-US" sz="160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cs typeface="Helvetica"/>
              </a:rPr>
              <a:t>upersonic</a:t>
            </a:r>
            <a:r>
              <a:rPr kumimoji="0" lang="en-US" sz="16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Helvetica"/>
              </a:rPr>
              <a:t> </a:t>
            </a: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Helvetica"/>
              </a:rPr>
              <a:t>region cannot propagate to the subsonic region, as light cannot escape from the black hole</a:t>
            </a:r>
            <a:endParaRPr kumimoji="0" lang="fr-FR" sz="16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Helvetica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3952150" y="2780928"/>
            <a:ext cx="4364266" cy="1368732"/>
            <a:chOff x="3952150" y="2780928"/>
            <a:chExt cx="4364266" cy="1872208"/>
          </a:xfrm>
        </p:grpSpPr>
        <p:cxnSp>
          <p:nvCxnSpPr>
            <p:cNvPr id="53" name="Curved Connector 52"/>
            <p:cNvCxnSpPr/>
            <p:nvPr/>
          </p:nvCxnSpPr>
          <p:spPr bwMode="auto">
            <a:xfrm>
              <a:off x="3952150" y="2968730"/>
              <a:ext cx="2592288" cy="1296144"/>
            </a:xfrm>
            <a:prstGeom prst="curvedConnector3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6" name="Curved Connector 55"/>
            <p:cNvCxnSpPr/>
            <p:nvPr/>
          </p:nvCxnSpPr>
          <p:spPr bwMode="auto">
            <a:xfrm flipH="1">
              <a:off x="3952150" y="2968730"/>
              <a:ext cx="2592288" cy="1296144"/>
            </a:xfrm>
            <a:prstGeom prst="curvedConnector3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8" name="Rectangle 57"/>
            <p:cNvSpPr/>
            <p:nvPr/>
          </p:nvSpPr>
          <p:spPr>
            <a:xfrm>
              <a:off x="6516216" y="2780928"/>
              <a:ext cx="108012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200" kern="0" noProof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V</a:t>
              </a:r>
              <a:r>
                <a:rPr kumimoji="0" lang="en-US" sz="22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Helvetica"/>
                  <a:cs typeface="Helvetica"/>
                </a:rPr>
                <a:t>(x)</a:t>
              </a:r>
              <a:endParaRPr kumimoji="0" lang="fr-FR" sz="2200" b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16216" y="3934217"/>
              <a:ext cx="108012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200" kern="0" dirty="0">
                  <a:solidFill>
                    <a:srgbClr val="FF0000"/>
                  </a:solidFill>
                  <a:latin typeface="Helvetica"/>
                  <a:cs typeface="Helvetica"/>
                </a:rPr>
                <a:t>c</a:t>
              </a:r>
              <a:r>
                <a:rPr kumimoji="0" lang="en-US" sz="22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/>
                  <a:cs typeface="Helvetica"/>
                </a:rPr>
                <a:t>(x)</a:t>
              </a:r>
              <a:endParaRPr kumimoji="0" lang="fr-FR" sz="2200" b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516216" y="3203684"/>
              <a:ext cx="14401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Fluid speed</a:t>
              </a:r>
              <a:endParaRPr kumimoji="0" lang="fr-FR" sz="1800" b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444208" y="4283804"/>
              <a:ext cx="18722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Sound speed</a:t>
              </a:r>
              <a:endParaRPr kumimoji="0" lang="fr-FR" sz="1800" b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</p:grp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0" y="44624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2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Acoustic black holes</a:t>
            </a:r>
            <a:endParaRPr lang="en-GB" sz="2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48493" y="4365104"/>
            <a:ext cx="3063238" cy="233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4241477" y="6186790"/>
            <a:ext cx="3312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600" dirty="0" smtClean="0">
                <a:latin typeface="Helvetica" charset="0"/>
              </a:rPr>
              <a:t>(</a:t>
            </a:r>
            <a:r>
              <a:rPr lang="it-IT" sz="1600" dirty="0" err="1" smtClean="0">
                <a:latin typeface="Helvetica" charset="0"/>
              </a:rPr>
              <a:t>courtesy</a:t>
            </a:r>
            <a:r>
              <a:rPr lang="it-IT" sz="1600" dirty="0" smtClean="0">
                <a:latin typeface="Helvetica" charset="0"/>
              </a:rPr>
              <a:t> S. </a:t>
            </a:r>
            <a:r>
              <a:rPr lang="it-IT" sz="1600" dirty="0" err="1" smtClean="0">
                <a:latin typeface="Helvetica" charset="0"/>
              </a:rPr>
              <a:t>Robertson</a:t>
            </a:r>
            <a:r>
              <a:rPr lang="it-IT" sz="1600" dirty="0" smtClean="0">
                <a:latin typeface="Helvetica" charset="0"/>
              </a:rPr>
              <a:t>)</a:t>
            </a:r>
            <a:endParaRPr lang="it-IT" sz="1600" dirty="0">
              <a:latin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60232" y="6057292"/>
            <a:ext cx="2483769" cy="800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16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6549554" y="6093296"/>
            <a:ext cx="2774974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346749" y="6069841"/>
            <a:ext cx="6385620" cy="625101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7938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600" b="1" dirty="0" smtClean="0">
                <a:solidFill>
                  <a:schemeClr val="accent2"/>
                </a:solidFill>
              </a:rPr>
              <a:t>Hydrodynamic </a:t>
            </a:r>
            <a:r>
              <a:rPr lang="en-US" sz="2600" b="1" dirty="0" err="1" smtClean="0">
                <a:solidFill>
                  <a:schemeClr val="accent2"/>
                </a:solidFill>
              </a:rPr>
              <a:t>blackhole</a:t>
            </a:r>
            <a:r>
              <a:rPr lang="en-US" sz="2600" b="1" dirty="0" smtClean="0">
                <a:solidFill>
                  <a:schemeClr val="accent2"/>
                </a:solidFill>
              </a:rPr>
              <a:t> analogues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56410" y="5148481"/>
            <a:ext cx="6876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/>
              <a:t>“The </a:t>
            </a:r>
            <a:r>
              <a:rPr lang="en-US" sz="1600" i="1" dirty="0"/>
              <a:t>propagation of sound waves in accelerating fluids is formally equivalent to light waves in the proximity of a black hole event </a:t>
            </a:r>
            <a:r>
              <a:rPr lang="en-US" sz="1600" i="1" dirty="0" smtClean="0"/>
              <a:t>horizon.”</a:t>
            </a:r>
            <a:endParaRPr lang="en-US" sz="1600" b="1" i="1" dirty="0">
              <a:latin typeface="Calibri"/>
            </a:endParaRPr>
          </a:p>
        </p:txBody>
      </p:sp>
      <p:pic>
        <p:nvPicPr>
          <p:cNvPr id="29" name="Picture 8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0585" r="5669"/>
          <a:stretch/>
        </p:blipFill>
        <p:spPr>
          <a:xfrm>
            <a:off x="5184068" y="1484784"/>
            <a:ext cx="3028248" cy="1484611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539552" y="786190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Cosmological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blackhole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201969" y="791416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Hydrodynamic analogue</a:t>
            </a:r>
          </a:p>
        </p:txBody>
      </p:sp>
      <p:grpSp>
        <p:nvGrpSpPr>
          <p:cNvPr id="33" name="Group 46"/>
          <p:cNvGrpSpPr/>
          <p:nvPr/>
        </p:nvGrpSpPr>
        <p:grpSpPr>
          <a:xfrm>
            <a:off x="863588" y="1191753"/>
            <a:ext cx="2368928" cy="2057227"/>
            <a:chOff x="289739" y="4058489"/>
            <a:chExt cx="2736304" cy="2376264"/>
          </a:xfrm>
        </p:grpSpPr>
        <p:grpSp>
          <p:nvGrpSpPr>
            <p:cNvPr id="34" name="Group 47"/>
            <p:cNvGrpSpPr/>
            <p:nvPr/>
          </p:nvGrpSpPr>
          <p:grpSpPr>
            <a:xfrm>
              <a:off x="289739" y="4058489"/>
              <a:ext cx="2736304" cy="2376264"/>
              <a:chOff x="289739" y="4058489"/>
              <a:chExt cx="2736304" cy="2376264"/>
            </a:xfrm>
          </p:grpSpPr>
          <p:pic>
            <p:nvPicPr>
              <p:cNvPr id="36" name="Picture 22" descr="http://www.dropgrabs.com/images/DB___Blackhole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96" t="9557" r="2073" b="6157"/>
              <a:stretch/>
            </p:blipFill>
            <p:spPr bwMode="auto">
              <a:xfrm>
                <a:off x="289739" y="4058489"/>
                <a:ext cx="2736304" cy="23762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Oval 55"/>
              <p:cNvSpPr/>
              <p:nvPr/>
            </p:nvSpPr>
            <p:spPr bwMode="auto">
              <a:xfrm>
                <a:off x="611560" y="4653264"/>
                <a:ext cx="1980000" cy="111600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endParaRPr lang="fr-FR" sz="2800" smtClean="0">
                  <a:solidFill>
                    <a:srgbClr val="003366"/>
                  </a:solidFill>
                </a:endParaRPr>
              </a:p>
            </p:txBody>
          </p:sp>
        </p:grpSp>
        <p:sp>
          <p:nvSpPr>
            <p:cNvPr id="35" name="TextBox 48"/>
            <p:cNvSpPr txBox="1"/>
            <p:nvPr/>
          </p:nvSpPr>
          <p:spPr>
            <a:xfrm>
              <a:off x="1205511" y="4310923"/>
              <a:ext cx="1633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dirty="0" smtClean="0">
                  <a:solidFill>
                    <a:prstClr val="white"/>
                  </a:solidFill>
                  <a:latin typeface="Calibri"/>
                </a:rPr>
                <a:t>Event Horizon</a:t>
              </a:r>
              <a:endParaRPr lang="fr-FR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63153" y="4788469"/>
            <a:ext cx="6175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W. G. Unruh</a:t>
            </a:r>
            <a:r>
              <a:rPr lang="fr-FR" sz="1600" dirty="0"/>
              <a:t>, </a:t>
            </a:r>
            <a:r>
              <a:rPr lang="fr-FR" sz="1600" dirty="0" smtClean="0"/>
              <a:t>PRL </a:t>
            </a:r>
            <a:r>
              <a:rPr lang="fr-FR" sz="1600" dirty="0"/>
              <a:t>46, 1351 (</a:t>
            </a:r>
            <a:r>
              <a:rPr lang="fr-FR" sz="1600" dirty="0" smtClean="0"/>
              <a:t>1981), PRD </a:t>
            </a:r>
            <a:r>
              <a:rPr lang="fr-FR" sz="1600" dirty="0"/>
              <a:t>51 2827 (1995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572741"/>
              </p:ext>
            </p:extLst>
          </p:nvPr>
        </p:nvGraphicFramePr>
        <p:xfrm>
          <a:off x="539552" y="3223865"/>
          <a:ext cx="3744416" cy="802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02" name="Equation" r:id="rId7" imgW="2603160" imgH="558720" progId="Equation.DSMT4">
                  <p:embed/>
                </p:oleObj>
              </mc:Choice>
              <mc:Fallback>
                <p:oleObj name="Equation" r:id="rId7" imgW="260316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223865"/>
                        <a:ext cx="3744416" cy="8026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337117"/>
              </p:ext>
            </p:extLst>
          </p:nvPr>
        </p:nvGraphicFramePr>
        <p:xfrm>
          <a:off x="4456113" y="3226922"/>
          <a:ext cx="46545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03" name="Equation" r:id="rId9" imgW="3238200" imgH="495000" progId="Equation.DSMT4">
                  <p:embed/>
                </p:oleObj>
              </mc:Choice>
              <mc:Fallback>
                <p:oleObj name="Equation" r:id="rId9" imgW="32382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56113" y="3226922"/>
                        <a:ext cx="465455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77"/>
          <p:cNvSpPr txBox="1"/>
          <p:nvPr/>
        </p:nvSpPr>
        <p:spPr>
          <a:xfrm>
            <a:off x="317343" y="7159962"/>
            <a:ext cx="864714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 It </a:t>
            </a:r>
            <a:r>
              <a:rPr lang="fr-FR" sz="1600" dirty="0" err="1" smtClean="0">
                <a:solidFill>
                  <a:prstClr val="black"/>
                </a:solidFill>
                <a:latin typeface="Calibri"/>
              </a:rPr>
              <a:t>is</a:t>
            </a: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 possible to </a:t>
            </a:r>
            <a:r>
              <a:rPr lang="fr-FR" sz="1600" dirty="0" err="1" smtClean="0">
                <a:solidFill>
                  <a:prstClr val="black"/>
                </a:solidFill>
                <a:latin typeface="Calibri"/>
              </a:rPr>
              <a:t>demonstrate</a:t>
            </a: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Calibri"/>
              </a:rPr>
              <a:t>that</a:t>
            </a: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 the </a:t>
            </a:r>
            <a:r>
              <a:rPr lang="fr-FR" sz="1600" dirty="0" err="1" smtClean="0">
                <a:solidFill>
                  <a:prstClr val="black"/>
                </a:solidFill>
                <a:latin typeface="Calibri"/>
              </a:rPr>
              <a:t>scalar</a:t>
            </a: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Calibri"/>
              </a:rPr>
              <a:t>field</a:t>
            </a: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      of the </a:t>
            </a:r>
            <a:r>
              <a:rPr lang="fr-FR" sz="1600" dirty="0" err="1" smtClean="0">
                <a:solidFill>
                  <a:prstClr val="black"/>
                </a:solidFill>
                <a:latin typeface="Calibri"/>
              </a:rPr>
              <a:t>velocity</a:t>
            </a: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 (i.e.                   ) </a:t>
            </a:r>
            <a:r>
              <a:rPr lang="fr-FR" sz="1600" dirty="0" err="1" smtClean="0">
                <a:solidFill>
                  <a:prstClr val="black"/>
                </a:solidFill>
                <a:latin typeface="Calibri"/>
              </a:rPr>
              <a:t>is</a:t>
            </a: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  <a:latin typeface="Calibri"/>
              </a:rPr>
              <a:t>described</a:t>
            </a: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 by the Euler-Lagrange  </a:t>
            </a:r>
            <a:r>
              <a:rPr lang="fr-FR" sz="1600" dirty="0" err="1" smtClean="0">
                <a:solidFill>
                  <a:prstClr val="black"/>
                </a:solidFill>
                <a:latin typeface="Calibri"/>
              </a:rPr>
              <a:t>equation</a:t>
            </a: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 of a </a:t>
            </a:r>
            <a:r>
              <a:rPr lang="fr-FR" sz="1600" dirty="0" err="1" smtClean="0">
                <a:solidFill>
                  <a:prstClr val="black"/>
                </a:solidFill>
                <a:latin typeface="Calibri"/>
              </a:rPr>
              <a:t>metric</a:t>
            </a: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: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2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563847"/>
              </p:ext>
            </p:extLst>
          </p:nvPr>
        </p:nvGraphicFramePr>
        <p:xfrm>
          <a:off x="4925855" y="7246128"/>
          <a:ext cx="265845" cy="2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04" name="Equation" r:id="rId11" imgW="152280" imgH="164880" progId="Equation.DSMT4">
                  <p:embed/>
                </p:oleObj>
              </mc:Choice>
              <mc:Fallback>
                <p:oleObj name="Equation" r:id="rId11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25855" y="7246128"/>
                        <a:ext cx="265845" cy="28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993676"/>
              </p:ext>
            </p:extLst>
          </p:nvPr>
        </p:nvGraphicFramePr>
        <p:xfrm>
          <a:off x="6762151" y="7144636"/>
          <a:ext cx="828000" cy="403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05" name="Equation" r:id="rId13" imgW="495000" imgH="241200" progId="Equation.DSMT4">
                  <p:embed/>
                </p:oleObj>
              </mc:Choice>
              <mc:Fallback>
                <p:oleObj name="Equation" r:id="rId13" imgW="4950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762151" y="7144636"/>
                        <a:ext cx="828000" cy="403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703600" y="3990546"/>
            <a:ext cx="16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speed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of light</a:t>
            </a:r>
            <a:endParaRPr lang="fr-FR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700401" y="3918538"/>
            <a:ext cx="1931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i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s-ES" sz="1600" i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speed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sound</a:t>
            </a:r>
            <a:endParaRPr lang="fr-FR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98860" y="6197725"/>
            <a:ext cx="634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latin typeface="Arial" pitchFamily="34" charset="0"/>
                <a:cs typeface="Arial" pitchFamily="34" charset="0"/>
              </a:rPr>
              <a:t>Studying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Hawking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radiation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hydrodynamic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analogues</a:t>
            </a:r>
            <a:endParaRPr lang="fr-FR" b="1" dirty="0" err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5213850" y="966788"/>
          <a:ext cx="3966797" cy="319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7" name="Graph" r:id="rId3" imgW="3158947" imgH="2654198" progId="">
                  <p:embed/>
                </p:oleObj>
              </mc:Choice>
              <mc:Fallback>
                <p:oleObj name="Graph" r:id="rId3" imgW="3158947" imgH="2654198" progId="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488" t="8392" r="8247" b="8902"/>
                      <a:stretch>
                        <a:fillRect/>
                      </a:stretch>
                    </p:blipFill>
                    <p:spPr bwMode="auto">
                      <a:xfrm>
                        <a:off x="5213850" y="966788"/>
                        <a:ext cx="3966797" cy="319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014454" y="4186283"/>
            <a:ext cx="1432100" cy="32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500" b="1">
                <a:solidFill>
                  <a:schemeClr val="tx1"/>
                </a:solidFill>
              </a:rPr>
              <a:t>Optical cavity</a:t>
            </a:r>
          </a:p>
        </p:txBody>
      </p:sp>
      <p:pic>
        <p:nvPicPr>
          <p:cNvPr id="25" name="Picture 77" descr="94P1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92" y="4548233"/>
            <a:ext cx="190353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78"/>
          <p:cNvSpPr txBox="1">
            <a:spLocks noChangeAspect="1" noChangeArrowheads="1"/>
          </p:cNvSpPr>
          <p:nvPr/>
        </p:nvSpPr>
        <p:spPr bwMode="auto">
          <a:xfrm>
            <a:off x="2611724" y="4673647"/>
            <a:ext cx="11785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400">
                <a:solidFill>
                  <a:schemeClr val="tx1"/>
                </a:solidFill>
              </a:rPr>
              <a:t>Bragg mirror</a:t>
            </a:r>
          </a:p>
          <a:p>
            <a:r>
              <a:rPr lang="fr-FR" sz="1400">
                <a:solidFill>
                  <a:schemeClr val="tx1"/>
                </a:solidFill>
              </a:rPr>
              <a:t>GaAs/AlAs</a:t>
            </a:r>
          </a:p>
        </p:txBody>
      </p:sp>
      <p:sp>
        <p:nvSpPr>
          <p:cNvPr id="27" name="Text Box 80"/>
          <p:cNvSpPr txBox="1">
            <a:spLocks noChangeAspect="1" noChangeArrowheads="1"/>
          </p:cNvSpPr>
          <p:nvPr/>
        </p:nvSpPr>
        <p:spPr bwMode="auto">
          <a:xfrm>
            <a:off x="2570693" y="5415031"/>
            <a:ext cx="683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400">
                <a:solidFill>
                  <a:schemeClr val="tx1"/>
                </a:solidFill>
              </a:rPr>
              <a:t>Cavity</a:t>
            </a:r>
          </a:p>
        </p:txBody>
      </p:sp>
      <p:sp>
        <p:nvSpPr>
          <p:cNvPr id="28" name="Text Box 81"/>
          <p:cNvSpPr txBox="1">
            <a:spLocks noChangeAspect="1" noChangeArrowheads="1"/>
          </p:cNvSpPr>
          <p:nvPr/>
        </p:nvSpPr>
        <p:spPr bwMode="auto">
          <a:xfrm>
            <a:off x="2575089" y="5910309"/>
            <a:ext cx="11785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400">
                <a:solidFill>
                  <a:schemeClr val="tx1"/>
                </a:solidFill>
              </a:rPr>
              <a:t>Bragg mirror</a:t>
            </a:r>
          </a:p>
          <a:p>
            <a:r>
              <a:rPr lang="fr-FR" sz="1400">
                <a:solidFill>
                  <a:schemeClr val="tx1"/>
                </a:solidFill>
              </a:rPr>
              <a:t>GaAs/AlAs</a:t>
            </a:r>
          </a:p>
        </p:txBody>
      </p:sp>
      <p:sp>
        <p:nvSpPr>
          <p:cNvPr id="29" name="Text Box 82"/>
          <p:cNvSpPr txBox="1">
            <a:spLocks noChangeAspect="1" noChangeArrowheads="1"/>
          </p:cNvSpPr>
          <p:nvPr/>
        </p:nvSpPr>
        <p:spPr bwMode="auto">
          <a:xfrm>
            <a:off x="778533" y="6464369"/>
            <a:ext cx="1887055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200">
                <a:solidFill>
                  <a:schemeClr val="tx1"/>
                </a:solidFill>
              </a:rPr>
              <a:t>TEM, G. Patriarche, LPN</a:t>
            </a:r>
          </a:p>
        </p:txBody>
      </p:sp>
      <p:sp>
        <p:nvSpPr>
          <p:cNvPr id="30" name="Freeform 37"/>
          <p:cNvSpPr>
            <a:spLocks/>
          </p:cNvSpPr>
          <p:nvPr/>
        </p:nvSpPr>
        <p:spPr bwMode="auto">
          <a:xfrm>
            <a:off x="1342712" y="4576831"/>
            <a:ext cx="1140069" cy="1844675"/>
          </a:xfrm>
          <a:custGeom>
            <a:avLst/>
            <a:gdLst>
              <a:gd name="T0" fmla="*/ 2147483647 w 718"/>
              <a:gd name="T1" fmla="*/ 0 h 1162"/>
              <a:gd name="T2" fmla="*/ 2147483647 w 718"/>
              <a:gd name="T3" fmla="*/ 2147483647 h 1162"/>
              <a:gd name="T4" fmla="*/ 2147483647 w 718"/>
              <a:gd name="T5" fmla="*/ 2147483647 h 1162"/>
              <a:gd name="T6" fmla="*/ 2147483647 w 718"/>
              <a:gd name="T7" fmla="*/ 2147483647 h 1162"/>
              <a:gd name="T8" fmla="*/ 2147483647 w 718"/>
              <a:gd name="T9" fmla="*/ 2147483647 h 1162"/>
              <a:gd name="T10" fmla="*/ 2147483647 w 718"/>
              <a:gd name="T11" fmla="*/ 2147483647 h 1162"/>
              <a:gd name="T12" fmla="*/ 2147483647 w 718"/>
              <a:gd name="T13" fmla="*/ 2147483647 h 1162"/>
              <a:gd name="T14" fmla="*/ 2147483647 w 718"/>
              <a:gd name="T15" fmla="*/ 2147483647 h 1162"/>
              <a:gd name="T16" fmla="*/ 2147483647 w 718"/>
              <a:gd name="T17" fmla="*/ 2147483647 h 1162"/>
              <a:gd name="T18" fmla="*/ 2147483647 w 718"/>
              <a:gd name="T19" fmla="*/ 2147483647 h 1162"/>
              <a:gd name="T20" fmla="*/ 2147483647 w 718"/>
              <a:gd name="T21" fmla="*/ 2147483647 h 1162"/>
              <a:gd name="T22" fmla="*/ 2147483647 w 718"/>
              <a:gd name="T23" fmla="*/ 2147483647 h 11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18" h="1162">
                <a:moveTo>
                  <a:pt x="57" y="0"/>
                </a:moveTo>
                <a:cubicBezTo>
                  <a:pt x="49" y="21"/>
                  <a:pt x="0" y="84"/>
                  <a:pt x="11" y="124"/>
                </a:cubicBezTo>
                <a:cubicBezTo>
                  <a:pt x="22" y="164"/>
                  <a:pt x="122" y="200"/>
                  <a:pt x="121" y="238"/>
                </a:cubicBezTo>
                <a:cubicBezTo>
                  <a:pt x="120" y="276"/>
                  <a:pt x="7" y="312"/>
                  <a:pt x="7" y="350"/>
                </a:cubicBezTo>
                <a:cubicBezTo>
                  <a:pt x="7" y="388"/>
                  <a:pt x="17" y="435"/>
                  <a:pt x="121" y="468"/>
                </a:cubicBezTo>
                <a:cubicBezTo>
                  <a:pt x="225" y="501"/>
                  <a:pt x="544" y="523"/>
                  <a:pt x="629" y="548"/>
                </a:cubicBezTo>
                <a:cubicBezTo>
                  <a:pt x="714" y="573"/>
                  <a:pt x="718" y="594"/>
                  <a:pt x="633" y="616"/>
                </a:cubicBezTo>
                <a:cubicBezTo>
                  <a:pt x="548" y="638"/>
                  <a:pt x="222" y="648"/>
                  <a:pt x="119" y="682"/>
                </a:cubicBezTo>
                <a:cubicBezTo>
                  <a:pt x="16" y="716"/>
                  <a:pt x="12" y="779"/>
                  <a:pt x="13" y="821"/>
                </a:cubicBezTo>
                <a:cubicBezTo>
                  <a:pt x="14" y="863"/>
                  <a:pt x="125" y="893"/>
                  <a:pt x="125" y="934"/>
                </a:cubicBezTo>
                <a:cubicBezTo>
                  <a:pt x="125" y="975"/>
                  <a:pt x="20" y="1030"/>
                  <a:pt x="13" y="1068"/>
                </a:cubicBezTo>
                <a:cubicBezTo>
                  <a:pt x="6" y="1106"/>
                  <a:pt x="67" y="1143"/>
                  <a:pt x="81" y="1162"/>
                </a:cubicBezTo>
              </a:path>
            </a:pathLst>
          </a:custGeom>
          <a:noFill/>
          <a:ln w="15875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Freeform 29"/>
          <p:cNvSpPr>
            <a:spLocks noChangeAspect="1"/>
          </p:cNvSpPr>
          <p:nvPr/>
        </p:nvSpPr>
        <p:spPr bwMode="auto">
          <a:xfrm>
            <a:off x="5915758" y="1300163"/>
            <a:ext cx="2542442" cy="1533525"/>
          </a:xfrm>
          <a:custGeom>
            <a:avLst/>
            <a:gdLst>
              <a:gd name="T0" fmla="*/ 0 w 1200"/>
              <a:gd name="T1" fmla="*/ 2147483647 h 1075"/>
              <a:gd name="T2" fmla="*/ 2147483647 w 1200"/>
              <a:gd name="T3" fmla="*/ 2147483647 h 1075"/>
              <a:gd name="T4" fmla="*/ 2147483647 w 1200"/>
              <a:gd name="T5" fmla="*/ 2147483647 h 1075"/>
              <a:gd name="T6" fmla="*/ 2147483647 w 1200"/>
              <a:gd name="T7" fmla="*/ 2147483647 h 1075"/>
              <a:gd name="T8" fmla="*/ 2147483647 w 1200"/>
              <a:gd name="T9" fmla="*/ 2147483647 h 1075"/>
              <a:gd name="T10" fmla="*/ 2147483647 w 1200"/>
              <a:gd name="T11" fmla="*/ 2147483647 h 1075"/>
              <a:gd name="T12" fmla="*/ 2147483647 w 1200"/>
              <a:gd name="T13" fmla="*/ 2147483647 h 1075"/>
              <a:gd name="T14" fmla="*/ 2147483647 w 1200"/>
              <a:gd name="T15" fmla="*/ 2147483647 h 1075"/>
              <a:gd name="T16" fmla="*/ 2147483647 w 1200"/>
              <a:gd name="T17" fmla="*/ 2147483647 h 1075"/>
              <a:gd name="T18" fmla="*/ 2147483647 w 1200"/>
              <a:gd name="T19" fmla="*/ 2147483647 h 1075"/>
              <a:gd name="T20" fmla="*/ 2147483647 w 1200"/>
              <a:gd name="T21" fmla="*/ 0 h 10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00" h="1075">
                <a:moveTo>
                  <a:pt x="0" y="36"/>
                </a:moveTo>
                <a:cubicBezTo>
                  <a:pt x="20" y="98"/>
                  <a:pt x="81" y="296"/>
                  <a:pt x="120" y="408"/>
                </a:cubicBezTo>
                <a:cubicBezTo>
                  <a:pt x="159" y="520"/>
                  <a:pt x="184" y="608"/>
                  <a:pt x="234" y="708"/>
                </a:cubicBezTo>
                <a:cubicBezTo>
                  <a:pt x="284" y="808"/>
                  <a:pt x="359" y="947"/>
                  <a:pt x="420" y="1008"/>
                </a:cubicBezTo>
                <a:cubicBezTo>
                  <a:pt x="481" y="1069"/>
                  <a:pt x="547" y="1073"/>
                  <a:pt x="600" y="1074"/>
                </a:cubicBezTo>
                <a:cubicBezTo>
                  <a:pt x="653" y="1075"/>
                  <a:pt x="695" y="1049"/>
                  <a:pt x="738" y="1014"/>
                </a:cubicBezTo>
                <a:cubicBezTo>
                  <a:pt x="781" y="979"/>
                  <a:pt x="820" y="922"/>
                  <a:pt x="858" y="864"/>
                </a:cubicBezTo>
                <a:cubicBezTo>
                  <a:pt x="896" y="806"/>
                  <a:pt x="934" y="734"/>
                  <a:pt x="966" y="666"/>
                </a:cubicBezTo>
                <a:cubicBezTo>
                  <a:pt x="998" y="598"/>
                  <a:pt x="1017" y="544"/>
                  <a:pt x="1050" y="456"/>
                </a:cubicBezTo>
                <a:cubicBezTo>
                  <a:pt x="1083" y="368"/>
                  <a:pt x="1139" y="214"/>
                  <a:pt x="1164" y="138"/>
                </a:cubicBezTo>
                <a:cubicBezTo>
                  <a:pt x="1189" y="62"/>
                  <a:pt x="1192" y="29"/>
                  <a:pt x="1200" y="0"/>
                </a:cubicBezTo>
              </a:path>
            </a:pathLst>
          </a:custGeom>
          <a:noFill/>
          <a:ln w="22225" cap="flat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Text Box 30"/>
          <p:cNvSpPr txBox="1">
            <a:spLocks noChangeAspect="1" noChangeArrowheads="1"/>
          </p:cNvSpPr>
          <p:nvPr/>
        </p:nvSpPr>
        <p:spPr bwMode="auto">
          <a:xfrm>
            <a:off x="8201772" y="1736725"/>
            <a:ext cx="8338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FF0000"/>
                </a:solidFill>
              </a:rPr>
              <a:t>Photon</a:t>
            </a:r>
            <a:endParaRPr lang="es-ES" sz="1600">
              <a:solidFill>
                <a:srgbClr val="FF0000"/>
              </a:solidFill>
            </a:endParaRPr>
          </a:p>
        </p:txBody>
      </p:sp>
      <p:sp>
        <p:nvSpPr>
          <p:cNvPr id="33" name="Text Box 31"/>
          <p:cNvSpPr txBox="1">
            <a:spLocks noChangeAspect="1" noChangeArrowheads="1"/>
          </p:cNvSpPr>
          <p:nvPr/>
        </p:nvSpPr>
        <p:spPr bwMode="auto">
          <a:xfrm>
            <a:off x="6567854" y="685802"/>
            <a:ext cx="15108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1800">
                <a:solidFill>
                  <a:schemeClr val="tx1"/>
                </a:solidFill>
              </a:rPr>
              <a:t>Angle </a:t>
            </a:r>
            <a:r>
              <a:rPr lang="el-GR" sz="1800">
                <a:solidFill>
                  <a:schemeClr val="tx1"/>
                </a:solidFill>
              </a:rPr>
              <a:t>θ</a:t>
            </a:r>
            <a:r>
              <a:rPr lang="es-ES_tradnl" sz="1800">
                <a:solidFill>
                  <a:schemeClr val="tx1"/>
                </a:solidFill>
              </a:rPr>
              <a:t> </a:t>
            </a:r>
            <a:r>
              <a:rPr lang="es-ES" sz="1800">
                <a:solidFill>
                  <a:schemeClr val="tx1"/>
                </a:solidFill>
              </a:rPr>
              <a:t>(º)</a:t>
            </a:r>
            <a:endParaRPr lang="el-GR" sz="1800">
              <a:solidFill>
                <a:schemeClr val="tx1"/>
              </a:solidFill>
            </a:endParaRPr>
          </a:p>
        </p:txBody>
      </p:sp>
      <p:sp>
        <p:nvSpPr>
          <p:cNvPr id="34" name="Text Box 32"/>
          <p:cNvSpPr txBox="1">
            <a:spLocks noChangeAspect="1" noChangeArrowheads="1"/>
          </p:cNvSpPr>
          <p:nvPr/>
        </p:nvSpPr>
        <p:spPr bwMode="auto">
          <a:xfrm>
            <a:off x="6567854" y="3989388"/>
            <a:ext cx="15108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1800" i="1">
                <a:solidFill>
                  <a:schemeClr val="tx1"/>
                </a:solidFill>
              </a:rPr>
              <a:t>k</a:t>
            </a:r>
            <a:r>
              <a:rPr lang="es-ES_tradnl" sz="1800" i="1" baseline="-25000">
                <a:solidFill>
                  <a:schemeClr val="tx1"/>
                </a:solidFill>
              </a:rPr>
              <a:t>in-plane</a:t>
            </a:r>
            <a:r>
              <a:rPr lang="es-ES_tradnl" sz="1800">
                <a:solidFill>
                  <a:schemeClr val="tx1"/>
                </a:solidFill>
              </a:rPr>
              <a:t> </a:t>
            </a:r>
            <a:r>
              <a:rPr lang="es-ES" sz="1800">
                <a:solidFill>
                  <a:schemeClr val="tx1"/>
                </a:solidFill>
              </a:rPr>
              <a:t>(</a:t>
            </a:r>
            <a:r>
              <a:rPr lang="el-GR" sz="1800">
                <a:solidFill>
                  <a:schemeClr val="tx1"/>
                </a:solidFill>
              </a:rPr>
              <a:t>μ</a:t>
            </a:r>
            <a:r>
              <a:rPr lang="es-ES" sz="1800">
                <a:solidFill>
                  <a:schemeClr val="tx1"/>
                </a:solidFill>
              </a:rPr>
              <a:t>m</a:t>
            </a:r>
            <a:r>
              <a:rPr lang="es-ES" sz="1800" baseline="30000">
                <a:solidFill>
                  <a:schemeClr val="tx1"/>
                </a:solidFill>
              </a:rPr>
              <a:t>-1</a:t>
            </a:r>
            <a:r>
              <a:rPr lang="es-ES" sz="1800">
                <a:solidFill>
                  <a:schemeClr val="tx1"/>
                </a:solidFill>
              </a:rPr>
              <a:t>)</a:t>
            </a:r>
            <a:endParaRPr lang="el-GR" sz="1800">
              <a:solidFill>
                <a:schemeClr val="tx1"/>
              </a:solidFill>
            </a:endParaRPr>
          </a:p>
        </p:txBody>
      </p:sp>
      <p:sp>
        <p:nvSpPr>
          <p:cNvPr id="35" name="Text Box 33"/>
          <p:cNvSpPr txBox="1">
            <a:spLocks noChangeAspect="1" noChangeArrowheads="1"/>
          </p:cNvSpPr>
          <p:nvPr/>
        </p:nvSpPr>
        <p:spPr bwMode="auto">
          <a:xfrm rot="16200000">
            <a:off x="3938221" y="2398198"/>
            <a:ext cx="2628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1800">
                <a:solidFill>
                  <a:schemeClr val="tx1"/>
                </a:solidFill>
              </a:rPr>
              <a:t>Emission energy </a:t>
            </a:r>
            <a:r>
              <a:rPr lang="es-ES" sz="1800">
                <a:solidFill>
                  <a:schemeClr val="tx1"/>
                </a:solidFill>
              </a:rPr>
              <a:t>(eV)</a:t>
            </a:r>
            <a:endParaRPr lang="el-GR" sz="1800">
              <a:solidFill>
                <a:schemeClr val="tx1"/>
              </a:solidFill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0" y="7961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Microcavity</a:t>
            </a:r>
            <a:r>
              <a:rPr lang="en-US" sz="2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polaritons</a:t>
            </a:r>
            <a:endParaRPr lang="en-US" sz="2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555" y="4443791"/>
            <a:ext cx="30861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Groupe 39"/>
          <p:cNvGrpSpPr/>
          <p:nvPr/>
        </p:nvGrpSpPr>
        <p:grpSpPr>
          <a:xfrm>
            <a:off x="5624879" y="3018393"/>
            <a:ext cx="3124200" cy="677313"/>
            <a:chOff x="5624879" y="3018393"/>
            <a:chExt cx="3124200" cy="677313"/>
          </a:xfrm>
        </p:grpSpPr>
        <p:pic>
          <p:nvPicPr>
            <p:cNvPr id="235524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879" y="3040068"/>
              <a:ext cx="3124200" cy="655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6495846" y="3140968"/>
              <a:ext cx="144016" cy="1905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6372200" y="3018393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CC0000"/>
                  </a:solidFill>
                </a:rPr>
                <a:t>c</a:t>
              </a:r>
              <a:endParaRPr lang="fr-FR" dirty="0">
                <a:solidFill>
                  <a:srgbClr val="CC0000"/>
                </a:solidFill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6653579" y="6167462"/>
            <a:ext cx="2742957" cy="690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ext Box 36"/>
          <p:cNvSpPr txBox="1">
            <a:spLocks noChangeAspect="1" noChangeArrowheads="1"/>
          </p:cNvSpPr>
          <p:nvPr/>
        </p:nvSpPr>
        <p:spPr bwMode="auto">
          <a:xfrm rot="16200000">
            <a:off x="3937794" y="2399507"/>
            <a:ext cx="2628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800" dirty="0" err="1">
                <a:latin typeface="Arial" charset="0"/>
              </a:rPr>
              <a:t>Emission</a:t>
            </a:r>
            <a:r>
              <a:rPr lang="es-ES_tradnl" sz="1800" dirty="0">
                <a:latin typeface="Arial" charset="0"/>
              </a:rPr>
              <a:t> </a:t>
            </a:r>
            <a:r>
              <a:rPr lang="es-ES_tradnl" sz="1800" dirty="0" err="1">
                <a:latin typeface="Arial" charset="0"/>
              </a:rPr>
              <a:t>energy</a:t>
            </a:r>
            <a:r>
              <a:rPr lang="es-ES_tradnl" sz="1800" dirty="0">
                <a:latin typeface="Arial" charset="0"/>
                <a:cs typeface="Arial" charset="0"/>
              </a:rPr>
              <a:t> </a:t>
            </a:r>
            <a:r>
              <a:rPr lang="es-ES" sz="1800" dirty="0">
                <a:latin typeface="Arial" charset="0"/>
                <a:cs typeface="Arial" charset="0"/>
              </a:rPr>
              <a:t>(eV)</a:t>
            </a:r>
            <a:endParaRPr lang="el-GR" sz="1800" dirty="0">
              <a:latin typeface="Arial" charset="0"/>
              <a:cs typeface="Arial" charset="0"/>
            </a:endParaRPr>
          </a:p>
        </p:txBody>
      </p:sp>
      <p:grpSp>
        <p:nvGrpSpPr>
          <p:cNvPr id="48" name="Groupe 47"/>
          <p:cNvGrpSpPr/>
          <p:nvPr/>
        </p:nvGrpSpPr>
        <p:grpSpPr>
          <a:xfrm>
            <a:off x="680462" y="764704"/>
            <a:ext cx="4179570" cy="2770982"/>
            <a:chOff x="1083016" y="908720"/>
            <a:chExt cx="4179570" cy="2770982"/>
          </a:xfrm>
        </p:grpSpPr>
        <p:sp>
          <p:nvSpPr>
            <p:cNvPr id="49" name="Line 26"/>
            <p:cNvSpPr>
              <a:spLocks noChangeShapeType="1"/>
            </p:cNvSpPr>
            <p:nvPr/>
          </p:nvSpPr>
          <p:spPr bwMode="auto">
            <a:xfrm flipV="1">
              <a:off x="2554504" y="1628775"/>
              <a:ext cx="505557" cy="10795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 rot="20870703">
              <a:off x="2516393" y="1628775"/>
              <a:ext cx="86604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3366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200">
                  <a:solidFill>
                    <a:srgbClr val="003366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200">
                  <a:solidFill>
                    <a:srgbClr val="003366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200">
                  <a:solidFill>
                    <a:srgbClr val="003366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200">
                  <a:solidFill>
                    <a:srgbClr val="003366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66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66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66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6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600" i="1">
                  <a:solidFill>
                    <a:schemeClr val="bg1"/>
                  </a:solidFill>
                </a:rPr>
                <a:t>k</a:t>
              </a:r>
              <a:r>
                <a:rPr lang="es-ES" sz="1600" i="1" baseline="-25000">
                  <a:solidFill>
                    <a:schemeClr val="bg1"/>
                  </a:solidFill>
                </a:rPr>
                <a:t>in-plane</a:t>
              </a:r>
              <a:endParaRPr lang="el-GR" sz="1600" i="1">
                <a:solidFill>
                  <a:schemeClr val="bg1"/>
                </a:solidFill>
              </a:endParaRPr>
            </a:p>
          </p:txBody>
        </p:sp>
        <p:pic>
          <p:nvPicPr>
            <p:cNvPr id="52" name="Picture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016" y="908720"/>
              <a:ext cx="3137269" cy="2770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ZoneTexte 52"/>
            <p:cNvSpPr txBox="1"/>
            <p:nvPr/>
          </p:nvSpPr>
          <p:spPr>
            <a:xfrm>
              <a:off x="1083017" y="1226984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Mirror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1083017" y="2111202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bg1"/>
                  </a:solidFill>
                </a:rPr>
                <a:t>Cavit</a:t>
              </a:r>
              <a:r>
                <a:rPr lang="fr-FR" dirty="0" err="1">
                  <a:solidFill>
                    <a:schemeClr val="bg1"/>
                  </a:solidFill>
                </a:rPr>
                <a:t>y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4175429" y="2003480"/>
              <a:ext cx="10871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 smtClean="0"/>
                <a:t>Quantum </a:t>
              </a:r>
            </a:p>
            <a:p>
              <a:pPr algn="ctr"/>
              <a:r>
                <a:rPr lang="fr-FR" sz="1600" dirty="0" err="1" smtClean="0"/>
                <a:t>wells</a:t>
              </a:r>
              <a:endParaRPr lang="fr-FR" sz="1600" dirty="0"/>
            </a:p>
          </p:txBody>
        </p:sp>
        <p:cxnSp>
          <p:nvCxnSpPr>
            <p:cNvPr id="56" name="Connecteur droit avec flèche 55"/>
            <p:cNvCxnSpPr/>
            <p:nvPr/>
          </p:nvCxnSpPr>
          <p:spPr>
            <a:xfrm flipH="1" flipV="1">
              <a:off x="3646464" y="2111253"/>
              <a:ext cx="388881" cy="128299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/>
            <p:cNvCxnSpPr/>
            <p:nvPr/>
          </p:nvCxnSpPr>
          <p:spPr>
            <a:xfrm flipH="1">
              <a:off x="3646464" y="2403352"/>
              <a:ext cx="388881" cy="35592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ZoneTexte 57"/>
            <p:cNvSpPr txBox="1"/>
            <p:nvPr/>
          </p:nvSpPr>
          <p:spPr>
            <a:xfrm>
              <a:off x="1104900" y="3102885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Mirror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59" name="TextBox 36"/>
          <p:cNvSpPr txBox="1"/>
          <p:nvPr/>
        </p:nvSpPr>
        <p:spPr>
          <a:xfrm>
            <a:off x="2715025" y="835650"/>
            <a:ext cx="108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Trebuchet MS" panose="020B0603020202020204" pitchFamily="34" charset="0"/>
                <a:cs typeface="Times" panose="02020603050405020304" pitchFamily="18" charset="0"/>
              </a:rPr>
              <a:t>AlGaAs</a:t>
            </a:r>
            <a:endParaRPr lang="en-US" b="1" dirty="0">
              <a:solidFill>
                <a:schemeClr val="bg1"/>
              </a:solidFill>
              <a:latin typeface="Trebuchet MS" panose="020B0603020202020204" pitchFamily="34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76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2"/>
          <p:cNvGrpSpPr>
            <a:grpSpLocks/>
          </p:cNvGrpSpPr>
          <p:nvPr/>
        </p:nvGrpSpPr>
        <p:grpSpPr bwMode="auto">
          <a:xfrm>
            <a:off x="5010150" y="1276350"/>
            <a:ext cx="3997325" cy="3022600"/>
            <a:chOff x="3156" y="804"/>
            <a:chExt cx="2518" cy="1904"/>
          </a:xfrm>
        </p:grpSpPr>
        <p:pic>
          <p:nvPicPr>
            <p:cNvPr id="48" name="Picture 3" descr="figure1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8" t="34247" r="32245" b="38943"/>
            <a:stretch>
              <a:fillRect/>
            </a:stretch>
          </p:blipFill>
          <p:spPr bwMode="auto">
            <a:xfrm>
              <a:off x="3156" y="804"/>
              <a:ext cx="2518" cy="1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Line 61"/>
            <p:cNvSpPr>
              <a:spLocks noChangeAspect="1" noChangeShapeType="1"/>
            </p:cNvSpPr>
            <p:nvPr/>
          </p:nvSpPr>
          <p:spPr bwMode="auto">
            <a:xfrm>
              <a:off x="4268" y="1345"/>
              <a:ext cx="5" cy="77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 Box 5"/>
            <p:cNvSpPr txBox="1">
              <a:spLocks noChangeAspect="1" noChangeArrowheads="1"/>
            </p:cNvSpPr>
            <p:nvPr/>
          </p:nvSpPr>
          <p:spPr bwMode="auto">
            <a:xfrm>
              <a:off x="4354" y="848"/>
              <a:ext cx="73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1600" b="1">
                  <a:latin typeface="Arial" charset="0"/>
                </a:rPr>
                <a:t>Upper polariton</a:t>
              </a:r>
              <a:endParaRPr lang="es-ES" sz="1600" b="1">
                <a:latin typeface="Arial" charset="0"/>
              </a:endParaRPr>
            </a:p>
          </p:txBody>
        </p:sp>
        <p:sp>
          <p:nvSpPr>
            <p:cNvPr id="51" name="Text Box 6"/>
            <p:cNvSpPr txBox="1">
              <a:spLocks noChangeAspect="1" noChangeArrowheads="1"/>
            </p:cNvSpPr>
            <p:nvPr/>
          </p:nvSpPr>
          <p:spPr bwMode="auto">
            <a:xfrm>
              <a:off x="4830" y="2001"/>
              <a:ext cx="735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1600" b="1">
                  <a:latin typeface="Arial" charset="0"/>
                </a:rPr>
                <a:t>Lower polariton</a:t>
              </a:r>
              <a:endParaRPr lang="es-ES" sz="1600" b="1">
                <a:latin typeface="Arial" charset="0"/>
              </a:endParaRPr>
            </a:p>
          </p:txBody>
        </p:sp>
      </p:grpSp>
      <p:sp>
        <p:nvSpPr>
          <p:cNvPr id="75" name="Line 30"/>
          <p:cNvSpPr>
            <a:spLocks noChangeAspect="1" noChangeShapeType="1"/>
          </p:cNvSpPr>
          <p:nvPr/>
        </p:nvSpPr>
        <p:spPr bwMode="auto">
          <a:xfrm>
            <a:off x="5470525" y="2713038"/>
            <a:ext cx="3546475" cy="0"/>
          </a:xfrm>
          <a:prstGeom prst="line">
            <a:avLst/>
          </a:prstGeom>
          <a:noFill/>
          <a:ln w="222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" name="Freeform 31"/>
          <p:cNvSpPr>
            <a:spLocks noChangeAspect="1"/>
          </p:cNvSpPr>
          <p:nvPr/>
        </p:nvSpPr>
        <p:spPr bwMode="auto">
          <a:xfrm>
            <a:off x="5915025" y="1300163"/>
            <a:ext cx="2543175" cy="1533525"/>
          </a:xfrm>
          <a:custGeom>
            <a:avLst/>
            <a:gdLst>
              <a:gd name="T0" fmla="*/ 0 w 1200"/>
              <a:gd name="T1" fmla="*/ 36 h 1075"/>
              <a:gd name="T2" fmla="*/ 120 w 1200"/>
              <a:gd name="T3" fmla="*/ 408 h 1075"/>
              <a:gd name="T4" fmla="*/ 234 w 1200"/>
              <a:gd name="T5" fmla="*/ 708 h 1075"/>
              <a:gd name="T6" fmla="*/ 420 w 1200"/>
              <a:gd name="T7" fmla="*/ 1008 h 1075"/>
              <a:gd name="T8" fmla="*/ 600 w 1200"/>
              <a:gd name="T9" fmla="*/ 1074 h 1075"/>
              <a:gd name="T10" fmla="*/ 738 w 1200"/>
              <a:gd name="T11" fmla="*/ 1014 h 1075"/>
              <a:gd name="T12" fmla="*/ 858 w 1200"/>
              <a:gd name="T13" fmla="*/ 864 h 1075"/>
              <a:gd name="T14" fmla="*/ 966 w 1200"/>
              <a:gd name="T15" fmla="*/ 666 h 1075"/>
              <a:gd name="T16" fmla="*/ 1050 w 1200"/>
              <a:gd name="T17" fmla="*/ 456 h 1075"/>
              <a:gd name="T18" fmla="*/ 1164 w 1200"/>
              <a:gd name="T19" fmla="*/ 138 h 1075"/>
              <a:gd name="T20" fmla="*/ 1200 w 1200"/>
              <a:gd name="T21" fmla="*/ 0 h 1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0" h="1075">
                <a:moveTo>
                  <a:pt x="0" y="36"/>
                </a:moveTo>
                <a:cubicBezTo>
                  <a:pt x="20" y="98"/>
                  <a:pt x="81" y="296"/>
                  <a:pt x="120" y="408"/>
                </a:cubicBezTo>
                <a:cubicBezTo>
                  <a:pt x="159" y="520"/>
                  <a:pt x="184" y="608"/>
                  <a:pt x="234" y="708"/>
                </a:cubicBezTo>
                <a:cubicBezTo>
                  <a:pt x="284" y="808"/>
                  <a:pt x="359" y="947"/>
                  <a:pt x="420" y="1008"/>
                </a:cubicBezTo>
                <a:cubicBezTo>
                  <a:pt x="481" y="1069"/>
                  <a:pt x="547" y="1073"/>
                  <a:pt x="600" y="1074"/>
                </a:cubicBezTo>
                <a:cubicBezTo>
                  <a:pt x="653" y="1075"/>
                  <a:pt x="695" y="1049"/>
                  <a:pt x="738" y="1014"/>
                </a:cubicBezTo>
                <a:cubicBezTo>
                  <a:pt x="781" y="979"/>
                  <a:pt x="820" y="922"/>
                  <a:pt x="858" y="864"/>
                </a:cubicBezTo>
                <a:cubicBezTo>
                  <a:pt x="896" y="806"/>
                  <a:pt x="934" y="734"/>
                  <a:pt x="966" y="666"/>
                </a:cubicBezTo>
                <a:cubicBezTo>
                  <a:pt x="998" y="598"/>
                  <a:pt x="1017" y="544"/>
                  <a:pt x="1050" y="456"/>
                </a:cubicBezTo>
                <a:cubicBezTo>
                  <a:pt x="1083" y="368"/>
                  <a:pt x="1139" y="214"/>
                  <a:pt x="1164" y="138"/>
                </a:cubicBezTo>
                <a:cubicBezTo>
                  <a:pt x="1189" y="62"/>
                  <a:pt x="1192" y="29"/>
                  <a:pt x="1200" y="0"/>
                </a:cubicBezTo>
              </a:path>
            </a:pathLst>
          </a:custGeom>
          <a:noFill/>
          <a:ln w="22225" cap="flat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7" name="Text Box 32"/>
          <p:cNvSpPr txBox="1">
            <a:spLocks noChangeAspect="1" noChangeArrowheads="1"/>
          </p:cNvSpPr>
          <p:nvPr/>
        </p:nvSpPr>
        <p:spPr bwMode="auto">
          <a:xfrm>
            <a:off x="8078788" y="2420938"/>
            <a:ext cx="849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FF0000"/>
                </a:solidFill>
                <a:latin typeface="Arial" charset="0"/>
              </a:rPr>
              <a:t>Exciton</a:t>
            </a:r>
            <a:endParaRPr lang="es-ES" sz="16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8" name="Text Box 33"/>
          <p:cNvSpPr txBox="1">
            <a:spLocks noChangeAspect="1" noChangeArrowheads="1"/>
          </p:cNvSpPr>
          <p:nvPr/>
        </p:nvSpPr>
        <p:spPr bwMode="auto">
          <a:xfrm>
            <a:off x="8172450" y="1736725"/>
            <a:ext cx="827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FF0000"/>
                </a:solidFill>
                <a:latin typeface="Arial" charset="0"/>
              </a:rPr>
              <a:t>Photon</a:t>
            </a:r>
            <a:endParaRPr lang="es-ES" sz="16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9" name="Text Box 34"/>
          <p:cNvSpPr txBox="1">
            <a:spLocks noChangeAspect="1" noChangeArrowheads="1"/>
          </p:cNvSpPr>
          <p:nvPr/>
        </p:nvSpPr>
        <p:spPr bwMode="auto">
          <a:xfrm>
            <a:off x="6567488" y="685800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800">
                <a:latin typeface="Arial" charset="0"/>
              </a:rPr>
              <a:t>Angle </a:t>
            </a:r>
            <a:r>
              <a:rPr lang="el-GR" sz="1800">
                <a:latin typeface="Arial" charset="0"/>
                <a:cs typeface="Arial" charset="0"/>
              </a:rPr>
              <a:t>θ</a:t>
            </a:r>
            <a:r>
              <a:rPr lang="es-ES_tradnl" sz="1800">
                <a:latin typeface="Arial" charset="0"/>
                <a:cs typeface="Arial" charset="0"/>
              </a:rPr>
              <a:t> </a:t>
            </a:r>
            <a:r>
              <a:rPr lang="es-ES" sz="1800">
                <a:latin typeface="Arial" charset="0"/>
                <a:cs typeface="Arial" charset="0"/>
              </a:rPr>
              <a:t>(º)</a:t>
            </a:r>
            <a:endParaRPr lang="el-GR" sz="1800">
              <a:latin typeface="Arial" charset="0"/>
              <a:cs typeface="Arial" charset="0"/>
            </a:endParaRPr>
          </a:p>
        </p:txBody>
      </p:sp>
      <p:sp>
        <p:nvSpPr>
          <p:cNvPr id="80" name="Text Box 35"/>
          <p:cNvSpPr txBox="1">
            <a:spLocks noChangeAspect="1" noChangeArrowheads="1"/>
          </p:cNvSpPr>
          <p:nvPr/>
        </p:nvSpPr>
        <p:spPr bwMode="auto">
          <a:xfrm>
            <a:off x="6567488" y="3989388"/>
            <a:ext cx="1511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800" i="1">
                <a:latin typeface="Arial" charset="0"/>
              </a:rPr>
              <a:t>k</a:t>
            </a:r>
            <a:r>
              <a:rPr lang="es-ES_tradnl" sz="1800" i="1" baseline="-25000">
                <a:latin typeface="Arial" charset="0"/>
              </a:rPr>
              <a:t>in-plane</a:t>
            </a:r>
            <a:r>
              <a:rPr lang="es-ES_tradnl" sz="1800">
                <a:latin typeface="Arial" charset="0"/>
                <a:cs typeface="Arial" charset="0"/>
              </a:rPr>
              <a:t> </a:t>
            </a:r>
            <a:r>
              <a:rPr lang="es-ES" sz="1800">
                <a:latin typeface="Arial" charset="0"/>
                <a:cs typeface="Arial" charset="0"/>
              </a:rPr>
              <a:t>(</a:t>
            </a:r>
            <a:r>
              <a:rPr lang="el-GR" sz="1800">
                <a:latin typeface="Arial" charset="0"/>
                <a:cs typeface="Arial" charset="0"/>
              </a:rPr>
              <a:t>μ</a:t>
            </a:r>
            <a:r>
              <a:rPr lang="es-ES" sz="1800">
                <a:latin typeface="Arial" charset="0"/>
                <a:cs typeface="Arial" charset="0"/>
              </a:rPr>
              <a:t>m</a:t>
            </a:r>
            <a:r>
              <a:rPr lang="es-ES" sz="1800" baseline="30000">
                <a:latin typeface="Arial" charset="0"/>
                <a:cs typeface="Arial" charset="0"/>
              </a:rPr>
              <a:t>-1</a:t>
            </a:r>
            <a:r>
              <a:rPr lang="es-ES" sz="1800">
                <a:latin typeface="Arial" charset="0"/>
                <a:cs typeface="Arial" charset="0"/>
              </a:rPr>
              <a:t>)</a:t>
            </a:r>
            <a:endParaRPr lang="el-GR" sz="1800">
              <a:latin typeface="Arial" charset="0"/>
              <a:cs typeface="Arial" charset="0"/>
            </a:endParaRPr>
          </a:p>
        </p:txBody>
      </p:sp>
      <p:sp>
        <p:nvSpPr>
          <p:cNvPr id="81" name="Text Box 36"/>
          <p:cNvSpPr txBox="1">
            <a:spLocks noChangeAspect="1" noChangeArrowheads="1"/>
          </p:cNvSpPr>
          <p:nvPr/>
        </p:nvSpPr>
        <p:spPr bwMode="auto">
          <a:xfrm rot="16200000">
            <a:off x="3937794" y="2399507"/>
            <a:ext cx="2628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800" dirty="0" err="1">
                <a:latin typeface="Arial" charset="0"/>
              </a:rPr>
              <a:t>Emission</a:t>
            </a:r>
            <a:r>
              <a:rPr lang="es-ES_tradnl" sz="1800" dirty="0">
                <a:latin typeface="Arial" charset="0"/>
              </a:rPr>
              <a:t> </a:t>
            </a:r>
            <a:r>
              <a:rPr lang="es-ES_tradnl" sz="1800" dirty="0" err="1">
                <a:latin typeface="Arial" charset="0"/>
              </a:rPr>
              <a:t>energy</a:t>
            </a:r>
            <a:r>
              <a:rPr lang="es-ES_tradnl" sz="1800" dirty="0">
                <a:latin typeface="Arial" charset="0"/>
                <a:cs typeface="Arial" charset="0"/>
              </a:rPr>
              <a:t> </a:t>
            </a:r>
            <a:r>
              <a:rPr lang="es-ES" sz="1800" dirty="0">
                <a:latin typeface="Arial" charset="0"/>
                <a:cs typeface="Arial" charset="0"/>
              </a:rPr>
              <a:t>(eV)</a:t>
            </a:r>
            <a:endParaRPr lang="el-GR" sz="1800" dirty="0">
              <a:latin typeface="Arial" charset="0"/>
              <a:cs typeface="Arial" charset="0"/>
            </a:endParaRPr>
          </a:p>
        </p:txBody>
      </p:sp>
      <p:sp>
        <p:nvSpPr>
          <p:cNvPr id="82" name="AutoShape 39"/>
          <p:cNvSpPr>
            <a:spLocks noChangeArrowheads="1"/>
          </p:cNvSpPr>
          <p:nvPr/>
        </p:nvSpPr>
        <p:spPr bwMode="auto">
          <a:xfrm>
            <a:off x="456135" y="4419600"/>
            <a:ext cx="8571528" cy="1685925"/>
          </a:xfrm>
          <a:prstGeom prst="roundRect">
            <a:avLst>
              <a:gd name="adj" fmla="val 11667"/>
            </a:avLst>
          </a:prstGeom>
          <a:solidFill>
            <a:srgbClr val="FFFFCC"/>
          </a:solidFill>
          <a:ln w="50800">
            <a:solidFill>
              <a:srgbClr val="568367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" name="Text Box 40"/>
          <p:cNvSpPr txBox="1">
            <a:spLocks noChangeArrowheads="1"/>
          </p:cNvSpPr>
          <p:nvPr/>
        </p:nvSpPr>
        <p:spPr bwMode="auto">
          <a:xfrm>
            <a:off x="3032944" y="4430713"/>
            <a:ext cx="131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 b="1">
                <a:latin typeface="Arial" charset="0"/>
              </a:rPr>
              <a:t>Properties</a:t>
            </a:r>
            <a:endParaRPr lang="es-ES" sz="1800" b="1">
              <a:latin typeface="Arial" charset="0"/>
            </a:endParaRPr>
          </a:p>
        </p:txBody>
      </p:sp>
      <p:sp>
        <p:nvSpPr>
          <p:cNvPr id="86" name="Oval 43"/>
          <p:cNvSpPr>
            <a:spLocks noChangeArrowheads="1"/>
          </p:cNvSpPr>
          <p:nvPr/>
        </p:nvSpPr>
        <p:spPr bwMode="auto">
          <a:xfrm>
            <a:off x="727894" y="5714776"/>
            <a:ext cx="90488" cy="904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" name="Oval 45"/>
          <p:cNvSpPr>
            <a:spLocks noChangeArrowheads="1"/>
          </p:cNvSpPr>
          <p:nvPr/>
        </p:nvSpPr>
        <p:spPr bwMode="auto">
          <a:xfrm>
            <a:off x="727894" y="4994697"/>
            <a:ext cx="90488" cy="9048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9" name="Text Box 46"/>
          <p:cNvSpPr txBox="1">
            <a:spLocks noChangeArrowheads="1"/>
          </p:cNvSpPr>
          <p:nvPr/>
        </p:nvSpPr>
        <p:spPr bwMode="auto">
          <a:xfrm>
            <a:off x="802507" y="4869160"/>
            <a:ext cx="73234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 dirty="0">
                <a:latin typeface="Arial" charset="0"/>
              </a:rPr>
              <a:t>Photonic component	  </a:t>
            </a:r>
            <a:r>
              <a:rPr lang="en-GB" dirty="0" smtClean="0"/>
              <a:t>Small effective mass, large group velocity</a:t>
            </a:r>
            <a:endParaRPr lang="en-GB" dirty="0" smtClean="0"/>
          </a:p>
          <a:p>
            <a:r>
              <a:rPr lang="en-GB" sz="1800" dirty="0"/>
              <a:t> </a:t>
            </a:r>
            <a:r>
              <a:rPr lang="en-GB" sz="1800" dirty="0" smtClean="0"/>
              <a:t>                                            </a:t>
            </a:r>
            <a:r>
              <a:rPr lang="en-GB" sz="1800" dirty="0" smtClean="0"/>
              <a:t>Optical excitation, detection</a:t>
            </a:r>
            <a:endParaRPr lang="es-ES" sz="1800" dirty="0"/>
          </a:p>
        </p:txBody>
      </p:sp>
      <p:sp>
        <p:nvSpPr>
          <p:cNvPr id="90" name="AutoShape 47"/>
          <p:cNvSpPr>
            <a:spLocks noChangeArrowheads="1"/>
          </p:cNvSpPr>
          <p:nvPr/>
        </p:nvSpPr>
        <p:spPr bwMode="auto">
          <a:xfrm rot="16200000">
            <a:off x="3257575" y="4814962"/>
            <a:ext cx="198437" cy="450850"/>
          </a:xfrm>
          <a:prstGeom prst="downArrow">
            <a:avLst>
              <a:gd name="adj1" fmla="val 45861"/>
              <a:gd name="adj2" fmla="val 8065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1" name="Text Box 48"/>
          <p:cNvSpPr txBox="1">
            <a:spLocks noChangeArrowheads="1"/>
          </p:cNvSpPr>
          <p:nvPr/>
        </p:nvSpPr>
        <p:spPr bwMode="auto">
          <a:xfrm>
            <a:off x="800919" y="5579948"/>
            <a:ext cx="30187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 dirty="0" err="1" smtClean="0">
                <a:latin typeface="Arial" charset="0"/>
              </a:rPr>
              <a:t>Excitonic</a:t>
            </a:r>
            <a:r>
              <a:rPr lang="en-GB" sz="1800" dirty="0" smtClean="0">
                <a:latin typeface="Arial" charset="0"/>
              </a:rPr>
              <a:t> component</a:t>
            </a:r>
            <a:r>
              <a:rPr lang="en-GB" sz="1800" dirty="0">
                <a:latin typeface="Arial" charset="0"/>
              </a:rPr>
              <a:t>	</a:t>
            </a:r>
            <a:r>
              <a:rPr lang="en-GB" sz="1800" dirty="0" smtClean="0">
                <a:latin typeface="Arial" charset="0"/>
              </a:rPr>
              <a:t> </a:t>
            </a:r>
            <a:endParaRPr lang="es-ES" sz="1800" b="1" dirty="0">
              <a:latin typeface="Arial" charset="0"/>
            </a:endParaRPr>
          </a:p>
        </p:txBody>
      </p:sp>
      <p:sp>
        <p:nvSpPr>
          <p:cNvPr id="92" name="AutoShape 49"/>
          <p:cNvSpPr>
            <a:spLocks noChangeArrowheads="1"/>
          </p:cNvSpPr>
          <p:nvPr/>
        </p:nvSpPr>
        <p:spPr bwMode="auto">
          <a:xfrm rot="16200000">
            <a:off x="3308147" y="5522697"/>
            <a:ext cx="198438" cy="450850"/>
          </a:xfrm>
          <a:prstGeom prst="downArrow">
            <a:avLst>
              <a:gd name="adj1" fmla="val 45861"/>
              <a:gd name="adj2" fmla="val 8065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8" name="Text Box 17"/>
          <p:cNvSpPr txBox="1">
            <a:spLocks noChangeArrowheads="1"/>
          </p:cNvSpPr>
          <p:nvPr/>
        </p:nvSpPr>
        <p:spPr bwMode="auto">
          <a:xfrm>
            <a:off x="298450" y="3968750"/>
            <a:ext cx="528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fr-FR" sz="1600" b="1">
                <a:solidFill>
                  <a:srgbClr val="000000"/>
                </a:solidFill>
                <a:latin typeface="Arial" charset="0"/>
                <a:cs typeface="Arial" charset="0"/>
              </a:rPr>
              <a:t>Microcavity polaritons : mixed exciton-photon states</a:t>
            </a:r>
            <a:endParaRPr lang="fr-FR" sz="1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1" name="Rectangle 2"/>
          <p:cNvSpPr>
            <a:spLocks noChangeArrowheads="1"/>
          </p:cNvSpPr>
          <p:nvPr/>
        </p:nvSpPr>
        <p:spPr bwMode="auto">
          <a:xfrm>
            <a:off x="0" y="71438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2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Microcavity polaritons</a:t>
            </a:r>
            <a:endParaRPr lang="en-GB" sz="2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 Box 62"/>
          <p:cNvSpPr txBox="1">
            <a:spLocks noChangeAspect="1" noChangeArrowheads="1"/>
          </p:cNvSpPr>
          <p:nvPr/>
        </p:nvSpPr>
        <p:spPr bwMode="auto">
          <a:xfrm>
            <a:off x="6731000" y="2911475"/>
            <a:ext cx="1022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sz="1600" b="1" dirty="0">
                <a:solidFill>
                  <a:srgbClr val="0033CC"/>
                </a:solidFill>
                <a:latin typeface="Arial" charset="0"/>
                <a:cs typeface="Arial" charset="0"/>
              </a:rPr>
              <a:t>~ </a:t>
            </a:r>
            <a:r>
              <a:rPr lang="es-ES" sz="16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15meV</a:t>
            </a:r>
            <a:endParaRPr lang="es-ES" sz="1600" b="1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3" name="Object 8"/>
          <p:cNvGraphicFramePr>
            <a:graphicFrameLocks noChangeAspect="1"/>
          </p:cNvGraphicFramePr>
          <p:nvPr>
            <p:extLst/>
          </p:nvPr>
        </p:nvGraphicFramePr>
        <p:xfrm>
          <a:off x="5213350" y="966788"/>
          <a:ext cx="3967163" cy="319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4" name="Graph" r:id="rId4" imgW="3159360" imgH="2653920" progId="Origin50.Graph">
                  <p:embed/>
                </p:oleObj>
              </mc:Choice>
              <mc:Fallback>
                <p:oleObj name="Graph" r:id="rId4" imgW="3159360" imgH="2653920" progId="Origin50.Graph">
                  <p:embed/>
                  <p:pic>
                    <p:nvPicPr>
                      <p:cNvPr id="5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488" t="8392" r="8247" b="8902"/>
                      <a:stretch>
                        <a:fillRect/>
                      </a:stretch>
                    </p:blipFill>
                    <p:spPr bwMode="auto">
                      <a:xfrm>
                        <a:off x="5213350" y="966788"/>
                        <a:ext cx="3967163" cy="319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/>
          </p:nvPr>
        </p:nvGraphicFramePr>
        <p:xfrm>
          <a:off x="4849043" y="4470697"/>
          <a:ext cx="26765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5" name="Equation" r:id="rId6" imgW="1714500" imgH="254000" progId="Equation.DSMT4">
                  <p:embed/>
                </p:oleObj>
              </mc:Choice>
              <mc:Fallback>
                <p:oleObj name="Equation" r:id="rId6" imgW="1714500" imgH="254000" progId="Equation.DSMT4">
                  <p:embed/>
                  <p:pic>
                    <p:nvPicPr>
                      <p:cNvPr id="4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043" y="4470697"/>
                        <a:ext cx="26765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4" name="Groupe 93"/>
          <p:cNvGrpSpPr/>
          <p:nvPr/>
        </p:nvGrpSpPr>
        <p:grpSpPr>
          <a:xfrm>
            <a:off x="680462" y="764704"/>
            <a:ext cx="4179570" cy="2770982"/>
            <a:chOff x="1083016" y="908720"/>
            <a:chExt cx="4179570" cy="2770982"/>
          </a:xfrm>
        </p:grpSpPr>
        <p:sp>
          <p:nvSpPr>
            <p:cNvPr id="102" name="Line 26"/>
            <p:cNvSpPr>
              <a:spLocks noChangeShapeType="1"/>
            </p:cNvSpPr>
            <p:nvPr/>
          </p:nvSpPr>
          <p:spPr bwMode="auto">
            <a:xfrm flipV="1">
              <a:off x="2554504" y="1628775"/>
              <a:ext cx="505557" cy="10795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Text Box 27"/>
            <p:cNvSpPr txBox="1">
              <a:spLocks noChangeArrowheads="1"/>
            </p:cNvSpPr>
            <p:nvPr/>
          </p:nvSpPr>
          <p:spPr bwMode="auto">
            <a:xfrm rot="20870703">
              <a:off x="2516393" y="1628775"/>
              <a:ext cx="86604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3366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200">
                  <a:solidFill>
                    <a:srgbClr val="003366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200">
                  <a:solidFill>
                    <a:srgbClr val="003366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200">
                  <a:solidFill>
                    <a:srgbClr val="003366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200">
                  <a:solidFill>
                    <a:srgbClr val="003366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66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66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66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6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600" i="1">
                  <a:solidFill>
                    <a:schemeClr val="bg1"/>
                  </a:solidFill>
                </a:rPr>
                <a:t>k</a:t>
              </a:r>
              <a:r>
                <a:rPr lang="es-ES" sz="1600" i="1" baseline="-25000">
                  <a:solidFill>
                    <a:schemeClr val="bg1"/>
                  </a:solidFill>
                </a:rPr>
                <a:t>in-plane</a:t>
              </a:r>
              <a:endParaRPr lang="el-GR" sz="1600" i="1">
                <a:solidFill>
                  <a:schemeClr val="bg1"/>
                </a:solidFill>
              </a:endParaRPr>
            </a:p>
          </p:txBody>
        </p:sp>
        <p:pic>
          <p:nvPicPr>
            <p:cNvPr id="105" name="Picture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016" y="908720"/>
              <a:ext cx="3137269" cy="2770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6" name="ZoneTexte 105"/>
            <p:cNvSpPr txBox="1"/>
            <p:nvPr/>
          </p:nvSpPr>
          <p:spPr>
            <a:xfrm>
              <a:off x="1083017" y="1226984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Mirror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07" name="ZoneTexte 106"/>
            <p:cNvSpPr txBox="1"/>
            <p:nvPr/>
          </p:nvSpPr>
          <p:spPr>
            <a:xfrm>
              <a:off x="1083017" y="2111202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bg1"/>
                  </a:solidFill>
                </a:rPr>
                <a:t>Cavit</a:t>
              </a:r>
              <a:r>
                <a:rPr lang="fr-FR" dirty="0" err="1">
                  <a:solidFill>
                    <a:schemeClr val="bg1"/>
                  </a:solidFill>
                </a:rPr>
                <a:t>y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08" name="ZoneTexte 107"/>
            <p:cNvSpPr txBox="1"/>
            <p:nvPr/>
          </p:nvSpPr>
          <p:spPr>
            <a:xfrm>
              <a:off x="4175429" y="2003480"/>
              <a:ext cx="10871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 smtClean="0"/>
                <a:t>Quantum </a:t>
              </a:r>
            </a:p>
            <a:p>
              <a:pPr algn="ctr"/>
              <a:r>
                <a:rPr lang="fr-FR" sz="1600" dirty="0" err="1" smtClean="0"/>
                <a:t>wells</a:t>
              </a:r>
              <a:endParaRPr lang="fr-FR" sz="1600" dirty="0"/>
            </a:p>
          </p:txBody>
        </p:sp>
        <p:cxnSp>
          <p:nvCxnSpPr>
            <p:cNvPr id="109" name="Connecteur droit avec flèche 108"/>
            <p:cNvCxnSpPr/>
            <p:nvPr/>
          </p:nvCxnSpPr>
          <p:spPr>
            <a:xfrm flipH="1" flipV="1">
              <a:off x="3646464" y="2111253"/>
              <a:ext cx="388881" cy="128299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avec flèche 109"/>
            <p:cNvCxnSpPr/>
            <p:nvPr/>
          </p:nvCxnSpPr>
          <p:spPr>
            <a:xfrm flipH="1">
              <a:off x="3646464" y="2403352"/>
              <a:ext cx="388881" cy="35592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ZoneTexte 110"/>
            <p:cNvSpPr txBox="1"/>
            <p:nvPr/>
          </p:nvSpPr>
          <p:spPr>
            <a:xfrm>
              <a:off x="1104900" y="3102885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Mirror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690169" y="5547382"/>
            <a:ext cx="6085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Interactions </a:t>
            </a:r>
            <a:r>
              <a:rPr lang="en-GB" dirty="0"/>
              <a:t>-</a:t>
            </a:r>
            <a:r>
              <a:rPr lang="en-GB" dirty="0">
                <a:cs typeface="Times" panose="02020603050405020304" pitchFamily="18" charset="0"/>
              </a:rPr>
              <a:t> </a:t>
            </a:r>
            <a:r>
              <a:rPr lang="el-GR" dirty="0">
                <a:latin typeface="Times" panose="02020603050405020304" pitchFamily="18" charset="0"/>
                <a:cs typeface="Times" panose="02020603050405020304" pitchFamily="18" charset="0"/>
              </a:rPr>
              <a:t>χ</a:t>
            </a:r>
            <a:r>
              <a:rPr lang="en-US" baseline="30000" dirty="0">
                <a:latin typeface="Times" panose="02020603050405020304" pitchFamily="18" charset="0"/>
                <a:cs typeface="Times" panose="02020603050405020304" pitchFamily="18" charset="0"/>
              </a:rPr>
              <a:t>(3</a:t>
            </a:r>
            <a:r>
              <a:rPr lang="en-US" baseline="30000" dirty="0" smtClean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 (dominated by exchange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lang="en-US" dirty="0" smtClea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9" name="TextBox 36"/>
          <p:cNvSpPr txBox="1"/>
          <p:nvPr/>
        </p:nvSpPr>
        <p:spPr>
          <a:xfrm>
            <a:off x="2715025" y="835650"/>
            <a:ext cx="108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Trebuchet MS" panose="020B0603020202020204" pitchFamily="34" charset="0"/>
                <a:cs typeface="Times" panose="02020603050405020304" pitchFamily="18" charset="0"/>
              </a:rPr>
              <a:t>AlGaAs</a:t>
            </a:r>
            <a:endParaRPr lang="en-US" b="1" dirty="0">
              <a:solidFill>
                <a:schemeClr val="bg1"/>
              </a:solidFill>
              <a:latin typeface="Trebuchet MS" panose="020B0603020202020204" pitchFamily="34" charset="0"/>
              <a:cs typeface="Times" panose="02020603050405020304" pitchFamily="18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828690" y="692149"/>
            <a:ext cx="1031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 = 5 K</a:t>
            </a:r>
          </a:p>
        </p:txBody>
      </p:sp>
    </p:spTree>
    <p:extLst>
      <p:ext uri="{BB962C8B-B14F-4D97-AF65-F5344CB8AC3E}">
        <p14:creationId xmlns:p14="http://schemas.microsoft.com/office/powerpoint/2010/main" val="14238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8" y="1378381"/>
            <a:ext cx="2321684" cy="205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41610" y="6167461"/>
            <a:ext cx="2910910" cy="789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reeform 49"/>
          <p:cNvSpPr>
            <a:spLocks/>
          </p:cNvSpPr>
          <p:nvPr/>
        </p:nvSpPr>
        <p:spPr bwMode="auto">
          <a:xfrm rot="13545936">
            <a:off x="1706793" y="1209145"/>
            <a:ext cx="471254" cy="442084"/>
          </a:xfrm>
          <a:custGeom>
            <a:avLst/>
            <a:gdLst>
              <a:gd name="T0" fmla="*/ 0 w 842"/>
              <a:gd name="T1" fmla="*/ 0 h 1004"/>
              <a:gd name="T2" fmla="*/ 0 w 842"/>
              <a:gd name="T3" fmla="*/ 0 h 1004"/>
              <a:gd name="T4" fmla="*/ 0 w 842"/>
              <a:gd name="T5" fmla="*/ 0 h 1004"/>
              <a:gd name="T6" fmla="*/ 0 w 842"/>
              <a:gd name="T7" fmla="*/ 0 h 1004"/>
              <a:gd name="T8" fmla="*/ 0 w 842"/>
              <a:gd name="T9" fmla="*/ 0 h 1004"/>
              <a:gd name="T10" fmla="*/ 0 w 842"/>
              <a:gd name="T11" fmla="*/ 0 h 1004"/>
              <a:gd name="T12" fmla="*/ 0 w 842"/>
              <a:gd name="T13" fmla="*/ 0 h 1004"/>
              <a:gd name="T14" fmla="*/ 0 w 842"/>
              <a:gd name="T15" fmla="*/ 0 h 1004"/>
              <a:gd name="T16" fmla="*/ 0 w 842"/>
              <a:gd name="T17" fmla="*/ 0 h 1004"/>
              <a:gd name="T18" fmla="*/ 0 w 842"/>
              <a:gd name="T19" fmla="*/ 0 h 1004"/>
              <a:gd name="T20" fmla="*/ 0 w 842"/>
              <a:gd name="T21" fmla="*/ 0 h 1004"/>
              <a:gd name="T22" fmla="*/ 0 w 842"/>
              <a:gd name="T23" fmla="*/ 0 h 1004"/>
              <a:gd name="T24" fmla="*/ 0 w 842"/>
              <a:gd name="T25" fmla="*/ 0 h 1004"/>
              <a:gd name="T26" fmla="*/ 0 w 842"/>
              <a:gd name="T27" fmla="*/ 0 h 1004"/>
              <a:gd name="T28" fmla="*/ 0 w 842"/>
              <a:gd name="T29" fmla="*/ 0 h 1004"/>
              <a:gd name="T30" fmla="*/ 0 w 842"/>
              <a:gd name="T31" fmla="*/ 0 h 10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42"/>
              <a:gd name="T49" fmla="*/ 0 h 1004"/>
              <a:gd name="T50" fmla="*/ 842 w 842"/>
              <a:gd name="T51" fmla="*/ 1004 h 100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42" h="1004">
                <a:moveTo>
                  <a:pt x="0" y="14"/>
                </a:moveTo>
                <a:cubicBezTo>
                  <a:pt x="55" y="0"/>
                  <a:pt x="91" y="0"/>
                  <a:pt x="149" y="6"/>
                </a:cubicBezTo>
                <a:cubicBezTo>
                  <a:pt x="178" y="26"/>
                  <a:pt x="187" y="45"/>
                  <a:pt x="203" y="77"/>
                </a:cubicBezTo>
                <a:cubicBezTo>
                  <a:pt x="187" y="140"/>
                  <a:pt x="210" y="78"/>
                  <a:pt x="149" y="139"/>
                </a:cubicBezTo>
                <a:cubicBezTo>
                  <a:pt x="133" y="155"/>
                  <a:pt x="102" y="186"/>
                  <a:pt x="102" y="186"/>
                </a:cubicBezTo>
                <a:cubicBezTo>
                  <a:pt x="68" y="283"/>
                  <a:pt x="86" y="369"/>
                  <a:pt x="187" y="404"/>
                </a:cubicBezTo>
                <a:cubicBezTo>
                  <a:pt x="213" y="401"/>
                  <a:pt x="239" y="400"/>
                  <a:pt x="265" y="396"/>
                </a:cubicBezTo>
                <a:cubicBezTo>
                  <a:pt x="312" y="389"/>
                  <a:pt x="351" y="359"/>
                  <a:pt x="398" y="349"/>
                </a:cubicBezTo>
                <a:cubicBezTo>
                  <a:pt x="419" y="352"/>
                  <a:pt x="440" y="350"/>
                  <a:pt x="460" y="357"/>
                </a:cubicBezTo>
                <a:cubicBezTo>
                  <a:pt x="495" y="370"/>
                  <a:pt x="496" y="436"/>
                  <a:pt x="507" y="466"/>
                </a:cubicBezTo>
                <a:cubicBezTo>
                  <a:pt x="500" y="510"/>
                  <a:pt x="503" y="527"/>
                  <a:pt x="468" y="552"/>
                </a:cubicBezTo>
                <a:cubicBezTo>
                  <a:pt x="438" y="595"/>
                  <a:pt x="415" y="634"/>
                  <a:pt x="398" y="684"/>
                </a:cubicBezTo>
                <a:cubicBezTo>
                  <a:pt x="431" y="843"/>
                  <a:pt x="534" y="811"/>
                  <a:pt x="686" y="817"/>
                </a:cubicBezTo>
                <a:cubicBezTo>
                  <a:pt x="720" y="850"/>
                  <a:pt x="725" y="891"/>
                  <a:pt x="756" y="926"/>
                </a:cubicBezTo>
                <a:cubicBezTo>
                  <a:pt x="773" y="945"/>
                  <a:pt x="790" y="966"/>
                  <a:pt x="811" y="981"/>
                </a:cubicBezTo>
                <a:cubicBezTo>
                  <a:pt x="821" y="989"/>
                  <a:pt x="842" y="1004"/>
                  <a:pt x="842" y="100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" name="Freeform 49"/>
          <p:cNvSpPr>
            <a:spLocks/>
          </p:cNvSpPr>
          <p:nvPr/>
        </p:nvSpPr>
        <p:spPr bwMode="auto">
          <a:xfrm rot="11935354">
            <a:off x="1288736" y="1246154"/>
            <a:ext cx="403367" cy="420777"/>
          </a:xfrm>
          <a:custGeom>
            <a:avLst/>
            <a:gdLst>
              <a:gd name="T0" fmla="*/ 0 w 842"/>
              <a:gd name="T1" fmla="*/ 0 h 1004"/>
              <a:gd name="T2" fmla="*/ 0 w 842"/>
              <a:gd name="T3" fmla="*/ 0 h 1004"/>
              <a:gd name="T4" fmla="*/ 0 w 842"/>
              <a:gd name="T5" fmla="*/ 0 h 1004"/>
              <a:gd name="T6" fmla="*/ 0 w 842"/>
              <a:gd name="T7" fmla="*/ 0 h 1004"/>
              <a:gd name="T8" fmla="*/ 0 w 842"/>
              <a:gd name="T9" fmla="*/ 0 h 1004"/>
              <a:gd name="T10" fmla="*/ 0 w 842"/>
              <a:gd name="T11" fmla="*/ 0 h 1004"/>
              <a:gd name="T12" fmla="*/ 0 w 842"/>
              <a:gd name="T13" fmla="*/ 0 h 1004"/>
              <a:gd name="T14" fmla="*/ 0 w 842"/>
              <a:gd name="T15" fmla="*/ 0 h 1004"/>
              <a:gd name="T16" fmla="*/ 0 w 842"/>
              <a:gd name="T17" fmla="*/ 0 h 1004"/>
              <a:gd name="T18" fmla="*/ 0 w 842"/>
              <a:gd name="T19" fmla="*/ 0 h 1004"/>
              <a:gd name="T20" fmla="*/ 0 w 842"/>
              <a:gd name="T21" fmla="*/ 0 h 1004"/>
              <a:gd name="T22" fmla="*/ 0 w 842"/>
              <a:gd name="T23" fmla="*/ 0 h 1004"/>
              <a:gd name="T24" fmla="*/ 0 w 842"/>
              <a:gd name="T25" fmla="*/ 0 h 1004"/>
              <a:gd name="T26" fmla="*/ 0 w 842"/>
              <a:gd name="T27" fmla="*/ 0 h 1004"/>
              <a:gd name="T28" fmla="*/ 0 w 842"/>
              <a:gd name="T29" fmla="*/ 0 h 1004"/>
              <a:gd name="T30" fmla="*/ 0 w 842"/>
              <a:gd name="T31" fmla="*/ 0 h 10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42"/>
              <a:gd name="T49" fmla="*/ 0 h 1004"/>
              <a:gd name="T50" fmla="*/ 842 w 842"/>
              <a:gd name="T51" fmla="*/ 1004 h 100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42" h="1004">
                <a:moveTo>
                  <a:pt x="0" y="14"/>
                </a:moveTo>
                <a:cubicBezTo>
                  <a:pt x="55" y="0"/>
                  <a:pt x="91" y="0"/>
                  <a:pt x="149" y="6"/>
                </a:cubicBezTo>
                <a:cubicBezTo>
                  <a:pt x="178" y="26"/>
                  <a:pt x="187" y="45"/>
                  <a:pt x="203" y="77"/>
                </a:cubicBezTo>
                <a:cubicBezTo>
                  <a:pt x="187" y="140"/>
                  <a:pt x="210" y="78"/>
                  <a:pt x="149" y="139"/>
                </a:cubicBezTo>
                <a:cubicBezTo>
                  <a:pt x="133" y="155"/>
                  <a:pt x="102" y="186"/>
                  <a:pt x="102" y="186"/>
                </a:cubicBezTo>
                <a:cubicBezTo>
                  <a:pt x="68" y="283"/>
                  <a:pt x="86" y="369"/>
                  <a:pt x="187" y="404"/>
                </a:cubicBezTo>
                <a:cubicBezTo>
                  <a:pt x="213" y="401"/>
                  <a:pt x="239" y="400"/>
                  <a:pt x="265" y="396"/>
                </a:cubicBezTo>
                <a:cubicBezTo>
                  <a:pt x="312" y="389"/>
                  <a:pt x="351" y="359"/>
                  <a:pt x="398" y="349"/>
                </a:cubicBezTo>
                <a:cubicBezTo>
                  <a:pt x="419" y="352"/>
                  <a:pt x="440" y="350"/>
                  <a:pt x="460" y="357"/>
                </a:cubicBezTo>
                <a:cubicBezTo>
                  <a:pt x="495" y="370"/>
                  <a:pt x="496" y="436"/>
                  <a:pt x="507" y="466"/>
                </a:cubicBezTo>
                <a:cubicBezTo>
                  <a:pt x="500" y="510"/>
                  <a:pt x="503" y="527"/>
                  <a:pt x="468" y="552"/>
                </a:cubicBezTo>
                <a:cubicBezTo>
                  <a:pt x="438" y="595"/>
                  <a:pt x="415" y="634"/>
                  <a:pt x="398" y="684"/>
                </a:cubicBezTo>
                <a:cubicBezTo>
                  <a:pt x="431" y="843"/>
                  <a:pt x="534" y="811"/>
                  <a:pt x="686" y="817"/>
                </a:cubicBezTo>
                <a:cubicBezTo>
                  <a:pt x="720" y="850"/>
                  <a:pt x="725" y="891"/>
                  <a:pt x="756" y="926"/>
                </a:cubicBezTo>
                <a:cubicBezTo>
                  <a:pt x="773" y="945"/>
                  <a:pt x="790" y="966"/>
                  <a:pt x="811" y="981"/>
                </a:cubicBezTo>
                <a:cubicBezTo>
                  <a:pt x="821" y="989"/>
                  <a:pt x="842" y="1004"/>
                  <a:pt x="842" y="100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auto">
          <a:xfrm>
            <a:off x="3522425" y="2306883"/>
            <a:ext cx="17075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dirty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fr-FR" sz="2000" baseline="-25000" dirty="0">
                <a:solidFill>
                  <a:schemeClr val="accent2"/>
                </a:solidFill>
                <a:latin typeface="Times New Roman" pitchFamily="18" charset="0"/>
              </a:rPr>
              <a:t>//</a:t>
            </a:r>
            <a:r>
              <a:rPr lang="fr-FR" sz="2000" dirty="0">
                <a:solidFill>
                  <a:schemeClr val="accent2"/>
                </a:solidFill>
                <a:latin typeface="Times New Roman" pitchFamily="18" charset="0"/>
              </a:rPr>
              <a:t> = </a:t>
            </a:r>
            <a:r>
              <a:rPr lang="fr-FR" sz="2000" dirty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fr-FR" sz="2000" dirty="0">
                <a:solidFill>
                  <a:schemeClr val="accent2"/>
                </a:solidFill>
                <a:latin typeface="Times New Roman" pitchFamily="18" charset="0"/>
              </a:rPr>
              <a:t>/c sin(</a:t>
            </a:r>
            <a:r>
              <a:rPr lang="fr-FR" sz="2000" dirty="0">
                <a:solidFill>
                  <a:schemeClr val="accent2"/>
                </a:solidFill>
                <a:latin typeface="Symbol" pitchFamily="18" charset="2"/>
              </a:rPr>
              <a:t>q</a:t>
            </a:r>
            <a:r>
              <a:rPr lang="fr-FR" sz="2000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623321" y="707054"/>
            <a:ext cx="2348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accent2"/>
                </a:solidFill>
              </a:rPr>
              <a:t>Imaging of k-</a:t>
            </a:r>
            <a:r>
              <a:rPr lang="fr-FR" sz="2000" dirty="0" err="1" smtClean="0">
                <a:solidFill>
                  <a:schemeClr val="accent2"/>
                </a:solidFill>
              </a:rPr>
              <a:t>space</a:t>
            </a:r>
            <a:endParaRPr lang="fr-FR" sz="2000" dirty="0">
              <a:solidFill>
                <a:schemeClr val="accent2"/>
              </a:solidFill>
            </a:endParaRPr>
          </a:p>
        </p:txBody>
      </p:sp>
      <p:sp>
        <p:nvSpPr>
          <p:cNvPr id="54" name="Freeform 49"/>
          <p:cNvSpPr>
            <a:spLocks/>
          </p:cNvSpPr>
          <p:nvPr/>
        </p:nvSpPr>
        <p:spPr bwMode="auto">
          <a:xfrm rot="15918730">
            <a:off x="2186847" y="1251362"/>
            <a:ext cx="500208" cy="423964"/>
          </a:xfrm>
          <a:custGeom>
            <a:avLst/>
            <a:gdLst>
              <a:gd name="T0" fmla="*/ 0 w 842"/>
              <a:gd name="T1" fmla="*/ 0 h 1004"/>
              <a:gd name="T2" fmla="*/ 0 w 842"/>
              <a:gd name="T3" fmla="*/ 0 h 1004"/>
              <a:gd name="T4" fmla="*/ 0 w 842"/>
              <a:gd name="T5" fmla="*/ 0 h 1004"/>
              <a:gd name="T6" fmla="*/ 0 w 842"/>
              <a:gd name="T7" fmla="*/ 0 h 1004"/>
              <a:gd name="T8" fmla="*/ 0 w 842"/>
              <a:gd name="T9" fmla="*/ 0 h 1004"/>
              <a:gd name="T10" fmla="*/ 0 w 842"/>
              <a:gd name="T11" fmla="*/ 0 h 1004"/>
              <a:gd name="T12" fmla="*/ 0 w 842"/>
              <a:gd name="T13" fmla="*/ 0 h 1004"/>
              <a:gd name="T14" fmla="*/ 0 w 842"/>
              <a:gd name="T15" fmla="*/ 0 h 1004"/>
              <a:gd name="T16" fmla="*/ 0 w 842"/>
              <a:gd name="T17" fmla="*/ 0 h 1004"/>
              <a:gd name="T18" fmla="*/ 0 w 842"/>
              <a:gd name="T19" fmla="*/ 0 h 1004"/>
              <a:gd name="T20" fmla="*/ 0 w 842"/>
              <a:gd name="T21" fmla="*/ 0 h 1004"/>
              <a:gd name="T22" fmla="*/ 0 w 842"/>
              <a:gd name="T23" fmla="*/ 0 h 1004"/>
              <a:gd name="T24" fmla="*/ 0 w 842"/>
              <a:gd name="T25" fmla="*/ 0 h 1004"/>
              <a:gd name="T26" fmla="*/ 0 w 842"/>
              <a:gd name="T27" fmla="*/ 0 h 1004"/>
              <a:gd name="T28" fmla="*/ 0 w 842"/>
              <a:gd name="T29" fmla="*/ 0 h 1004"/>
              <a:gd name="T30" fmla="*/ 0 w 842"/>
              <a:gd name="T31" fmla="*/ 0 h 10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42"/>
              <a:gd name="T49" fmla="*/ 0 h 1004"/>
              <a:gd name="T50" fmla="*/ 842 w 842"/>
              <a:gd name="T51" fmla="*/ 1004 h 100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42" h="1004">
                <a:moveTo>
                  <a:pt x="0" y="14"/>
                </a:moveTo>
                <a:cubicBezTo>
                  <a:pt x="55" y="0"/>
                  <a:pt x="91" y="0"/>
                  <a:pt x="149" y="6"/>
                </a:cubicBezTo>
                <a:cubicBezTo>
                  <a:pt x="178" y="26"/>
                  <a:pt x="187" y="45"/>
                  <a:pt x="203" y="77"/>
                </a:cubicBezTo>
                <a:cubicBezTo>
                  <a:pt x="187" y="140"/>
                  <a:pt x="210" y="78"/>
                  <a:pt x="149" y="139"/>
                </a:cubicBezTo>
                <a:cubicBezTo>
                  <a:pt x="133" y="155"/>
                  <a:pt x="102" y="186"/>
                  <a:pt x="102" y="186"/>
                </a:cubicBezTo>
                <a:cubicBezTo>
                  <a:pt x="68" y="283"/>
                  <a:pt x="86" y="369"/>
                  <a:pt x="187" y="404"/>
                </a:cubicBezTo>
                <a:cubicBezTo>
                  <a:pt x="213" y="401"/>
                  <a:pt x="239" y="400"/>
                  <a:pt x="265" y="396"/>
                </a:cubicBezTo>
                <a:cubicBezTo>
                  <a:pt x="312" y="389"/>
                  <a:pt x="351" y="359"/>
                  <a:pt x="398" y="349"/>
                </a:cubicBezTo>
                <a:cubicBezTo>
                  <a:pt x="419" y="352"/>
                  <a:pt x="440" y="350"/>
                  <a:pt x="460" y="357"/>
                </a:cubicBezTo>
                <a:cubicBezTo>
                  <a:pt x="495" y="370"/>
                  <a:pt x="496" y="436"/>
                  <a:pt x="507" y="466"/>
                </a:cubicBezTo>
                <a:cubicBezTo>
                  <a:pt x="500" y="510"/>
                  <a:pt x="503" y="527"/>
                  <a:pt x="468" y="552"/>
                </a:cubicBezTo>
                <a:cubicBezTo>
                  <a:pt x="438" y="595"/>
                  <a:pt x="415" y="634"/>
                  <a:pt x="398" y="684"/>
                </a:cubicBezTo>
                <a:cubicBezTo>
                  <a:pt x="431" y="843"/>
                  <a:pt x="534" y="811"/>
                  <a:pt x="686" y="817"/>
                </a:cubicBezTo>
                <a:cubicBezTo>
                  <a:pt x="720" y="850"/>
                  <a:pt x="725" y="891"/>
                  <a:pt x="756" y="926"/>
                </a:cubicBezTo>
                <a:cubicBezTo>
                  <a:pt x="773" y="945"/>
                  <a:pt x="790" y="966"/>
                  <a:pt x="811" y="981"/>
                </a:cubicBezTo>
                <a:cubicBezTo>
                  <a:pt x="821" y="989"/>
                  <a:pt x="842" y="1004"/>
                  <a:pt x="842" y="100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1367864" y="3673895"/>
            <a:ext cx="2634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accent2"/>
                </a:solidFill>
              </a:rPr>
              <a:t>Imaging of real </a:t>
            </a:r>
            <a:r>
              <a:rPr lang="fr-FR" sz="2000" dirty="0" err="1" smtClean="0">
                <a:solidFill>
                  <a:schemeClr val="accent2"/>
                </a:solidFill>
              </a:rPr>
              <a:t>space</a:t>
            </a:r>
            <a:endParaRPr lang="fr-FR" sz="2000" dirty="0">
              <a:solidFill>
                <a:schemeClr val="accent2"/>
              </a:solidFill>
            </a:endParaRPr>
          </a:p>
        </p:txBody>
      </p:sp>
      <p:grpSp>
        <p:nvGrpSpPr>
          <p:cNvPr id="58" name="Group 13"/>
          <p:cNvGrpSpPr>
            <a:grpSpLocks/>
          </p:cNvGrpSpPr>
          <p:nvPr/>
        </p:nvGrpSpPr>
        <p:grpSpPr bwMode="auto">
          <a:xfrm>
            <a:off x="465063" y="4077072"/>
            <a:ext cx="4899025" cy="2268538"/>
            <a:chOff x="2693" y="527"/>
            <a:chExt cx="3086" cy="1429"/>
          </a:xfrm>
        </p:grpSpPr>
        <p:sp>
          <p:nvSpPr>
            <p:cNvPr id="61" name="Text Box 27"/>
            <p:cNvSpPr txBox="1">
              <a:spLocks noChangeAspect="1" noChangeArrowheads="1"/>
            </p:cNvSpPr>
            <p:nvPr/>
          </p:nvSpPr>
          <p:spPr bwMode="auto">
            <a:xfrm>
              <a:off x="3719" y="1462"/>
              <a:ext cx="102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s-ES" sz="1400" dirty="0" err="1" smtClean="0">
                  <a:solidFill>
                    <a:schemeClr val="tx2"/>
                  </a:solidFill>
                </a:rPr>
                <a:t>Interferometry</a:t>
              </a:r>
              <a:endParaRPr lang="fr-FR" sz="1400" dirty="0">
                <a:solidFill>
                  <a:schemeClr val="tx2"/>
                </a:solidFill>
              </a:endParaRPr>
            </a:p>
          </p:txBody>
        </p:sp>
        <p:sp>
          <p:nvSpPr>
            <p:cNvPr id="62" name="Text Box 28"/>
            <p:cNvSpPr txBox="1">
              <a:spLocks noChangeAspect="1" noChangeArrowheads="1"/>
            </p:cNvSpPr>
            <p:nvPr/>
          </p:nvSpPr>
          <p:spPr bwMode="auto">
            <a:xfrm>
              <a:off x="4740" y="1491"/>
              <a:ext cx="1025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s-ES" sz="1400" dirty="0" err="1" smtClean="0">
                  <a:solidFill>
                    <a:schemeClr val="tx2"/>
                  </a:solidFill>
                </a:rPr>
                <a:t>Coherence</a:t>
              </a:r>
              <a:r>
                <a:rPr lang="es-ES" sz="1400" dirty="0">
                  <a:solidFill>
                    <a:schemeClr val="tx2"/>
                  </a:solidFill>
                </a:rPr>
                <a:t/>
              </a:r>
              <a:br>
                <a:rPr lang="es-ES" sz="1400" dirty="0">
                  <a:solidFill>
                    <a:schemeClr val="tx2"/>
                  </a:solidFill>
                </a:rPr>
              </a:br>
              <a:r>
                <a:rPr lang="es-ES" sz="1400" dirty="0">
                  <a:solidFill>
                    <a:schemeClr val="tx2"/>
                  </a:solidFill>
                </a:rPr>
                <a:t>g</a:t>
              </a:r>
              <a:r>
                <a:rPr lang="es-ES" sz="1400" baseline="30000" dirty="0">
                  <a:solidFill>
                    <a:schemeClr val="tx2"/>
                  </a:solidFill>
                </a:rPr>
                <a:t>(1</a:t>
              </a:r>
              <a:r>
                <a:rPr lang="es-ES" sz="1400" baseline="30000" dirty="0" smtClean="0">
                  <a:solidFill>
                    <a:schemeClr val="tx2"/>
                  </a:solidFill>
                </a:rPr>
                <a:t>)</a:t>
              </a:r>
            </a:p>
            <a:p>
              <a:pPr algn="ctr"/>
              <a:r>
                <a:rPr lang="es-ES" sz="1400" dirty="0">
                  <a:solidFill>
                    <a:schemeClr val="tx2"/>
                  </a:solidFill>
                </a:rPr>
                <a:t>g</a:t>
              </a:r>
              <a:r>
                <a:rPr lang="es-ES" sz="1400" baseline="30000" dirty="0" smtClean="0">
                  <a:solidFill>
                    <a:schemeClr val="tx2"/>
                  </a:solidFill>
                </a:rPr>
                <a:t>(2)</a:t>
              </a:r>
              <a:endParaRPr lang="fr-FR" sz="1400" dirty="0">
                <a:solidFill>
                  <a:schemeClr val="tx2"/>
                </a:solidFill>
              </a:endParaRPr>
            </a:p>
          </p:txBody>
        </p:sp>
        <p:sp>
          <p:nvSpPr>
            <p:cNvPr id="63" name="Text Box 31"/>
            <p:cNvSpPr txBox="1">
              <a:spLocks noChangeAspect="1" noChangeArrowheads="1"/>
            </p:cNvSpPr>
            <p:nvPr/>
          </p:nvSpPr>
          <p:spPr bwMode="auto">
            <a:xfrm>
              <a:off x="5611" y="1119"/>
              <a:ext cx="16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sz="1400">
                  <a:solidFill>
                    <a:schemeClr val="tx2"/>
                  </a:solidFill>
                </a:rPr>
                <a:t>0</a:t>
              </a:r>
              <a:endParaRPr lang="fr-FR" sz="1400">
                <a:solidFill>
                  <a:schemeClr val="tx2"/>
                </a:solidFill>
              </a:endParaRPr>
            </a:p>
          </p:txBody>
        </p:sp>
        <p:sp>
          <p:nvSpPr>
            <p:cNvPr id="64" name="Text Box 32"/>
            <p:cNvSpPr txBox="1">
              <a:spLocks noChangeAspect="1" noChangeArrowheads="1"/>
            </p:cNvSpPr>
            <p:nvPr/>
          </p:nvSpPr>
          <p:spPr bwMode="auto">
            <a:xfrm>
              <a:off x="5612" y="575"/>
              <a:ext cx="16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sz="1400">
                  <a:solidFill>
                    <a:schemeClr val="tx2"/>
                  </a:solidFill>
                </a:rPr>
                <a:t>1</a:t>
              </a:r>
              <a:endParaRPr lang="fr-FR" sz="1400">
                <a:solidFill>
                  <a:schemeClr val="tx2"/>
                </a:solidFill>
              </a:endParaRPr>
            </a:p>
          </p:txBody>
        </p:sp>
        <p:sp>
          <p:nvSpPr>
            <p:cNvPr id="65" name="Text Box 33"/>
            <p:cNvSpPr txBox="1">
              <a:spLocks noChangeAspect="1" noChangeArrowheads="1"/>
            </p:cNvSpPr>
            <p:nvPr/>
          </p:nvSpPr>
          <p:spPr bwMode="auto">
            <a:xfrm>
              <a:off x="2693" y="1504"/>
              <a:ext cx="10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s-ES" sz="1400" dirty="0" err="1" smtClean="0">
                  <a:solidFill>
                    <a:schemeClr val="tx2"/>
                  </a:solidFill>
                </a:rPr>
                <a:t>Density</a:t>
              </a:r>
              <a:endParaRPr lang="fr-FR" sz="1400" dirty="0">
                <a:solidFill>
                  <a:schemeClr val="tx2"/>
                </a:solidFill>
              </a:endParaRPr>
            </a:p>
          </p:txBody>
        </p:sp>
        <p:pic>
          <p:nvPicPr>
            <p:cNvPr id="66" name="Picture 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34" t="18506" r="31328" b="10989"/>
            <a:stretch>
              <a:fillRect/>
            </a:stretch>
          </p:blipFill>
          <p:spPr bwMode="auto">
            <a:xfrm>
              <a:off x="3791" y="527"/>
              <a:ext cx="887" cy="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34734" t="18506" r="31328" b="10989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144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7" name="Line 25"/>
            <p:cNvSpPr>
              <a:spLocks noChangeAspect="1" noChangeShapeType="1"/>
            </p:cNvSpPr>
            <p:nvPr/>
          </p:nvSpPr>
          <p:spPr bwMode="auto">
            <a:xfrm>
              <a:off x="2883" y="1451"/>
              <a:ext cx="138" cy="1"/>
            </a:xfrm>
            <a:prstGeom prst="lin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8" name="Text Box 26"/>
            <p:cNvSpPr txBox="1">
              <a:spLocks noChangeAspect="1" noChangeArrowheads="1"/>
            </p:cNvSpPr>
            <p:nvPr/>
          </p:nvSpPr>
          <p:spPr bwMode="auto">
            <a:xfrm>
              <a:off x="2791" y="1253"/>
              <a:ext cx="52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4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40" rIns="90000" bIns="45000"/>
            <a:lstStyle>
              <a:lvl1pPr defTabSz="449263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49263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49263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49263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49263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sz="1200" b="1" dirty="0">
                  <a:solidFill>
                    <a:schemeClr val="bg1"/>
                  </a:solidFill>
                  <a:ea typeface="SimSun" pitchFamily="2" charset="-122"/>
                </a:rPr>
                <a:t>10 </a:t>
              </a:r>
              <a:r>
                <a:rPr lang="en-GB" sz="1200" b="1" dirty="0">
                  <a:solidFill>
                    <a:schemeClr val="bg1"/>
                  </a:solidFill>
                  <a:latin typeface="Symbol" pitchFamily="18" charset="2"/>
                  <a:ea typeface="SimSun" pitchFamily="2" charset="-122"/>
                </a:rPr>
                <a:t>m</a:t>
              </a:r>
              <a:r>
                <a:rPr lang="en-GB" sz="1200" b="1" dirty="0">
                  <a:solidFill>
                    <a:schemeClr val="bg1"/>
                  </a:solidFill>
                  <a:ea typeface="SimSun" pitchFamily="2" charset="-122"/>
                </a:rPr>
                <a:t>m</a:t>
              </a:r>
            </a:p>
          </p:txBody>
        </p:sp>
        <p:pic>
          <p:nvPicPr>
            <p:cNvPr id="69" name="Picture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69" t="19269" r="32057"/>
            <a:stretch>
              <a:fillRect/>
            </a:stretch>
          </p:blipFill>
          <p:spPr bwMode="auto">
            <a:xfrm>
              <a:off x="4759" y="527"/>
              <a:ext cx="888" cy="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28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91" t="21802" r="41998" b="2124"/>
            <a:stretch>
              <a:fillRect/>
            </a:stretch>
          </p:blipFill>
          <p:spPr bwMode="auto">
            <a:xfrm>
              <a:off x="5664" y="744"/>
              <a:ext cx="74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" name="AutoShape 29"/>
            <p:cNvSpPr>
              <a:spLocks noChangeAspect="1" noChangeArrowheads="1"/>
            </p:cNvSpPr>
            <p:nvPr/>
          </p:nvSpPr>
          <p:spPr bwMode="auto">
            <a:xfrm>
              <a:off x="4598" y="850"/>
              <a:ext cx="166" cy="103"/>
            </a:xfrm>
            <a:prstGeom prst="rightArrow">
              <a:avLst>
                <a:gd name="adj1" fmla="val 49685"/>
                <a:gd name="adj2" fmla="val 59251"/>
              </a:avLst>
            </a:prstGeom>
            <a:solidFill>
              <a:srgbClr val="85B6FF"/>
            </a:solidFill>
            <a:ln w="31750">
              <a:solidFill>
                <a:srgbClr val="5B7A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73" name="Text Box 35"/>
          <p:cNvSpPr txBox="1">
            <a:spLocks noChangeAspect="1" noChangeArrowheads="1"/>
          </p:cNvSpPr>
          <p:nvPr/>
        </p:nvSpPr>
        <p:spPr bwMode="auto">
          <a:xfrm>
            <a:off x="2416998" y="6073505"/>
            <a:ext cx="1809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" sz="1400" dirty="0" smtClean="0">
                <a:solidFill>
                  <a:schemeClr val="tx2"/>
                </a:solidFill>
              </a:rPr>
              <a:t>- </a:t>
            </a:r>
            <a:r>
              <a:rPr lang="es-ES" sz="1400" dirty="0" err="1" smtClean="0">
                <a:solidFill>
                  <a:schemeClr val="tx2"/>
                </a:solidFill>
              </a:rPr>
              <a:t>vortices</a:t>
            </a:r>
            <a:endParaRPr lang="es-ES" sz="1400" dirty="0">
              <a:solidFill>
                <a:schemeClr val="tx2"/>
              </a:solidFill>
            </a:endParaRPr>
          </a:p>
          <a:p>
            <a:r>
              <a:rPr lang="es-ES" sz="1400" dirty="0">
                <a:solidFill>
                  <a:schemeClr val="tx2"/>
                </a:solidFill>
              </a:rPr>
              <a:t>- </a:t>
            </a:r>
            <a:r>
              <a:rPr lang="es-ES" sz="1400" dirty="0" err="1">
                <a:solidFill>
                  <a:schemeClr val="tx2"/>
                </a:solidFill>
              </a:rPr>
              <a:t>solitons</a:t>
            </a:r>
            <a:endParaRPr lang="fr-FR" sz="1400" dirty="0">
              <a:solidFill>
                <a:schemeClr val="tx2"/>
              </a:solidFill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37" y="1107164"/>
            <a:ext cx="3252996" cy="296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" name="AutoShape 29"/>
          <p:cNvSpPr>
            <a:spLocks noChangeAspect="1" noChangeArrowheads="1"/>
          </p:cNvSpPr>
          <p:nvPr/>
        </p:nvSpPr>
        <p:spPr bwMode="auto">
          <a:xfrm rot="5400000">
            <a:off x="2780431" y="5919366"/>
            <a:ext cx="263525" cy="163513"/>
          </a:xfrm>
          <a:prstGeom prst="rightArrow">
            <a:avLst>
              <a:gd name="adj1" fmla="val 49685"/>
              <a:gd name="adj2" fmla="val 59251"/>
            </a:avLst>
          </a:prstGeom>
          <a:solidFill>
            <a:srgbClr val="85B6FF"/>
          </a:solidFill>
          <a:ln w="31750">
            <a:solidFill>
              <a:srgbClr val="5B7A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2246119" y="1107164"/>
            <a:ext cx="0" cy="5642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246118" y="980728"/>
            <a:ext cx="266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2"/>
                </a:solidFill>
                <a:latin typeface="Symbol" pitchFamily="18" charset="2"/>
              </a:rPr>
              <a:t>q</a:t>
            </a:r>
            <a:endParaRPr lang="fr-FR" dirty="0"/>
          </a:p>
        </p:txBody>
      </p:sp>
      <p:sp>
        <p:nvSpPr>
          <p:cNvPr id="14" name="Arc 13"/>
          <p:cNvSpPr/>
          <p:nvPr/>
        </p:nvSpPr>
        <p:spPr>
          <a:xfrm rot="18721081">
            <a:off x="2200959" y="1283375"/>
            <a:ext cx="453165" cy="466263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0" y="7939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600" b="1" dirty="0" smtClean="0">
                <a:solidFill>
                  <a:schemeClr val="accent2"/>
                </a:solidFill>
                <a:cs typeface="Arial" pitchFamily="34" charset="0"/>
              </a:rPr>
              <a:t>Probing </a:t>
            </a:r>
            <a:r>
              <a:rPr lang="en-US" sz="2600" b="1" dirty="0" err="1" smtClean="0">
                <a:solidFill>
                  <a:schemeClr val="accent2"/>
                </a:solidFill>
                <a:cs typeface="Arial" pitchFamily="34" charset="0"/>
              </a:rPr>
              <a:t>polariton</a:t>
            </a:r>
            <a:r>
              <a:rPr lang="en-US" sz="2600" b="1" dirty="0" smtClean="0">
                <a:solidFill>
                  <a:schemeClr val="accent2"/>
                </a:solidFill>
                <a:cs typeface="Arial" pitchFamily="34" charset="0"/>
              </a:rPr>
              <a:t> states</a:t>
            </a:r>
            <a:endParaRPr 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5" t="9387" r="19679" b="16941"/>
          <a:stretch/>
        </p:blipFill>
        <p:spPr bwMode="auto">
          <a:xfrm>
            <a:off x="615039" y="4104270"/>
            <a:ext cx="1478799" cy="149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74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4" grpId="0"/>
      <p:bldP spid="55" grpId="0"/>
      <p:bldP spid="73" grpId="0"/>
      <p:bldP spid="1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0" descr="figure1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0" t="45151" r="16408" b="38943"/>
          <a:stretch>
            <a:fillRect/>
          </a:stretch>
        </p:blipFill>
        <p:spPr bwMode="auto">
          <a:xfrm>
            <a:off x="6549553" y="1062807"/>
            <a:ext cx="2586038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790997"/>
              </p:ext>
            </p:extLst>
          </p:nvPr>
        </p:nvGraphicFramePr>
        <p:xfrm>
          <a:off x="6516216" y="1054869"/>
          <a:ext cx="2590800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88" name="Graph" r:id="rId5" imgW="4153814" imgH="2901696" progId="Origin50.Graph">
                  <p:embed/>
                </p:oleObj>
              </mc:Choice>
              <mc:Fallback>
                <p:oleObj name="Graph" r:id="rId5" imgW="4153814" imgH="2901696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326" t="46178" r="34175"/>
                      <a:stretch>
                        <a:fillRect/>
                      </a:stretch>
                    </p:blipFill>
                    <p:spPr bwMode="auto">
                      <a:xfrm>
                        <a:off x="6516216" y="1054869"/>
                        <a:ext cx="2590800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6034" name="Rectangle 2"/>
          <p:cNvSpPr>
            <a:spLocks noChangeArrowheads="1"/>
          </p:cNvSpPr>
          <p:nvPr/>
        </p:nvSpPr>
        <p:spPr bwMode="auto">
          <a:xfrm>
            <a:off x="0" y="71438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2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Polariton interactions: superfluidity</a:t>
            </a:r>
            <a:endParaRPr lang="en-GB" sz="2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315639" y="836712"/>
            <a:ext cx="5167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Non-linear Schrödinger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equation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15"/>
          <p:cNvSpPr txBox="1">
            <a:spLocks noChangeAspect="1" noChangeArrowheads="1"/>
          </p:cNvSpPr>
          <p:nvPr/>
        </p:nvSpPr>
        <p:spPr bwMode="auto">
          <a:xfrm>
            <a:off x="6668616" y="1361257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>
                <a:latin typeface="Arial" pitchFamily="34" charset="0"/>
                <a:cs typeface="Arial" pitchFamily="34" charset="0"/>
              </a:rPr>
              <a:t>LPB</a:t>
            </a:r>
            <a:endParaRPr lang="es-E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Line 16"/>
          <p:cNvSpPr>
            <a:spLocks noChangeAspect="1" noChangeShapeType="1"/>
          </p:cNvSpPr>
          <p:nvPr/>
        </p:nvSpPr>
        <p:spPr bwMode="auto">
          <a:xfrm>
            <a:off x="6668616" y="1240606"/>
            <a:ext cx="23336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21"/>
          <p:cNvSpPr txBox="1">
            <a:spLocks noChangeAspect="1" noChangeArrowheads="1"/>
          </p:cNvSpPr>
          <p:nvPr/>
        </p:nvSpPr>
        <p:spPr bwMode="auto">
          <a:xfrm>
            <a:off x="8286278" y="1845444"/>
            <a:ext cx="9048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200" b="1">
                <a:latin typeface="Arial" pitchFamily="34" charset="0"/>
                <a:cs typeface="Arial" pitchFamily="34" charset="0"/>
              </a:rPr>
              <a:t>CW Pump</a:t>
            </a:r>
            <a:endParaRPr lang="es-ES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27"/>
          <p:cNvSpPr>
            <a:spLocks noChangeAspect="1" noChangeArrowheads="1"/>
          </p:cNvSpPr>
          <p:nvPr/>
        </p:nvSpPr>
        <p:spPr bwMode="auto">
          <a:xfrm>
            <a:off x="7998941" y="1935932"/>
            <a:ext cx="82550" cy="82550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6690841" y="1053282"/>
            <a:ext cx="2333625" cy="1300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AutoShape 14"/>
          <p:cNvSpPr>
            <a:spLocks noChangeArrowheads="1"/>
          </p:cNvSpPr>
          <p:nvPr/>
        </p:nvSpPr>
        <p:spPr bwMode="auto">
          <a:xfrm flipH="1">
            <a:off x="8143403" y="1916882"/>
            <a:ext cx="215900" cy="133350"/>
          </a:xfrm>
          <a:prstGeom prst="rightArrow">
            <a:avLst>
              <a:gd name="adj1" fmla="val 49685"/>
              <a:gd name="adj2" fmla="val 59522"/>
            </a:avLst>
          </a:prstGeom>
          <a:solidFill>
            <a:srgbClr val="FF9999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Freeform 16"/>
          <p:cNvSpPr>
            <a:spLocks/>
          </p:cNvSpPr>
          <p:nvPr/>
        </p:nvSpPr>
        <p:spPr bwMode="auto">
          <a:xfrm>
            <a:off x="7487766" y="1051694"/>
            <a:ext cx="744537" cy="377825"/>
          </a:xfrm>
          <a:custGeom>
            <a:avLst/>
            <a:gdLst>
              <a:gd name="T0" fmla="*/ 0 w 469"/>
              <a:gd name="T1" fmla="*/ 4763 h 238"/>
              <a:gd name="T2" fmla="*/ 33337 w 469"/>
              <a:gd name="T3" fmla="*/ 69850 h 238"/>
              <a:gd name="T4" fmla="*/ 66675 w 469"/>
              <a:gd name="T5" fmla="*/ 142875 h 238"/>
              <a:gd name="T6" fmla="*/ 104775 w 469"/>
              <a:gd name="T7" fmla="*/ 198438 h 238"/>
              <a:gd name="T8" fmla="*/ 138112 w 469"/>
              <a:gd name="T9" fmla="*/ 255588 h 238"/>
              <a:gd name="T10" fmla="*/ 182562 w 469"/>
              <a:gd name="T11" fmla="*/ 304800 h 238"/>
              <a:gd name="T12" fmla="*/ 239712 w 469"/>
              <a:gd name="T13" fmla="*/ 346075 h 238"/>
              <a:gd name="T14" fmla="*/ 304800 w 469"/>
              <a:gd name="T15" fmla="*/ 366713 h 238"/>
              <a:gd name="T16" fmla="*/ 363537 w 469"/>
              <a:gd name="T17" fmla="*/ 376238 h 238"/>
              <a:gd name="T18" fmla="*/ 433387 w 469"/>
              <a:gd name="T19" fmla="*/ 371475 h 238"/>
              <a:gd name="T20" fmla="*/ 496887 w 469"/>
              <a:gd name="T21" fmla="*/ 336550 h 238"/>
              <a:gd name="T22" fmla="*/ 547687 w 469"/>
              <a:gd name="T23" fmla="*/ 300038 h 238"/>
              <a:gd name="T24" fmla="*/ 585787 w 469"/>
              <a:gd name="T25" fmla="*/ 257175 h 238"/>
              <a:gd name="T26" fmla="*/ 628650 w 469"/>
              <a:gd name="T27" fmla="*/ 195263 h 238"/>
              <a:gd name="T28" fmla="*/ 666750 w 469"/>
              <a:gd name="T29" fmla="*/ 138113 h 238"/>
              <a:gd name="T30" fmla="*/ 701675 w 469"/>
              <a:gd name="T31" fmla="*/ 88900 h 238"/>
              <a:gd name="T32" fmla="*/ 723900 w 469"/>
              <a:gd name="T33" fmla="*/ 41275 h 238"/>
              <a:gd name="T34" fmla="*/ 744537 w 469"/>
              <a:gd name="T35" fmla="*/ 0 h 2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69" h="238">
                <a:moveTo>
                  <a:pt x="0" y="3"/>
                </a:moveTo>
                <a:cubicBezTo>
                  <a:pt x="4" y="10"/>
                  <a:pt x="14" y="30"/>
                  <a:pt x="21" y="44"/>
                </a:cubicBezTo>
                <a:cubicBezTo>
                  <a:pt x="28" y="58"/>
                  <a:pt x="35" y="76"/>
                  <a:pt x="42" y="90"/>
                </a:cubicBezTo>
                <a:cubicBezTo>
                  <a:pt x="49" y="104"/>
                  <a:pt x="59" y="113"/>
                  <a:pt x="66" y="125"/>
                </a:cubicBezTo>
                <a:cubicBezTo>
                  <a:pt x="73" y="137"/>
                  <a:pt x="79" y="150"/>
                  <a:pt x="87" y="161"/>
                </a:cubicBezTo>
                <a:cubicBezTo>
                  <a:pt x="95" y="172"/>
                  <a:pt x="104" y="183"/>
                  <a:pt x="115" y="192"/>
                </a:cubicBezTo>
                <a:cubicBezTo>
                  <a:pt x="126" y="201"/>
                  <a:pt x="138" y="212"/>
                  <a:pt x="151" y="218"/>
                </a:cubicBezTo>
                <a:cubicBezTo>
                  <a:pt x="164" y="224"/>
                  <a:pt x="179" y="228"/>
                  <a:pt x="192" y="231"/>
                </a:cubicBezTo>
                <a:cubicBezTo>
                  <a:pt x="205" y="234"/>
                  <a:pt x="216" y="237"/>
                  <a:pt x="229" y="237"/>
                </a:cubicBezTo>
                <a:cubicBezTo>
                  <a:pt x="242" y="237"/>
                  <a:pt x="259" y="238"/>
                  <a:pt x="273" y="234"/>
                </a:cubicBezTo>
                <a:cubicBezTo>
                  <a:pt x="287" y="230"/>
                  <a:pt x="301" y="220"/>
                  <a:pt x="313" y="212"/>
                </a:cubicBezTo>
                <a:cubicBezTo>
                  <a:pt x="325" y="204"/>
                  <a:pt x="336" y="197"/>
                  <a:pt x="345" y="189"/>
                </a:cubicBezTo>
                <a:cubicBezTo>
                  <a:pt x="354" y="181"/>
                  <a:pt x="361" y="173"/>
                  <a:pt x="369" y="162"/>
                </a:cubicBezTo>
                <a:cubicBezTo>
                  <a:pt x="377" y="151"/>
                  <a:pt x="388" y="135"/>
                  <a:pt x="396" y="123"/>
                </a:cubicBezTo>
                <a:cubicBezTo>
                  <a:pt x="404" y="111"/>
                  <a:pt x="412" y="98"/>
                  <a:pt x="420" y="87"/>
                </a:cubicBezTo>
                <a:cubicBezTo>
                  <a:pt x="428" y="76"/>
                  <a:pt x="436" y="66"/>
                  <a:pt x="442" y="56"/>
                </a:cubicBezTo>
                <a:cubicBezTo>
                  <a:pt x="448" y="46"/>
                  <a:pt x="451" y="35"/>
                  <a:pt x="456" y="26"/>
                </a:cubicBezTo>
                <a:cubicBezTo>
                  <a:pt x="461" y="17"/>
                  <a:pt x="466" y="5"/>
                  <a:pt x="469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6215198" y="661391"/>
            <a:ext cx="32896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 err="1"/>
              <a:t>Resonant</a:t>
            </a:r>
            <a:r>
              <a:rPr lang="es-ES" b="1" dirty="0"/>
              <a:t> </a:t>
            </a:r>
            <a:r>
              <a:rPr lang="es-ES" b="1" dirty="0" err="1"/>
              <a:t>excitation</a:t>
            </a:r>
            <a:endParaRPr lang="es-ES" b="1" dirty="0"/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5041813" y="2123671"/>
            <a:ext cx="12223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400" b="1" dirty="0">
                <a:latin typeface="Arial" pitchFamily="34" charset="0"/>
                <a:cs typeface="Arial" pitchFamily="34" charset="0"/>
              </a:rPr>
              <a:t>CW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Pump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44"/>
          <p:cNvSpPr txBox="1">
            <a:spLocks noChangeArrowheads="1"/>
          </p:cNvSpPr>
          <p:nvPr/>
        </p:nvSpPr>
        <p:spPr bwMode="auto">
          <a:xfrm>
            <a:off x="3602013" y="2260715"/>
            <a:ext cx="13303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 b="1" dirty="0">
                <a:latin typeface="Arial" pitchFamily="34" charset="0"/>
                <a:cs typeface="Arial" pitchFamily="34" charset="0"/>
              </a:rPr>
              <a:t>pol-pol interaction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45"/>
          <p:cNvSpPr txBox="1">
            <a:spLocks noChangeArrowheads="1"/>
          </p:cNvSpPr>
          <p:nvPr/>
        </p:nvSpPr>
        <p:spPr bwMode="auto">
          <a:xfrm>
            <a:off x="1512863" y="2321040"/>
            <a:ext cx="1330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 b="1">
                <a:latin typeface="Arial" pitchFamily="34" charset="0"/>
                <a:cs typeface="Arial" pitchFamily="34" charset="0"/>
              </a:rPr>
              <a:t>decay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AutoShape 47"/>
          <p:cNvSpPr>
            <a:spLocks/>
          </p:cNvSpPr>
          <p:nvPr/>
        </p:nvSpPr>
        <p:spPr bwMode="auto">
          <a:xfrm rot="16200000">
            <a:off x="5473195" y="1583326"/>
            <a:ext cx="215898" cy="937566"/>
          </a:xfrm>
          <a:prstGeom prst="leftBrace">
            <a:avLst>
              <a:gd name="adj1" fmla="val 72304"/>
              <a:gd name="adj2" fmla="val 4313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Line 48"/>
          <p:cNvSpPr>
            <a:spLocks noChangeShapeType="1"/>
          </p:cNvSpPr>
          <p:nvPr/>
        </p:nvSpPr>
        <p:spPr bwMode="auto">
          <a:xfrm>
            <a:off x="3638476" y="2046279"/>
            <a:ext cx="359221" cy="254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Line 49"/>
          <p:cNvSpPr>
            <a:spLocks noChangeShapeType="1"/>
          </p:cNvSpPr>
          <p:nvPr/>
        </p:nvSpPr>
        <p:spPr bwMode="auto">
          <a:xfrm>
            <a:off x="2198613" y="2046278"/>
            <a:ext cx="0" cy="28877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Line 51"/>
          <p:cNvSpPr>
            <a:spLocks noChangeShapeType="1"/>
          </p:cNvSpPr>
          <p:nvPr/>
        </p:nvSpPr>
        <p:spPr bwMode="auto">
          <a:xfrm>
            <a:off x="2882826" y="2095491"/>
            <a:ext cx="89693" cy="274761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52"/>
          <p:cNvSpPr txBox="1">
            <a:spLocks noChangeArrowheads="1"/>
          </p:cNvSpPr>
          <p:nvPr/>
        </p:nvSpPr>
        <p:spPr bwMode="auto">
          <a:xfrm>
            <a:off x="2305025" y="2370252"/>
            <a:ext cx="1330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 b="1">
                <a:latin typeface="Arial" pitchFamily="34" charset="0"/>
                <a:cs typeface="Arial" pitchFamily="34" charset="0"/>
              </a:rPr>
              <a:t>potential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940985" y="13533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12976"/>
            <a:ext cx="9100095" cy="224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539552" y="6165304"/>
            <a:ext cx="5167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See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also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: 	</a:t>
            </a:r>
            <a:r>
              <a:rPr lang="fr-FR" sz="1600" dirty="0" smtClean="0"/>
              <a:t>Bolda</a:t>
            </a:r>
            <a:r>
              <a:rPr lang="fr-FR" sz="1600" dirty="0"/>
              <a:t>, et al., </a:t>
            </a:r>
            <a:r>
              <a:rPr lang="fr-FR" sz="1600" dirty="0" smtClean="0"/>
              <a:t>PRL </a:t>
            </a:r>
            <a:r>
              <a:rPr lang="fr-FR" sz="1600" b="1" dirty="0"/>
              <a:t>86</a:t>
            </a:r>
            <a:r>
              <a:rPr lang="fr-FR" sz="1600" dirty="0"/>
              <a:t>, 416 (2001),</a:t>
            </a:r>
            <a:br>
              <a:rPr lang="fr-FR" sz="1600" dirty="0"/>
            </a:br>
            <a:r>
              <a:rPr lang="fr-FR" sz="1600" dirty="0" smtClean="0"/>
              <a:t>	</a:t>
            </a:r>
            <a:r>
              <a:rPr lang="fr-FR" sz="1600" dirty="0" err="1" smtClean="0"/>
              <a:t>Chiao</a:t>
            </a:r>
            <a:r>
              <a:rPr lang="fr-FR" sz="1600" dirty="0"/>
              <a:t>, et al., </a:t>
            </a:r>
            <a:r>
              <a:rPr lang="fr-FR" sz="1600" dirty="0" smtClean="0"/>
              <a:t>PRA </a:t>
            </a:r>
            <a:r>
              <a:rPr lang="fr-FR" sz="1600" b="1" dirty="0"/>
              <a:t>60</a:t>
            </a:r>
            <a:r>
              <a:rPr lang="fr-FR" sz="1600" dirty="0"/>
              <a:t>, </a:t>
            </a:r>
            <a:r>
              <a:rPr lang="fr-FR" sz="1600" dirty="0" smtClean="0"/>
              <a:t>4114 </a:t>
            </a:r>
            <a:r>
              <a:rPr lang="fr-FR" sz="1600" dirty="0"/>
              <a:t>(1999)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175099"/>
              </p:ext>
            </p:extLst>
          </p:nvPr>
        </p:nvGraphicFramePr>
        <p:xfrm>
          <a:off x="15875" y="1445310"/>
          <a:ext cx="6428333" cy="658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89" name="Equation" r:id="rId8" imgW="4711680" imgH="482400" progId="Equation.DSMT4">
                  <p:embed/>
                </p:oleObj>
              </mc:Choice>
              <mc:Fallback>
                <p:oleObj name="Equation" r:id="rId8" imgW="4711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" y="1445310"/>
                        <a:ext cx="6428333" cy="658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6549554" y="6093296"/>
            <a:ext cx="2774974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13">
            <a:extLst>
              <a:ext uri="{FF2B5EF4-FFF2-40B4-BE49-F238E27FC236}">
                <a16:creationId xmlns:a16="http://schemas.microsoft.com/office/drawing/2014/main" id="{2CEC54AC-0649-42C5-966F-9ADD4C26132B}"/>
              </a:ext>
            </a:extLst>
          </p:cNvPr>
          <p:cNvSpPr txBox="1"/>
          <p:nvPr/>
        </p:nvSpPr>
        <p:spPr>
          <a:xfrm>
            <a:off x="111487" y="2753698"/>
            <a:ext cx="4896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accent2"/>
                </a:solidFill>
              </a:rPr>
              <a:t>Carusotto</a:t>
            </a:r>
            <a:r>
              <a:rPr lang="fr-FR" sz="1600" dirty="0">
                <a:solidFill>
                  <a:schemeClr val="accent2"/>
                </a:solidFill>
              </a:rPr>
              <a:t>, </a:t>
            </a:r>
            <a:r>
              <a:rPr lang="fr-FR" sz="1600" dirty="0" err="1">
                <a:solidFill>
                  <a:schemeClr val="accent2"/>
                </a:solidFill>
              </a:rPr>
              <a:t>Ciuti</a:t>
            </a:r>
            <a:r>
              <a:rPr lang="fr-FR" sz="1600" dirty="0">
                <a:solidFill>
                  <a:schemeClr val="accent2"/>
                </a:solidFill>
              </a:rPr>
              <a:t>, </a:t>
            </a:r>
            <a:r>
              <a:rPr lang="fr-FR" sz="1600" dirty="0" err="1">
                <a:solidFill>
                  <a:schemeClr val="accent2"/>
                </a:solidFill>
              </a:rPr>
              <a:t>Rev</a:t>
            </a:r>
            <a:r>
              <a:rPr lang="en-US" sz="1600" dirty="0">
                <a:solidFill>
                  <a:schemeClr val="accent2"/>
                </a:solidFill>
              </a:rPr>
              <a:t>. Mod. Phys. </a:t>
            </a:r>
            <a:r>
              <a:rPr lang="en-US" sz="1600" b="1" dirty="0">
                <a:solidFill>
                  <a:schemeClr val="accent2"/>
                </a:solidFill>
              </a:rPr>
              <a:t>85</a:t>
            </a:r>
            <a:r>
              <a:rPr lang="en-US" sz="1600" dirty="0">
                <a:solidFill>
                  <a:schemeClr val="accent2"/>
                </a:solidFill>
              </a:rPr>
              <a:t>, 299 (2013)</a:t>
            </a:r>
            <a:endParaRPr lang="fr-FR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39"/>
          <p:cNvSpPr>
            <a:spLocks noChangeArrowheads="1"/>
          </p:cNvSpPr>
          <p:nvPr/>
        </p:nvSpPr>
        <p:spPr bwMode="auto">
          <a:xfrm>
            <a:off x="6676199" y="6093296"/>
            <a:ext cx="2514954" cy="676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0" y="3429000"/>
            <a:ext cx="286259" cy="3460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Picture 10" descr="figure1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0" t="45151" r="16408" b="38943"/>
          <a:stretch>
            <a:fillRect/>
          </a:stretch>
        </p:blipFill>
        <p:spPr bwMode="auto">
          <a:xfrm>
            <a:off x="6549553" y="1062807"/>
            <a:ext cx="2586038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814869"/>
              </p:ext>
            </p:extLst>
          </p:nvPr>
        </p:nvGraphicFramePr>
        <p:xfrm>
          <a:off x="6516216" y="1054869"/>
          <a:ext cx="2590800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31" name="Graph" r:id="rId5" imgW="4153814" imgH="2901696" progId="Origin50.Graph">
                  <p:embed/>
                </p:oleObj>
              </mc:Choice>
              <mc:Fallback>
                <p:oleObj name="Graph" r:id="rId5" imgW="4153814" imgH="2901696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326" t="46178" r="34175"/>
                      <a:stretch>
                        <a:fillRect/>
                      </a:stretch>
                    </p:blipFill>
                    <p:spPr bwMode="auto">
                      <a:xfrm>
                        <a:off x="6516216" y="1054869"/>
                        <a:ext cx="2590800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6034" name="Rectangle 2"/>
          <p:cNvSpPr>
            <a:spLocks noChangeArrowheads="1"/>
          </p:cNvSpPr>
          <p:nvPr/>
        </p:nvSpPr>
        <p:spPr bwMode="auto">
          <a:xfrm>
            <a:off x="0" y="71438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26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Superfluidity</a:t>
            </a:r>
            <a:r>
              <a:rPr lang="en-GB" sz="2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 theory</a:t>
            </a:r>
            <a:endParaRPr lang="en-GB" sz="2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15"/>
          <p:cNvSpPr txBox="1">
            <a:spLocks noChangeAspect="1" noChangeArrowheads="1"/>
          </p:cNvSpPr>
          <p:nvPr/>
        </p:nvSpPr>
        <p:spPr bwMode="auto">
          <a:xfrm>
            <a:off x="6668616" y="1361257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>
                <a:latin typeface="Arial" pitchFamily="34" charset="0"/>
                <a:cs typeface="Arial" pitchFamily="34" charset="0"/>
              </a:rPr>
              <a:t>LPB</a:t>
            </a:r>
            <a:endParaRPr lang="es-E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Line 16"/>
          <p:cNvSpPr>
            <a:spLocks noChangeAspect="1" noChangeShapeType="1"/>
          </p:cNvSpPr>
          <p:nvPr/>
        </p:nvSpPr>
        <p:spPr bwMode="auto">
          <a:xfrm>
            <a:off x="6668616" y="1240606"/>
            <a:ext cx="23336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21"/>
          <p:cNvSpPr txBox="1">
            <a:spLocks noChangeAspect="1" noChangeArrowheads="1"/>
          </p:cNvSpPr>
          <p:nvPr/>
        </p:nvSpPr>
        <p:spPr bwMode="auto">
          <a:xfrm>
            <a:off x="8286278" y="1845444"/>
            <a:ext cx="9048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200" b="1">
                <a:latin typeface="Arial" pitchFamily="34" charset="0"/>
                <a:cs typeface="Arial" pitchFamily="34" charset="0"/>
              </a:rPr>
              <a:t>CW Pump</a:t>
            </a:r>
            <a:endParaRPr lang="es-ES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27"/>
          <p:cNvSpPr>
            <a:spLocks noChangeAspect="1" noChangeArrowheads="1"/>
          </p:cNvSpPr>
          <p:nvPr/>
        </p:nvSpPr>
        <p:spPr bwMode="auto">
          <a:xfrm>
            <a:off x="7998941" y="1935932"/>
            <a:ext cx="82550" cy="82550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6690841" y="1053282"/>
            <a:ext cx="2333625" cy="1300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AutoShape 14"/>
          <p:cNvSpPr>
            <a:spLocks noChangeArrowheads="1"/>
          </p:cNvSpPr>
          <p:nvPr/>
        </p:nvSpPr>
        <p:spPr bwMode="auto">
          <a:xfrm flipH="1">
            <a:off x="8143403" y="1916882"/>
            <a:ext cx="215900" cy="133350"/>
          </a:xfrm>
          <a:prstGeom prst="rightArrow">
            <a:avLst>
              <a:gd name="adj1" fmla="val 49685"/>
              <a:gd name="adj2" fmla="val 59522"/>
            </a:avLst>
          </a:prstGeom>
          <a:solidFill>
            <a:srgbClr val="FF9999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Freeform 16"/>
          <p:cNvSpPr>
            <a:spLocks/>
          </p:cNvSpPr>
          <p:nvPr/>
        </p:nvSpPr>
        <p:spPr bwMode="auto">
          <a:xfrm>
            <a:off x="7487766" y="1051694"/>
            <a:ext cx="744537" cy="377825"/>
          </a:xfrm>
          <a:custGeom>
            <a:avLst/>
            <a:gdLst>
              <a:gd name="T0" fmla="*/ 0 w 469"/>
              <a:gd name="T1" fmla="*/ 4763 h 238"/>
              <a:gd name="T2" fmla="*/ 33337 w 469"/>
              <a:gd name="T3" fmla="*/ 69850 h 238"/>
              <a:gd name="T4" fmla="*/ 66675 w 469"/>
              <a:gd name="T5" fmla="*/ 142875 h 238"/>
              <a:gd name="T6" fmla="*/ 104775 w 469"/>
              <a:gd name="T7" fmla="*/ 198438 h 238"/>
              <a:gd name="T8" fmla="*/ 138112 w 469"/>
              <a:gd name="T9" fmla="*/ 255588 h 238"/>
              <a:gd name="T10" fmla="*/ 182562 w 469"/>
              <a:gd name="T11" fmla="*/ 304800 h 238"/>
              <a:gd name="T12" fmla="*/ 239712 w 469"/>
              <a:gd name="T13" fmla="*/ 346075 h 238"/>
              <a:gd name="T14" fmla="*/ 304800 w 469"/>
              <a:gd name="T15" fmla="*/ 366713 h 238"/>
              <a:gd name="T16" fmla="*/ 363537 w 469"/>
              <a:gd name="T17" fmla="*/ 376238 h 238"/>
              <a:gd name="T18" fmla="*/ 433387 w 469"/>
              <a:gd name="T19" fmla="*/ 371475 h 238"/>
              <a:gd name="T20" fmla="*/ 496887 w 469"/>
              <a:gd name="T21" fmla="*/ 336550 h 238"/>
              <a:gd name="T22" fmla="*/ 547687 w 469"/>
              <a:gd name="T23" fmla="*/ 300038 h 238"/>
              <a:gd name="T24" fmla="*/ 585787 w 469"/>
              <a:gd name="T25" fmla="*/ 257175 h 238"/>
              <a:gd name="T26" fmla="*/ 628650 w 469"/>
              <a:gd name="T27" fmla="*/ 195263 h 238"/>
              <a:gd name="T28" fmla="*/ 666750 w 469"/>
              <a:gd name="T29" fmla="*/ 138113 h 238"/>
              <a:gd name="T30" fmla="*/ 701675 w 469"/>
              <a:gd name="T31" fmla="*/ 88900 h 238"/>
              <a:gd name="T32" fmla="*/ 723900 w 469"/>
              <a:gd name="T33" fmla="*/ 41275 h 238"/>
              <a:gd name="T34" fmla="*/ 744537 w 469"/>
              <a:gd name="T35" fmla="*/ 0 h 2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69" h="238">
                <a:moveTo>
                  <a:pt x="0" y="3"/>
                </a:moveTo>
                <a:cubicBezTo>
                  <a:pt x="4" y="10"/>
                  <a:pt x="14" y="30"/>
                  <a:pt x="21" y="44"/>
                </a:cubicBezTo>
                <a:cubicBezTo>
                  <a:pt x="28" y="58"/>
                  <a:pt x="35" y="76"/>
                  <a:pt x="42" y="90"/>
                </a:cubicBezTo>
                <a:cubicBezTo>
                  <a:pt x="49" y="104"/>
                  <a:pt x="59" y="113"/>
                  <a:pt x="66" y="125"/>
                </a:cubicBezTo>
                <a:cubicBezTo>
                  <a:pt x="73" y="137"/>
                  <a:pt x="79" y="150"/>
                  <a:pt x="87" y="161"/>
                </a:cubicBezTo>
                <a:cubicBezTo>
                  <a:pt x="95" y="172"/>
                  <a:pt x="104" y="183"/>
                  <a:pt x="115" y="192"/>
                </a:cubicBezTo>
                <a:cubicBezTo>
                  <a:pt x="126" y="201"/>
                  <a:pt x="138" y="212"/>
                  <a:pt x="151" y="218"/>
                </a:cubicBezTo>
                <a:cubicBezTo>
                  <a:pt x="164" y="224"/>
                  <a:pt x="179" y="228"/>
                  <a:pt x="192" y="231"/>
                </a:cubicBezTo>
                <a:cubicBezTo>
                  <a:pt x="205" y="234"/>
                  <a:pt x="216" y="237"/>
                  <a:pt x="229" y="237"/>
                </a:cubicBezTo>
                <a:cubicBezTo>
                  <a:pt x="242" y="237"/>
                  <a:pt x="259" y="238"/>
                  <a:pt x="273" y="234"/>
                </a:cubicBezTo>
                <a:cubicBezTo>
                  <a:pt x="287" y="230"/>
                  <a:pt x="301" y="220"/>
                  <a:pt x="313" y="212"/>
                </a:cubicBezTo>
                <a:cubicBezTo>
                  <a:pt x="325" y="204"/>
                  <a:pt x="336" y="197"/>
                  <a:pt x="345" y="189"/>
                </a:cubicBezTo>
                <a:cubicBezTo>
                  <a:pt x="354" y="181"/>
                  <a:pt x="361" y="173"/>
                  <a:pt x="369" y="162"/>
                </a:cubicBezTo>
                <a:cubicBezTo>
                  <a:pt x="377" y="151"/>
                  <a:pt x="388" y="135"/>
                  <a:pt x="396" y="123"/>
                </a:cubicBezTo>
                <a:cubicBezTo>
                  <a:pt x="404" y="111"/>
                  <a:pt x="412" y="98"/>
                  <a:pt x="420" y="87"/>
                </a:cubicBezTo>
                <a:cubicBezTo>
                  <a:pt x="428" y="76"/>
                  <a:pt x="436" y="66"/>
                  <a:pt x="442" y="56"/>
                </a:cubicBezTo>
                <a:cubicBezTo>
                  <a:pt x="448" y="46"/>
                  <a:pt x="451" y="35"/>
                  <a:pt x="456" y="26"/>
                </a:cubicBezTo>
                <a:cubicBezTo>
                  <a:pt x="461" y="17"/>
                  <a:pt x="466" y="5"/>
                  <a:pt x="469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6215198" y="661391"/>
            <a:ext cx="32896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 err="1"/>
              <a:t>Resonant</a:t>
            </a:r>
            <a:r>
              <a:rPr lang="es-ES" b="1" dirty="0"/>
              <a:t> </a:t>
            </a:r>
            <a:r>
              <a:rPr lang="es-ES" b="1" dirty="0" err="1"/>
              <a:t>excitation</a:t>
            </a:r>
            <a:endParaRPr lang="es-ES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6940985" y="13533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 Box 18"/>
          <p:cNvSpPr txBox="1">
            <a:spLocks noChangeArrowheads="1"/>
          </p:cNvSpPr>
          <p:nvPr/>
        </p:nvSpPr>
        <p:spPr bwMode="auto">
          <a:xfrm>
            <a:off x="899592" y="2780928"/>
            <a:ext cx="190614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 err="1">
                <a:latin typeface="Arial" pitchFamily="34" charset="0"/>
                <a:cs typeface="Arial" pitchFamily="34" charset="0"/>
              </a:rPr>
              <a:t>Low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power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19"/>
          <p:cNvSpPr txBox="1">
            <a:spLocks noChangeArrowheads="1"/>
          </p:cNvSpPr>
          <p:nvPr/>
        </p:nvSpPr>
        <p:spPr bwMode="auto">
          <a:xfrm>
            <a:off x="3995936" y="2771636"/>
            <a:ext cx="16208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>
                <a:latin typeface="Arial" pitchFamily="34" charset="0"/>
                <a:cs typeface="Arial" pitchFamily="34" charset="0"/>
              </a:rPr>
              <a:t>High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power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Picture 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9"/>
          <a:stretch>
            <a:fillRect/>
          </a:stretch>
        </p:blipFill>
        <p:spPr bwMode="auto">
          <a:xfrm>
            <a:off x="3421839" y="3321670"/>
            <a:ext cx="2590321" cy="91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Oval 20"/>
          <p:cNvSpPr>
            <a:spLocks noChangeAspect="1" noChangeArrowheads="1"/>
          </p:cNvSpPr>
          <p:nvPr/>
        </p:nvSpPr>
        <p:spPr bwMode="auto">
          <a:xfrm>
            <a:off x="4745614" y="3717748"/>
            <a:ext cx="76806" cy="75300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 Box 21"/>
          <p:cNvSpPr txBox="1">
            <a:spLocks noChangeArrowheads="1"/>
          </p:cNvSpPr>
          <p:nvPr/>
        </p:nvSpPr>
        <p:spPr bwMode="auto">
          <a:xfrm>
            <a:off x="4753144" y="3356308"/>
            <a:ext cx="683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s-ES" b="1" i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s-ES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Box 22"/>
          <p:cNvSpPr txBox="1">
            <a:spLocks noChangeArrowheads="1"/>
          </p:cNvSpPr>
          <p:nvPr/>
        </p:nvSpPr>
        <p:spPr bwMode="auto">
          <a:xfrm>
            <a:off x="4536348" y="3861048"/>
            <a:ext cx="683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s-ES" b="1" i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endParaRPr lang="es-ES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Line 23"/>
          <p:cNvSpPr>
            <a:spLocks noChangeShapeType="1"/>
          </p:cNvSpPr>
          <p:nvPr/>
        </p:nvSpPr>
        <p:spPr bwMode="auto">
          <a:xfrm flipV="1">
            <a:off x="4822420" y="3789040"/>
            <a:ext cx="0" cy="2048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e 5"/>
          <p:cNvGrpSpPr>
            <a:grpSpLocks noChangeAspect="1"/>
          </p:cNvGrpSpPr>
          <p:nvPr/>
        </p:nvGrpSpPr>
        <p:grpSpPr>
          <a:xfrm>
            <a:off x="539552" y="3284984"/>
            <a:ext cx="2590321" cy="867891"/>
            <a:chOff x="492125" y="3609851"/>
            <a:chExt cx="2771775" cy="928687"/>
          </a:xfrm>
        </p:grpSpPr>
        <p:pic>
          <p:nvPicPr>
            <p:cNvPr id="57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62" b="9161"/>
            <a:stretch>
              <a:fillRect/>
            </a:stretch>
          </p:blipFill>
          <p:spPr bwMode="auto">
            <a:xfrm>
              <a:off x="492125" y="3609851"/>
              <a:ext cx="2771775" cy="928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Oval 17"/>
            <p:cNvSpPr>
              <a:spLocks noChangeAspect="1" noChangeArrowheads="1"/>
            </p:cNvSpPr>
            <p:nvPr/>
          </p:nvSpPr>
          <p:spPr bwMode="auto">
            <a:xfrm>
              <a:off x="1898650" y="4041651"/>
              <a:ext cx="80963" cy="79375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Line 24"/>
            <p:cNvSpPr>
              <a:spLocks noChangeShapeType="1"/>
            </p:cNvSpPr>
            <p:nvPr/>
          </p:nvSpPr>
          <p:spPr bwMode="auto">
            <a:xfrm>
              <a:off x="827088" y="3825751"/>
              <a:ext cx="0" cy="223837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6" name="Text Box 25"/>
          <p:cNvSpPr txBox="1">
            <a:spLocks noChangeArrowheads="1"/>
          </p:cNvSpPr>
          <p:nvPr/>
        </p:nvSpPr>
        <p:spPr bwMode="auto">
          <a:xfrm>
            <a:off x="503859" y="6156012"/>
            <a:ext cx="26206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 err="1">
                <a:latin typeface="Arial" pitchFamily="34" charset="0"/>
                <a:cs typeface="Arial" pitchFamily="34" charset="0"/>
              </a:rPr>
              <a:t>Elastic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scattering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 Box 26"/>
          <p:cNvSpPr txBox="1">
            <a:spLocks noChangeArrowheads="1"/>
          </p:cNvSpPr>
          <p:nvPr/>
        </p:nvSpPr>
        <p:spPr bwMode="auto">
          <a:xfrm>
            <a:off x="3419872" y="6148074"/>
            <a:ext cx="286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>
                <a:latin typeface="Arial" pitchFamily="34" charset="0"/>
                <a:cs typeface="Arial" pitchFamily="34" charset="0"/>
              </a:rPr>
              <a:t>Superfluid</a:t>
            </a:r>
          </a:p>
        </p:txBody>
      </p:sp>
      <p:sp>
        <p:nvSpPr>
          <p:cNvPr id="69" name="Text Box 29"/>
          <p:cNvSpPr txBox="1">
            <a:spLocks noChangeArrowheads="1"/>
          </p:cNvSpPr>
          <p:nvPr/>
        </p:nvSpPr>
        <p:spPr bwMode="auto">
          <a:xfrm>
            <a:off x="2664779" y="6453336"/>
            <a:ext cx="48604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 err="1"/>
              <a:t>Carusotto</a:t>
            </a:r>
            <a:r>
              <a:rPr lang="en-US" sz="1600" dirty="0"/>
              <a:t> and </a:t>
            </a:r>
            <a:r>
              <a:rPr lang="en-US" sz="1600" dirty="0" err="1" smtClean="0"/>
              <a:t>Ciuti</a:t>
            </a:r>
            <a:r>
              <a:rPr lang="en-US" sz="1600" dirty="0"/>
              <a:t>, PRL </a:t>
            </a:r>
            <a:r>
              <a:rPr lang="en-US" sz="1600" b="1" dirty="0"/>
              <a:t>93,</a:t>
            </a:r>
            <a:r>
              <a:rPr lang="en-US" sz="1600" dirty="0"/>
              <a:t> 166401 (2004)</a:t>
            </a:r>
            <a:endParaRPr lang="en-GB" sz="1600" dirty="0">
              <a:solidFill>
                <a:srgbClr val="0033CC"/>
              </a:solidFill>
            </a:endParaRPr>
          </a:p>
        </p:txBody>
      </p:sp>
      <p:sp>
        <p:nvSpPr>
          <p:cNvPr id="70" name="Text Box 34"/>
          <p:cNvSpPr txBox="1">
            <a:spLocks noChangeArrowheads="1"/>
          </p:cNvSpPr>
          <p:nvPr/>
        </p:nvSpPr>
        <p:spPr bwMode="auto">
          <a:xfrm>
            <a:off x="3203203" y="4112890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i="1" dirty="0">
                <a:latin typeface="Arial" pitchFamily="34" charset="0"/>
                <a:cs typeface="Arial" pitchFamily="34" charset="0"/>
              </a:rPr>
              <a:t>k</a:t>
            </a:r>
          </a:p>
        </p:txBody>
      </p:sp>
      <p:sp>
        <p:nvSpPr>
          <p:cNvPr id="71" name="Line 36"/>
          <p:cNvSpPr>
            <a:spLocks noChangeShapeType="1"/>
          </p:cNvSpPr>
          <p:nvPr/>
        </p:nvSpPr>
        <p:spPr bwMode="auto">
          <a:xfrm>
            <a:off x="3384178" y="4185915"/>
            <a:ext cx="468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Line 37"/>
          <p:cNvSpPr>
            <a:spLocks noChangeShapeType="1"/>
          </p:cNvSpPr>
          <p:nvPr/>
        </p:nvSpPr>
        <p:spPr bwMode="auto">
          <a:xfrm flipV="1">
            <a:off x="3384178" y="3789040"/>
            <a:ext cx="0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 Box 38"/>
          <p:cNvSpPr txBox="1">
            <a:spLocks noChangeArrowheads="1"/>
          </p:cNvSpPr>
          <p:nvPr/>
        </p:nvSpPr>
        <p:spPr bwMode="auto">
          <a:xfrm>
            <a:off x="2915816" y="3854376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i="1" dirty="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74" name="Text Box 39"/>
          <p:cNvSpPr txBox="1">
            <a:spLocks noChangeArrowheads="1"/>
          </p:cNvSpPr>
          <p:nvPr/>
        </p:nvSpPr>
        <p:spPr bwMode="auto">
          <a:xfrm>
            <a:off x="322883" y="4142407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i="1">
                <a:latin typeface="Arial" pitchFamily="34" charset="0"/>
                <a:cs typeface="Arial" pitchFamily="34" charset="0"/>
              </a:rPr>
              <a:t>k</a:t>
            </a:r>
          </a:p>
        </p:txBody>
      </p:sp>
      <p:sp>
        <p:nvSpPr>
          <p:cNvPr id="75" name="Line 40"/>
          <p:cNvSpPr>
            <a:spLocks noChangeShapeType="1"/>
          </p:cNvSpPr>
          <p:nvPr/>
        </p:nvSpPr>
        <p:spPr bwMode="auto">
          <a:xfrm>
            <a:off x="503858" y="4215432"/>
            <a:ext cx="468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Line 41"/>
          <p:cNvSpPr>
            <a:spLocks noChangeShapeType="1"/>
          </p:cNvSpPr>
          <p:nvPr/>
        </p:nvSpPr>
        <p:spPr bwMode="auto">
          <a:xfrm flipV="1">
            <a:off x="503858" y="3818557"/>
            <a:ext cx="0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42"/>
          <p:cNvSpPr txBox="1">
            <a:spLocks noChangeArrowheads="1"/>
          </p:cNvSpPr>
          <p:nvPr/>
        </p:nvSpPr>
        <p:spPr bwMode="auto">
          <a:xfrm>
            <a:off x="-967" y="3855070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i="1">
                <a:latin typeface="Arial" pitchFamily="34" charset="0"/>
                <a:cs typeface="Arial" pitchFamily="34" charset="0"/>
              </a:rPr>
              <a:t>E</a:t>
            </a:r>
          </a:p>
        </p:txBody>
      </p:sp>
      <p:pic>
        <p:nvPicPr>
          <p:cNvPr id="78" name="Picture 4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 r="2275" b="3999"/>
          <a:stretch>
            <a:fillRect/>
          </a:stretch>
        </p:blipFill>
        <p:spPr bwMode="auto">
          <a:xfrm>
            <a:off x="1084064" y="4293096"/>
            <a:ext cx="1428750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4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4293096"/>
            <a:ext cx="1428750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Rectangle 83"/>
          <p:cNvSpPr/>
          <p:nvPr/>
        </p:nvSpPr>
        <p:spPr>
          <a:xfrm>
            <a:off x="5500296" y="3420834"/>
            <a:ext cx="462146" cy="20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711450" y="3420834"/>
            <a:ext cx="313960" cy="179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763871" y="3501055"/>
            <a:ext cx="192203" cy="121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 Box 19"/>
          <p:cNvSpPr txBox="1">
            <a:spLocks noChangeArrowheads="1"/>
          </p:cNvSpPr>
          <p:nvPr/>
        </p:nvSpPr>
        <p:spPr bwMode="auto">
          <a:xfrm>
            <a:off x="6876256" y="2771636"/>
            <a:ext cx="16208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>
                <a:latin typeface="Arial" pitchFamily="34" charset="0"/>
                <a:cs typeface="Arial" pitchFamily="34" charset="0"/>
              </a:rPr>
              <a:t>High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power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 Box 19"/>
          <p:cNvSpPr txBox="1">
            <a:spLocks noChangeArrowheads="1"/>
          </p:cNvSpPr>
          <p:nvPr/>
        </p:nvSpPr>
        <p:spPr bwMode="auto">
          <a:xfrm>
            <a:off x="3650268" y="2987660"/>
            <a:ext cx="23121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momentum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 Box 19"/>
          <p:cNvSpPr txBox="1">
            <a:spLocks noChangeArrowheads="1"/>
          </p:cNvSpPr>
          <p:nvPr/>
        </p:nvSpPr>
        <p:spPr bwMode="auto">
          <a:xfrm>
            <a:off x="6580306" y="2987660"/>
            <a:ext cx="23121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momentum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71140" y="4391889"/>
            <a:ext cx="1598034" cy="146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Text Box 26"/>
          <p:cNvSpPr txBox="1">
            <a:spLocks noChangeArrowheads="1"/>
          </p:cNvSpPr>
          <p:nvPr/>
        </p:nvSpPr>
        <p:spPr bwMode="auto">
          <a:xfrm>
            <a:off x="6388670" y="6154275"/>
            <a:ext cx="286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 err="1" smtClean="0">
                <a:latin typeface="Arial" pitchFamily="34" charset="0"/>
                <a:cs typeface="Arial" pitchFamily="34" charset="0"/>
              </a:rPr>
              <a:t>Supersonic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5" name="Picture 4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87" r="67906" b="3346"/>
          <a:stretch/>
        </p:blipFill>
        <p:spPr bwMode="auto">
          <a:xfrm>
            <a:off x="4833651" y="4437853"/>
            <a:ext cx="458541" cy="3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4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87" r="67906" b="3346"/>
          <a:stretch/>
        </p:blipFill>
        <p:spPr bwMode="auto">
          <a:xfrm>
            <a:off x="2195736" y="4437853"/>
            <a:ext cx="298127" cy="3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" name="Line 28"/>
          <p:cNvSpPr>
            <a:spLocks noChangeShapeType="1"/>
          </p:cNvSpPr>
          <p:nvPr/>
        </p:nvSpPr>
        <p:spPr bwMode="auto">
          <a:xfrm>
            <a:off x="2411067" y="5373539"/>
            <a:ext cx="0" cy="5032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 Box 29"/>
          <p:cNvSpPr txBox="1">
            <a:spLocks noChangeArrowheads="1"/>
          </p:cNvSpPr>
          <p:nvPr/>
        </p:nvSpPr>
        <p:spPr bwMode="auto">
          <a:xfrm rot="16200000">
            <a:off x="1810991" y="5325914"/>
            <a:ext cx="9001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FLOW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616058"/>
              </p:ext>
            </p:extLst>
          </p:nvPr>
        </p:nvGraphicFramePr>
        <p:xfrm>
          <a:off x="5400092" y="4617502"/>
          <a:ext cx="1669094" cy="953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32" name="Equation" r:id="rId12" imgW="800100" imgH="457200" progId="Equation.DSMT4">
                  <p:embed/>
                </p:oleObj>
              </mc:Choice>
              <mc:Fallback>
                <p:oleObj name="Equation" r:id="rId12" imgW="800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092" y="4617502"/>
                        <a:ext cx="1669094" cy="953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143129" y="2756848"/>
            <a:ext cx="8859112" cy="4067033"/>
          </a:xfrm>
          <a:prstGeom prst="roundRect">
            <a:avLst>
              <a:gd name="adj" fmla="val 8613"/>
            </a:avLst>
          </a:prstGeom>
          <a:noFill/>
          <a:ln w="85725">
            <a:solidFill>
              <a:srgbClr val="5683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Text Box 34"/>
          <p:cNvSpPr txBox="1">
            <a:spLocks noChangeArrowheads="1"/>
          </p:cNvSpPr>
          <p:nvPr/>
        </p:nvSpPr>
        <p:spPr bwMode="auto">
          <a:xfrm>
            <a:off x="1043608" y="4057327"/>
            <a:ext cx="7207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0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1401765" y="3378203"/>
            <a:ext cx="0" cy="7318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34"/>
          <p:cNvSpPr txBox="1">
            <a:spLocks noChangeArrowheads="1"/>
          </p:cNvSpPr>
          <p:nvPr/>
        </p:nvSpPr>
        <p:spPr bwMode="auto">
          <a:xfrm>
            <a:off x="3923283" y="4057327"/>
            <a:ext cx="7207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0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9" name="Connecteur droit 98"/>
          <p:cNvCxnSpPr/>
          <p:nvPr/>
        </p:nvCxnSpPr>
        <p:spPr>
          <a:xfrm flipV="1">
            <a:off x="4281440" y="3378203"/>
            <a:ext cx="0" cy="7318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 Box 4"/>
          <p:cNvSpPr txBox="1">
            <a:spLocks noChangeArrowheads="1"/>
          </p:cNvSpPr>
          <p:nvPr/>
        </p:nvSpPr>
        <p:spPr bwMode="auto">
          <a:xfrm>
            <a:off x="268784" y="620688"/>
            <a:ext cx="5167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Non-linear Schrödinger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equation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594981" y="3789040"/>
            <a:ext cx="756084" cy="28803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 Box 27"/>
          <p:cNvSpPr txBox="1">
            <a:spLocks noChangeArrowheads="1"/>
          </p:cNvSpPr>
          <p:nvPr/>
        </p:nvSpPr>
        <p:spPr bwMode="auto">
          <a:xfrm>
            <a:off x="3474269" y="3676962"/>
            <a:ext cx="9537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s-ES" b="1" i="1" baseline="-25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s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&lt; </a:t>
            </a:r>
            <a:r>
              <a:rPr lang="es-ES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s-ES" b="1" i="1" baseline="-25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s-ES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" name="Picture 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06" y="3387108"/>
            <a:ext cx="2557066" cy="76197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Rectangle 103"/>
          <p:cNvSpPr/>
          <p:nvPr/>
        </p:nvSpPr>
        <p:spPr>
          <a:xfrm>
            <a:off x="6372200" y="3429000"/>
            <a:ext cx="360040" cy="201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486788" y="3940641"/>
            <a:ext cx="373246" cy="201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770157" y="3420833"/>
            <a:ext cx="462146" cy="166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à coins arrondis 106"/>
          <p:cNvSpPr/>
          <p:nvPr/>
        </p:nvSpPr>
        <p:spPr>
          <a:xfrm>
            <a:off x="6351313" y="3829110"/>
            <a:ext cx="756084" cy="28803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 Box 27"/>
          <p:cNvSpPr txBox="1">
            <a:spLocks noChangeArrowheads="1"/>
          </p:cNvSpPr>
          <p:nvPr/>
        </p:nvSpPr>
        <p:spPr bwMode="auto">
          <a:xfrm>
            <a:off x="6230601" y="3717032"/>
            <a:ext cx="9537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s-ES" b="1" i="1" baseline="-25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s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s-ES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s-ES" b="1" i="1" baseline="-25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s-ES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Oval 20"/>
          <p:cNvSpPr>
            <a:spLocks noChangeAspect="1" noChangeArrowheads="1"/>
          </p:cNvSpPr>
          <p:nvPr/>
        </p:nvSpPr>
        <p:spPr bwMode="auto">
          <a:xfrm>
            <a:off x="8104102" y="3717032"/>
            <a:ext cx="76806" cy="75300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 Box 34"/>
          <p:cNvSpPr txBox="1">
            <a:spLocks noChangeArrowheads="1"/>
          </p:cNvSpPr>
          <p:nvPr/>
        </p:nvSpPr>
        <p:spPr bwMode="auto">
          <a:xfrm>
            <a:off x="6011515" y="4142407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i="1">
                <a:latin typeface="Arial" pitchFamily="34" charset="0"/>
                <a:cs typeface="Arial" pitchFamily="34" charset="0"/>
              </a:rPr>
              <a:t>k</a:t>
            </a:r>
          </a:p>
        </p:txBody>
      </p:sp>
      <p:sp>
        <p:nvSpPr>
          <p:cNvPr id="111" name="Line 36"/>
          <p:cNvSpPr>
            <a:spLocks noChangeShapeType="1"/>
          </p:cNvSpPr>
          <p:nvPr/>
        </p:nvSpPr>
        <p:spPr bwMode="auto">
          <a:xfrm>
            <a:off x="6192490" y="4215432"/>
            <a:ext cx="468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Line 37"/>
          <p:cNvSpPr>
            <a:spLocks noChangeShapeType="1"/>
          </p:cNvSpPr>
          <p:nvPr/>
        </p:nvSpPr>
        <p:spPr bwMode="auto">
          <a:xfrm flipV="1">
            <a:off x="6192490" y="3818557"/>
            <a:ext cx="0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 Box 38"/>
          <p:cNvSpPr txBox="1">
            <a:spLocks noChangeArrowheads="1"/>
          </p:cNvSpPr>
          <p:nvPr/>
        </p:nvSpPr>
        <p:spPr bwMode="auto">
          <a:xfrm>
            <a:off x="5724128" y="3883893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i="1" dirty="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116" name="Text Box 21"/>
          <p:cNvSpPr txBox="1">
            <a:spLocks noChangeArrowheads="1"/>
          </p:cNvSpPr>
          <p:nvPr/>
        </p:nvSpPr>
        <p:spPr bwMode="auto">
          <a:xfrm>
            <a:off x="8208756" y="3284984"/>
            <a:ext cx="683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s-ES" b="1" i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s-ES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 Box 34"/>
          <p:cNvSpPr txBox="1">
            <a:spLocks noChangeArrowheads="1"/>
          </p:cNvSpPr>
          <p:nvPr/>
        </p:nvSpPr>
        <p:spPr bwMode="auto">
          <a:xfrm>
            <a:off x="7379667" y="4057327"/>
            <a:ext cx="7207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0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8" name="Connecteur droit 117"/>
          <p:cNvCxnSpPr/>
          <p:nvPr/>
        </p:nvCxnSpPr>
        <p:spPr>
          <a:xfrm flipV="1">
            <a:off x="7737824" y="3378203"/>
            <a:ext cx="0" cy="7318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Line 24"/>
          <p:cNvSpPr>
            <a:spLocks noChangeShapeType="1"/>
          </p:cNvSpPr>
          <p:nvPr/>
        </p:nvSpPr>
        <p:spPr bwMode="auto">
          <a:xfrm>
            <a:off x="7384529" y="3534558"/>
            <a:ext cx="0" cy="209184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 Box 43"/>
          <p:cNvSpPr txBox="1">
            <a:spLocks noChangeArrowheads="1"/>
          </p:cNvSpPr>
          <p:nvPr/>
        </p:nvSpPr>
        <p:spPr bwMode="auto">
          <a:xfrm>
            <a:off x="5041813" y="1628291"/>
            <a:ext cx="12223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400" b="1" dirty="0">
                <a:latin typeface="Arial" pitchFamily="34" charset="0"/>
                <a:cs typeface="Arial" pitchFamily="34" charset="0"/>
              </a:rPr>
              <a:t>CW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Pump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 Box 44"/>
          <p:cNvSpPr txBox="1">
            <a:spLocks noChangeArrowheads="1"/>
          </p:cNvSpPr>
          <p:nvPr/>
        </p:nvSpPr>
        <p:spPr bwMode="auto">
          <a:xfrm>
            <a:off x="3602013" y="1765335"/>
            <a:ext cx="13303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 b="1" dirty="0">
                <a:latin typeface="Arial" pitchFamily="34" charset="0"/>
                <a:cs typeface="Arial" pitchFamily="34" charset="0"/>
              </a:rPr>
              <a:t>pol-pol interaction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 Box 45"/>
          <p:cNvSpPr txBox="1">
            <a:spLocks noChangeArrowheads="1"/>
          </p:cNvSpPr>
          <p:nvPr/>
        </p:nvSpPr>
        <p:spPr bwMode="auto">
          <a:xfrm>
            <a:off x="1512863" y="1825660"/>
            <a:ext cx="1330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 b="1">
                <a:latin typeface="Arial" pitchFamily="34" charset="0"/>
                <a:cs typeface="Arial" pitchFamily="34" charset="0"/>
              </a:rPr>
              <a:t>decay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AutoShape 47"/>
          <p:cNvSpPr>
            <a:spLocks/>
          </p:cNvSpPr>
          <p:nvPr/>
        </p:nvSpPr>
        <p:spPr bwMode="auto">
          <a:xfrm rot="16200000">
            <a:off x="5473195" y="1087946"/>
            <a:ext cx="215898" cy="937566"/>
          </a:xfrm>
          <a:prstGeom prst="leftBrace">
            <a:avLst>
              <a:gd name="adj1" fmla="val 72304"/>
              <a:gd name="adj2" fmla="val 4313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Line 48"/>
          <p:cNvSpPr>
            <a:spLocks noChangeShapeType="1"/>
          </p:cNvSpPr>
          <p:nvPr/>
        </p:nvSpPr>
        <p:spPr bwMode="auto">
          <a:xfrm>
            <a:off x="3638476" y="1550899"/>
            <a:ext cx="359221" cy="254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Line 49"/>
          <p:cNvSpPr>
            <a:spLocks noChangeShapeType="1"/>
          </p:cNvSpPr>
          <p:nvPr/>
        </p:nvSpPr>
        <p:spPr bwMode="auto">
          <a:xfrm>
            <a:off x="2198613" y="1550898"/>
            <a:ext cx="0" cy="28877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Line 51"/>
          <p:cNvSpPr>
            <a:spLocks noChangeShapeType="1"/>
          </p:cNvSpPr>
          <p:nvPr/>
        </p:nvSpPr>
        <p:spPr bwMode="auto">
          <a:xfrm>
            <a:off x="2882826" y="1600111"/>
            <a:ext cx="89693" cy="274761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Text Box 52"/>
          <p:cNvSpPr txBox="1">
            <a:spLocks noChangeArrowheads="1"/>
          </p:cNvSpPr>
          <p:nvPr/>
        </p:nvSpPr>
        <p:spPr bwMode="auto">
          <a:xfrm>
            <a:off x="2305025" y="1874872"/>
            <a:ext cx="1330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 b="1">
                <a:latin typeface="Arial" pitchFamily="34" charset="0"/>
                <a:cs typeface="Arial" pitchFamily="34" charset="0"/>
              </a:rPr>
              <a:t>potential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2" name="Obje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569554"/>
              </p:ext>
            </p:extLst>
          </p:nvPr>
        </p:nvGraphicFramePr>
        <p:xfrm>
          <a:off x="15875" y="949930"/>
          <a:ext cx="6428333" cy="658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33" name="Equation" r:id="rId15" imgW="4711680" imgH="482400" progId="Equation.DSMT4">
                  <p:embed/>
                </p:oleObj>
              </mc:Choice>
              <mc:Fallback>
                <p:oleObj name="Equation" r:id="rId15" imgW="4711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" y="949930"/>
                        <a:ext cx="6428333" cy="658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39"/>
          <p:cNvSpPr>
            <a:spLocks noChangeArrowheads="1"/>
          </p:cNvSpPr>
          <p:nvPr/>
        </p:nvSpPr>
        <p:spPr bwMode="auto">
          <a:xfrm>
            <a:off x="6676199" y="6093296"/>
            <a:ext cx="2514954" cy="676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" name="Rectangle 122"/>
          <p:cNvSpPr/>
          <p:nvPr/>
        </p:nvSpPr>
        <p:spPr>
          <a:xfrm>
            <a:off x="0" y="6644098"/>
            <a:ext cx="3527884" cy="24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Rectangle 39"/>
          <p:cNvSpPr>
            <a:spLocks noChangeArrowheads="1"/>
          </p:cNvSpPr>
          <p:nvPr/>
        </p:nvSpPr>
        <p:spPr bwMode="auto">
          <a:xfrm>
            <a:off x="7186786" y="6208724"/>
            <a:ext cx="1957214" cy="676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4" name="Picture 10" descr="figure1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0" t="45151" r="16408" b="38943"/>
          <a:stretch>
            <a:fillRect/>
          </a:stretch>
        </p:blipFill>
        <p:spPr bwMode="auto">
          <a:xfrm>
            <a:off x="6549553" y="1062807"/>
            <a:ext cx="2586038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777479"/>
              </p:ext>
            </p:extLst>
          </p:nvPr>
        </p:nvGraphicFramePr>
        <p:xfrm>
          <a:off x="6516216" y="1054869"/>
          <a:ext cx="2590800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32" name="Graph" r:id="rId5" imgW="4153814" imgH="2901696" progId="Origin50.Graph">
                  <p:embed/>
                </p:oleObj>
              </mc:Choice>
              <mc:Fallback>
                <p:oleObj name="Graph" r:id="rId5" imgW="4153814" imgH="2901696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326" t="46178" r="34175"/>
                      <a:stretch>
                        <a:fillRect/>
                      </a:stretch>
                    </p:blipFill>
                    <p:spPr bwMode="auto">
                      <a:xfrm>
                        <a:off x="6516216" y="1054869"/>
                        <a:ext cx="2590800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15"/>
          <p:cNvSpPr txBox="1">
            <a:spLocks noChangeAspect="1" noChangeArrowheads="1"/>
          </p:cNvSpPr>
          <p:nvPr/>
        </p:nvSpPr>
        <p:spPr bwMode="auto">
          <a:xfrm>
            <a:off x="6668616" y="1361257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>
                <a:latin typeface="Arial" pitchFamily="34" charset="0"/>
                <a:cs typeface="Arial" pitchFamily="34" charset="0"/>
              </a:rPr>
              <a:t>LPB</a:t>
            </a:r>
            <a:endParaRPr lang="es-E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Line 16"/>
          <p:cNvSpPr>
            <a:spLocks noChangeAspect="1" noChangeShapeType="1"/>
          </p:cNvSpPr>
          <p:nvPr/>
        </p:nvSpPr>
        <p:spPr bwMode="auto">
          <a:xfrm>
            <a:off x="6668616" y="1240606"/>
            <a:ext cx="23336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21"/>
          <p:cNvSpPr txBox="1">
            <a:spLocks noChangeAspect="1" noChangeArrowheads="1"/>
          </p:cNvSpPr>
          <p:nvPr/>
        </p:nvSpPr>
        <p:spPr bwMode="auto">
          <a:xfrm>
            <a:off x="8286278" y="1845444"/>
            <a:ext cx="9048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200" b="1">
                <a:latin typeface="Arial" pitchFamily="34" charset="0"/>
                <a:cs typeface="Arial" pitchFamily="34" charset="0"/>
              </a:rPr>
              <a:t>CW Pump</a:t>
            </a:r>
            <a:endParaRPr lang="es-ES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27"/>
          <p:cNvSpPr>
            <a:spLocks noChangeAspect="1" noChangeArrowheads="1"/>
          </p:cNvSpPr>
          <p:nvPr/>
        </p:nvSpPr>
        <p:spPr bwMode="auto">
          <a:xfrm>
            <a:off x="7998941" y="1935932"/>
            <a:ext cx="82550" cy="82550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6690841" y="1053282"/>
            <a:ext cx="2333625" cy="1300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AutoShape 14"/>
          <p:cNvSpPr>
            <a:spLocks noChangeArrowheads="1"/>
          </p:cNvSpPr>
          <p:nvPr/>
        </p:nvSpPr>
        <p:spPr bwMode="auto">
          <a:xfrm flipH="1">
            <a:off x="8143403" y="1916882"/>
            <a:ext cx="215900" cy="133350"/>
          </a:xfrm>
          <a:prstGeom prst="rightArrow">
            <a:avLst>
              <a:gd name="adj1" fmla="val 49685"/>
              <a:gd name="adj2" fmla="val 59522"/>
            </a:avLst>
          </a:prstGeom>
          <a:solidFill>
            <a:srgbClr val="FF9999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Freeform 16"/>
          <p:cNvSpPr>
            <a:spLocks/>
          </p:cNvSpPr>
          <p:nvPr/>
        </p:nvSpPr>
        <p:spPr bwMode="auto">
          <a:xfrm>
            <a:off x="7487766" y="1051694"/>
            <a:ext cx="744537" cy="377825"/>
          </a:xfrm>
          <a:custGeom>
            <a:avLst/>
            <a:gdLst>
              <a:gd name="T0" fmla="*/ 0 w 469"/>
              <a:gd name="T1" fmla="*/ 4763 h 238"/>
              <a:gd name="T2" fmla="*/ 33337 w 469"/>
              <a:gd name="T3" fmla="*/ 69850 h 238"/>
              <a:gd name="T4" fmla="*/ 66675 w 469"/>
              <a:gd name="T5" fmla="*/ 142875 h 238"/>
              <a:gd name="T6" fmla="*/ 104775 w 469"/>
              <a:gd name="T7" fmla="*/ 198438 h 238"/>
              <a:gd name="T8" fmla="*/ 138112 w 469"/>
              <a:gd name="T9" fmla="*/ 255588 h 238"/>
              <a:gd name="T10" fmla="*/ 182562 w 469"/>
              <a:gd name="T11" fmla="*/ 304800 h 238"/>
              <a:gd name="T12" fmla="*/ 239712 w 469"/>
              <a:gd name="T13" fmla="*/ 346075 h 238"/>
              <a:gd name="T14" fmla="*/ 304800 w 469"/>
              <a:gd name="T15" fmla="*/ 366713 h 238"/>
              <a:gd name="T16" fmla="*/ 363537 w 469"/>
              <a:gd name="T17" fmla="*/ 376238 h 238"/>
              <a:gd name="T18" fmla="*/ 433387 w 469"/>
              <a:gd name="T19" fmla="*/ 371475 h 238"/>
              <a:gd name="T20" fmla="*/ 496887 w 469"/>
              <a:gd name="T21" fmla="*/ 336550 h 238"/>
              <a:gd name="T22" fmla="*/ 547687 w 469"/>
              <a:gd name="T23" fmla="*/ 300038 h 238"/>
              <a:gd name="T24" fmla="*/ 585787 w 469"/>
              <a:gd name="T25" fmla="*/ 257175 h 238"/>
              <a:gd name="T26" fmla="*/ 628650 w 469"/>
              <a:gd name="T27" fmla="*/ 195263 h 238"/>
              <a:gd name="T28" fmla="*/ 666750 w 469"/>
              <a:gd name="T29" fmla="*/ 138113 h 238"/>
              <a:gd name="T30" fmla="*/ 701675 w 469"/>
              <a:gd name="T31" fmla="*/ 88900 h 238"/>
              <a:gd name="T32" fmla="*/ 723900 w 469"/>
              <a:gd name="T33" fmla="*/ 41275 h 238"/>
              <a:gd name="T34" fmla="*/ 744537 w 469"/>
              <a:gd name="T35" fmla="*/ 0 h 2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69" h="238">
                <a:moveTo>
                  <a:pt x="0" y="3"/>
                </a:moveTo>
                <a:cubicBezTo>
                  <a:pt x="4" y="10"/>
                  <a:pt x="14" y="30"/>
                  <a:pt x="21" y="44"/>
                </a:cubicBezTo>
                <a:cubicBezTo>
                  <a:pt x="28" y="58"/>
                  <a:pt x="35" y="76"/>
                  <a:pt x="42" y="90"/>
                </a:cubicBezTo>
                <a:cubicBezTo>
                  <a:pt x="49" y="104"/>
                  <a:pt x="59" y="113"/>
                  <a:pt x="66" y="125"/>
                </a:cubicBezTo>
                <a:cubicBezTo>
                  <a:pt x="73" y="137"/>
                  <a:pt x="79" y="150"/>
                  <a:pt x="87" y="161"/>
                </a:cubicBezTo>
                <a:cubicBezTo>
                  <a:pt x="95" y="172"/>
                  <a:pt x="104" y="183"/>
                  <a:pt x="115" y="192"/>
                </a:cubicBezTo>
                <a:cubicBezTo>
                  <a:pt x="126" y="201"/>
                  <a:pt x="138" y="212"/>
                  <a:pt x="151" y="218"/>
                </a:cubicBezTo>
                <a:cubicBezTo>
                  <a:pt x="164" y="224"/>
                  <a:pt x="179" y="228"/>
                  <a:pt x="192" y="231"/>
                </a:cubicBezTo>
                <a:cubicBezTo>
                  <a:pt x="205" y="234"/>
                  <a:pt x="216" y="237"/>
                  <a:pt x="229" y="237"/>
                </a:cubicBezTo>
                <a:cubicBezTo>
                  <a:pt x="242" y="237"/>
                  <a:pt x="259" y="238"/>
                  <a:pt x="273" y="234"/>
                </a:cubicBezTo>
                <a:cubicBezTo>
                  <a:pt x="287" y="230"/>
                  <a:pt x="301" y="220"/>
                  <a:pt x="313" y="212"/>
                </a:cubicBezTo>
                <a:cubicBezTo>
                  <a:pt x="325" y="204"/>
                  <a:pt x="336" y="197"/>
                  <a:pt x="345" y="189"/>
                </a:cubicBezTo>
                <a:cubicBezTo>
                  <a:pt x="354" y="181"/>
                  <a:pt x="361" y="173"/>
                  <a:pt x="369" y="162"/>
                </a:cubicBezTo>
                <a:cubicBezTo>
                  <a:pt x="377" y="151"/>
                  <a:pt x="388" y="135"/>
                  <a:pt x="396" y="123"/>
                </a:cubicBezTo>
                <a:cubicBezTo>
                  <a:pt x="404" y="111"/>
                  <a:pt x="412" y="98"/>
                  <a:pt x="420" y="87"/>
                </a:cubicBezTo>
                <a:cubicBezTo>
                  <a:pt x="428" y="76"/>
                  <a:pt x="436" y="66"/>
                  <a:pt x="442" y="56"/>
                </a:cubicBezTo>
                <a:cubicBezTo>
                  <a:pt x="448" y="46"/>
                  <a:pt x="451" y="35"/>
                  <a:pt x="456" y="26"/>
                </a:cubicBezTo>
                <a:cubicBezTo>
                  <a:pt x="461" y="17"/>
                  <a:pt x="466" y="5"/>
                  <a:pt x="469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6215198" y="661391"/>
            <a:ext cx="32896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 err="1"/>
              <a:t>Resonant</a:t>
            </a:r>
            <a:r>
              <a:rPr lang="es-ES" b="1" dirty="0"/>
              <a:t> </a:t>
            </a:r>
            <a:r>
              <a:rPr lang="es-ES" b="1" dirty="0" err="1"/>
              <a:t>excitation</a:t>
            </a:r>
            <a:endParaRPr lang="es-ES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6940985" y="13533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 Box 18"/>
          <p:cNvSpPr txBox="1">
            <a:spLocks noChangeArrowheads="1"/>
          </p:cNvSpPr>
          <p:nvPr/>
        </p:nvSpPr>
        <p:spPr bwMode="auto">
          <a:xfrm>
            <a:off x="899592" y="2780928"/>
            <a:ext cx="190614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 err="1">
                <a:latin typeface="Arial" pitchFamily="34" charset="0"/>
                <a:cs typeface="Arial" pitchFamily="34" charset="0"/>
              </a:rPr>
              <a:t>Low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power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19"/>
          <p:cNvSpPr txBox="1">
            <a:spLocks noChangeArrowheads="1"/>
          </p:cNvSpPr>
          <p:nvPr/>
        </p:nvSpPr>
        <p:spPr bwMode="auto">
          <a:xfrm>
            <a:off x="3995936" y="2771636"/>
            <a:ext cx="16208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>
                <a:latin typeface="Arial" pitchFamily="34" charset="0"/>
                <a:cs typeface="Arial" pitchFamily="34" charset="0"/>
              </a:rPr>
              <a:t>High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power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Picture 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9"/>
          <a:stretch>
            <a:fillRect/>
          </a:stretch>
        </p:blipFill>
        <p:spPr bwMode="auto">
          <a:xfrm>
            <a:off x="3421839" y="3321670"/>
            <a:ext cx="2590321" cy="91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Oval 20"/>
          <p:cNvSpPr>
            <a:spLocks noChangeAspect="1" noChangeArrowheads="1"/>
          </p:cNvSpPr>
          <p:nvPr/>
        </p:nvSpPr>
        <p:spPr bwMode="auto">
          <a:xfrm>
            <a:off x="4745614" y="3717748"/>
            <a:ext cx="76806" cy="75300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 Box 21"/>
          <p:cNvSpPr txBox="1">
            <a:spLocks noChangeArrowheads="1"/>
          </p:cNvSpPr>
          <p:nvPr/>
        </p:nvSpPr>
        <p:spPr bwMode="auto">
          <a:xfrm>
            <a:off x="4753144" y="3356308"/>
            <a:ext cx="683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s-ES" b="1" i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s-ES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Box 22"/>
          <p:cNvSpPr txBox="1">
            <a:spLocks noChangeArrowheads="1"/>
          </p:cNvSpPr>
          <p:nvPr/>
        </p:nvSpPr>
        <p:spPr bwMode="auto">
          <a:xfrm>
            <a:off x="4536348" y="3861048"/>
            <a:ext cx="683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s-ES" b="1" i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endParaRPr lang="es-ES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Line 23"/>
          <p:cNvSpPr>
            <a:spLocks noChangeShapeType="1"/>
          </p:cNvSpPr>
          <p:nvPr/>
        </p:nvSpPr>
        <p:spPr bwMode="auto">
          <a:xfrm flipV="1">
            <a:off x="4822420" y="3789040"/>
            <a:ext cx="0" cy="2048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e 5"/>
          <p:cNvGrpSpPr>
            <a:grpSpLocks noChangeAspect="1"/>
          </p:cNvGrpSpPr>
          <p:nvPr/>
        </p:nvGrpSpPr>
        <p:grpSpPr>
          <a:xfrm>
            <a:off x="539552" y="3284984"/>
            <a:ext cx="2590321" cy="867891"/>
            <a:chOff x="492125" y="3609851"/>
            <a:chExt cx="2771775" cy="928687"/>
          </a:xfrm>
        </p:grpSpPr>
        <p:pic>
          <p:nvPicPr>
            <p:cNvPr id="57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62" b="9161"/>
            <a:stretch>
              <a:fillRect/>
            </a:stretch>
          </p:blipFill>
          <p:spPr bwMode="auto">
            <a:xfrm>
              <a:off x="492125" y="3609851"/>
              <a:ext cx="2771775" cy="928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Oval 17"/>
            <p:cNvSpPr>
              <a:spLocks noChangeAspect="1" noChangeArrowheads="1"/>
            </p:cNvSpPr>
            <p:nvPr/>
          </p:nvSpPr>
          <p:spPr bwMode="auto">
            <a:xfrm>
              <a:off x="1898650" y="4041651"/>
              <a:ext cx="80963" cy="79375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Line 24"/>
            <p:cNvSpPr>
              <a:spLocks noChangeShapeType="1"/>
            </p:cNvSpPr>
            <p:nvPr/>
          </p:nvSpPr>
          <p:spPr bwMode="auto">
            <a:xfrm>
              <a:off x="827088" y="3825751"/>
              <a:ext cx="0" cy="223837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0" name="Text Box 34"/>
          <p:cNvSpPr txBox="1">
            <a:spLocks noChangeArrowheads="1"/>
          </p:cNvSpPr>
          <p:nvPr/>
        </p:nvSpPr>
        <p:spPr bwMode="auto">
          <a:xfrm>
            <a:off x="3203203" y="4112890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i="1">
                <a:latin typeface="Arial" pitchFamily="34" charset="0"/>
                <a:cs typeface="Arial" pitchFamily="34" charset="0"/>
              </a:rPr>
              <a:t>k</a:t>
            </a:r>
          </a:p>
        </p:txBody>
      </p:sp>
      <p:sp>
        <p:nvSpPr>
          <p:cNvPr id="73" name="Text Box 38"/>
          <p:cNvSpPr txBox="1">
            <a:spLocks noChangeArrowheads="1"/>
          </p:cNvSpPr>
          <p:nvPr/>
        </p:nvSpPr>
        <p:spPr bwMode="auto">
          <a:xfrm>
            <a:off x="2915816" y="3854376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i="1" dirty="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74" name="Text Box 39"/>
          <p:cNvSpPr txBox="1">
            <a:spLocks noChangeArrowheads="1"/>
          </p:cNvSpPr>
          <p:nvPr/>
        </p:nvSpPr>
        <p:spPr bwMode="auto">
          <a:xfrm>
            <a:off x="322883" y="4142407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i="1">
                <a:latin typeface="Arial" pitchFamily="34" charset="0"/>
                <a:cs typeface="Arial" pitchFamily="34" charset="0"/>
              </a:rPr>
              <a:t>k</a:t>
            </a:r>
          </a:p>
        </p:txBody>
      </p:sp>
      <p:sp>
        <p:nvSpPr>
          <p:cNvPr id="75" name="Line 40"/>
          <p:cNvSpPr>
            <a:spLocks noChangeShapeType="1"/>
          </p:cNvSpPr>
          <p:nvPr/>
        </p:nvSpPr>
        <p:spPr bwMode="auto">
          <a:xfrm>
            <a:off x="503858" y="4215432"/>
            <a:ext cx="468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Line 41"/>
          <p:cNvSpPr>
            <a:spLocks noChangeShapeType="1"/>
          </p:cNvSpPr>
          <p:nvPr/>
        </p:nvSpPr>
        <p:spPr bwMode="auto">
          <a:xfrm flipV="1">
            <a:off x="503858" y="3818557"/>
            <a:ext cx="0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42"/>
          <p:cNvSpPr txBox="1">
            <a:spLocks noChangeArrowheads="1"/>
          </p:cNvSpPr>
          <p:nvPr/>
        </p:nvSpPr>
        <p:spPr bwMode="auto">
          <a:xfrm>
            <a:off x="-967" y="3855070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i="1">
                <a:latin typeface="Arial" pitchFamily="34" charset="0"/>
                <a:cs typeface="Arial" pitchFamily="34" charset="0"/>
              </a:rPr>
              <a:t>E</a:t>
            </a:r>
          </a:p>
        </p:txBody>
      </p:sp>
      <p:pic>
        <p:nvPicPr>
          <p:cNvPr id="28676" name="Picture 4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06" y="3387108"/>
            <a:ext cx="2557066" cy="76197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372200" y="3429000"/>
            <a:ext cx="360040" cy="201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486788" y="3940641"/>
            <a:ext cx="373246" cy="201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770157" y="3420833"/>
            <a:ext cx="462146" cy="166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500296" y="3420834"/>
            <a:ext cx="462146" cy="233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711450" y="3420834"/>
            <a:ext cx="313960" cy="179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763871" y="3501055"/>
            <a:ext cx="192203" cy="121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 Box 19"/>
          <p:cNvSpPr txBox="1">
            <a:spLocks noChangeArrowheads="1"/>
          </p:cNvSpPr>
          <p:nvPr/>
        </p:nvSpPr>
        <p:spPr bwMode="auto">
          <a:xfrm>
            <a:off x="6876256" y="2771636"/>
            <a:ext cx="16208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>
                <a:latin typeface="Arial" pitchFamily="34" charset="0"/>
                <a:cs typeface="Arial" pitchFamily="34" charset="0"/>
              </a:rPr>
              <a:t>High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power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à coins arrondis 88"/>
          <p:cNvSpPr/>
          <p:nvPr/>
        </p:nvSpPr>
        <p:spPr>
          <a:xfrm>
            <a:off x="6351313" y="3829110"/>
            <a:ext cx="756084" cy="28803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 Box 27"/>
          <p:cNvSpPr txBox="1">
            <a:spLocks noChangeArrowheads="1"/>
          </p:cNvSpPr>
          <p:nvPr/>
        </p:nvSpPr>
        <p:spPr bwMode="auto">
          <a:xfrm>
            <a:off x="6230601" y="3717032"/>
            <a:ext cx="9537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s-ES" b="1" i="1" baseline="-25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s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s-ES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s-ES" b="1" i="1" baseline="-25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s-ES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Oval 20"/>
          <p:cNvSpPr>
            <a:spLocks noChangeAspect="1" noChangeArrowheads="1"/>
          </p:cNvSpPr>
          <p:nvPr/>
        </p:nvSpPr>
        <p:spPr bwMode="auto">
          <a:xfrm>
            <a:off x="8104102" y="3717032"/>
            <a:ext cx="76806" cy="75300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 Box 19"/>
          <p:cNvSpPr txBox="1">
            <a:spLocks noChangeArrowheads="1"/>
          </p:cNvSpPr>
          <p:nvPr/>
        </p:nvSpPr>
        <p:spPr bwMode="auto">
          <a:xfrm>
            <a:off x="3650268" y="2987660"/>
            <a:ext cx="23121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momentum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 Box 19"/>
          <p:cNvSpPr txBox="1">
            <a:spLocks noChangeArrowheads="1"/>
          </p:cNvSpPr>
          <p:nvPr/>
        </p:nvSpPr>
        <p:spPr bwMode="auto">
          <a:xfrm>
            <a:off x="6580306" y="2987660"/>
            <a:ext cx="23121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momentum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0" name="Group 10"/>
          <p:cNvGrpSpPr>
            <a:grpSpLocks noChangeAspect="1"/>
          </p:cNvGrpSpPr>
          <p:nvPr/>
        </p:nvGrpSpPr>
        <p:grpSpPr bwMode="auto">
          <a:xfrm>
            <a:off x="225596" y="753244"/>
            <a:ext cx="2690730" cy="1848937"/>
            <a:chOff x="3198" y="1865"/>
            <a:chExt cx="2506" cy="1722"/>
          </a:xfrm>
        </p:grpSpPr>
        <p:sp>
          <p:nvSpPr>
            <p:cNvPr id="81" name="Text Box 11"/>
            <p:cNvSpPr txBox="1">
              <a:spLocks noChangeAspect="1" noChangeArrowheads="1"/>
            </p:cNvSpPr>
            <p:nvPr/>
          </p:nvSpPr>
          <p:spPr bwMode="auto">
            <a:xfrm>
              <a:off x="3499" y="1950"/>
              <a:ext cx="37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(d)</a:t>
              </a:r>
            </a:p>
          </p:txBody>
        </p:sp>
        <p:pic>
          <p:nvPicPr>
            <p:cNvPr id="97" name="Picture 12" descr="setup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" y="1907"/>
              <a:ext cx="2242" cy="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Text Box 13"/>
            <p:cNvSpPr txBox="1">
              <a:spLocks noChangeAspect="1" noChangeArrowheads="1"/>
            </p:cNvSpPr>
            <p:nvPr/>
          </p:nvSpPr>
          <p:spPr bwMode="auto">
            <a:xfrm>
              <a:off x="4885" y="2844"/>
              <a:ext cx="30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 b="1" i="1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99" name="Text Box 14"/>
            <p:cNvSpPr txBox="1">
              <a:spLocks noChangeAspect="1" noChangeArrowheads="1"/>
            </p:cNvSpPr>
            <p:nvPr/>
          </p:nvSpPr>
          <p:spPr bwMode="auto">
            <a:xfrm>
              <a:off x="4700" y="2674"/>
              <a:ext cx="301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 b="1" i="1"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100" name="Text Box 15"/>
            <p:cNvSpPr txBox="1">
              <a:spLocks noChangeAspect="1" noChangeArrowheads="1"/>
            </p:cNvSpPr>
            <p:nvPr/>
          </p:nvSpPr>
          <p:spPr bwMode="auto">
            <a:xfrm>
              <a:off x="4815" y="1865"/>
              <a:ext cx="786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s-ES" sz="1200" b="1" i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Near</a:t>
              </a:r>
              <a:r>
                <a:rPr lang="es-E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1200" b="1" i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field</a:t>
              </a:r>
              <a:r>
                <a:rPr lang="es-E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CCD</a:t>
              </a:r>
            </a:p>
          </p:txBody>
        </p:sp>
        <p:sp>
          <p:nvSpPr>
            <p:cNvPr id="101" name="Line 16"/>
            <p:cNvSpPr>
              <a:spLocks noChangeAspect="1" noChangeShapeType="1"/>
            </p:cNvSpPr>
            <p:nvPr/>
          </p:nvSpPr>
          <p:spPr bwMode="auto">
            <a:xfrm flipV="1">
              <a:off x="5081" y="2060"/>
              <a:ext cx="123" cy="9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Text Box 17"/>
            <p:cNvSpPr txBox="1">
              <a:spLocks noChangeAspect="1" noChangeArrowheads="1"/>
            </p:cNvSpPr>
            <p:nvPr/>
          </p:nvSpPr>
          <p:spPr bwMode="auto">
            <a:xfrm>
              <a:off x="3267" y="2049"/>
              <a:ext cx="760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 b="1" i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Far</a:t>
              </a:r>
              <a:r>
                <a:rPr lang="es-E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1200" b="1" i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field</a:t>
              </a:r>
              <a:r>
                <a:rPr lang="es-E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CCD</a:t>
              </a:r>
            </a:p>
          </p:txBody>
        </p:sp>
        <p:sp>
          <p:nvSpPr>
            <p:cNvPr id="103" name="Line 18"/>
            <p:cNvSpPr>
              <a:spLocks noChangeAspect="1" noChangeShapeType="1"/>
            </p:cNvSpPr>
            <p:nvPr/>
          </p:nvSpPr>
          <p:spPr bwMode="auto">
            <a:xfrm flipH="1" flipV="1">
              <a:off x="3778" y="2240"/>
              <a:ext cx="322" cy="3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Text Box 19"/>
            <p:cNvSpPr txBox="1">
              <a:spLocks noChangeAspect="1" noChangeArrowheads="1"/>
            </p:cNvSpPr>
            <p:nvPr/>
          </p:nvSpPr>
          <p:spPr bwMode="auto">
            <a:xfrm>
              <a:off x="3991" y="2787"/>
              <a:ext cx="301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 b="1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</a:t>
              </a:r>
            </a:p>
          </p:txBody>
        </p:sp>
        <p:sp>
          <p:nvSpPr>
            <p:cNvPr id="105" name="Text Box 20"/>
            <p:cNvSpPr txBox="1">
              <a:spLocks noChangeAspect="1" noChangeArrowheads="1"/>
            </p:cNvSpPr>
            <p:nvPr/>
          </p:nvSpPr>
          <p:spPr bwMode="auto">
            <a:xfrm>
              <a:off x="3984" y="2603"/>
              <a:ext cx="301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 b="1" i="1">
                  <a:latin typeface="Arial" pitchFamily="34" charset="0"/>
                  <a:cs typeface="Arial" pitchFamily="34" charset="0"/>
                </a:rPr>
                <a:t>k</a:t>
              </a:r>
            </a:p>
          </p:txBody>
        </p:sp>
        <p:sp>
          <p:nvSpPr>
            <p:cNvPr id="106" name="Text Box 21"/>
            <p:cNvSpPr txBox="1">
              <a:spLocks noChangeAspect="1" noChangeArrowheads="1"/>
            </p:cNvSpPr>
            <p:nvPr/>
          </p:nvSpPr>
          <p:spPr bwMode="auto">
            <a:xfrm>
              <a:off x="3660" y="2483"/>
              <a:ext cx="299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 b="1" i="1">
                  <a:latin typeface="Arial" pitchFamily="34" charset="0"/>
                  <a:cs typeface="Arial" pitchFamily="34" charset="0"/>
                </a:rPr>
                <a:t>k</a:t>
              </a:r>
              <a:r>
                <a:rPr lang="es-ES" sz="1200" b="1" i="1" baseline="-25000">
                  <a:latin typeface="Arial" pitchFamily="34" charset="0"/>
                  <a:cs typeface="Arial" pitchFamily="34" charset="0"/>
                </a:rPr>
                <a:t>z</a:t>
              </a:r>
              <a:endParaRPr lang="es-ES" sz="1200" b="1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Text Box 22"/>
            <p:cNvSpPr txBox="1">
              <a:spLocks noChangeAspect="1" noChangeArrowheads="1"/>
            </p:cNvSpPr>
            <p:nvPr/>
          </p:nvSpPr>
          <p:spPr bwMode="auto">
            <a:xfrm>
              <a:off x="3707" y="2802"/>
              <a:ext cx="30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 b="1" i="1">
                  <a:latin typeface="Arial" pitchFamily="34" charset="0"/>
                  <a:cs typeface="Arial" pitchFamily="34" charset="0"/>
                </a:rPr>
                <a:t>k</a:t>
              </a:r>
              <a:r>
                <a:rPr lang="es-ES" sz="1200" b="1" i="1" baseline="-25000">
                  <a:latin typeface="Arial" pitchFamily="34" charset="0"/>
                  <a:cs typeface="Arial" pitchFamily="34" charset="0"/>
                </a:rPr>
                <a:t>║</a:t>
              </a:r>
              <a:endParaRPr lang="es-ES" sz="1200" b="1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Text Box 23"/>
            <p:cNvSpPr txBox="1">
              <a:spLocks noChangeAspect="1" noChangeArrowheads="1"/>
            </p:cNvSpPr>
            <p:nvPr/>
          </p:nvSpPr>
          <p:spPr bwMode="auto">
            <a:xfrm>
              <a:off x="4583" y="3164"/>
              <a:ext cx="1121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Microcavity</a:t>
              </a:r>
              <a:endParaRPr lang="es-ES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Text Box 24"/>
            <p:cNvSpPr txBox="1">
              <a:spLocks noChangeAspect="1" noChangeArrowheads="1"/>
            </p:cNvSpPr>
            <p:nvPr/>
          </p:nvSpPr>
          <p:spPr bwMode="auto">
            <a:xfrm>
              <a:off x="3198" y="2944"/>
              <a:ext cx="902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200" b="1" i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Excitation</a:t>
              </a:r>
              <a:r>
                <a:rPr lang="es-E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laser</a:t>
              </a:r>
            </a:p>
          </p:txBody>
        </p:sp>
        <p:sp>
          <p:nvSpPr>
            <p:cNvPr id="110" name="Oval 25"/>
            <p:cNvSpPr>
              <a:spLocks noChangeArrowheads="1"/>
            </p:cNvSpPr>
            <p:nvPr/>
          </p:nvSpPr>
          <p:spPr bwMode="auto">
            <a:xfrm>
              <a:off x="4362" y="2772"/>
              <a:ext cx="23" cy="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3" name="Picture 22"/>
          <p:cNvPicPr preferRelativeResize="0">
            <a:picLocks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8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28" y="4365104"/>
            <a:ext cx="17272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" name="Picture 24"/>
          <p:cNvPicPr preferRelativeResize="0">
            <a:picLocks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00" y="4365837"/>
            <a:ext cx="17272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" name="Text Box 27"/>
          <p:cNvSpPr txBox="1">
            <a:spLocks noChangeAspect="1" noChangeArrowheads="1"/>
          </p:cNvSpPr>
          <p:nvPr/>
        </p:nvSpPr>
        <p:spPr bwMode="auto">
          <a:xfrm>
            <a:off x="1044600" y="5769187"/>
            <a:ext cx="720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30 µm</a:t>
            </a:r>
          </a:p>
        </p:txBody>
      </p:sp>
      <p:sp>
        <p:nvSpPr>
          <p:cNvPr id="119" name="Line 28"/>
          <p:cNvSpPr>
            <a:spLocks noChangeShapeType="1"/>
          </p:cNvSpPr>
          <p:nvPr/>
        </p:nvSpPr>
        <p:spPr bwMode="auto">
          <a:xfrm>
            <a:off x="2663850" y="5410412"/>
            <a:ext cx="0" cy="5032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 Box 29"/>
          <p:cNvSpPr txBox="1">
            <a:spLocks noChangeArrowheads="1"/>
          </p:cNvSpPr>
          <p:nvPr/>
        </p:nvSpPr>
        <p:spPr bwMode="auto">
          <a:xfrm rot="16200000">
            <a:off x="2063774" y="5362787"/>
            <a:ext cx="9001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FLOW</a:t>
            </a:r>
          </a:p>
        </p:txBody>
      </p:sp>
      <p:sp>
        <p:nvSpPr>
          <p:cNvPr id="126" name="Line 35"/>
          <p:cNvSpPr>
            <a:spLocks noChangeAspect="1" noChangeShapeType="1"/>
          </p:cNvSpPr>
          <p:nvPr/>
        </p:nvSpPr>
        <p:spPr bwMode="auto">
          <a:xfrm>
            <a:off x="1116037" y="6021599"/>
            <a:ext cx="431800" cy="15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Text Box 25"/>
          <p:cNvSpPr txBox="1">
            <a:spLocks noChangeArrowheads="1"/>
          </p:cNvSpPr>
          <p:nvPr/>
        </p:nvSpPr>
        <p:spPr bwMode="auto">
          <a:xfrm>
            <a:off x="503859" y="6156012"/>
            <a:ext cx="26206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 err="1">
                <a:latin typeface="Arial" pitchFamily="34" charset="0"/>
                <a:cs typeface="Arial" pitchFamily="34" charset="0"/>
              </a:rPr>
              <a:t>Elastic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scattering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xt Box 26"/>
          <p:cNvSpPr txBox="1">
            <a:spLocks noChangeArrowheads="1"/>
          </p:cNvSpPr>
          <p:nvPr/>
        </p:nvSpPr>
        <p:spPr bwMode="auto">
          <a:xfrm>
            <a:off x="3419872" y="6148074"/>
            <a:ext cx="286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>
                <a:latin typeface="Arial" pitchFamily="34" charset="0"/>
                <a:cs typeface="Arial" pitchFamily="34" charset="0"/>
              </a:rPr>
              <a:t>Superfluid</a:t>
            </a:r>
          </a:p>
        </p:txBody>
      </p:sp>
      <p:sp>
        <p:nvSpPr>
          <p:cNvPr id="132" name="Text Box 26"/>
          <p:cNvSpPr txBox="1">
            <a:spLocks noChangeArrowheads="1"/>
          </p:cNvSpPr>
          <p:nvPr/>
        </p:nvSpPr>
        <p:spPr bwMode="auto">
          <a:xfrm>
            <a:off x="6388670" y="6154275"/>
            <a:ext cx="286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 err="1" smtClean="0">
                <a:latin typeface="Arial" pitchFamily="34" charset="0"/>
                <a:cs typeface="Arial" pitchFamily="34" charset="0"/>
              </a:rPr>
              <a:t>Supersonic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" name="Picture 5" descr="x_y"/>
          <p:cNvPicPr preferRelativeResize="0">
            <a:picLocks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35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56" t="7547" r="12944" b="11156"/>
          <a:stretch>
            <a:fillRect/>
          </a:stretch>
        </p:blipFill>
        <p:spPr bwMode="auto">
          <a:xfrm>
            <a:off x="6949256" y="4365837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Text Box 37"/>
          <p:cNvSpPr txBox="1">
            <a:spLocks noChangeAspect="1" noChangeArrowheads="1"/>
          </p:cNvSpPr>
          <p:nvPr/>
        </p:nvSpPr>
        <p:spPr bwMode="auto">
          <a:xfrm>
            <a:off x="365894" y="6474822"/>
            <a:ext cx="3702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1600" dirty="0" err="1" smtClean="0"/>
              <a:t>Amo</a:t>
            </a:r>
            <a:r>
              <a:rPr lang="en-US" sz="1600" dirty="0" smtClean="0"/>
              <a:t> et al., Nat, Phys.</a:t>
            </a:r>
            <a:r>
              <a:rPr lang="en-US" sz="1600" i="1" dirty="0" smtClean="0"/>
              <a:t> </a:t>
            </a:r>
            <a:r>
              <a:rPr lang="en-US" sz="1600" b="1" dirty="0" smtClean="0"/>
              <a:t>5</a:t>
            </a:r>
            <a:r>
              <a:rPr lang="en-US" sz="1600" dirty="0" smtClean="0"/>
              <a:t>, 805 (2009)</a:t>
            </a:r>
            <a:endParaRPr lang="en-US" sz="1600" dirty="0"/>
          </a:p>
        </p:txBody>
      </p:sp>
      <p:sp>
        <p:nvSpPr>
          <p:cNvPr id="135" name="Text Box 34"/>
          <p:cNvSpPr txBox="1">
            <a:spLocks noChangeArrowheads="1"/>
          </p:cNvSpPr>
          <p:nvPr/>
        </p:nvSpPr>
        <p:spPr bwMode="auto">
          <a:xfrm>
            <a:off x="6011515" y="4142407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i="1">
                <a:latin typeface="Arial" pitchFamily="34" charset="0"/>
                <a:cs typeface="Arial" pitchFamily="34" charset="0"/>
              </a:rPr>
              <a:t>k</a:t>
            </a:r>
          </a:p>
        </p:txBody>
      </p:sp>
      <p:sp>
        <p:nvSpPr>
          <p:cNvPr id="136" name="Line 36"/>
          <p:cNvSpPr>
            <a:spLocks noChangeShapeType="1"/>
          </p:cNvSpPr>
          <p:nvPr/>
        </p:nvSpPr>
        <p:spPr bwMode="auto">
          <a:xfrm>
            <a:off x="6192490" y="4215432"/>
            <a:ext cx="468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Line 37"/>
          <p:cNvSpPr>
            <a:spLocks noChangeShapeType="1"/>
          </p:cNvSpPr>
          <p:nvPr/>
        </p:nvSpPr>
        <p:spPr bwMode="auto">
          <a:xfrm flipV="1">
            <a:off x="6192490" y="3818557"/>
            <a:ext cx="0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Text Box 38"/>
          <p:cNvSpPr txBox="1">
            <a:spLocks noChangeArrowheads="1"/>
          </p:cNvSpPr>
          <p:nvPr/>
        </p:nvSpPr>
        <p:spPr bwMode="auto">
          <a:xfrm>
            <a:off x="5724128" y="3883893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i="1" dirty="0">
                <a:latin typeface="Arial" pitchFamily="34" charset="0"/>
                <a:cs typeface="Arial" pitchFamily="34" charset="0"/>
              </a:rPr>
              <a:t>E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865756"/>
              </p:ext>
            </p:extLst>
          </p:nvPr>
        </p:nvGraphicFramePr>
        <p:xfrm>
          <a:off x="5796136" y="5013176"/>
          <a:ext cx="1189013" cy="679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33" name="Equation" r:id="rId17" imgW="800100" imgH="457200" progId="Equation.DSMT4">
                  <p:embed/>
                </p:oleObj>
              </mc:Choice>
              <mc:Fallback>
                <p:oleObj name="Equation" r:id="rId17" imgW="800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5013176"/>
                        <a:ext cx="1189013" cy="6799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 Box 21"/>
          <p:cNvSpPr txBox="1">
            <a:spLocks noChangeArrowheads="1"/>
          </p:cNvSpPr>
          <p:nvPr/>
        </p:nvSpPr>
        <p:spPr bwMode="auto">
          <a:xfrm>
            <a:off x="8208756" y="3284984"/>
            <a:ext cx="683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s-ES" b="1" i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s-ES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à coins arrondis 86"/>
          <p:cNvSpPr/>
          <p:nvPr/>
        </p:nvSpPr>
        <p:spPr>
          <a:xfrm>
            <a:off x="143129" y="2756848"/>
            <a:ext cx="8859112" cy="4067033"/>
          </a:xfrm>
          <a:prstGeom prst="roundRect">
            <a:avLst>
              <a:gd name="adj" fmla="val 8613"/>
            </a:avLst>
          </a:prstGeom>
          <a:noFill/>
          <a:ln w="85725">
            <a:solidFill>
              <a:srgbClr val="5683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6" name="Connecteur droit 95"/>
          <p:cNvCxnSpPr/>
          <p:nvPr/>
        </p:nvCxnSpPr>
        <p:spPr>
          <a:xfrm flipV="1">
            <a:off x="1401765" y="3378203"/>
            <a:ext cx="0" cy="7318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 flipV="1">
            <a:off x="4281440" y="3378203"/>
            <a:ext cx="0" cy="7318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 Box 34"/>
          <p:cNvSpPr txBox="1">
            <a:spLocks noChangeArrowheads="1"/>
          </p:cNvSpPr>
          <p:nvPr/>
        </p:nvSpPr>
        <p:spPr bwMode="auto">
          <a:xfrm>
            <a:off x="7379667" y="4057327"/>
            <a:ext cx="7207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0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Connecteur droit 113"/>
          <p:cNvCxnSpPr/>
          <p:nvPr/>
        </p:nvCxnSpPr>
        <p:spPr>
          <a:xfrm flipV="1">
            <a:off x="7737824" y="3378203"/>
            <a:ext cx="0" cy="7318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 Box 34"/>
          <p:cNvSpPr txBox="1">
            <a:spLocks noChangeArrowheads="1"/>
          </p:cNvSpPr>
          <p:nvPr/>
        </p:nvSpPr>
        <p:spPr bwMode="auto">
          <a:xfrm>
            <a:off x="1043608" y="4057327"/>
            <a:ext cx="7207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0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 Box 34"/>
          <p:cNvSpPr txBox="1">
            <a:spLocks noChangeArrowheads="1"/>
          </p:cNvSpPr>
          <p:nvPr/>
        </p:nvSpPr>
        <p:spPr bwMode="auto">
          <a:xfrm>
            <a:off x="3923283" y="4057327"/>
            <a:ext cx="7207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0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Line 36"/>
          <p:cNvSpPr>
            <a:spLocks noChangeShapeType="1"/>
          </p:cNvSpPr>
          <p:nvPr/>
        </p:nvSpPr>
        <p:spPr bwMode="auto">
          <a:xfrm>
            <a:off x="3384178" y="4185915"/>
            <a:ext cx="468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Line 37"/>
          <p:cNvSpPr>
            <a:spLocks noChangeShapeType="1"/>
          </p:cNvSpPr>
          <p:nvPr/>
        </p:nvSpPr>
        <p:spPr bwMode="auto">
          <a:xfrm flipV="1">
            <a:off x="3384178" y="3789040"/>
            <a:ext cx="0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594981" y="3789040"/>
            <a:ext cx="756084" cy="28803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 Box 27"/>
          <p:cNvSpPr txBox="1">
            <a:spLocks noChangeArrowheads="1"/>
          </p:cNvSpPr>
          <p:nvPr/>
        </p:nvSpPr>
        <p:spPr bwMode="auto">
          <a:xfrm>
            <a:off x="3474269" y="3676962"/>
            <a:ext cx="9537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s-ES" b="1" i="1" baseline="-25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s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&lt; </a:t>
            </a:r>
            <a:r>
              <a:rPr lang="es-ES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s-ES" b="1" i="1" baseline="-25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s-ES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Text Box 18"/>
          <p:cNvSpPr txBox="1">
            <a:spLocks noChangeArrowheads="1"/>
          </p:cNvSpPr>
          <p:nvPr/>
        </p:nvSpPr>
        <p:spPr bwMode="auto">
          <a:xfrm>
            <a:off x="3690937" y="980047"/>
            <a:ext cx="190614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 err="1" smtClean="0">
                <a:latin typeface="Arial" pitchFamily="34" charset="0"/>
                <a:cs typeface="Arial" pitchFamily="34" charset="0"/>
              </a:rPr>
              <a:t>Structural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defect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as a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probe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Line 24"/>
          <p:cNvSpPr>
            <a:spLocks noChangeShapeType="1"/>
          </p:cNvSpPr>
          <p:nvPr/>
        </p:nvSpPr>
        <p:spPr bwMode="auto">
          <a:xfrm>
            <a:off x="7384529" y="3534558"/>
            <a:ext cx="0" cy="209184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ctangle 2"/>
          <p:cNvSpPr>
            <a:spLocks noChangeArrowheads="1"/>
          </p:cNvSpPr>
          <p:nvPr/>
        </p:nvSpPr>
        <p:spPr bwMode="auto">
          <a:xfrm>
            <a:off x="0" y="71438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26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Superfluidity</a:t>
            </a:r>
            <a:r>
              <a:rPr lang="en-GB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experiment</a:t>
            </a:r>
            <a:endParaRPr lang="en-GB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 Box 37"/>
          <p:cNvSpPr txBox="1">
            <a:spLocks noChangeAspect="1" noChangeArrowheads="1"/>
          </p:cNvSpPr>
          <p:nvPr/>
        </p:nvSpPr>
        <p:spPr bwMode="auto">
          <a:xfrm>
            <a:off x="4283968" y="6489340"/>
            <a:ext cx="48541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1600" dirty="0" smtClean="0"/>
              <a:t>See also: </a:t>
            </a:r>
            <a:r>
              <a:rPr lang="en-US" sz="1600" dirty="0" err="1" smtClean="0"/>
              <a:t>Kohnle</a:t>
            </a:r>
            <a:r>
              <a:rPr lang="en-US" sz="1600" dirty="0" smtClean="0"/>
              <a:t> et al., PRL </a:t>
            </a:r>
            <a:r>
              <a:rPr lang="en-US" sz="1600" dirty="0"/>
              <a:t>106, </a:t>
            </a:r>
            <a:r>
              <a:rPr lang="en-US" sz="1600" dirty="0" smtClean="0"/>
              <a:t>255302 (2011)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251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7938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600" b="1" dirty="0" smtClean="0">
                <a:solidFill>
                  <a:schemeClr val="accent2"/>
                </a:solidFill>
              </a:rPr>
              <a:t>Subsonic-supersonic transition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3" t="-368" r="83" b="368"/>
          <a:stretch/>
        </p:blipFill>
        <p:spPr bwMode="auto">
          <a:xfrm>
            <a:off x="497559" y="983535"/>
            <a:ext cx="4434481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2674873" y="1484784"/>
            <a:ext cx="0" cy="396044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56"/>
          <p:cNvSpPr txBox="1"/>
          <p:nvPr/>
        </p:nvSpPr>
        <p:spPr>
          <a:xfrm>
            <a:off x="497559" y="260090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V &lt; c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3" name="TextBox 58"/>
          <p:cNvSpPr txBox="1"/>
          <p:nvPr/>
        </p:nvSpPr>
        <p:spPr>
          <a:xfrm>
            <a:off x="6951481" y="260091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V &gt; c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4" name="TextBox 59"/>
          <p:cNvSpPr txBox="1"/>
          <p:nvPr/>
        </p:nvSpPr>
        <p:spPr>
          <a:xfrm>
            <a:off x="5868144" y="260091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V &lt; c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135316" y="1808059"/>
            <a:ext cx="1066056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062805" y="944724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engineered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obstacle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55791" y="4497475"/>
            <a:ext cx="38843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07526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829452" algn="l"/>
                <a:tab pos="1658904" algn="l"/>
                <a:tab pos="2488357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</a:pPr>
            <a:r>
              <a:rPr lang="en-GB" sz="1400" dirty="0" err="1">
                <a:solidFill>
                  <a:srgbClr val="000000"/>
                </a:solidFill>
                <a:latin typeface="+mj-lt"/>
                <a:cs typeface="Lucida Sans Unicode" pitchFamily="34" charset="0"/>
              </a:rPr>
              <a:t>Gerace</a:t>
            </a:r>
            <a:r>
              <a:rPr lang="en-GB" sz="1400" dirty="0">
                <a:solidFill>
                  <a:srgbClr val="000000"/>
                </a:solidFill>
                <a:latin typeface="+mj-lt"/>
                <a:cs typeface="Lucida Sans Unicode" pitchFamily="34" charset="0"/>
              </a:rPr>
              <a:t> and </a:t>
            </a:r>
            <a:r>
              <a:rPr lang="en-GB" sz="1400" dirty="0" err="1">
                <a:solidFill>
                  <a:srgbClr val="000000"/>
                </a:solidFill>
                <a:latin typeface="+mj-lt"/>
                <a:cs typeface="Lucida Sans Unicode" pitchFamily="34" charset="0"/>
              </a:rPr>
              <a:t>Carusotto</a:t>
            </a:r>
            <a:r>
              <a:rPr lang="en-GB" sz="1400" i="1" dirty="0">
                <a:solidFill>
                  <a:srgbClr val="000000"/>
                </a:solidFill>
                <a:latin typeface="+mj-lt"/>
                <a:cs typeface="Lucida Sans Unicode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+mj-lt"/>
                <a:cs typeface="Lucida Sans Unicode" pitchFamily="34" charset="0"/>
              </a:rPr>
              <a:t>PRB</a:t>
            </a:r>
            <a:r>
              <a:rPr lang="en-GB" sz="1400" dirty="0">
                <a:solidFill>
                  <a:srgbClr val="000000"/>
                </a:solidFill>
                <a:latin typeface="+mj-lt"/>
                <a:cs typeface="Lucida Sans Unicode" pitchFamily="34" charset="0"/>
              </a:rPr>
              <a:t> 86, 144505 (2012)</a:t>
            </a:r>
            <a:endParaRPr lang="en-GB" sz="1400" i="1" dirty="0">
              <a:solidFill>
                <a:srgbClr val="000000"/>
              </a:solidFill>
              <a:latin typeface="+mj-lt"/>
              <a:cs typeface="Lucida Sans Unicode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722541" y="4264059"/>
            <a:ext cx="34158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07526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829452" algn="l"/>
                <a:tab pos="1658904" algn="l"/>
                <a:tab pos="2488357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</a:pPr>
            <a:r>
              <a:rPr lang="en-GB" sz="1400" dirty="0" err="1" smtClean="0">
                <a:solidFill>
                  <a:srgbClr val="000000"/>
                </a:solidFill>
                <a:latin typeface="+mj-lt"/>
                <a:cs typeface="Lucida Sans Unicode" pitchFamily="34" charset="0"/>
              </a:rPr>
              <a:t>Solnyshkov</a:t>
            </a:r>
            <a:r>
              <a:rPr lang="en-GB" sz="1400" dirty="0" smtClean="0">
                <a:solidFill>
                  <a:srgbClr val="000000"/>
                </a:solidFill>
                <a:latin typeface="+mj-lt"/>
                <a:cs typeface="Lucida Sans Unicode" pitchFamily="34" charset="0"/>
              </a:rPr>
              <a:t> </a:t>
            </a:r>
            <a:r>
              <a:rPr lang="en-GB" sz="1400" i="1" dirty="0" smtClean="0">
                <a:solidFill>
                  <a:srgbClr val="000000"/>
                </a:solidFill>
                <a:latin typeface="+mj-lt"/>
                <a:cs typeface="Lucida Sans Unicode" pitchFamily="34" charset="0"/>
              </a:rPr>
              <a:t>et al </a:t>
            </a:r>
            <a:r>
              <a:rPr lang="en-GB" sz="1400" b="1" dirty="0">
                <a:solidFill>
                  <a:srgbClr val="000000"/>
                </a:solidFill>
                <a:latin typeface="+mj-lt"/>
                <a:cs typeface="Lucida Sans Unicode" pitchFamily="34" charset="0"/>
              </a:rPr>
              <a:t>PRB</a:t>
            </a:r>
            <a:r>
              <a:rPr lang="en-GB" sz="1400" dirty="0">
                <a:solidFill>
                  <a:srgbClr val="000000"/>
                </a:solidFill>
                <a:latin typeface="+mj-lt"/>
                <a:cs typeface="Lucida Sans Unicode" pitchFamily="34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+mj-lt"/>
                <a:cs typeface="Lucida Sans Unicode" pitchFamily="34" charset="0"/>
              </a:rPr>
              <a:t>84, 233405 </a:t>
            </a:r>
            <a:r>
              <a:rPr lang="en-GB" sz="1400" dirty="0">
                <a:solidFill>
                  <a:srgbClr val="000000"/>
                </a:solidFill>
                <a:latin typeface="+mj-lt"/>
                <a:cs typeface="Lucida Sans Unicode" pitchFamily="34" charset="0"/>
              </a:rPr>
              <a:t>(</a:t>
            </a:r>
            <a:r>
              <a:rPr lang="en-GB" sz="1400" dirty="0" smtClean="0">
                <a:solidFill>
                  <a:srgbClr val="000000"/>
                </a:solidFill>
                <a:latin typeface="+mj-lt"/>
                <a:cs typeface="Lucida Sans Unicode" pitchFamily="34" charset="0"/>
              </a:rPr>
              <a:t>2011)</a:t>
            </a:r>
            <a:endParaRPr lang="en-GB" sz="1400" i="1" dirty="0">
              <a:solidFill>
                <a:srgbClr val="000000"/>
              </a:solidFill>
              <a:latin typeface="+mj-lt"/>
              <a:cs typeface="Lucida Sans Unicode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6585007" y="5949280"/>
            <a:ext cx="2597180" cy="956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" name="TextBox 52"/>
          <p:cNvSpPr txBox="1"/>
          <p:nvPr/>
        </p:nvSpPr>
        <p:spPr>
          <a:xfrm>
            <a:off x="433996" y="5626060"/>
            <a:ext cx="2324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 smtClean="0">
                <a:latin typeface="+mj-lt"/>
                <a:sym typeface="Wingdings" panose="05000000000000000000" pitchFamily="2" charset="2"/>
              </a:rPr>
              <a:t>Enhanced</a:t>
            </a:r>
            <a:r>
              <a:rPr lang="fr-FR" sz="1400" b="1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fr-FR" sz="1400" b="1" dirty="0" err="1" smtClean="0">
                <a:latin typeface="+mj-lt"/>
                <a:sym typeface="Wingdings" panose="05000000000000000000" pitchFamily="2" charset="2"/>
              </a:rPr>
              <a:t>Hawking</a:t>
            </a:r>
            <a:endParaRPr lang="fr-FR" sz="1400" b="1" dirty="0" smtClean="0">
              <a:latin typeface="+mj-lt"/>
              <a:sym typeface="Wingdings" panose="05000000000000000000" pitchFamily="2" charset="2"/>
            </a:endParaRPr>
          </a:p>
          <a:p>
            <a:pPr algn="ctr"/>
            <a:r>
              <a:rPr lang="fr-FR" sz="1400" b="1" dirty="0" err="1" smtClean="0">
                <a:latin typeface="+mj-lt"/>
                <a:sym typeface="Wingdings" panose="05000000000000000000" pitchFamily="2" charset="2"/>
              </a:rPr>
              <a:t>temperature</a:t>
            </a:r>
            <a:r>
              <a:rPr lang="fr-FR" sz="1400" b="1" dirty="0" smtClean="0">
                <a:latin typeface="+mj-lt"/>
                <a:sym typeface="Wingdings" panose="05000000000000000000" pitchFamily="2" charset="2"/>
              </a:rPr>
              <a:t> (T</a:t>
            </a:r>
            <a:r>
              <a:rPr lang="fr-FR" sz="1400" b="1" baseline="-25000" dirty="0" smtClean="0">
                <a:latin typeface="+mj-lt"/>
                <a:sym typeface="Wingdings" panose="05000000000000000000" pitchFamily="2" charset="2"/>
              </a:rPr>
              <a:t>H</a:t>
            </a:r>
            <a:r>
              <a:rPr lang="fr-FR" sz="1400" b="1" dirty="0" smtClean="0">
                <a:latin typeface="+mj-lt"/>
                <a:sym typeface="Wingdings" panose="05000000000000000000" pitchFamily="2" charset="2"/>
              </a:rPr>
              <a:t> ~ 1-15 K)</a:t>
            </a:r>
            <a:endParaRPr lang="fr-FR" sz="1400" b="1" dirty="0">
              <a:latin typeface="+mj-lt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59"/>
          <a:stretch/>
        </p:blipFill>
        <p:spPr bwMode="auto">
          <a:xfrm>
            <a:off x="2942762" y="5658387"/>
            <a:ext cx="3132348" cy="721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5110" y="770397"/>
            <a:ext cx="3063238" cy="233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8010" y="3425670"/>
            <a:ext cx="3590338" cy="8383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280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"/>
    </mc:Choice>
    <mc:Fallback xmlns="">
      <p:transition spd="slow" advTm="2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16824</TotalTime>
  <Words>1118</Words>
  <Application>Microsoft Office PowerPoint</Application>
  <PresentationFormat>Affichage à l'écran (4:3)</PresentationFormat>
  <Paragraphs>306</Paragraphs>
  <Slides>21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37" baseType="lpstr">
      <vt:lpstr>ＭＳ Ｐゴシック</vt:lpstr>
      <vt:lpstr>SimSun</vt:lpstr>
      <vt:lpstr>Arial</vt:lpstr>
      <vt:lpstr>Calibri</vt:lpstr>
      <vt:lpstr>Cambria Math</vt:lpstr>
      <vt:lpstr>Helvetica</vt:lpstr>
      <vt:lpstr>Lucida Sans Unicode</vt:lpstr>
      <vt:lpstr>Symbol</vt:lpstr>
      <vt:lpstr>Tahoma</vt:lpstr>
      <vt:lpstr>Times</vt:lpstr>
      <vt:lpstr>Times New Roman</vt:lpstr>
      <vt:lpstr>Trebuchet MS</vt:lpstr>
      <vt:lpstr>Wingdings</vt:lpstr>
      <vt:lpstr>Modèle par défaut</vt:lpstr>
      <vt:lpstr>Graph</vt:lpstr>
      <vt:lpstr>Equation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Polariton in 1D cavities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PROPAGATION AND MANIPULATION  OF POLARITON CONDENSATES</dc:title>
  <dc:creator>LPN-Bloch</dc:creator>
  <cp:lastModifiedBy>Jacqueline Bloch</cp:lastModifiedBy>
  <cp:revision>415</cp:revision>
  <cp:lastPrinted>2015-12-22T15:03:33Z</cp:lastPrinted>
  <dcterms:created xsi:type="dcterms:W3CDTF">2011-05-02T12:31:40Z</dcterms:created>
  <dcterms:modified xsi:type="dcterms:W3CDTF">2019-07-23T09:40:16Z</dcterms:modified>
</cp:coreProperties>
</file>