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444" r:id="rId3"/>
    <p:sldId id="443" r:id="rId4"/>
    <p:sldId id="434" r:id="rId5"/>
    <p:sldId id="477" r:id="rId6"/>
    <p:sldId id="439" r:id="rId7"/>
    <p:sldId id="441" r:id="rId8"/>
    <p:sldId id="445" r:id="rId9"/>
    <p:sldId id="446" r:id="rId10"/>
    <p:sldId id="448" r:id="rId11"/>
    <p:sldId id="447" r:id="rId12"/>
    <p:sldId id="455" r:id="rId13"/>
    <p:sldId id="454" r:id="rId14"/>
    <p:sldId id="449" r:id="rId15"/>
    <p:sldId id="452" r:id="rId16"/>
    <p:sldId id="453" r:id="rId17"/>
    <p:sldId id="456" r:id="rId18"/>
    <p:sldId id="474" r:id="rId19"/>
    <p:sldId id="484" r:id="rId20"/>
    <p:sldId id="476" r:id="rId21"/>
    <p:sldId id="475" r:id="rId22"/>
    <p:sldId id="426" r:id="rId23"/>
    <p:sldId id="415" r:id="rId24"/>
    <p:sldId id="429" r:id="rId25"/>
    <p:sldId id="478" r:id="rId26"/>
    <p:sldId id="479" r:id="rId27"/>
    <p:sldId id="427" r:id="rId28"/>
    <p:sldId id="482" r:id="rId29"/>
    <p:sldId id="457" r:id="rId30"/>
    <p:sldId id="418" r:id="rId31"/>
    <p:sldId id="480" r:id="rId32"/>
    <p:sldId id="481" r:id="rId33"/>
    <p:sldId id="483" r:id="rId34"/>
    <p:sldId id="485" r:id="rId35"/>
    <p:sldId id="419" r:id="rId36"/>
    <p:sldId id="421" r:id="rId37"/>
    <p:sldId id="422" r:id="rId38"/>
    <p:sldId id="458" r:id="rId39"/>
    <p:sldId id="423" r:id="rId40"/>
    <p:sldId id="462" r:id="rId41"/>
    <p:sldId id="461" r:id="rId42"/>
    <p:sldId id="486" r:id="rId43"/>
    <p:sldId id="471" r:id="rId44"/>
    <p:sldId id="465" r:id="rId45"/>
    <p:sldId id="470" r:id="rId4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2286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4572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6858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9144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11430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13716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16002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18288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69AF"/>
    <a:srgbClr val="FEFDFF"/>
    <a:srgbClr val="F8FFFF"/>
    <a:srgbClr val="3654C9"/>
    <a:srgbClr val="41C7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18"/>
    <p:restoredTop sz="93289"/>
  </p:normalViewPr>
  <p:slideViewPr>
    <p:cSldViewPr snapToGrid="0" snapToObjects="1">
      <p:cViewPr>
        <p:scale>
          <a:sx n="70" d="100"/>
          <a:sy n="70" d="100"/>
        </p:scale>
        <p:origin x="920" y="304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4" Type="http://schemas.openxmlformats.org/officeDocument/2006/relationships/image" Target="../media/image10.wmf"/><Relationship Id="rId5" Type="http://schemas.openxmlformats.org/officeDocument/2006/relationships/image" Target="../media/image11.wmf"/><Relationship Id="rId1" Type="http://schemas.openxmlformats.org/officeDocument/2006/relationships/image" Target="../media/image7.wmf"/><Relationship Id="rId2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4" Type="http://schemas.openxmlformats.org/officeDocument/2006/relationships/image" Target="../media/image10.wmf"/><Relationship Id="rId5" Type="http://schemas.openxmlformats.org/officeDocument/2006/relationships/image" Target="../media/image11.wmf"/><Relationship Id="rId1" Type="http://schemas.openxmlformats.org/officeDocument/2006/relationships/image" Target="../media/image7.wmf"/><Relationship Id="rId2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4" Type="http://schemas.openxmlformats.org/officeDocument/2006/relationships/image" Target="../media/image10.wmf"/><Relationship Id="rId5" Type="http://schemas.openxmlformats.org/officeDocument/2006/relationships/image" Target="../media/image11.wmf"/><Relationship Id="rId1" Type="http://schemas.openxmlformats.org/officeDocument/2006/relationships/image" Target="../media/image7.wmf"/><Relationship Id="rId2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440248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64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74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11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Image"/>
          <p:cNvSpPr>
            <a:spLocks noGrp="1"/>
          </p:cNvSpPr>
          <p:nvPr>
            <p:ph type="pic" sz="half" idx="13"/>
          </p:nvPr>
        </p:nvSpPr>
        <p:spPr>
          <a:xfrm>
            <a:off x="6503154" y="0"/>
            <a:ext cx="6502401" cy="486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4" name="Image"/>
          <p:cNvSpPr>
            <a:spLocks noGrp="1"/>
          </p:cNvSpPr>
          <p:nvPr>
            <p:ph type="pic" sz="half" idx="14"/>
          </p:nvPr>
        </p:nvSpPr>
        <p:spPr>
          <a:xfrm>
            <a:off x="6502400" y="4902200"/>
            <a:ext cx="6502400" cy="486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5" name="Image"/>
          <p:cNvSpPr>
            <a:spLocks noGrp="1"/>
          </p:cNvSpPr>
          <p:nvPr>
            <p:ph type="pic" idx="15"/>
          </p:nvPr>
        </p:nvSpPr>
        <p:spPr>
          <a:xfrm>
            <a:off x="0" y="0"/>
            <a:ext cx="6468534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allout"/>
          <p:cNvSpPr/>
          <p:nvPr/>
        </p:nvSpPr>
        <p:spPr>
          <a:xfrm>
            <a:off x="469900" y="2362200"/>
            <a:ext cx="12065000" cy="5229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4" y="0"/>
                </a:moveTo>
                <a:cubicBezTo>
                  <a:pt x="100" y="0"/>
                  <a:pt x="0" y="232"/>
                  <a:pt x="0" y="516"/>
                </a:cubicBezTo>
                <a:lnTo>
                  <a:pt x="0" y="18789"/>
                </a:lnTo>
                <a:cubicBezTo>
                  <a:pt x="0" y="19073"/>
                  <a:pt x="100" y="19305"/>
                  <a:pt x="224" y="19305"/>
                </a:cubicBezTo>
                <a:lnTo>
                  <a:pt x="17228" y="19305"/>
                </a:lnTo>
                <a:lnTo>
                  <a:pt x="17850" y="21600"/>
                </a:lnTo>
                <a:lnTo>
                  <a:pt x="18471" y="19305"/>
                </a:lnTo>
                <a:lnTo>
                  <a:pt x="21376" y="19305"/>
                </a:lnTo>
                <a:cubicBezTo>
                  <a:pt x="21500" y="19305"/>
                  <a:pt x="21600" y="19073"/>
                  <a:pt x="21600" y="18789"/>
                </a:cubicBezTo>
                <a:lnTo>
                  <a:pt x="21600" y="516"/>
                </a:lnTo>
                <a:cubicBezTo>
                  <a:pt x="21600" y="232"/>
                  <a:pt x="21500" y="0"/>
                  <a:pt x="21376" y="0"/>
                </a:cubicBezTo>
                <a:lnTo>
                  <a:pt x="224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24" name="Type a quote here."/>
          <p:cNvSpPr txBox="1">
            <a:spLocks noGrp="1"/>
          </p:cNvSpPr>
          <p:nvPr>
            <p:ph type="body" sz="quarter" idx="13"/>
          </p:nvPr>
        </p:nvSpPr>
        <p:spPr>
          <a:xfrm>
            <a:off x="889000" y="2908300"/>
            <a:ext cx="11226800" cy="12979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9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25" name="Johnny Appleseed"/>
          <p:cNvSpPr txBox="1">
            <a:spLocks noGrp="1"/>
          </p:cNvSpPr>
          <p:nvPr>
            <p:ph type="body" sz="quarter" idx="14"/>
          </p:nvPr>
        </p:nvSpPr>
        <p:spPr>
          <a:xfrm>
            <a:off x="406400" y="7789333"/>
            <a:ext cx="12192000" cy="86360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000"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26" name="Text"/>
          <p:cNvSpPr txBox="1">
            <a:spLocks noGrp="1"/>
          </p:cNvSpPr>
          <p:nvPr>
            <p:ph type="body" sz="quarter" idx="15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 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ype a quote here."/>
          <p:cNvSpPr txBox="1">
            <a:spLocks noGrp="1"/>
          </p:cNvSpPr>
          <p:nvPr>
            <p:ph type="body" sz="quarter" idx="13"/>
          </p:nvPr>
        </p:nvSpPr>
        <p:spPr>
          <a:xfrm>
            <a:off x="5892800" y="2641600"/>
            <a:ext cx="6705600" cy="2501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9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35" name="Image"/>
          <p:cNvSpPr>
            <a:spLocks noGrp="1"/>
          </p:cNvSpPr>
          <p:nvPr>
            <p:ph type="pic" idx="14"/>
          </p:nvPr>
        </p:nvSpPr>
        <p:spPr>
          <a:xfrm>
            <a:off x="0" y="0"/>
            <a:ext cx="5486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6" name="Johnny Appleseed"/>
          <p:cNvSpPr txBox="1">
            <a:spLocks noGrp="1"/>
          </p:cNvSpPr>
          <p:nvPr>
            <p:ph type="body" sz="quarter" idx="15"/>
          </p:nvPr>
        </p:nvSpPr>
        <p:spPr>
          <a:xfrm>
            <a:off x="5892800" y="7789333"/>
            <a:ext cx="6705600" cy="863604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457200">
              <a:spcBef>
                <a:spcPts val="0"/>
              </a:spcBef>
              <a:buClrTx/>
              <a:buSzTx/>
              <a:buFontTx/>
              <a:buNone/>
              <a:defRPr sz="6000">
                <a:solidFill>
                  <a:srgbClr val="232323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11531050" y="1073122"/>
            <a:ext cx="1885242" cy="52019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March 28,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9853612" y="4821577"/>
            <a:ext cx="5240121" cy="52019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Doron Gazit - MIAPP direct detection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160708" y="431800"/>
            <a:ext cx="432811" cy="398058"/>
          </a:xfrm>
        </p:spPr>
        <p:txBody>
          <a:bodyPr/>
          <a:lstStyle/>
          <a:p>
            <a:fld id="{D3E89D50-CFAD-D24D-87C9-F59FFE97E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87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16200000">
            <a:off x="11531050" y="1073122"/>
            <a:ext cx="1885242" cy="52019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March 28,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9853612" y="4821577"/>
            <a:ext cx="5240121" cy="52019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Doron Gazit - MIAPP direct detection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160708" y="431800"/>
            <a:ext cx="432811" cy="398058"/>
          </a:xfrm>
        </p:spPr>
        <p:txBody>
          <a:bodyPr/>
          <a:lstStyle/>
          <a:p>
            <a:fld id="{D3E89D50-CFAD-D24D-87C9-F59FFE97E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03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" name="Line"/>
          <p:cNvSpPr>
            <a:spLocks noGrp="1"/>
          </p:cNvSpPr>
          <p:nvPr>
            <p:ph type="body" sz="quarter" idx="14"/>
          </p:nvPr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ine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" name="Title Text"/>
          <p:cNvSpPr txBox="1"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61859" y="4191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406400" y="4038600"/>
            <a:ext cx="12192000" cy="45212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Line"/>
          <p:cNvSpPr/>
          <p:nvPr/>
        </p:nvSpPr>
        <p:spPr>
          <a:xfrm flipV="1">
            <a:off x="5892800" y="6141012"/>
            <a:ext cx="6705600" cy="145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5486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5892800" y="6426200"/>
            <a:ext cx="67056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892800" y="4267200"/>
            <a:ext cx="67056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"/>
          <p:cNvSpPr txBox="1"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"/>
          <p:cNvSpPr txBox="1"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"/>
          <p:cNvSpPr txBox="1"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5" name="huji logo" descr="huji logo"/>
          <p:cNvPicPr>
            <a:picLocks noChangeAspect="1"/>
          </p:cNvPicPr>
          <p:nvPr/>
        </p:nvPicPr>
        <p:blipFill>
          <a:blip r:embed="rId2">
            <a:alphaModFix amt="48802"/>
            <a:extLst/>
          </a:blip>
          <a:srcRect r="79527"/>
          <a:stretch>
            <a:fillRect/>
          </a:stretch>
        </p:blipFill>
        <p:spPr>
          <a:xfrm>
            <a:off x="11637456" y="200638"/>
            <a:ext cx="494285" cy="7237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"/>
          <p:cNvSpPr txBox="1"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10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 flipV="1">
            <a:off x="406400" y="993160"/>
            <a:ext cx="12192000" cy="263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4" r:id="rId14"/>
    <p:sldLayoutId id="2147483665" r:id="rId15"/>
    <p:sldLayoutId id="2147483666" r:id="rId16"/>
  </p:sldLayoutIdLst>
  <p:transition spd="med"/>
  <p:hf hdr="0" ftr="0" dt="0"/>
  <p:txStyles>
    <p:titleStyle>
      <a:lvl1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2286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4572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6858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9144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11430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13716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16002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18288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444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889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333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1778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2222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2667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3111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3556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4000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emf"/><Relationship Id="rId5" Type="http://schemas.openxmlformats.org/officeDocument/2006/relationships/image" Target="../media/image19.tiff"/><Relationship Id="rId6" Type="http://schemas.openxmlformats.org/officeDocument/2006/relationships/image" Target="../media/image20.tiff"/><Relationship Id="rId7" Type="http://schemas.openxmlformats.org/officeDocument/2006/relationships/image" Target="../media/image28.png"/><Relationship Id="rId8" Type="http://schemas.openxmlformats.org/officeDocument/2006/relationships/image" Target="../media/image21.tiff"/><Relationship Id="rId9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tiff"/></Relationships>
</file>

<file path=ppt/slides/_rels/slide14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2.jpeg"/><Relationship Id="rId21" Type="http://schemas.openxmlformats.org/officeDocument/2006/relationships/image" Target="../media/image23.jpeg"/><Relationship Id="rId22" Type="http://schemas.microsoft.com/office/2007/relationships/hdphoto" Target="../media/hdphoto1.wdp"/><Relationship Id="rId23" Type="http://schemas.openxmlformats.org/officeDocument/2006/relationships/image" Target="../media/image23.png"/><Relationship Id="rId10" Type="http://schemas.openxmlformats.org/officeDocument/2006/relationships/oleObject" Target="../embeddings/oleObject16.bin"/><Relationship Id="rId11" Type="http://schemas.openxmlformats.org/officeDocument/2006/relationships/image" Target="../media/image10.wmf"/><Relationship Id="rId12" Type="http://schemas.openxmlformats.org/officeDocument/2006/relationships/oleObject" Target="../embeddings/oleObject17.bin"/><Relationship Id="rId13" Type="http://schemas.openxmlformats.org/officeDocument/2006/relationships/image" Target="../media/image11.wmf"/><Relationship Id="rId14" Type="http://schemas.openxmlformats.org/officeDocument/2006/relationships/oleObject" Target="../embeddings/oleObject18.bin"/><Relationship Id="rId1" Type="http://schemas.openxmlformats.org/officeDocument/2006/relationships/vmlDrawing" Target="../drawings/vmlDrawing3.vml"/><Relationship Id="rId16" Type="http://schemas.openxmlformats.org/officeDocument/2006/relationships/image" Target="../media/image19.png"/><Relationship Id="rId17" Type="http://schemas.openxmlformats.org/officeDocument/2006/relationships/image" Target="../media/image20.png"/><Relationship Id="rId18" Type="http://schemas.openxmlformats.org/officeDocument/2006/relationships/image" Target="../media/image21.png"/><Relationship Id="rId19" Type="http://schemas.openxmlformats.org/officeDocument/2006/relationships/image" Target="../media/image22.png"/><Relationship Id="rId2" Type="http://schemas.openxmlformats.org/officeDocument/2006/relationships/slideLayout" Target="../slideLayouts/slideLayout6.xml"/><Relationship Id="rId3" Type="http://schemas.openxmlformats.org/officeDocument/2006/relationships/hyperlink" Target="http://images.google.com/imgres?imgurl=http://www.mrlonline.org/mathimagery/albums/userpics/10002/normal_ams_borro.jpg&amp;imgrefurl=http://www.mrlonline.org/mathimagery/displayimage.php?album=14&amp;pos=1&amp;usg=__LhpN2wJRhH8JG1EmzBJEYX5fUS0=&amp;h=467&amp;w=400&amp;sz=18&amp;hl=en&amp;start=13&amp;um=1&amp;itbs=1&amp;tbnid=BlkjdrdYm6II1M:&amp;tbnh=128&amp;tbnw=110&amp;prev=/images?q=borromean+rings&amp;um=1&amp;hl=en&amp;sa=N&amp;tbs=isch:1" TargetMode="Externa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7.wmf"/><Relationship Id="rId6" Type="http://schemas.openxmlformats.org/officeDocument/2006/relationships/oleObject" Target="../embeddings/oleObject14.bin"/><Relationship Id="rId7" Type="http://schemas.openxmlformats.org/officeDocument/2006/relationships/image" Target="../media/image8.wmf"/><Relationship Id="rId8" Type="http://schemas.openxmlformats.org/officeDocument/2006/relationships/oleObject" Target="../embeddings/oleObject15.bin"/><Relationship Id="rId9" Type="http://schemas.openxmlformats.org/officeDocument/2006/relationships/image" Target="../media/image9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24.png"/><Relationship Id="rId5" Type="http://schemas.openxmlformats.org/officeDocument/2006/relationships/image" Target="../media/image36.png"/><Relationship Id="rId6" Type="http://schemas.openxmlformats.org/officeDocument/2006/relationships/image" Target="../media/image24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24.png"/><Relationship Id="rId5" Type="http://schemas.openxmlformats.org/officeDocument/2006/relationships/image" Target="../media/image36.png"/><Relationship Id="rId6" Type="http://schemas.openxmlformats.org/officeDocument/2006/relationships/image" Target="../media/image24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png"/><Relationship Id="rId3" Type="http://schemas.openxmlformats.org/officeDocument/2006/relationships/image" Target="../media/image2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png"/><Relationship Id="rId3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119.png"/><Relationship Id="rId6" Type="http://schemas.openxmlformats.org/officeDocument/2006/relationships/image" Target="../media/image120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6" Type="http://schemas.openxmlformats.org/officeDocument/2006/relationships/image" Target="../media/image34.emf"/><Relationship Id="rId7" Type="http://schemas.openxmlformats.org/officeDocument/2006/relationships/image" Target="../media/image35.emf"/><Relationship Id="rId8" Type="http://schemas.openxmlformats.org/officeDocument/2006/relationships/image" Target="../media/image125.png"/><Relationship Id="rId9" Type="http://schemas.openxmlformats.org/officeDocument/2006/relationships/image" Target="../media/image126.png"/><Relationship Id="rId10" Type="http://schemas.openxmlformats.org/officeDocument/2006/relationships/image" Target="../media/image127.png"/><Relationship Id="rId11" Type="http://schemas.openxmlformats.org/officeDocument/2006/relationships/image" Target="../media/image128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8.png"/><Relationship Id="rId12" Type="http://schemas.openxmlformats.org/officeDocument/2006/relationships/image" Target="../media/image45.png"/><Relationship Id="rId13" Type="http://schemas.openxmlformats.org/officeDocument/2006/relationships/image" Target="../media/image46.png"/><Relationship Id="rId14" Type="http://schemas.openxmlformats.org/officeDocument/2006/relationships/image" Target="../media/image47.png"/><Relationship Id="rId15" Type="http://schemas.openxmlformats.org/officeDocument/2006/relationships/image" Target="../media/image48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2.emf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6" Type="http://schemas.openxmlformats.org/officeDocument/2006/relationships/image" Target="../media/image35.emf"/><Relationship Id="rId8" Type="http://schemas.openxmlformats.org/officeDocument/2006/relationships/image" Target="../media/image125.png"/><Relationship Id="rId9" Type="http://schemas.openxmlformats.org/officeDocument/2006/relationships/image" Target="../media/image126.png"/><Relationship Id="rId10" Type="http://schemas.openxmlformats.org/officeDocument/2006/relationships/image" Target="../media/image1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4" Type="http://schemas.openxmlformats.org/officeDocument/2006/relationships/image" Target="../media/image440.png"/><Relationship Id="rId5" Type="http://schemas.openxmlformats.org/officeDocument/2006/relationships/image" Target="../media/image450.png"/><Relationship Id="rId6" Type="http://schemas.openxmlformats.org/officeDocument/2006/relationships/image" Target="../media/image37.tiff"/><Relationship Id="rId7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4" Type="http://schemas.openxmlformats.org/officeDocument/2006/relationships/image" Target="../media/image51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4" Type="http://schemas.openxmlformats.org/officeDocument/2006/relationships/image" Target="../media/image61.png"/><Relationship Id="rId5" Type="http://schemas.openxmlformats.org/officeDocument/2006/relationships/image" Target="../media/image35.emf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35.emf"/><Relationship Id="rId5" Type="http://schemas.openxmlformats.org/officeDocument/2006/relationships/image" Target="../media/image66.png"/><Relationship Id="rId6" Type="http://schemas.openxmlformats.org/officeDocument/2006/relationships/image" Target="../media/image39.tiff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41.emf"/><Relationship Id="rId5" Type="http://schemas.openxmlformats.org/officeDocument/2006/relationships/image" Target="../media/image35.emf"/><Relationship Id="rId6" Type="http://schemas.openxmlformats.org/officeDocument/2006/relationships/image" Target="../media/image66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9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5" Type="http://schemas.openxmlformats.org/officeDocument/2006/relationships/image" Target="../media/image4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50.png"/><Relationship Id="rId5" Type="http://schemas.openxmlformats.org/officeDocument/2006/relationships/image" Target="../media/image34.emf"/><Relationship Id="rId6" Type="http://schemas.openxmlformats.org/officeDocument/2006/relationships/image" Target="../media/image35.emf"/><Relationship Id="rId7" Type="http://schemas.openxmlformats.org/officeDocument/2006/relationships/image" Target="../media/image550.png"/><Relationship Id="rId8" Type="http://schemas.openxmlformats.org/officeDocument/2006/relationships/image" Target="../media/image560.png"/><Relationship Id="rId9" Type="http://schemas.openxmlformats.org/officeDocument/2006/relationships/image" Target="../media/image570.png"/><Relationship Id="rId10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51.emf"/><Relationship Id="rId5" Type="http://schemas.openxmlformats.org/officeDocument/2006/relationships/image" Target="../media/image52.emf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6" Type="http://schemas.openxmlformats.org/officeDocument/2006/relationships/image" Target="../media/image56.emf"/><Relationship Id="rId7" Type="http://schemas.openxmlformats.org/officeDocument/2006/relationships/image" Target="../media/image57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8.tiff"/><Relationship Id="rId3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4.tiff"/><Relationship Id="rId3" Type="http://schemas.openxmlformats.org/officeDocument/2006/relationships/image" Target="../media/image65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tiff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image" Target="../media/image71.emf"/><Relationship Id="rId5" Type="http://schemas.openxmlformats.org/officeDocument/2006/relationships/image" Target="../media/image72.emf"/><Relationship Id="rId6" Type="http://schemas.openxmlformats.org/officeDocument/2006/relationships/image" Target="../media/image37.tiff"/><Relationship Id="rId7" Type="http://schemas.openxmlformats.org/officeDocument/2006/relationships/image" Target="../media/image73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10.wmf"/><Relationship Id="rId13" Type="http://schemas.openxmlformats.org/officeDocument/2006/relationships/oleObject" Target="../embeddings/oleObject5.bin"/><Relationship Id="rId14" Type="http://schemas.openxmlformats.org/officeDocument/2006/relationships/image" Target="../media/image11.wmf"/><Relationship Id="rId15" Type="http://schemas.openxmlformats.org/officeDocument/2006/relationships/oleObject" Target="../embeddings/oleObject6.bin"/><Relationship Id="rId16" Type="http://schemas.openxmlformats.org/officeDocument/2006/relationships/image" Target="../media/image19.png"/><Relationship Id="rId17" Type="http://schemas.openxmlformats.org/officeDocument/2006/relationships/image" Target="../media/image20.png"/><Relationship Id="rId18" Type="http://schemas.openxmlformats.org/officeDocument/2006/relationships/image" Target="../media/image21.png"/><Relationship Id="rId19" Type="http://schemas.openxmlformats.org/officeDocument/2006/relationships/image" Target="../media/image2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7.png"/><Relationship Id="rId4" Type="http://schemas.openxmlformats.org/officeDocument/2006/relationships/hyperlink" Target="http://images.google.com/imgres?imgurl=http://www.mrlonline.org/mathimagery/albums/userpics/10002/normal_ams_borro.jpg&amp;imgrefurl=http://www.mrlonline.org/mathimagery/displayimage.php?album=14&amp;pos=1&amp;usg=__LhpN2wJRhH8JG1EmzBJEYX5fUS0=&amp;h=467&amp;w=400&amp;sz=18&amp;hl=en&amp;start=13&amp;um=1&amp;itbs=1&amp;tbnid=BlkjdrdYm6II1M:&amp;tbnh=128&amp;tbnw=110&amp;prev=/images?q=borromean+rings&amp;um=1&amp;hl=en&amp;sa=N&amp;tbs=isch:1" TargetMode="External"/><Relationship Id="rId5" Type="http://schemas.openxmlformats.org/officeDocument/2006/relationships/oleObject" Target="../embeddings/oleObject1.bin"/><Relationship Id="rId6" Type="http://schemas.openxmlformats.org/officeDocument/2006/relationships/image" Target="../media/image7.w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8.w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9.wmf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9.bin"/><Relationship Id="rId23" Type="http://schemas.openxmlformats.org/officeDocument/2006/relationships/image" Target="../media/image23.png"/><Relationship Id="rId10" Type="http://schemas.openxmlformats.org/officeDocument/2006/relationships/image" Target="../media/image9.wmf"/><Relationship Id="rId11" Type="http://schemas.openxmlformats.org/officeDocument/2006/relationships/oleObject" Target="../embeddings/oleObject10.bin"/><Relationship Id="rId12" Type="http://schemas.openxmlformats.org/officeDocument/2006/relationships/image" Target="../media/image10.wmf"/><Relationship Id="rId13" Type="http://schemas.openxmlformats.org/officeDocument/2006/relationships/oleObject" Target="../embeddings/oleObject11.bin"/><Relationship Id="rId14" Type="http://schemas.openxmlformats.org/officeDocument/2006/relationships/image" Target="../media/image11.wmf"/><Relationship Id="rId15" Type="http://schemas.openxmlformats.org/officeDocument/2006/relationships/oleObject" Target="../embeddings/oleObject12.bin"/><Relationship Id="rId16" Type="http://schemas.openxmlformats.org/officeDocument/2006/relationships/image" Target="../media/image19.png"/><Relationship Id="rId17" Type="http://schemas.openxmlformats.org/officeDocument/2006/relationships/image" Target="../media/image20.png"/><Relationship Id="rId18" Type="http://schemas.openxmlformats.org/officeDocument/2006/relationships/image" Target="../media/image21.png"/><Relationship Id="rId19" Type="http://schemas.openxmlformats.org/officeDocument/2006/relationships/image" Target="../media/image2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7.png"/><Relationship Id="rId4" Type="http://schemas.openxmlformats.org/officeDocument/2006/relationships/hyperlink" Target="http://images.google.com/imgres?imgurl=http://www.mrlonline.org/mathimagery/albums/userpics/10002/normal_ams_borro.jpg&amp;imgrefurl=http://www.mrlonline.org/mathimagery/displayimage.php?album=14&amp;pos=1&amp;usg=__LhpN2wJRhH8JG1EmzBJEYX5fUS0=&amp;h=467&amp;w=400&amp;sz=18&amp;hl=en&amp;start=13&amp;um=1&amp;itbs=1&amp;tbnid=BlkjdrdYm6II1M:&amp;tbnh=128&amp;tbnw=110&amp;prev=/images?q=borromean+rings&amp;um=1&amp;hl=en&amp;sa=N&amp;tbs=isch:1" TargetMode="External"/><Relationship Id="rId5" Type="http://schemas.openxmlformats.org/officeDocument/2006/relationships/oleObject" Target="../embeddings/oleObject7.bin"/><Relationship Id="rId6" Type="http://schemas.openxmlformats.org/officeDocument/2006/relationships/image" Target="../media/image7.w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8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Line"/>
          <p:cNvSpPr>
            <a:spLocks noGrp="1"/>
          </p:cNvSpPr>
          <p:nvPr>
            <p:ph type="body" idx="14"/>
          </p:nvPr>
        </p:nvSpPr>
        <p:spPr>
          <a:prstGeom prst="line">
            <a:avLst/>
          </a:prstGeom>
        </p:spPr>
        <p:txBody>
          <a:bodyPr>
            <a:normAutofit fontScale="25000" lnSpcReduction="20000"/>
          </a:bodyPr>
          <a:lstStyle/>
          <a:p>
            <a: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170" name="Solar opacities, their uncertainties, and the standard solar mod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defTabSz="257047">
              <a:defRPr sz="7480"/>
            </a:lvl1pPr>
          </a:lstStyle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Summary and discussion for Wednesday:</a:t>
            </a:r>
            <a:br>
              <a:rPr lang="en-US" sz="5400" dirty="0" smtClean="0">
                <a:solidFill>
                  <a:schemeClr val="bg1"/>
                </a:solidFill>
              </a:rPr>
            </a:br>
            <a:r>
              <a:rPr lang="en-US" sz="5400" dirty="0" smtClean="0">
                <a:solidFill>
                  <a:schemeClr val="bg1"/>
                </a:solidFill>
              </a:rPr>
              <a:t>Theory NEEDS for Beta decay Experiments searching for beyond the standard model physics</a:t>
            </a:r>
            <a:endParaRPr sz="3600" b="1" i="1" u="sng" dirty="0">
              <a:solidFill>
                <a:schemeClr val="bg1"/>
              </a:solidFill>
            </a:endParaRPr>
          </a:p>
        </p:txBody>
      </p:sp>
      <p:sp>
        <p:nvSpPr>
          <p:cNvPr id="171" name="Doron Gazit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373887">
              <a:spcBef>
                <a:spcPts val="1400"/>
              </a:spcBef>
              <a:defRPr sz="3455">
                <a:solidFill>
                  <a:schemeClr val="accent1">
                    <a:hueOff val="104794"/>
                    <a:lumOff val="-8431"/>
                  </a:schemeClr>
                </a:solidFill>
              </a:defRPr>
            </a:pPr>
            <a:r>
              <a:rPr i="1" dirty="0">
                <a:solidFill>
                  <a:srgbClr val="FF0000"/>
                </a:solidFill>
              </a:rPr>
              <a:t>Doron </a:t>
            </a:r>
            <a:r>
              <a:rPr i="1" dirty="0" smtClean="0">
                <a:solidFill>
                  <a:srgbClr val="FF0000"/>
                </a:solidFill>
              </a:rPr>
              <a:t>Gazit</a:t>
            </a:r>
            <a:endParaRPr lang="en-US" i="1" dirty="0" smtClean="0">
              <a:solidFill>
                <a:srgbClr val="FF0000"/>
              </a:solidFill>
            </a:endParaRPr>
          </a:p>
          <a:p>
            <a:pPr defTabSz="373887">
              <a:spcBef>
                <a:spcPts val="1400"/>
              </a:spcBef>
              <a:defRPr sz="3455">
                <a:solidFill>
                  <a:schemeClr val="accent1">
                    <a:hueOff val="104794"/>
                    <a:lumOff val="-8431"/>
                  </a:schemeClr>
                </a:solidFill>
              </a:defRPr>
            </a:pPr>
            <a:r>
              <a:rPr dirty="0" smtClean="0">
                <a:solidFill>
                  <a:schemeClr val="bg1"/>
                </a:solidFill>
              </a:rPr>
              <a:t>Racah </a:t>
            </a:r>
            <a:r>
              <a:rPr dirty="0">
                <a:solidFill>
                  <a:schemeClr val="bg1"/>
                </a:solidFill>
              </a:rPr>
              <a:t>Institute of Physics</a:t>
            </a:r>
          </a:p>
          <a:p>
            <a:pPr defTabSz="373887">
              <a:spcBef>
                <a:spcPts val="1400"/>
              </a:spcBef>
              <a:defRPr sz="3455"/>
            </a:pPr>
            <a:r>
              <a:rPr dirty="0">
                <a:solidFill>
                  <a:schemeClr val="bg1"/>
                </a:solidFill>
              </a:rPr>
              <a:t>Hebrew University of Jerusalem</a:t>
            </a:r>
          </a:p>
        </p:txBody>
      </p:sp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340738" y="431800"/>
            <a:ext cx="260600" cy="45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pic>
        <p:nvPicPr>
          <p:cNvPr id="173" name="huji logo" descr="huji logo"/>
          <p:cNvPicPr>
            <a:picLocks noChangeAspect="1"/>
          </p:cNvPicPr>
          <p:nvPr/>
        </p:nvPicPr>
        <p:blipFill>
          <a:blip r:embed="rId2">
            <a:alphaModFix amt="48802"/>
            <a:extLst/>
          </a:blip>
          <a:srcRect r="79527"/>
          <a:stretch>
            <a:fillRect/>
          </a:stretch>
        </p:blipFill>
        <p:spPr>
          <a:xfrm>
            <a:off x="10811209" y="4267200"/>
            <a:ext cx="1193175" cy="1747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" name="Group 3"/>
          <p:cNvGrpSpPr/>
          <p:nvPr/>
        </p:nvGrpSpPr>
        <p:grpSpPr>
          <a:xfrm>
            <a:off x="-1" y="0"/>
            <a:ext cx="13004801" cy="3816292"/>
            <a:chOff x="-1" y="0"/>
            <a:chExt cx="13004801" cy="381629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2541775"/>
              <a:ext cx="13004801" cy="127451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b="50114"/>
            <a:stretch/>
          </p:blipFill>
          <p:spPr>
            <a:xfrm>
              <a:off x="-1" y="0"/>
              <a:ext cx="13004801" cy="2548522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2179100" y="8772227"/>
            <a:ext cx="8646598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i="1" u="sng" dirty="0" smtClean="0"/>
              <a:t>I will disregard super-allowed beta decays in this talk (covered yesterday)</a:t>
            </a:r>
            <a:endParaRPr kumimoji="0" lang="en-US" sz="2000" b="1" i="1" u="sng" strike="noStrike" cap="none" spc="0" normalizeH="0" baseline="0" dirty="0">
              <a:ln>
                <a:noFill/>
              </a:ln>
              <a:solidFill>
                <a:srgbClr val="838787"/>
              </a:solidFill>
              <a:effectLst/>
              <a:uFillTx/>
              <a:sym typeface="Avenir Next Medium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</p:spPr>
        <p:txBody>
          <a:bodyPr/>
          <a:lstStyle/>
          <a:p>
            <a:pPr rtl="0"/>
            <a:r>
              <a:rPr lang="en-US" dirty="0"/>
              <a:t>Lee-Yang </a:t>
            </a:r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From The quark to the nucleon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10</a:t>
            </a:fld>
            <a:endParaRPr lang="uk-U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636" y="2743200"/>
            <a:ext cx="10095528" cy="26063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1" y="5349527"/>
            <a:ext cx="607538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Taking a matrix element between nucleonic states: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838787"/>
              </a:solidFill>
              <a:effectLst/>
              <a:uFillTx/>
              <a:latin typeface="Avenir Next Medium"/>
              <a:ea typeface="Avenir Next Medium"/>
              <a:cs typeface="Avenir Next Medium"/>
              <a:sym typeface="Avenir Next Medium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26" y="6513718"/>
            <a:ext cx="5222875" cy="19000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0119" y="6363906"/>
            <a:ext cx="6913562" cy="204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169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</p:spPr>
        <p:txBody>
          <a:bodyPr/>
          <a:lstStyle/>
          <a:p>
            <a:pPr marL="0" marR="0" indent="0" algn="l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Quark to nucleon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From The quark to the nucleon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11</a:t>
            </a:fld>
            <a:endParaRPr lang="uk-U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406" y="6091896"/>
            <a:ext cx="9043987" cy="24963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1" y="5349527"/>
            <a:ext cx="607538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Taking a matrix element between nucleonic states: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838787"/>
              </a:solidFill>
              <a:effectLst/>
              <a:uFillTx/>
              <a:latin typeface="Avenir Next Medium"/>
              <a:ea typeface="Avenir Next Medium"/>
              <a:cs typeface="Avenir Next Medium"/>
              <a:sym typeface="Avenir Next Medium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26537" y="6184165"/>
            <a:ext cx="785010" cy="529516"/>
          </a:xfrm>
          <a:prstGeom prst="rect">
            <a:avLst/>
          </a:prstGeom>
          <a:solidFill>
            <a:srgbClr val="FFD66E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66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09084" y="6172590"/>
            <a:ext cx="1049016" cy="529516"/>
          </a:xfrm>
          <a:prstGeom prst="rect">
            <a:avLst/>
          </a:prstGeom>
          <a:solidFill>
            <a:schemeClr val="accent2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66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89730" y="6172590"/>
            <a:ext cx="785010" cy="529516"/>
          </a:xfrm>
          <a:prstGeom prst="rect">
            <a:avLst/>
          </a:prstGeom>
          <a:solidFill>
            <a:schemeClr val="accent3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66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26537" y="6810041"/>
            <a:ext cx="785010" cy="529516"/>
          </a:xfrm>
          <a:prstGeom prst="rect">
            <a:avLst/>
          </a:prstGeom>
          <a:solidFill>
            <a:srgbClr val="FFD66E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66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09084" y="6810041"/>
            <a:ext cx="1049016" cy="529516"/>
          </a:xfrm>
          <a:prstGeom prst="rect">
            <a:avLst/>
          </a:prstGeom>
          <a:solidFill>
            <a:srgbClr val="FFD66E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66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97225" y="6810041"/>
            <a:ext cx="785010" cy="529516"/>
          </a:xfrm>
          <a:prstGeom prst="rect">
            <a:avLst/>
          </a:prstGeom>
          <a:solidFill>
            <a:schemeClr val="accent5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66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94907" y="7343099"/>
            <a:ext cx="785010" cy="529516"/>
          </a:xfrm>
          <a:prstGeom prst="rect">
            <a:avLst/>
          </a:prstGeom>
          <a:solidFill>
            <a:schemeClr val="accent3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66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94907" y="7700891"/>
            <a:ext cx="785010" cy="529516"/>
          </a:xfrm>
          <a:prstGeom prst="rect">
            <a:avLst/>
          </a:prstGeom>
          <a:solidFill>
            <a:schemeClr val="accent5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66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94907" y="8083644"/>
            <a:ext cx="785010" cy="529516"/>
          </a:xfrm>
          <a:prstGeom prst="rect">
            <a:avLst/>
          </a:prstGeom>
          <a:solidFill>
            <a:schemeClr val="accent2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66E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4" y="2908300"/>
            <a:ext cx="5222875" cy="19000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957" y="2758488"/>
            <a:ext cx="6913562" cy="204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690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</p:spPr>
        <p:txBody>
          <a:bodyPr/>
          <a:lstStyle/>
          <a:p>
            <a:pPr marL="0" marR="0" indent="0" algn="l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Quark to nucleon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From The quark to the nucleon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12</a:t>
            </a:fld>
            <a:endParaRPr lang="uk-U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406" y="6091896"/>
            <a:ext cx="9043987" cy="24963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1" y="5349527"/>
            <a:ext cx="607538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Taking a matrix element between nucleonic states: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838787"/>
              </a:solidFill>
              <a:effectLst/>
              <a:uFillTx/>
              <a:latin typeface="Avenir Next Medium"/>
              <a:ea typeface="Avenir Next Medium"/>
              <a:cs typeface="Avenir Next Medium"/>
              <a:sym typeface="Avenir Next Medium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26537" y="6184165"/>
            <a:ext cx="785010" cy="529516"/>
          </a:xfrm>
          <a:prstGeom prst="rect">
            <a:avLst/>
          </a:prstGeom>
          <a:solidFill>
            <a:srgbClr val="FFD66E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66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09084" y="6172590"/>
            <a:ext cx="1049016" cy="529516"/>
          </a:xfrm>
          <a:prstGeom prst="rect">
            <a:avLst/>
          </a:prstGeom>
          <a:solidFill>
            <a:schemeClr val="accent2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66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89730" y="6172590"/>
            <a:ext cx="785010" cy="529516"/>
          </a:xfrm>
          <a:prstGeom prst="rect">
            <a:avLst/>
          </a:prstGeom>
          <a:solidFill>
            <a:schemeClr val="accent3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66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26537" y="6810041"/>
            <a:ext cx="785010" cy="529516"/>
          </a:xfrm>
          <a:prstGeom prst="rect">
            <a:avLst/>
          </a:prstGeom>
          <a:solidFill>
            <a:srgbClr val="FFD66E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66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09084" y="6810041"/>
            <a:ext cx="1049016" cy="529516"/>
          </a:xfrm>
          <a:prstGeom prst="rect">
            <a:avLst/>
          </a:prstGeom>
          <a:solidFill>
            <a:srgbClr val="FFD66E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66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97225" y="6810041"/>
            <a:ext cx="785010" cy="529516"/>
          </a:xfrm>
          <a:prstGeom prst="rect">
            <a:avLst/>
          </a:prstGeom>
          <a:solidFill>
            <a:schemeClr val="accent5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66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94907" y="7343099"/>
            <a:ext cx="785010" cy="529516"/>
          </a:xfrm>
          <a:prstGeom prst="rect">
            <a:avLst/>
          </a:prstGeom>
          <a:solidFill>
            <a:schemeClr val="accent3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66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94907" y="7700891"/>
            <a:ext cx="785010" cy="529516"/>
          </a:xfrm>
          <a:prstGeom prst="rect">
            <a:avLst/>
          </a:prstGeom>
          <a:solidFill>
            <a:schemeClr val="accent5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66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94907" y="8083644"/>
            <a:ext cx="785010" cy="529516"/>
          </a:xfrm>
          <a:prstGeom prst="rect">
            <a:avLst/>
          </a:prstGeom>
          <a:solidFill>
            <a:schemeClr val="accent2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66E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9215438" y="6184165"/>
            <a:ext cx="414337" cy="529516"/>
          </a:xfrm>
          <a:prstGeom prst="ellipse">
            <a:avLst/>
          </a:prstGeom>
          <a:noFill/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DIN Condensed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803673" y="6822521"/>
            <a:ext cx="414337" cy="529516"/>
          </a:xfrm>
          <a:prstGeom prst="ellipse">
            <a:avLst/>
          </a:prstGeom>
          <a:noFill/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DIN Condensed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990056" y="6191370"/>
            <a:ext cx="414337" cy="529516"/>
          </a:xfrm>
          <a:prstGeom prst="ellipse">
            <a:avLst/>
          </a:prstGeom>
          <a:noFill/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DIN Condensed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8952864" y="6865158"/>
            <a:ext cx="414337" cy="529516"/>
          </a:xfrm>
          <a:prstGeom prst="ellipse">
            <a:avLst/>
          </a:prstGeom>
          <a:noFill/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DIN Condensed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4" y="2908300"/>
            <a:ext cx="5222875" cy="19000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957" y="2758488"/>
            <a:ext cx="6913562" cy="204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911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</p:spPr>
        <p:txBody>
          <a:bodyPr/>
          <a:lstStyle/>
          <a:p>
            <a:pPr marL="0" marR="0" indent="0" algn="l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Quark to nucleon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From The quark to the nucleon - </a:t>
            </a:r>
            <a:r>
              <a:rPr lang="en-US" sz="4000" dirty="0" smtClean="0"/>
              <a:t>non standard couplings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13</a:t>
            </a:fld>
            <a:endParaRPr lang="uk-U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406" y="6091896"/>
            <a:ext cx="9043987" cy="24963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26537" y="6184165"/>
            <a:ext cx="785010" cy="529516"/>
          </a:xfrm>
          <a:prstGeom prst="rect">
            <a:avLst/>
          </a:prstGeom>
          <a:solidFill>
            <a:srgbClr val="FFD66E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66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09084" y="6172590"/>
            <a:ext cx="1049016" cy="529516"/>
          </a:xfrm>
          <a:prstGeom prst="rect">
            <a:avLst/>
          </a:prstGeom>
          <a:solidFill>
            <a:schemeClr val="accent2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66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89730" y="6172590"/>
            <a:ext cx="785010" cy="529516"/>
          </a:xfrm>
          <a:prstGeom prst="rect">
            <a:avLst/>
          </a:prstGeom>
          <a:solidFill>
            <a:schemeClr val="accent3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66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26537" y="6810041"/>
            <a:ext cx="785010" cy="529516"/>
          </a:xfrm>
          <a:prstGeom prst="rect">
            <a:avLst/>
          </a:prstGeom>
          <a:solidFill>
            <a:srgbClr val="FFD66E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66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09084" y="6810041"/>
            <a:ext cx="1049016" cy="529516"/>
          </a:xfrm>
          <a:prstGeom prst="rect">
            <a:avLst/>
          </a:prstGeom>
          <a:solidFill>
            <a:srgbClr val="FFD66E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66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97225" y="6810041"/>
            <a:ext cx="785010" cy="529516"/>
          </a:xfrm>
          <a:prstGeom prst="rect">
            <a:avLst/>
          </a:prstGeom>
          <a:solidFill>
            <a:schemeClr val="accent5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66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94907" y="7343099"/>
            <a:ext cx="785010" cy="529516"/>
          </a:xfrm>
          <a:prstGeom prst="rect">
            <a:avLst/>
          </a:prstGeom>
          <a:solidFill>
            <a:schemeClr val="accent3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66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94907" y="7700891"/>
            <a:ext cx="785010" cy="529516"/>
          </a:xfrm>
          <a:prstGeom prst="rect">
            <a:avLst/>
          </a:prstGeom>
          <a:solidFill>
            <a:schemeClr val="accent5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66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94907" y="8083644"/>
            <a:ext cx="785010" cy="529516"/>
          </a:xfrm>
          <a:prstGeom prst="rect">
            <a:avLst/>
          </a:prstGeom>
          <a:solidFill>
            <a:schemeClr val="accent2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66E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9215438" y="6184165"/>
            <a:ext cx="414337" cy="529516"/>
          </a:xfrm>
          <a:prstGeom prst="ellipse">
            <a:avLst/>
          </a:prstGeom>
          <a:noFill/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DIN Condensed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803673" y="6822521"/>
            <a:ext cx="414337" cy="529516"/>
          </a:xfrm>
          <a:prstGeom prst="ellipse">
            <a:avLst/>
          </a:prstGeom>
          <a:noFill/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DIN Condensed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990056" y="6191370"/>
            <a:ext cx="414337" cy="529516"/>
          </a:xfrm>
          <a:prstGeom prst="ellipse">
            <a:avLst/>
          </a:prstGeom>
          <a:noFill/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DIN Condensed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8952864" y="6865158"/>
            <a:ext cx="414337" cy="529516"/>
          </a:xfrm>
          <a:prstGeom prst="ellipse">
            <a:avLst/>
          </a:prstGeom>
          <a:noFill/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DIN Condensed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499" y="3757532"/>
            <a:ext cx="2247900" cy="14859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3635" y="5226455"/>
            <a:ext cx="65278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400" y="3141111"/>
            <a:ext cx="3074243" cy="28702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890174" y="4139931"/>
            <a:ext cx="4850646" cy="1016000"/>
            <a:chOff x="8186279" y="3560211"/>
            <a:chExt cx="4850646" cy="101600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86279" y="3560211"/>
              <a:ext cx="3543300" cy="1016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11729579" y="3914322"/>
                  <a:ext cx="1307346" cy="30777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ctr">
                  <a:spAutoFit/>
                </a:bodyPr>
                <a:lstStyle/>
                <a:p>
                  <a:pPr marL="0" marR="0" indent="0" algn="l" defTabSz="584200" rtl="0" fontAlgn="auto" latinLnBrk="0" hangingPunct="0">
                    <a:lnSpc>
                      <a:spcPct val="100000"/>
                    </a:lnSpc>
                    <a:spcBef>
                      <a:spcPts val="24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FillTx/>
                            <a:latin typeface="Cambria Math" charset="0"/>
                            <a:ea typeface="Avenir Next Medium"/>
                            <a:cs typeface="Avenir Next Medium"/>
                            <a:sym typeface="Avenir Next Medium"/>
                          </a:rPr>
                          <m:t>≈0.8−1.2</m:t>
                        </m:r>
                      </m:oMath>
                    </m:oMathPara>
                  </a14:m>
                  <a:endParaRPr kumimoji="0" lang="en-US" sz="20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Avenir Next Medium"/>
                    <a:ea typeface="Avenir Next Medium"/>
                    <a:cs typeface="Avenir Next Medium"/>
                    <a:sym typeface="Avenir Next Medium"/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29579" y="3914322"/>
                  <a:ext cx="1307346" cy="30777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1860" r="-3721" b="-392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/>
          <a:srcRect t="7823" b="1"/>
          <a:stretch/>
        </p:blipFill>
        <p:spPr>
          <a:xfrm>
            <a:off x="6001849" y="3832854"/>
            <a:ext cx="5575300" cy="4214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456636" y="2591343"/>
                <a:ext cx="5053756" cy="7181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2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dirty="0" smtClean="0"/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𝜖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𝑠</m:t>
                    </m:r>
                  </m:oMath>
                </a14:m>
                <a:r>
                  <a:rPr kumimoji="0" lang="en-US" sz="2000" b="0" i="0" u="none" strike="noStrike" cap="none" spc="0" normalizeH="0" baseline="0" dirty="0" smtClean="0">
                    <a:ln>
                      <a:noFill/>
                    </a:ln>
                    <a:solidFill>
                      <a:srgbClr val="838787"/>
                    </a:solidFill>
                    <a:effectLst/>
                    <a:uFillTx/>
                    <a:latin typeface="Avenir Next Medium"/>
                    <a:ea typeface="Avenir Next Medium"/>
                    <a:cs typeface="Avenir Next Medium"/>
                    <a:sym typeface="Avenir Next Medium"/>
                  </a:rPr>
                  <a:t> are small,</a:t>
                </a:r>
                <a:r>
                  <a:rPr kumimoji="0" lang="en-US" sz="2000" b="0" i="0" u="none" strike="noStrike" cap="none" spc="0" normalizeH="0" dirty="0" smtClean="0">
                    <a:ln>
                      <a:noFill/>
                    </a:ln>
                    <a:solidFill>
                      <a:srgbClr val="838787"/>
                    </a:solidFill>
                    <a:effectLst/>
                    <a:uFillTx/>
                    <a:latin typeface="Avenir Next Medium"/>
                    <a:ea typeface="Avenir Next Medium"/>
                    <a:cs typeface="Avenir Next Medium"/>
                    <a:sym typeface="Avenir Next Medium"/>
                  </a:rPr>
                  <a:t> not the nuclea</a:t>
                </a:r>
                <a:r>
                  <a:rPr lang="en-US" dirty="0" smtClean="0"/>
                  <a:t>r charges</a:t>
                </a:r>
                <a:r>
                  <a:rPr kumimoji="0" lang="en-US" sz="2000" b="0" i="0" u="none" strike="noStrike" cap="none" spc="0" normalizeH="0" dirty="0" smtClean="0">
                    <a:ln>
                      <a:noFill/>
                    </a:ln>
                    <a:solidFill>
                      <a:srgbClr val="838787"/>
                    </a:solidFill>
                    <a:effectLst/>
                    <a:uFillTx/>
                    <a:latin typeface="Avenir Next Medium"/>
                    <a:ea typeface="Avenir Next Medium"/>
                    <a:cs typeface="Avenir Next Medium"/>
                    <a:sym typeface="Avenir Next Medium"/>
                  </a:rPr>
                  <a:t>!</a:t>
                </a:r>
                <a:endParaRPr kumimoji="0" lang="en-US" sz="2000" b="0" i="0" u="none" strike="noStrike" cap="none" spc="0" normalizeH="0" baseline="0" dirty="0">
                  <a:ln>
                    <a:noFill/>
                  </a:ln>
                  <a:solidFill>
                    <a:srgbClr val="838787"/>
                  </a:solidFill>
                  <a:effectLst/>
                  <a:uFillTx/>
                  <a:latin typeface="Avenir Next Medium"/>
                  <a:ea typeface="Avenir Next Medium"/>
                  <a:cs typeface="Avenir Next Medium"/>
                  <a:sym typeface="Avenir Next Medium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6636" y="2591343"/>
                <a:ext cx="5053756" cy="718145"/>
              </a:xfrm>
              <a:prstGeom prst="rect">
                <a:avLst/>
              </a:prstGeom>
              <a:blipFill rotWithShape="0">
                <a:blip r:embed="rId9"/>
                <a:stretch>
                  <a:fillRect l="-2051" r="-1568" b="-1355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1387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</p:spPr>
        <p:txBody>
          <a:bodyPr/>
          <a:lstStyle/>
          <a:p>
            <a:pPr rtl="0"/>
            <a:r>
              <a:rPr lang="en-US" dirty="0" smtClean="0"/>
              <a:t>Quark to Nucleus</a:t>
            </a:r>
            <a:endParaRPr lang="en-US" dirty="0"/>
          </a:p>
        </p:txBody>
      </p:sp>
      <p:sp>
        <p:nvSpPr>
          <p:cNvPr id="7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From The </a:t>
            </a:r>
            <a:r>
              <a:rPr lang="en-US" sz="4400" dirty="0" smtClean="0"/>
              <a:t>quark to </a:t>
            </a:r>
            <a:r>
              <a:rPr lang="en-US" sz="4400" dirty="0"/>
              <a:t>the </a:t>
            </a:r>
            <a:r>
              <a:rPr lang="en-US" sz="4400" dirty="0" smtClean="0"/>
              <a:t>nucleus</a:t>
            </a:r>
            <a:endParaRPr lang="en-US" sz="4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71F5F32-2FC5-48D2-82BE-75E01CFB6CB8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4294967295"/>
          </p:nvPr>
        </p:nvSpPr>
        <p:spPr>
          <a:xfrm rot="16200000">
            <a:off x="11120438" y="1073150"/>
            <a:ext cx="1884362" cy="520700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March 28, 2017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7218" name="AutoShape 2" descr="data:image/jpg;base64,/9j/4AAQSkZJRgABAQAAAQABAAD/2wBDAAkGBwgHBgkIBwgKCgkLDRYPDQwMDRsUFRAWIB0iIiAdHx8kKDQsJCYxJx8fLT0tMTU3Ojo6Iys/RD84QzQ5Ojf/2wBDAQoKCg0MDRoPDxo3JR8lNzc3Nzc3Nzc3Nzc3Nzc3Nzc3Nzc3Nzc3Nzc3Nzc3Nzc3Nzc3Nzc3Nzc3Nzc3Nzc3Nzf/wAARCACAAG4DASIAAhEBAxEB/8QAGwAAAgIDAQAAAAAAAAAAAAAABQYDBAACBwH/xABBEAACAQMCAwUFBQMKBwAAAAABAgMABBEFEiExQQYTUWFxIjKBkaEUQlKxwQdichUjJDNDU2OCstE1c5LC0uHw/8QAGgEAAgMBAQAAAAAAAAAAAAAAAgQAAwUBBv/EAC8RAAICAQIFAQYGAwAAAAAAAAECAAMREiEEEzFBUWEyM4GR0eEUIiNCobFx8PH/2gAMAwEAAhEDEQA/AJNlebfWrGyt+54KWIUMcKMZLHyA4muEgDJhIjOcKJV2Vm31oiumXD8RE4/iXbU0eh30nuwj/qFBzU8wjU47QRt9a82+tH17NXx94RL6t/6r2Ts+bdd1zdxIAM8BmoLUY4ByYLKVGpthAG31qSG1mnOIIpJD+4pNUdV7V6HozNHbqdRuQevBFP60q6l+0DXbzKQzraRdEgXGKuOhfaMXD2P7tdvJ2+86Guh6gwyYNv8AHIq/ma2Og6iBkQB/4JFP61x2bV9RnbMt/csfOQ15Fq2oQtmK+uVPiJDQ8yv1hcviPI/mdXntJ7ZsXEMkZ/fUiotvrSZpX7QdescJNOLyD70c43ZFOeja5o/aMbLbFjf4/qHPsOf3T0ogFb2TANj1+9XbyNxM2etebM1aeFo3KSKVZTggjlXmzyoZf1lmOLdIq/iYCmrs1YRbJb6RQZZHZI8/cjU4wPUgk/DwpbA7t0c8ldSfTIo7Y6iLW3MJODG7D5kn9aS4rOQI9QP0TjzGcJAFy7geVDb64tIuMR2N4g/pS9qPaEIpAagMurNMrTOW7oNtVV5yN0VaorqawgAQHdahqYxh1LtGtpbtJM4Cg4Ujmx6ADqa5n2x1PXtTkeIq1tbg8Y8+03qaa4bIzMZ9QVHlZSoixlI1PQeJ8TUFzZ9zHtZWmtQOH3nh9OrL5cx0z0ddGqTFPx8mUUqt75v28DsPv6zkMsEkRxIpBq3puk3OoEGNCEJ2hsZLHwUdT9B1IpxuezhvtRRDg2xG/ejcJB0wfDxPT1wKa7HT4bOMLGihgu3KrgAeAHQf/HJquotYM4xLbhy20xPsuw5KBriRIz+Eje3x4gD4Z9ay+7ECWGWOzwL1I2khCZ23AXiyYJO18cRg4PlT1trFf7PPb3I5wzI/wzg/QmrLUwhK9RKVY53nFo9OncZxW62N1A6yRkq6nIYcxXT9V0KO21i8hjQBBKSo8FPEfQ1Um0hdpO2sv8fvNIcHqXMn7M602tWRt73/AIhbL7396n+4opspQEbaVqFveR8O7kAbzUnB/SnbaDxHI8q2KrhdWH+cyGpNFpq7dRJ3jDqynkwxVDWppIrSK7HDcO7lx0deH1ox3frVW6to5kltJuEN2Nob8Eo90/Hl8BQXLkZ8Rvhm6oe/9xBW8k1G8aPeVhjG6WQfdHgPM8gKb9MsCmye4jCOF2xRf3K/+R6n4eOafZnQGsyz3KEGOQkA/fcfe9ByHxPhTL3frVqAKuBFGDM+W7dJX2VNa2vfSHcSI0G52HQeXmeVbbPWjdrZiOARH3vefzbw+A4euao4m3lrgdTLq01NOe6tfT6Rqjzrbf0CVsyQxj+r/eXz8fHnzo1azQ3cCT28gkicZVlPOmC/0KK8Qqyg58qXB2Yv9GlefTUMsLHMlvng3mPBvz61RVcF2jToHGD8D/vaWNlR3MW+2lUcyjAfKp4JEnjDxngcggjBBHMEdCPCpGTgaeBDDaJspU4M81pRJdw3B/treN/pj9KrX1xB9jWGNACObVtr9ytvZaSXIBayT6Up3msIcgNXkuUxc4m/VYvKXMi1vD20oHPHCmuzXdaxE/hpHSU3twkS8QzAn0HGuhwQmOFEPNVANei4BClJz3MxeNYPxAx2H9mW9tLXbXUjZWfdxnEhwQfA8wfhjNNu3yrmXb+R5NSZByUsPlgfpTbNpUtFsFmVR3P3jPoGurrGnrdx7TPH7N1F1z+IUZSeJh723yYYrjWg3d/o2qLd2qllPCSM8nXwrsehXNpqkCNGQA/Bc81P4T5+FJC4oNtxNN6RcNfQ9/rLVu8MRa4lKmOFd548z0HxJFarrgHHcCeZyaty6MCCAo48+FU5NEx/Zj5VS7ixtRgVpo6SdNfA57fnVmHtGg58PjQhtJI/s6jOmf4VDhYR36y9qTW1zMb60KpOcd8g4CUeP8Q8eo4HpinPdW8cDO00a+ySMsOPCojpn+H9KiGkCS6t4SvB5VH14/TNWpdywYFihlx4in+2C+mstR0ixibHdaehYeZJH6UhW9xPM/FiaYv2sXn8odvL5YzuW3CW6/5V4/UmrHZHs3JctHI8fvcUU9fM+QrvDVZRQBvKXt0DJhvsTpDFhcTLyw3H6D9fhTxsrLOzS0gWGPjjiT1Y+NT93WhgAYHQRZc7s3UyfbXPu2NiRqzsRwY7h6MB+oNdJ2UH7R6UL23EqqWeMEMFHErz4eYPEfHxoXXWhTzOlihDjsf+xDsNNRiPZFHY7OWx/nYBsfHtI3ASDwPgfA0NhuW0+6EcuAwwyt0cdCPKi8N6dSvYIy2WlkVOHmcV5iw3V2b7ET0dT1smtTtGvRteieIxXyOrodrb+DKfBh4+fX8y4ntZRmJwaAajpq3rtcwMIbnc22TGQy5OFYdRj4jp5rV3c3unSthHV0G6SDOTj8SH7y/l9BrGltIPmZoKWbrsfH0nQyqNyxUbRKegpR0ntOlyo9sH40xQXyygHNUspE6PQyZ7dDyAqCJEivGnbGy2jMhJ/EeA+mfnU73CIhdjgAZNCtaF01jHZ2w23F2/fTkjOxfuj14D5UBGohT3g2EhcDczn0PZEX3aa7vZSJu9kMnd5O0MT7TMfwk8QOZzXQLDT4rKLantOcbnIwT/ALDyqO2046QkLkkiRtshJySSOZ+RorsFbFVisuEGBEnpZSHc5J+Q9BK+2s21Y2Cs2CrIMsd3Wd3U+2s21JIta/2Yt9UhYKu0klgAdpVvxKeh8RyPkeNK3ZvRNS0jtTape/zlugeRZdu0+ypIBHj6Ejzrp22qOrEpBw6rJ/oaluLRWqJI3EKnUjflOAe3abRBVijBYAhRz4dKivrK1voe7ucHByjq2GQ+KnoaSbWa7t41ENzMgxyWQgfKpjqN+ed5Mf8ANR86vGMScu4HIx/IgrtJoVxo85vrVg8Wcu8YwreZHJW9OB8jwJXQtSMsa+0CSOhrT7TMzZkkZz4sc/nQ7s1aTTatdWtooEazNjh7Ma8/kM0tYyYJGwjK6/39fSPlkBO++XJhhw0n7zfdUfHB+XjRu2WJSZZlDTucsTyHkPSlObVreKUWNg6utufa4+079W86kj1s5wW40mgZjrlprOMnaGe0jqdJncYBjKuMeTD9M17bZe3jbxUUvapqn2iza2VstMQuB0XIJPypns4WitYUcYYIMjzp/hQRmV3gCof5mu01m01Y21m2nInLGyvdlTd2fKs7s+VSSQ7KG66m2xEvSNwW/hOVP+rPwox3Z8q1kgWWNo5FVkcFWU8iDzFA6a1KnvOg4OZzKRQo29V4H4VWdlXrijmsdmdRtpWNrHJdW591oyDIo6BlPPHiOflQ+17NX9w432F43/NxEvxyc/KkNLrsQcxrWpEqWscl5L3duuce8x91fWjCaLqY0z7J2dSGNZyWnv7hypfPPaACT68vCmLS+zSwRr9sMbBeIt4hiMevVvoPKjoj4YGKsThi+9nTx9ZW1uPZnO7X9nEjbTqGsyEjiBbQhcHyZifyoyex0axqkeo3R2jGbhUkz9Aaa+79Kzu/SmVorUYAnBxFoOdUX9N7M29lKJpJGndTlQUCqD44HP4mjOzrVjuz5V5sPlViqF2EB3ZzljmV9le7Kn2Vm2uwJY21m2tqypJILlnigeSOIysoyEBwT6edDo9WlaMM+kagrAAsO7Bxwzw48aMUuanaTvfSumnXcgyNs0F2sZYEAEdOAyTg9QKkktnWJBz0jU8+USn/ALq3bUp0lKnS7wphCHUAk5GTwzwxyPH0oVDZzPad8thqcb7wVj+27TjBbPkN3DHnXq2t1EGEemagwdSpDXynB3BtwHEcSOf0xUkhWDU3uLZ54rC6GxS3dypsZhs3DaOOcnh65rx9VK26yrp1++XKmNYssMYGcZxzPj0PhQ9LCVlhVLXUYw8hD7r4juwHXjz4/ewPD1qB7G5MrFdM1Jl3NxOoAZUg4GM8uPLPDzxUkhiLU5JBJu0y+jZASA8Ywx3bQAQTx5HwAPOtrrUWgnES6ffTA/fijBXkDzJHj9Ko/wAm5Ekotb1JBHEwVLkKWYKAVyPAAc+BOfjUj065jsn7qw1FHXCrEdR2lgeZBHAHgPnUkhOfVpoZpEOk3rKsgRWQA7x+IeWATRbbQnQ4Zo5p++trqFRgK00/eB+eefEcfh4UZqSTTbWba3rKkk/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0959254" y="-824089"/>
            <a:ext cx="1490133" cy="1733975"/>
          </a:xfrm>
          <a:prstGeom prst="rect">
            <a:avLst/>
          </a:prstGeom>
          <a:noFill/>
        </p:spPr>
        <p:txBody>
          <a:bodyPr vert="horz" wrap="square" lIns="130048" tIns="65024" rIns="130048" bIns="65024" numCol="1" anchor="t" anchorCtr="0" compatLnSpc="1">
            <a:prstTxWarp prst="textNoShape">
              <a:avLst/>
            </a:prstTxWarp>
          </a:bodyPr>
          <a:lstStyle/>
          <a:p>
            <a:pPr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37220" name="AutoShape 4" descr="data:image/jpg;base64,/9j/4AAQSkZJRgABAQAAAQABAAD/2wBDAAkGBwgHBgkIBwgKCgkLDRYPDQwMDRsUFRAWIB0iIiAdHx8kKDQsJCYxJx8fLT0tMTU3Ojo6Iys/RD84QzQ5Ojf/2wBDAQoKCg0MDRoPDxo3JR8lNzc3Nzc3Nzc3Nzc3Nzc3Nzc3Nzc3Nzc3Nzc3Nzc3Nzc3Nzc3Nzc3Nzc3Nzc3Nzc3Nzf/wAARCACAAG4DASIAAhEBAxEB/8QAGwAAAgIDAQAAAAAAAAAAAAAABQYDBAACBwH/xABBEAACAQMCAwUFBQMKBwAAAAABAgMABBEFEiExQQYTUWFxIjKBkaEUQlKxwQdichUjJDNDU2OCstE1c5LC0uHw/8QAGgEAAgMBAQAAAAAAAAAAAAAAAgQAAwUBBv/EAC8RAAICAQIFAQYGAwAAAAAAAAECAAMREiEEEzFBUWEyM4GR0eEUIiNCobFx8PH/2gAMAwEAAhEDEQA/AJNlebfWrGyt+54KWIUMcKMZLHyA4muEgDJhIjOcKJV2Vm31oiumXD8RE4/iXbU0eh30nuwj/qFBzU8wjU47QRt9a82+tH17NXx94RL6t/6r2Ts+bdd1zdxIAM8BmoLUY4ByYLKVGpthAG31qSG1mnOIIpJD+4pNUdV7V6HozNHbqdRuQevBFP60q6l+0DXbzKQzraRdEgXGKuOhfaMXD2P7tdvJ2+86Guh6gwyYNv8AHIq/ma2Og6iBkQB/4JFP61x2bV9RnbMt/csfOQ15Fq2oQtmK+uVPiJDQ8yv1hcviPI/mdXntJ7ZsXEMkZ/fUiotvrSZpX7QdescJNOLyD70c43ZFOeja5o/aMbLbFjf4/qHPsOf3T0ogFb2TANj1+9XbyNxM2etebM1aeFo3KSKVZTggjlXmzyoZf1lmOLdIq/iYCmrs1YRbJb6RQZZHZI8/cjU4wPUgk/DwpbA7t0c8ldSfTIo7Y6iLW3MJODG7D5kn9aS4rOQI9QP0TjzGcJAFy7geVDb64tIuMR2N4g/pS9qPaEIpAagMurNMrTOW7oNtVV5yN0VaorqawgAQHdahqYxh1LtGtpbtJM4Cg4Ujmx6ADqa5n2x1PXtTkeIq1tbg8Y8+03qaa4bIzMZ9QVHlZSoixlI1PQeJ8TUFzZ9zHtZWmtQOH3nh9OrL5cx0z0ddGqTFPx8mUUqt75v28DsPv6zkMsEkRxIpBq3puk3OoEGNCEJ2hsZLHwUdT9B1IpxuezhvtRRDg2xG/ejcJB0wfDxPT1wKa7HT4bOMLGihgu3KrgAeAHQf/HJquotYM4xLbhy20xPsuw5KBriRIz+Eje3x4gD4Z9ay+7ECWGWOzwL1I2khCZ23AXiyYJO18cRg4PlT1trFf7PPb3I5wzI/wzg/QmrLUwhK9RKVY53nFo9OncZxW62N1A6yRkq6nIYcxXT9V0KO21i8hjQBBKSo8FPEfQ1Um0hdpO2sv8fvNIcHqXMn7M602tWRt73/AIhbL7396n+4opspQEbaVqFveR8O7kAbzUnB/SnbaDxHI8q2KrhdWH+cyGpNFpq7dRJ3jDqynkwxVDWppIrSK7HDcO7lx0deH1ox3frVW6to5kltJuEN2Nob8Eo90/Hl8BQXLkZ8Rvhm6oe/9xBW8k1G8aPeVhjG6WQfdHgPM8gKb9MsCmye4jCOF2xRf3K/+R6n4eOafZnQGsyz3KEGOQkA/fcfe9ByHxPhTL3frVqAKuBFGDM+W7dJX2VNa2vfSHcSI0G52HQeXmeVbbPWjdrZiOARH3vefzbw+A4euao4m3lrgdTLq01NOe6tfT6Rqjzrbf0CVsyQxj+r/eXz8fHnzo1azQ3cCT28gkicZVlPOmC/0KK8Qqyg58qXB2Yv9GlefTUMsLHMlvng3mPBvz61RVcF2jToHGD8D/vaWNlR3MW+2lUcyjAfKp4JEnjDxngcggjBBHMEdCPCpGTgaeBDDaJspU4M81pRJdw3B/treN/pj9KrX1xB9jWGNACObVtr9ytvZaSXIBayT6Up3msIcgNXkuUxc4m/VYvKXMi1vD20oHPHCmuzXdaxE/hpHSU3twkS8QzAn0HGuhwQmOFEPNVANei4BClJz3MxeNYPxAx2H9mW9tLXbXUjZWfdxnEhwQfA8wfhjNNu3yrmXb+R5NSZByUsPlgfpTbNpUtFsFmVR3P3jPoGurrGnrdx7TPH7N1F1z+IUZSeJh723yYYrjWg3d/o2qLd2qllPCSM8nXwrsehXNpqkCNGQA/Bc81P4T5+FJC4oNtxNN6RcNfQ9/rLVu8MRa4lKmOFd548z0HxJFarrgHHcCeZyaty6MCCAo48+FU5NEx/Zj5VS7ixtRgVpo6SdNfA57fnVmHtGg58PjQhtJI/s6jOmf4VDhYR36y9qTW1zMb60KpOcd8g4CUeP8Q8eo4HpinPdW8cDO00a+ySMsOPCojpn+H9KiGkCS6t4SvB5VH14/TNWpdywYFihlx4in+2C+mstR0ixibHdaehYeZJH6UhW9xPM/FiaYv2sXn8odvL5YzuW3CW6/5V4/UmrHZHs3JctHI8fvcUU9fM+QrvDVZRQBvKXt0DJhvsTpDFhcTLyw3H6D9fhTxsrLOzS0gWGPjjiT1Y+NT93WhgAYHQRZc7s3UyfbXPu2NiRqzsRwY7h6MB+oNdJ2UH7R6UL23EqqWeMEMFHErz4eYPEfHxoXXWhTzOlihDjsf+xDsNNRiPZFHY7OWx/nYBsfHtI3ASDwPgfA0NhuW0+6EcuAwwyt0cdCPKi8N6dSvYIy2WlkVOHmcV5iw3V2b7ET0dT1smtTtGvRteieIxXyOrodrb+DKfBh4+fX8y4ntZRmJwaAajpq3rtcwMIbnc22TGQy5OFYdRj4jp5rV3c3unSthHV0G6SDOTj8SH7y/l9BrGltIPmZoKWbrsfH0nQyqNyxUbRKegpR0ntOlyo9sH40xQXyygHNUspE6PQyZ7dDyAqCJEivGnbGy2jMhJ/EeA+mfnU73CIhdjgAZNCtaF01jHZ2w23F2/fTkjOxfuj14D5UBGohT3g2EhcDczn0PZEX3aa7vZSJu9kMnd5O0MT7TMfwk8QOZzXQLDT4rKLantOcbnIwT/ALDyqO2046QkLkkiRtshJySSOZ+RorsFbFVisuEGBEnpZSHc5J+Q9BK+2s21Y2Cs2CrIMsd3Wd3U+2s21JIta/2Yt9UhYKu0klgAdpVvxKeh8RyPkeNK3ZvRNS0jtTape/zlugeRZdu0+ypIBHj6Ejzrp22qOrEpBw6rJ/oaluLRWqJI3EKnUjflOAe3abRBVijBYAhRz4dKivrK1voe7ucHByjq2GQ+KnoaSbWa7t41ENzMgxyWQgfKpjqN+ed5Mf8ANR86vGMScu4HIx/IgrtJoVxo85vrVg8Wcu8YwreZHJW9OB8jwJXQtSMsa+0CSOhrT7TMzZkkZz4sc/nQ7s1aTTatdWtooEazNjh7Ma8/kM0tYyYJGwjK6/39fSPlkBO++XJhhw0n7zfdUfHB+XjRu2WJSZZlDTucsTyHkPSlObVreKUWNg6utufa4+079W86kj1s5wW40mgZjrlprOMnaGe0jqdJncYBjKuMeTD9M17bZe3jbxUUvapqn2iza2VstMQuB0XIJPypns4WitYUcYYIMjzp/hQRmV3gCof5mu01m01Y21m2nInLGyvdlTd2fKs7s+VSSQ7KG66m2xEvSNwW/hOVP+rPwox3Z8q1kgWWNo5FVkcFWU8iDzFA6a1KnvOg4OZzKRQo29V4H4VWdlXrijmsdmdRtpWNrHJdW591oyDIo6BlPPHiOflQ+17NX9w432F43/NxEvxyc/KkNLrsQcxrWpEqWscl5L3duuce8x91fWjCaLqY0z7J2dSGNZyWnv7hypfPPaACT68vCmLS+zSwRr9sMbBeIt4hiMevVvoPKjoj4YGKsThi+9nTx9ZW1uPZnO7X9nEjbTqGsyEjiBbQhcHyZifyoyex0axqkeo3R2jGbhUkz9Aaa+79Kzu/SmVorUYAnBxFoOdUX9N7M29lKJpJGndTlQUCqD44HP4mjOzrVjuz5V5sPlViqF2EB3ZzljmV9le7Kn2Vm2uwJY21m2tqypJILlnigeSOIysoyEBwT6edDo9WlaMM+kagrAAsO7Bxwzw48aMUuanaTvfSumnXcgyNs0F2sZYEAEdOAyTg9QKkktnWJBz0jU8+USn/ALq3bUp0lKnS7wphCHUAk5GTwzwxyPH0oVDZzPad8thqcb7wVj+27TjBbPkN3DHnXq2t1EGEemagwdSpDXynB3BtwHEcSOf0xUkhWDU3uLZ54rC6GxS3dypsZhs3DaOOcnh65rx9VK26yrp1++XKmNYssMYGcZxzPj0PhQ9LCVlhVLXUYw8hD7r4juwHXjz4/ewPD1qB7G5MrFdM1Jl3NxOoAZUg4GM8uPLPDzxUkhiLU5JBJu0y+jZASA8Ywx3bQAQTx5HwAPOtrrUWgnES6ffTA/fijBXkDzJHj9Ko/wAm5Ekotb1JBHEwVLkKWYKAVyPAAc+BOfjUj065jsn7qw1FHXCrEdR2lgeZBHAHgPnUkhOfVpoZpEOk3rKsgRWQA7x+IeWATRbbQnQ4Zo5p++trqFRgK00/eB+eefEcfh4UZqSTTbWba3rKkk/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0959254" y="-824089"/>
            <a:ext cx="1490133" cy="1733975"/>
          </a:xfrm>
          <a:prstGeom prst="rect">
            <a:avLst/>
          </a:prstGeom>
          <a:noFill/>
        </p:spPr>
        <p:txBody>
          <a:bodyPr vert="horz" wrap="square" lIns="130048" tIns="65024" rIns="130048" bIns="65024" numCol="1" anchor="t" anchorCtr="0" compatLnSpc="1">
            <a:prstTxWarp prst="textNoShape">
              <a:avLst/>
            </a:prstTxWarp>
          </a:bodyPr>
          <a:lstStyle/>
          <a:p>
            <a:pPr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78" name="Rectangle 3"/>
          <p:cNvSpPr>
            <a:spLocks noChangeArrowheads="1"/>
          </p:cNvSpPr>
          <p:nvPr/>
        </p:nvSpPr>
        <p:spPr bwMode="auto">
          <a:xfrm>
            <a:off x="6196052" y="2647019"/>
            <a:ext cx="5734756" cy="542769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79" name="Oval 5"/>
          <p:cNvSpPr>
            <a:spLocks noChangeArrowheads="1"/>
          </p:cNvSpPr>
          <p:nvPr/>
        </p:nvSpPr>
        <p:spPr bwMode="auto">
          <a:xfrm>
            <a:off x="8714800" y="5087677"/>
            <a:ext cx="325120" cy="334151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94" name="Line 7"/>
          <p:cNvSpPr>
            <a:spLocks noChangeShapeType="1"/>
          </p:cNvSpPr>
          <p:nvPr/>
        </p:nvSpPr>
        <p:spPr bwMode="auto">
          <a:xfrm>
            <a:off x="8963156" y="5392477"/>
            <a:ext cx="713458" cy="2002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99" name="Line 8"/>
          <p:cNvSpPr>
            <a:spLocks noChangeShapeType="1"/>
          </p:cNvSpPr>
          <p:nvPr/>
        </p:nvSpPr>
        <p:spPr bwMode="auto">
          <a:xfrm>
            <a:off x="8922516" y="5415055"/>
            <a:ext cx="713458" cy="2002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02" name="Line 10"/>
          <p:cNvSpPr>
            <a:spLocks noChangeShapeType="1"/>
          </p:cNvSpPr>
          <p:nvPr/>
        </p:nvSpPr>
        <p:spPr bwMode="auto">
          <a:xfrm>
            <a:off x="8866072" y="5415054"/>
            <a:ext cx="722489" cy="202296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06" name="Line 12"/>
          <p:cNvSpPr>
            <a:spLocks noChangeShapeType="1"/>
          </p:cNvSpPr>
          <p:nvPr/>
        </p:nvSpPr>
        <p:spPr bwMode="auto">
          <a:xfrm flipV="1">
            <a:off x="8906712" y="3276940"/>
            <a:ext cx="471876" cy="1781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10" name="Line 13"/>
          <p:cNvSpPr>
            <a:spLocks noChangeShapeType="1"/>
          </p:cNvSpPr>
          <p:nvPr/>
        </p:nvSpPr>
        <p:spPr bwMode="auto">
          <a:xfrm flipV="1">
            <a:off x="8963157" y="3297259"/>
            <a:ext cx="456071" cy="183557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14" name="Line 14"/>
          <p:cNvSpPr>
            <a:spLocks noChangeShapeType="1"/>
          </p:cNvSpPr>
          <p:nvPr/>
        </p:nvSpPr>
        <p:spPr bwMode="auto">
          <a:xfrm flipV="1">
            <a:off x="9015086" y="3290486"/>
            <a:ext cx="483164" cy="1817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16" name="Line 15"/>
          <p:cNvSpPr>
            <a:spLocks noChangeShapeType="1"/>
          </p:cNvSpPr>
          <p:nvPr/>
        </p:nvSpPr>
        <p:spPr bwMode="auto">
          <a:xfrm flipH="1">
            <a:off x="9048952" y="5895962"/>
            <a:ext cx="60961" cy="26641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23" name="Line 16"/>
          <p:cNvSpPr>
            <a:spLocks noChangeShapeType="1"/>
          </p:cNvSpPr>
          <p:nvPr/>
        </p:nvSpPr>
        <p:spPr bwMode="auto">
          <a:xfrm>
            <a:off x="9121200" y="5898220"/>
            <a:ext cx="191912" cy="12417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26" name="Line 17"/>
          <p:cNvSpPr>
            <a:spLocks noChangeShapeType="1"/>
          </p:cNvSpPr>
          <p:nvPr/>
        </p:nvSpPr>
        <p:spPr bwMode="auto">
          <a:xfrm flipV="1">
            <a:off x="8936063" y="4191339"/>
            <a:ext cx="257387" cy="13321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27" name="Line 18"/>
          <p:cNvSpPr>
            <a:spLocks noChangeShapeType="1"/>
          </p:cNvSpPr>
          <p:nvPr/>
        </p:nvSpPr>
        <p:spPr bwMode="auto">
          <a:xfrm>
            <a:off x="9202481" y="4191339"/>
            <a:ext cx="121920" cy="3048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graphicFrame>
        <p:nvGraphicFramePr>
          <p:cNvPr id="128" name="Object 4"/>
          <p:cNvGraphicFramePr>
            <a:graphicFrameLocks noChangeAspect="1"/>
          </p:cNvGraphicFramePr>
          <p:nvPr>
            <p:extLst/>
          </p:nvPr>
        </p:nvGraphicFramePr>
        <p:xfrm>
          <a:off x="9419227" y="6216566"/>
          <a:ext cx="1165013" cy="372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0" name="Equation" r:id="rId4" imgW="774761" imgH="241592" progId="Equation.3">
                  <p:embed/>
                </p:oleObj>
              </mc:Choice>
              <mc:Fallback>
                <p:oleObj name="Equation" r:id="rId4" imgW="774761" imgH="241592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9227" y="6216566"/>
                        <a:ext cx="1165013" cy="3725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" name="Object 5"/>
          <p:cNvGraphicFramePr>
            <a:graphicFrameLocks noChangeAspect="1"/>
          </p:cNvGraphicFramePr>
          <p:nvPr>
            <p:extLst/>
          </p:nvPr>
        </p:nvGraphicFramePr>
        <p:xfrm>
          <a:off x="9340205" y="4022007"/>
          <a:ext cx="1338863" cy="431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1" name="Equation" r:id="rId6" imgW="889397" imgH="279797" progId="Equation.DSMT4">
                  <p:embed/>
                </p:oleObj>
              </mc:Choice>
              <mc:Fallback>
                <p:oleObj name="Equation" r:id="rId6" imgW="889397" imgH="279797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40205" y="4022007"/>
                        <a:ext cx="1338863" cy="4312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0" name="Group 49"/>
          <p:cNvGrpSpPr/>
          <p:nvPr/>
        </p:nvGrpSpPr>
        <p:grpSpPr>
          <a:xfrm>
            <a:off x="8149395" y="2845704"/>
            <a:ext cx="873759" cy="4901636"/>
            <a:chOff x="4852988" y="1819275"/>
            <a:chExt cx="614362" cy="3446463"/>
          </a:xfrm>
        </p:grpSpPr>
        <p:sp>
          <p:nvSpPr>
            <p:cNvPr id="131" name="Line 19"/>
            <p:cNvSpPr>
              <a:spLocks noChangeShapeType="1"/>
            </p:cNvSpPr>
            <p:nvPr/>
          </p:nvSpPr>
          <p:spPr bwMode="auto">
            <a:xfrm flipV="1">
              <a:off x="4951413" y="3587750"/>
              <a:ext cx="363538" cy="1360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650230" fontAlgn="base">
                <a:spcBef>
                  <a:spcPct val="0"/>
                </a:spcBef>
                <a:spcAft>
                  <a:spcPct val="0"/>
                </a:spcAft>
              </a:pPr>
              <a:endParaRPr lang="he-IL" sz="2844">
                <a:solidFill>
                  <a:prstClr val="black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grpSp>
          <p:nvGrpSpPr>
            <p:cNvPr id="132" name="Group 48"/>
            <p:cNvGrpSpPr/>
            <p:nvPr/>
          </p:nvGrpSpPr>
          <p:grpSpPr>
            <a:xfrm>
              <a:off x="4852988" y="1819275"/>
              <a:ext cx="614362" cy="3446463"/>
              <a:chOff x="4852988" y="1819275"/>
              <a:chExt cx="614362" cy="3446463"/>
            </a:xfrm>
          </p:grpSpPr>
          <p:sp>
            <p:nvSpPr>
              <p:cNvPr id="133" name="Oval 6"/>
              <p:cNvSpPr>
                <a:spLocks noChangeArrowheads="1"/>
              </p:cNvSpPr>
              <p:nvPr/>
            </p:nvSpPr>
            <p:spPr bwMode="auto">
              <a:xfrm>
                <a:off x="5238750" y="3390900"/>
                <a:ext cx="228600" cy="23495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650230" fontAlgn="base">
                  <a:spcBef>
                    <a:spcPct val="0"/>
                  </a:spcBef>
                  <a:spcAft>
                    <a:spcPct val="0"/>
                  </a:spcAft>
                </a:pPr>
                <a:endParaRPr lang="he-IL" sz="2844">
                  <a:solidFill>
                    <a:prstClr val="black"/>
                  </a:solidFill>
                  <a:ea typeface="MS PGothic" pitchFamily="34" charset="-128"/>
                </a:endParaRPr>
              </a:p>
            </p:txBody>
          </p:sp>
          <p:sp>
            <p:nvSpPr>
              <p:cNvPr id="134" name="Line 20"/>
              <p:cNvSpPr>
                <a:spLocks noChangeShapeType="1"/>
              </p:cNvSpPr>
              <p:nvPr/>
            </p:nvSpPr>
            <p:spPr bwMode="auto">
              <a:xfrm flipH="1" flipV="1">
                <a:off x="4951413" y="2085975"/>
                <a:ext cx="363538" cy="13128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defTabSz="650230" fontAlgn="base">
                  <a:spcBef>
                    <a:spcPct val="0"/>
                  </a:spcBef>
                  <a:spcAft>
                    <a:spcPct val="0"/>
                  </a:spcAft>
                </a:pPr>
                <a:endParaRPr lang="he-IL" sz="2844" dirty="0">
                  <a:solidFill>
                    <a:prstClr val="black"/>
                  </a:solidFill>
                  <a:latin typeface="Arial" pitchFamily="34" charset="0"/>
                  <a:ea typeface="MS PGothic" pitchFamily="34" charset="-128"/>
                </a:endParaRPr>
              </a:p>
            </p:txBody>
          </p:sp>
          <p:graphicFrame>
            <p:nvGraphicFramePr>
              <p:cNvPr id="135" name="Object 3"/>
              <p:cNvGraphicFramePr>
                <a:graphicFrameLocks noChangeAspect="1"/>
              </p:cNvGraphicFramePr>
              <p:nvPr/>
            </p:nvGraphicFramePr>
            <p:xfrm>
              <a:off x="4852988" y="5030788"/>
              <a:ext cx="127000" cy="2349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192" name="Equation" r:id="rId8" imgW="76200" imgH="139700" progId="Equation.3">
                      <p:embed/>
                    </p:oleObj>
                  </mc:Choice>
                  <mc:Fallback>
                    <p:oleObj name="Equation" r:id="rId8" imgW="76200" imgH="139700" progId="Equation.3">
                      <p:embed/>
                      <p:pic>
                        <p:nvPicPr>
                          <p:cNvPr id="0" name="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52988" y="5030788"/>
                            <a:ext cx="127000" cy="2349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bg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6" name="Object 6"/>
              <p:cNvGraphicFramePr>
                <a:graphicFrameLocks noChangeAspect="1"/>
              </p:cNvGraphicFramePr>
              <p:nvPr/>
            </p:nvGraphicFramePr>
            <p:xfrm>
              <a:off x="5214144" y="4129088"/>
              <a:ext cx="201612" cy="2635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193" name="Equation" r:id="rId10" imgW="190440" imgH="241200" progId="Equation.DSMT4">
                      <p:embed/>
                    </p:oleObj>
                  </mc:Choice>
                  <mc:Fallback>
                    <p:oleObj name="Equation" r:id="rId10" imgW="190440" imgH="241200" progId="Equation.DSMT4">
                      <p:embed/>
                      <p:pic>
                        <p:nvPicPr>
                          <p:cNvPr id="0" name="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14144" y="4129088"/>
                            <a:ext cx="201612" cy="2635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bg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7" name="Object 7"/>
              <p:cNvGraphicFramePr>
                <a:graphicFrameLocks noChangeAspect="1"/>
              </p:cNvGraphicFramePr>
              <p:nvPr/>
            </p:nvGraphicFramePr>
            <p:xfrm>
              <a:off x="5214144" y="2574925"/>
              <a:ext cx="201613" cy="2619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194" name="Equation" r:id="rId12" imgW="190440" imgH="241200" progId="Equation.DSMT4">
                      <p:embed/>
                    </p:oleObj>
                  </mc:Choice>
                  <mc:Fallback>
                    <p:oleObj name="Equation" r:id="rId12" imgW="190440" imgH="241200" progId="Equation.DSMT4">
                      <p:embed/>
                      <p:pic>
                        <p:nvPicPr>
                          <p:cNvPr id="0" name="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14144" y="2574925"/>
                            <a:ext cx="201613" cy="2619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bg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8" name="Object 9"/>
              <p:cNvGraphicFramePr>
                <a:graphicFrameLocks noChangeAspect="1"/>
              </p:cNvGraphicFramePr>
              <p:nvPr/>
            </p:nvGraphicFramePr>
            <p:xfrm>
              <a:off x="4859338" y="1819275"/>
              <a:ext cx="125413" cy="2333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195" name="Equation" r:id="rId14" imgW="76200" imgH="139700" progId="Equation.3">
                      <p:embed/>
                    </p:oleObj>
                  </mc:Choice>
                  <mc:Fallback>
                    <p:oleObj name="Equation" r:id="rId14" imgW="76200" imgH="139700" progId="Equation.3">
                      <p:embed/>
                      <p:pic>
                        <p:nvPicPr>
                          <p:cNvPr id="0" name="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59338" y="1819275"/>
                            <a:ext cx="125413" cy="23336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bg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50" name="Title 2"/>
          <p:cNvSpPr txBox="1">
            <a:spLocks/>
          </p:cNvSpPr>
          <p:nvPr/>
        </p:nvSpPr>
        <p:spPr>
          <a:xfrm>
            <a:off x="650240" y="348915"/>
            <a:ext cx="11379200" cy="1018257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982" b="1" i="1" dirty="0"/>
          </a:p>
        </p:txBody>
      </p:sp>
      <p:sp>
        <p:nvSpPr>
          <p:cNvPr id="49" name="Oval 48"/>
          <p:cNvSpPr/>
          <p:nvPr/>
        </p:nvSpPr>
        <p:spPr>
          <a:xfrm>
            <a:off x="8248880" y="4659386"/>
            <a:ext cx="1151539" cy="115153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>
              <a:solidFill>
                <a:srgbClr val="F8FFFF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423619" y="2131499"/>
            <a:ext cx="1369286" cy="53001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44" dirty="0">
                <a:solidFill>
                  <a:srgbClr val="F8FFFF"/>
                </a:solidFill>
              </a:rPr>
              <a:t>Couplings: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645652" y="2850110"/>
            <a:ext cx="3180260" cy="96770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44" dirty="0">
                <a:solidFill>
                  <a:srgbClr val="F8FFFF"/>
                </a:solidFill>
              </a:rPr>
              <a:t>U(1): </a:t>
            </a:r>
            <a:r>
              <a:rPr lang="en-US" sz="2844" dirty="0" err="1">
                <a:solidFill>
                  <a:srgbClr val="F8FFFF"/>
                </a:solidFill>
              </a:rPr>
              <a:t>anapole</a:t>
            </a:r>
            <a:r>
              <a:rPr lang="en-US" sz="2844" dirty="0">
                <a:solidFill>
                  <a:srgbClr val="F8FFFF"/>
                </a:solidFill>
              </a:rPr>
              <a:t>,</a:t>
            </a:r>
            <a:br>
              <a:rPr lang="en-US" sz="2844" dirty="0">
                <a:solidFill>
                  <a:srgbClr val="F8FFFF"/>
                </a:solidFill>
              </a:rPr>
            </a:br>
            <a:r>
              <a:rPr lang="en-US" sz="2844" dirty="0">
                <a:solidFill>
                  <a:srgbClr val="F8FFFF"/>
                </a:solidFill>
              </a:rPr>
              <a:t>          E/M dipole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652528" y="4068547"/>
            <a:ext cx="3199020" cy="53001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44" dirty="0">
                <a:solidFill>
                  <a:srgbClr val="F8FFFF"/>
                </a:solidFill>
              </a:rPr>
              <a:t>Scalar, Pseudo-scalar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651390" y="4893031"/>
            <a:ext cx="3211374" cy="53001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44" dirty="0">
                <a:solidFill>
                  <a:srgbClr val="F8FFFF"/>
                </a:solidFill>
              </a:rPr>
              <a:t>Vector, Axial-vector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616647" y="6377611"/>
            <a:ext cx="2771913" cy="53001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44" dirty="0">
                <a:solidFill>
                  <a:srgbClr val="F8FFFF"/>
                </a:solidFill>
              </a:rPr>
              <a:t>Tensor, Pseudo-tensor</a:t>
            </a:r>
          </a:p>
        </p:txBody>
      </p:sp>
      <p:cxnSp>
        <p:nvCxnSpPr>
          <p:cNvPr id="56" name="Straight Connector 55"/>
          <p:cNvCxnSpPr>
            <a:stCxn id="49" idx="1"/>
            <a:endCxn id="56" idx="3"/>
          </p:cNvCxnSpPr>
          <p:nvPr/>
        </p:nvCxnSpPr>
        <p:spPr>
          <a:xfrm flipH="1" flipV="1">
            <a:off x="7825912" y="3309723"/>
            <a:ext cx="591607" cy="151830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 flipV="1">
            <a:off x="7851548" y="4331183"/>
            <a:ext cx="469619" cy="65740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49" idx="2"/>
          </p:cNvCxnSpPr>
          <p:nvPr/>
        </p:nvCxnSpPr>
        <p:spPr>
          <a:xfrm flipH="1" flipV="1">
            <a:off x="7862763" y="5155667"/>
            <a:ext cx="386118" cy="7948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endCxn id="55" idx="3"/>
          </p:cNvCxnSpPr>
          <p:nvPr/>
        </p:nvCxnSpPr>
        <p:spPr>
          <a:xfrm flipH="1">
            <a:off x="7388560" y="5441118"/>
            <a:ext cx="909794" cy="120150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1" y="4061913"/>
                <a:ext cx="4518706" cy="967701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844" i="1" smtClean="0">
                            <a:solidFill>
                              <a:srgbClr val="F8FFFF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844" i="1">
                            <a:solidFill>
                              <a:srgbClr val="F8FFFF"/>
                            </a:solidFill>
                            <a:latin typeface="Cambria Math" charset="0"/>
                          </a:rPr>
                          <m:t>𝜒</m:t>
                        </m:r>
                      </m:e>
                    </m:acc>
                    <m:r>
                      <a:rPr lang="en-US" sz="2844" i="1">
                        <a:solidFill>
                          <a:srgbClr val="F8FFFF"/>
                        </a:solidFill>
                        <a:latin typeface="Cambria Math" charset="0"/>
                      </a:rPr>
                      <m:t>𝜒</m:t>
                    </m:r>
                    <m:d>
                      <m:dPr>
                        <m:begChr m:val="〈"/>
                        <m:endChr m:val="〉"/>
                        <m:ctrlPr>
                          <a:rPr lang="en-US" sz="2844" i="1">
                            <a:solidFill>
                              <a:srgbClr val="F8FFFF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844">
                            <a:solidFill>
                              <a:srgbClr val="F8FFFF"/>
                            </a:solidFill>
                            <a:latin typeface="Cambria Math" charset="0"/>
                          </a:rPr>
                          <m:t>Ψ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2844" i="1">
                                <a:solidFill>
                                  <a:srgbClr val="F8FFFF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sz="2844" i="1">
                                    <a:solidFill>
                                      <a:srgbClr val="F8FFFF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844" i="1">
                                    <a:solidFill>
                                      <a:srgbClr val="F8FFFF"/>
                                    </a:solidFill>
                                    <a:latin typeface="Cambria Math" charset="0"/>
                                  </a:rPr>
                                  <m:t>𝑞</m:t>
                                </m:r>
                              </m:e>
                            </m:acc>
                            <m:r>
                              <a:rPr lang="en-US" sz="2844" i="1">
                                <a:solidFill>
                                  <a:srgbClr val="F8FFFF"/>
                                </a:solidFill>
                                <a:latin typeface="Cambria Math" charset="0"/>
                              </a:rPr>
                              <m:t>𝑞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en-US" sz="2844">
                            <a:solidFill>
                              <a:srgbClr val="F8FFFF"/>
                            </a:solidFill>
                            <a:latin typeface="Cambria Math" charset="0"/>
                          </a:rPr>
                          <m:t>Ψ</m:t>
                        </m:r>
                      </m:e>
                    </m:d>
                  </m:oMath>
                </a14:m>
                <a:r>
                  <a:rPr lang="en-US" sz="2844" dirty="0">
                    <a:solidFill>
                      <a:srgbClr val="F8FFFF"/>
                    </a:solidFill>
                  </a:rPr>
                  <a:t> ;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844" i="1">
                            <a:solidFill>
                              <a:srgbClr val="F8FFFF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844" i="1">
                            <a:solidFill>
                              <a:srgbClr val="F8FFFF"/>
                            </a:solidFill>
                            <a:latin typeface="Cambria Math" charset="0"/>
                          </a:rPr>
                          <m:t>𝜒</m:t>
                        </m:r>
                      </m:e>
                    </m:acc>
                    <m:sSub>
                      <m:sSubPr>
                        <m:ctrlPr>
                          <a:rPr lang="en-US" sz="2844" i="1">
                            <a:solidFill>
                              <a:srgbClr val="F8FFFF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44" i="1">
                            <a:solidFill>
                              <a:srgbClr val="F8FFFF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2844" i="1">
                            <a:solidFill>
                              <a:srgbClr val="F8FFFF"/>
                            </a:solidFill>
                            <a:latin typeface="Cambria Math" charset="0"/>
                          </a:rPr>
                          <m:t>5</m:t>
                        </m:r>
                      </m:sub>
                    </m:sSub>
                    <m:r>
                      <a:rPr lang="en-US" sz="2844" i="1">
                        <a:solidFill>
                          <a:srgbClr val="F8FFFF"/>
                        </a:solidFill>
                        <a:latin typeface="Cambria Math" charset="0"/>
                      </a:rPr>
                      <m:t>𝜒</m:t>
                    </m:r>
                    <m:d>
                      <m:dPr>
                        <m:begChr m:val="〈"/>
                        <m:endChr m:val="〉"/>
                        <m:ctrlPr>
                          <a:rPr lang="en-US" sz="2844" i="1">
                            <a:solidFill>
                              <a:srgbClr val="F8FFFF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844">
                            <a:solidFill>
                              <a:srgbClr val="F8FFFF"/>
                            </a:solidFill>
                            <a:latin typeface="Cambria Math" charset="0"/>
                          </a:rPr>
                          <m:t>Ψ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2844" i="1">
                                <a:solidFill>
                                  <a:srgbClr val="F8FFFF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sz="2844" i="1">
                                    <a:solidFill>
                                      <a:srgbClr val="F8FFFF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844" i="1">
                                    <a:solidFill>
                                      <a:srgbClr val="F8FFFF"/>
                                    </a:solidFill>
                                    <a:latin typeface="Cambria Math" charset="0"/>
                                  </a:rPr>
                                  <m:t>𝑞</m:t>
                                </m:r>
                              </m:e>
                            </m:acc>
                            <m:sSub>
                              <m:sSubPr>
                                <m:ctrlPr>
                                  <a:rPr lang="en-US" sz="2844" i="1">
                                    <a:solidFill>
                                      <a:srgbClr val="F8FFFF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844" i="1">
                                    <a:solidFill>
                                      <a:srgbClr val="F8FFFF"/>
                                    </a:solidFill>
                                    <a:latin typeface="Cambria Math" charset="0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lang="en-US" sz="2844" i="1">
                                    <a:solidFill>
                                      <a:srgbClr val="F8FFFF"/>
                                    </a:solidFill>
                                    <a:latin typeface="Cambria Math" charset="0"/>
                                  </a:rPr>
                                  <m:t>5</m:t>
                                </m:r>
                              </m:sub>
                            </m:sSub>
                            <m:r>
                              <a:rPr lang="en-US" sz="2844" i="1">
                                <a:solidFill>
                                  <a:srgbClr val="F8FFFF"/>
                                </a:solidFill>
                                <a:latin typeface="Cambria Math" charset="0"/>
                              </a:rPr>
                              <m:t>𝑞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en-US" sz="2844">
                            <a:solidFill>
                              <a:srgbClr val="F8FFFF"/>
                            </a:solidFill>
                            <a:latin typeface="Cambria Math" charset="0"/>
                          </a:rPr>
                          <m:t>Ψ</m:t>
                        </m:r>
                      </m:e>
                    </m:d>
                  </m:oMath>
                </a14:m>
                <a:endParaRPr lang="en-US" sz="2844" dirty="0">
                  <a:solidFill>
                    <a:srgbClr val="F8FFFF"/>
                  </a:solidFill>
                </a:endParaRPr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4061913"/>
                <a:ext cx="4518706" cy="967701"/>
              </a:xfrm>
              <a:prstGeom prst="rect">
                <a:avLst/>
              </a:prstGeom>
              <a:blipFill rotWithShape="0">
                <a:blip r:embed="rId16"/>
                <a:stretch>
                  <a:fillRect l="-2550" b="-15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-1" y="4895972"/>
                <a:ext cx="4518706" cy="1038361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844" i="1" smtClean="0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𝜒</m:t>
                          </m:r>
                        </m:e>
                      </m:acc>
                      <m:sSub>
                        <m:sSubPr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  <m:r>
                        <a:rPr lang="en-US" sz="2844" i="1">
                          <a:solidFill>
                            <a:srgbClr val="F8FFFF"/>
                          </a:solidFill>
                          <a:latin typeface="Cambria Math" charset="0"/>
                        </a:rPr>
                        <m:t>𝜒</m:t>
                      </m:r>
                      <m:d>
                        <m:dPr>
                          <m:begChr m:val="〈"/>
                          <m:endChr m:val="〉"/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44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Ψ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𝑞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𝜇</m:t>
                                  </m:r>
                                </m:sup>
                              </m:sSup>
                              <m: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2844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Ψ</m:t>
                          </m:r>
                        </m:e>
                      </m:d>
                    </m:oMath>
                  </m:oMathPara>
                </a14:m>
                <a:endParaRPr lang="en-US" sz="2844" dirty="0">
                  <a:solidFill>
                    <a:srgbClr val="F8FFFF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𝜒</m:t>
                          </m:r>
                        </m:e>
                      </m:acc>
                      <m:sSub>
                        <m:sSubPr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5</m:t>
                          </m:r>
                        </m:sub>
                      </m:sSub>
                      <m:r>
                        <a:rPr lang="en-US" sz="2844" i="1">
                          <a:solidFill>
                            <a:srgbClr val="F8FFFF"/>
                          </a:solidFill>
                          <a:latin typeface="Cambria Math" charset="0"/>
                        </a:rPr>
                        <m:t>𝜒</m:t>
                      </m:r>
                      <m:d>
                        <m:dPr>
                          <m:begChr m:val="〈"/>
                          <m:endChr m:val="〉"/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44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Ψ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𝑞</m:t>
                                  </m:r>
                                </m:e>
                              </m:acc>
                              <m:sSub>
                                <m:sSubPr>
                                  <m:ctrlP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sSup>
                                    <m:sSupPr>
                                      <m:ctrlPr>
                                        <a:rPr lang="en-US" sz="2844" i="1">
                                          <a:solidFill>
                                            <a:srgbClr val="F8FFFF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44" i="1">
                                          <a:solidFill>
                                            <a:srgbClr val="F8FFFF"/>
                                          </a:solidFill>
                                          <a:latin typeface="Cambria Math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sz="2844" i="1">
                                          <a:solidFill>
                                            <a:srgbClr val="F8FFFF"/>
                                          </a:solidFill>
                                          <a:latin typeface="Cambria Math" charset="0"/>
                                        </a:rPr>
                                        <m:t>𝜇</m:t>
                                      </m:r>
                                    </m:sup>
                                  </m:sSup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5</m:t>
                                  </m:r>
                                </m:sub>
                              </m:sSub>
                              <m: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2844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Ψ</m:t>
                          </m:r>
                        </m:e>
                      </m:d>
                    </m:oMath>
                  </m:oMathPara>
                </a14:m>
                <a:endParaRPr lang="en-US" sz="2844" dirty="0">
                  <a:solidFill>
                    <a:srgbClr val="F8FFFF"/>
                  </a:solidFill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4895972"/>
                <a:ext cx="4518706" cy="1038361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-10935" y="6388391"/>
                <a:ext cx="4518706" cy="1038361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0"/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844" i="1" smtClean="0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𝜒</m:t>
                          </m:r>
                        </m:e>
                      </m:acc>
                      <m:sSub>
                        <m:sSubPr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𝜇𝜈</m:t>
                          </m:r>
                        </m:sub>
                      </m:sSub>
                      <m:r>
                        <a:rPr lang="en-US" sz="2844" i="1">
                          <a:solidFill>
                            <a:srgbClr val="F8FFFF"/>
                          </a:solidFill>
                          <a:latin typeface="Cambria Math" charset="0"/>
                        </a:rPr>
                        <m:t>𝜒</m:t>
                      </m:r>
                      <m:d>
                        <m:dPr>
                          <m:begChr m:val="〈"/>
                          <m:endChr m:val="〉"/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44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Ψ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𝑞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𝜇𝜈</m:t>
                                  </m:r>
                                </m:sup>
                              </m:sSup>
                              <m: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2844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Ψ</m:t>
                          </m:r>
                        </m:e>
                      </m:d>
                    </m:oMath>
                  </m:oMathPara>
                </a14:m>
                <a:endParaRPr lang="en-US" sz="2844" dirty="0">
                  <a:solidFill>
                    <a:srgbClr val="F8FFFF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𝜒</m:t>
                          </m:r>
                        </m:e>
                      </m:acc>
                      <m:sSub>
                        <m:sSubPr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  <m:t>𝜇𝜈</m:t>
                              </m:r>
                            </m:sub>
                          </m:sSub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5</m:t>
                          </m:r>
                        </m:sub>
                      </m:sSub>
                      <m:r>
                        <a:rPr lang="en-US" sz="2844" i="1">
                          <a:solidFill>
                            <a:srgbClr val="F8FFFF"/>
                          </a:solidFill>
                          <a:latin typeface="Cambria Math" charset="0"/>
                        </a:rPr>
                        <m:t>𝜒</m:t>
                      </m:r>
                      <m:d>
                        <m:dPr>
                          <m:begChr m:val="〈"/>
                          <m:endChr m:val="〉"/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44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Ψ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𝑞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𝜇𝜈</m:t>
                                  </m:r>
                                </m:sup>
                              </m:sSup>
                              <m: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2844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Ψ</m:t>
                          </m:r>
                        </m:e>
                      </m:d>
                    </m:oMath>
                  </m:oMathPara>
                </a14:m>
                <a:endParaRPr lang="en-US" sz="2844" dirty="0">
                  <a:solidFill>
                    <a:srgbClr val="F8FFFF"/>
                  </a:solidFill>
                </a:endParaRP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935" y="6388391"/>
                <a:ext cx="4518706" cy="1038361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  <a:effectLst>
                <a:softEdge rad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/>
          <p:cNvSpPr txBox="1"/>
          <p:nvPr/>
        </p:nvSpPr>
        <p:spPr>
          <a:xfrm>
            <a:off x="741315" y="2121747"/>
            <a:ext cx="2629246" cy="53001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44" dirty="0">
                <a:solidFill>
                  <a:srgbClr val="F8FFFF"/>
                </a:solidFill>
              </a:rPr>
              <a:t>Effective </a:t>
            </a:r>
            <a:r>
              <a:rPr lang="en-US" sz="2844" dirty="0" err="1">
                <a:solidFill>
                  <a:srgbClr val="F8FFFF"/>
                </a:solidFill>
              </a:rPr>
              <a:t>Lagrangians</a:t>
            </a:r>
            <a:endParaRPr lang="en-US" sz="2844" dirty="0">
              <a:solidFill>
                <a:srgbClr val="F8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-10936" y="2855417"/>
                <a:ext cx="4518706" cy="83612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44" i="1" smtClean="0">
                          <a:solidFill>
                            <a:srgbClr val="F8FFFF"/>
                          </a:solidFill>
                          <a:latin typeface="Cambria Math" charset="0"/>
                        </a:rPr>
                        <m:t>𝑒</m:t>
                      </m:r>
                      <m:r>
                        <a:rPr lang="en-US" sz="2844" i="1" smtClean="0">
                          <a:solidFill>
                            <a:srgbClr val="F8FFFF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en-US" sz="2844" i="1" smtClean="0">
                          <a:solidFill>
                            <a:srgbClr val="F8FFFF"/>
                          </a:solidFill>
                          <a:latin typeface="Cambria Math" charset="0"/>
                        </a:rPr>
                        <m:t>𝑔</m:t>
                      </m:r>
                      <m:r>
                        <a:rPr lang="en-US" sz="2844" i="1" smtClean="0">
                          <a:solidFill>
                            <a:srgbClr val="F8FFFF"/>
                          </a:solidFill>
                          <a:latin typeface="Cambria Math" charset="0"/>
                        </a:rPr>
                        <m:t>., </m:t>
                      </m:r>
                      <m:f>
                        <m:fPr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𝜇</m:t>
                          </m:r>
                        </m:num>
                        <m:den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  <m:acc>
                        <m:accPr>
                          <m:chr m:val="̅"/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𝜒</m:t>
                          </m:r>
                        </m:e>
                      </m:acc>
                      <m:sSub>
                        <m:sSubPr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𝜇𝜈</m:t>
                          </m:r>
                        </m:sub>
                      </m:sSub>
                      <m:r>
                        <a:rPr lang="en-US" sz="2844" i="1">
                          <a:solidFill>
                            <a:srgbClr val="F8FFFF"/>
                          </a:solidFill>
                          <a:latin typeface="Cambria Math" charset="0"/>
                        </a:rPr>
                        <m:t>𝜒</m:t>
                      </m:r>
                      <m:sSup>
                        <m:sSupPr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𝐹</m:t>
                          </m:r>
                        </m:e>
                        <m:sup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𝜇𝜈</m:t>
                          </m:r>
                        </m:sup>
                      </m:sSup>
                    </m:oMath>
                  </m:oMathPara>
                </a14:m>
                <a:endParaRPr lang="en-US" sz="2844" dirty="0">
                  <a:solidFill>
                    <a:srgbClr val="F8FFFF"/>
                  </a:solidFill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936" y="2855417"/>
                <a:ext cx="4518706" cy="836126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6" name="Group 49"/>
          <p:cNvGrpSpPr>
            <a:grpSpLocks/>
          </p:cNvGrpSpPr>
          <p:nvPr/>
        </p:nvGrpSpPr>
        <p:grpSpPr bwMode="auto">
          <a:xfrm>
            <a:off x="1974984" y="6763175"/>
            <a:ext cx="7701631" cy="2446171"/>
            <a:chOff x="1630027" y="1716972"/>
            <a:chExt cx="5415209" cy="1719964"/>
          </a:xfrm>
        </p:grpSpPr>
        <p:sp>
          <p:nvSpPr>
            <p:cNvPr id="67" name="Text Box 49"/>
            <p:cNvSpPr txBox="1">
              <a:spLocks noChangeArrowheads="1"/>
            </p:cNvSpPr>
            <p:nvPr/>
          </p:nvSpPr>
          <p:spPr bwMode="auto">
            <a:xfrm>
              <a:off x="2747481" y="2756521"/>
              <a:ext cx="4297755" cy="68041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FF0000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defTabSz="65023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44" dirty="0">
                  <a:solidFill>
                    <a:srgbClr val="F8FFFF"/>
                  </a:solidFill>
                  <a:ea typeface="MS PGothic" pitchFamily="34" charset="-128"/>
                </a:rPr>
                <a:t>Nuclear “current” of the same symmetry</a:t>
              </a:r>
            </a:p>
            <a:p>
              <a:pPr defTabSz="65023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44" b="1" i="1" u="sng" dirty="0">
                  <a:solidFill>
                    <a:srgbClr val="F8FFFF"/>
                  </a:solidFill>
                  <a:ea typeface="MS PGothic" pitchFamily="34" charset="-128"/>
                </a:rPr>
                <a:t>Decoupled from probe physics</a:t>
              </a:r>
              <a:r>
                <a:rPr lang="en-US" sz="2844" b="1" i="1" dirty="0">
                  <a:solidFill>
                    <a:srgbClr val="F8FFFF"/>
                  </a:solidFill>
                  <a:ea typeface="MS PGothic" pitchFamily="34" charset="-128"/>
                </a:rPr>
                <a:t>!</a:t>
              </a:r>
              <a:endParaRPr lang="en-US" sz="2844" b="1" i="1" u="sng" dirty="0">
                <a:solidFill>
                  <a:srgbClr val="F8FFFF"/>
                </a:solidFill>
                <a:ea typeface="MS PGothic" pitchFamily="34" charset="-128"/>
              </a:endParaRPr>
            </a:p>
          </p:txBody>
        </p:sp>
        <p:sp>
          <p:nvSpPr>
            <p:cNvPr id="68" name="Line 51"/>
            <p:cNvSpPr>
              <a:spLocks noChangeShapeType="1"/>
            </p:cNvSpPr>
            <p:nvPr/>
          </p:nvSpPr>
          <p:spPr bwMode="auto">
            <a:xfrm flipH="1" flipV="1">
              <a:off x="2511613" y="2215286"/>
              <a:ext cx="1275058" cy="5064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650230" fontAlgn="base">
                <a:spcBef>
                  <a:spcPct val="0"/>
                </a:spcBef>
                <a:spcAft>
                  <a:spcPct val="0"/>
                </a:spcAft>
              </a:pPr>
              <a:endParaRPr lang="he-IL" sz="2844">
                <a:solidFill>
                  <a:prstClr val="black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1630027" y="1716972"/>
              <a:ext cx="1312569" cy="463550"/>
            </a:xfrm>
            <a:prstGeom prst="roundRect">
              <a:avLst>
                <a:gd name="adj" fmla="val 0"/>
              </a:avLst>
            </a:prstGeom>
            <a:blipFill dpi="0" rotWithShape="1">
              <a:blip r:embed="rId20">
                <a:alphaModFix amt="38000"/>
                <a:duotone>
                  <a:schemeClr val="accent1">
                    <a:tint val="30000"/>
                    <a:satMod val="300000"/>
                  </a:schemeClr>
                  <a:schemeClr val="accent1">
                    <a:tint val="40000"/>
                    <a:satMod val="200000"/>
                  </a:schemeClr>
                </a:duotone>
              </a:blip>
              <a:srcRect/>
              <a:tile tx="0" ty="0" sx="70000" sy="70000" flip="none" algn="ctr"/>
            </a:blipFill>
            <a:ln>
              <a:solidFill>
                <a:srgbClr val="FF0000"/>
              </a:solidFill>
            </a:ln>
            <a:effectLst>
              <a:softEdge rad="0"/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650230" fontAlgn="base">
                <a:spcBef>
                  <a:spcPct val="0"/>
                </a:spcBef>
                <a:spcAft>
                  <a:spcPct val="0"/>
                </a:spcAft>
              </a:pPr>
              <a:endParaRPr lang="he-IL" sz="2844">
                <a:solidFill>
                  <a:srgbClr val="000000"/>
                </a:solidFill>
                <a:ea typeface="MS PGothic" pitchFamily="34" charset="-128"/>
              </a:endParaRPr>
            </a:p>
          </p:txBody>
        </p:sp>
      </p:grpSp>
      <p:grpSp>
        <p:nvGrpSpPr>
          <p:cNvPr id="70" name="Group 48"/>
          <p:cNvGrpSpPr>
            <a:grpSpLocks/>
          </p:cNvGrpSpPr>
          <p:nvPr/>
        </p:nvGrpSpPr>
        <p:grpSpPr bwMode="auto">
          <a:xfrm>
            <a:off x="12567" y="6784024"/>
            <a:ext cx="3419608" cy="2454073"/>
            <a:chOff x="317489" y="1638901"/>
            <a:chExt cx="2404412" cy="1725520"/>
          </a:xfrm>
        </p:grpSpPr>
        <p:sp>
          <p:nvSpPr>
            <p:cNvPr id="71" name="Text Box 48"/>
            <p:cNvSpPr txBox="1">
              <a:spLocks noChangeArrowheads="1"/>
            </p:cNvSpPr>
            <p:nvPr/>
          </p:nvSpPr>
          <p:spPr bwMode="auto">
            <a:xfrm>
              <a:off x="317489" y="2684006"/>
              <a:ext cx="2404412" cy="68041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defTabSz="65023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44" dirty="0">
                  <a:solidFill>
                    <a:srgbClr val="FFFFFF"/>
                  </a:solidFill>
                  <a:ea typeface="MS PGothic" pitchFamily="34" charset="-128"/>
                </a:rPr>
                <a:t>Probe “current” of known Lorentz symmetry</a:t>
              </a:r>
            </a:p>
          </p:txBody>
        </p:sp>
        <p:sp>
          <p:nvSpPr>
            <p:cNvPr id="72" name="Line 50"/>
            <p:cNvSpPr>
              <a:spLocks noChangeShapeType="1"/>
            </p:cNvSpPr>
            <p:nvPr/>
          </p:nvSpPr>
          <p:spPr bwMode="auto">
            <a:xfrm flipH="1" flipV="1">
              <a:off x="1383475" y="2122556"/>
              <a:ext cx="16041" cy="714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650230" fontAlgn="base">
                <a:spcBef>
                  <a:spcPct val="0"/>
                </a:spcBef>
                <a:spcAft>
                  <a:spcPct val="0"/>
                </a:spcAft>
              </a:pPr>
              <a:endParaRPr lang="he-IL" sz="2844">
                <a:solidFill>
                  <a:prstClr val="black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73" name="Rounded Rectangle 72"/>
            <p:cNvSpPr/>
            <p:nvPr/>
          </p:nvSpPr>
          <p:spPr>
            <a:xfrm>
              <a:off x="787204" y="1638901"/>
              <a:ext cx="881635" cy="483656"/>
            </a:xfrm>
            <a:prstGeom prst="roundRect">
              <a:avLst/>
            </a:prstGeom>
            <a:blipFill dpi="0" rotWithShape="1">
              <a:blip r:embed="rId21">
                <a:duotone>
                  <a:schemeClr val="accent3">
                    <a:shade val="22000"/>
                    <a:satMod val="160000"/>
                  </a:schemeClr>
                  <a:schemeClr val="accent3">
                    <a:shade val="45000"/>
                    <a:satMod val="100000"/>
                  </a:schemeClr>
                </a:duotone>
                <a:alphaModFix amt="0"/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colorTemperature colorTemp="3565"/>
                        </a14:imgEffect>
                      </a14:imgLayer>
                    </a14:imgProps>
                  </a:ext>
                </a:extLst>
              </a:blip>
              <a:srcRect/>
              <a:tile tx="0" ty="0" sx="65000" sy="65000" flip="none" algn="ctr"/>
            </a:blipFill>
            <a:ln>
              <a:solidFill>
                <a:schemeClr val="accent2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50230" fontAlgn="base">
                <a:spcBef>
                  <a:spcPct val="0"/>
                </a:spcBef>
                <a:spcAft>
                  <a:spcPct val="0"/>
                </a:spcAft>
              </a:pPr>
              <a:endParaRPr lang="he-IL" sz="2844">
                <a:solidFill>
                  <a:srgbClr val="FFFFFF"/>
                </a:solidFill>
                <a:ea typeface="MS PGothic" pitchFamily="34" charset="-128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4651390" y="4893031"/>
            <a:ext cx="3211374" cy="53001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44" dirty="0">
                <a:solidFill>
                  <a:srgbClr val="F8FFFF"/>
                </a:solidFill>
              </a:rPr>
              <a:t>Vector, Axial-vector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-1" y="4895972"/>
                <a:ext cx="4518706" cy="1038361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844" i="1" smtClean="0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𝜒</m:t>
                          </m:r>
                        </m:e>
                      </m:acc>
                      <m:sSub>
                        <m:sSubPr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  <m:r>
                        <a:rPr lang="en-US" sz="2844" i="1">
                          <a:solidFill>
                            <a:srgbClr val="F8FFFF"/>
                          </a:solidFill>
                          <a:latin typeface="Cambria Math" charset="0"/>
                        </a:rPr>
                        <m:t>𝜒</m:t>
                      </m:r>
                      <m:d>
                        <m:dPr>
                          <m:begChr m:val="〈"/>
                          <m:endChr m:val="〉"/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44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Ψ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𝑞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𝜇</m:t>
                                  </m:r>
                                </m:sup>
                              </m:sSup>
                              <m: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2844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Ψ</m:t>
                          </m:r>
                        </m:e>
                      </m:d>
                    </m:oMath>
                  </m:oMathPara>
                </a14:m>
                <a:endParaRPr lang="en-US" sz="2844" dirty="0">
                  <a:solidFill>
                    <a:srgbClr val="F8FFFF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𝜒</m:t>
                          </m:r>
                        </m:e>
                      </m:acc>
                      <m:sSub>
                        <m:sSubPr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5</m:t>
                          </m:r>
                        </m:sub>
                      </m:sSub>
                      <m:r>
                        <a:rPr lang="en-US" sz="2844" i="1">
                          <a:solidFill>
                            <a:srgbClr val="F8FFFF"/>
                          </a:solidFill>
                          <a:latin typeface="Cambria Math" charset="0"/>
                        </a:rPr>
                        <m:t>𝜒</m:t>
                      </m:r>
                      <m:d>
                        <m:dPr>
                          <m:begChr m:val="〈"/>
                          <m:endChr m:val="〉"/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44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Ψ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𝑞</m:t>
                                  </m:r>
                                </m:e>
                              </m:acc>
                              <m:sSub>
                                <m:sSubPr>
                                  <m:ctrlP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sSup>
                                    <m:sSupPr>
                                      <m:ctrlPr>
                                        <a:rPr lang="en-US" sz="2844" i="1">
                                          <a:solidFill>
                                            <a:srgbClr val="F8FFFF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44" i="1">
                                          <a:solidFill>
                                            <a:srgbClr val="F8FFFF"/>
                                          </a:solidFill>
                                          <a:latin typeface="Cambria Math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sz="2844" i="1">
                                          <a:solidFill>
                                            <a:srgbClr val="F8FFFF"/>
                                          </a:solidFill>
                                          <a:latin typeface="Cambria Math" charset="0"/>
                                        </a:rPr>
                                        <m:t>𝜇</m:t>
                                      </m:r>
                                    </m:sup>
                                  </m:sSup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5</m:t>
                                  </m:r>
                                </m:sub>
                              </m:sSub>
                              <m: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2844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Ψ</m:t>
                          </m:r>
                        </m:e>
                      </m:d>
                    </m:oMath>
                  </m:oMathPara>
                </a14:m>
                <a:endParaRPr lang="en-US" sz="2844" dirty="0">
                  <a:solidFill>
                    <a:srgbClr val="F8FFFF"/>
                  </a:solidFill>
                </a:endParaRPr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4895972"/>
                <a:ext cx="4518706" cy="1038361"/>
              </a:xfrm>
              <a:prstGeom prst="rect">
                <a:avLst/>
              </a:prstGeom>
              <a:blipFill rotWithShape="0">
                <a:blip r:embed="rId23"/>
                <a:stretch>
                  <a:fillRect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TextBox 75"/>
          <p:cNvSpPr txBox="1"/>
          <p:nvPr/>
        </p:nvSpPr>
        <p:spPr>
          <a:xfrm rot="2976008">
            <a:off x="6888961" y="4128382"/>
            <a:ext cx="6173485" cy="53001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44" dirty="0">
                <a:solidFill>
                  <a:srgbClr val="F8FFFF"/>
                </a:solidFill>
                <a:latin typeface="Chalkduster" charset="0"/>
                <a:ea typeface="Chalkduster" charset="0"/>
                <a:cs typeface="Chalkduster" charset="0"/>
              </a:rPr>
              <a:t>This is the Weak Interaction</a:t>
            </a:r>
          </a:p>
        </p:txBody>
      </p:sp>
      <p:cxnSp>
        <p:nvCxnSpPr>
          <p:cNvPr id="77" name="Straight Arrow Connector 76"/>
          <p:cNvCxnSpPr>
            <a:stCxn id="74" idx="2"/>
          </p:cNvCxnSpPr>
          <p:nvPr/>
        </p:nvCxnSpPr>
        <p:spPr>
          <a:xfrm flipH="1">
            <a:off x="7862764" y="4565148"/>
            <a:ext cx="1911125" cy="592892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836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41867" y="0"/>
            <a:ext cx="12246187" cy="866987"/>
          </a:xfrm>
        </p:spPr>
        <p:txBody>
          <a:bodyPr>
            <a:normAutofit/>
          </a:bodyPr>
          <a:lstStyle/>
          <a:p>
            <a:r>
              <a:rPr lang="en-US" sz="3982" dirty="0"/>
              <a:t>Nucleus interaction with a probe, EFT point of view:</a:t>
            </a:r>
            <a:endParaRPr lang="en-US" sz="4124" dirty="0"/>
          </a:p>
        </p:txBody>
      </p:sp>
      <p:sp>
        <p:nvSpPr>
          <p:cNvPr id="21" name="Connector 20"/>
          <p:cNvSpPr/>
          <p:nvPr/>
        </p:nvSpPr>
        <p:spPr>
          <a:xfrm>
            <a:off x="9584402" y="4817084"/>
            <a:ext cx="2384212" cy="2492587"/>
          </a:xfrm>
          <a:prstGeom prst="flowChartConnector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50230" fontAlgn="base">
              <a:spcBef>
                <a:spcPct val="0"/>
              </a:spcBef>
              <a:spcAft>
                <a:spcPct val="0"/>
              </a:spcAft>
            </a:pPr>
            <a:r>
              <a:rPr lang="en-US" sz="3413" dirty="0">
                <a:solidFill>
                  <a:srgbClr val="FFFFFF"/>
                </a:solidFill>
                <a:ea typeface="MS PGothic" pitchFamily="34" charset="-128"/>
              </a:rPr>
              <a:t>Nuclear</a:t>
            </a:r>
            <a:br>
              <a:rPr lang="en-US" sz="3413" dirty="0">
                <a:solidFill>
                  <a:srgbClr val="FFFFFF"/>
                </a:solidFill>
                <a:ea typeface="MS PGothic" pitchFamily="34" charset="-128"/>
              </a:rPr>
            </a:br>
            <a:r>
              <a:rPr lang="en-US" sz="3413" dirty="0">
                <a:solidFill>
                  <a:srgbClr val="FFFFFF"/>
                </a:solidFill>
                <a:ea typeface="MS PGothic" pitchFamily="34" charset="-128"/>
              </a:rPr>
              <a:t>current</a:t>
            </a:r>
            <a:endParaRPr lang="en-US" sz="2276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23" name="Alternate Process 22"/>
          <p:cNvSpPr/>
          <p:nvPr/>
        </p:nvSpPr>
        <p:spPr>
          <a:xfrm>
            <a:off x="541868" y="842653"/>
            <a:ext cx="11592232" cy="1083733"/>
          </a:xfrm>
          <a:prstGeom prst="flowChartAlternateProcess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50230" fontAlgn="base">
              <a:spcBef>
                <a:spcPct val="0"/>
              </a:spcBef>
              <a:spcAft>
                <a:spcPct val="0"/>
              </a:spcAft>
            </a:pPr>
            <a:r>
              <a:rPr lang="en-US" sz="3982" b="1" dirty="0">
                <a:solidFill>
                  <a:prstClr val="white"/>
                </a:solidFill>
                <a:ea typeface="MS PGothic" pitchFamily="34" charset="-128"/>
                <a:cs typeface="Arial" pitchFamily="34" charset="0"/>
              </a:rPr>
              <a:t>Low energy</a:t>
            </a:r>
            <a:r>
              <a:rPr lang="en-US" sz="3982" b="1" dirty="0">
                <a:solidFill>
                  <a:srgbClr val="FF0000"/>
                </a:solidFill>
                <a:ea typeface="MS PGothic" pitchFamily="34" charset="-128"/>
                <a:cs typeface="Arial" pitchFamily="34" charset="0"/>
              </a:rPr>
              <a:t> QCD </a:t>
            </a:r>
            <a:r>
              <a:rPr lang="en-US" sz="3982" b="1" dirty="0">
                <a:solidFill>
                  <a:prstClr val="white"/>
                </a:solidFill>
                <a:ea typeface="MS PGothic" pitchFamily="34" charset="-128"/>
                <a:cs typeface="Arial" pitchFamily="34" charset="0"/>
              </a:rPr>
              <a:t>has (accidental) scale separation</a:t>
            </a:r>
          </a:p>
        </p:txBody>
      </p:sp>
      <p:grpSp>
        <p:nvGrpSpPr>
          <p:cNvPr id="3" name="Group 19"/>
          <p:cNvGrpSpPr/>
          <p:nvPr/>
        </p:nvGrpSpPr>
        <p:grpSpPr>
          <a:xfrm>
            <a:off x="3840618" y="1798617"/>
            <a:ext cx="8947435" cy="2364139"/>
            <a:chOff x="3048002" y="1117604"/>
            <a:chExt cx="6291165" cy="1662285"/>
          </a:xfrm>
          <a:solidFill>
            <a:schemeClr val="accent1">
              <a:lumMod val="50000"/>
            </a:schemeClr>
          </a:solidFill>
        </p:grpSpPr>
        <p:grpSp>
          <p:nvGrpSpPr>
            <p:cNvPr id="4" name="Group 19"/>
            <p:cNvGrpSpPr/>
            <p:nvPr/>
          </p:nvGrpSpPr>
          <p:grpSpPr>
            <a:xfrm>
              <a:off x="3048002" y="1117604"/>
              <a:ext cx="6291165" cy="1662285"/>
              <a:chOff x="3048002" y="1117604"/>
              <a:chExt cx="6291165" cy="1662285"/>
            </a:xfrm>
            <a:grpFill/>
          </p:grpSpPr>
          <p:sp>
            <p:nvSpPr>
              <p:cNvPr id="22" name="Alternate Process 21"/>
              <p:cNvSpPr/>
              <p:nvPr/>
            </p:nvSpPr>
            <p:spPr>
              <a:xfrm>
                <a:off x="3048002" y="1868507"/>
                <a:ext cx="2971800" cy="911382"/>
              </a:xfrm>
              <a:prstGeom prst="flowChartAlternateProcess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5023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551" dirty="0">
                    <a:solidFill>
                      <a:srgbClr val="FFFFFF"/>
                    </a:solidFill>
                    <a:ea typeface="MS PGothic" pitchFamily="34" charset="-128"/>
                    <a:cs typeface="Arial" pitchFamily="34" charset="0"/>
                  </a:rPr>
                  <a:t>EFT </a:t>
                </a:r>
                <a:r>
                  <a:rPr lang="en-US" sz="4551" dirty="0" err="1">
                    <a:solidFill>
                      <a:srgbClr val="FFFFFF"/>
                    </a:solidFill>
                    <a:ea typeface="MS PGothic" pitchFamily="34" charset="-128"/>
                    <a:cs typeface="Arial" pitchFamily="34" charset="0"/>
                  </a:rPr>
                  <a:t>Lagrangian</a:t>
                </a:r>
                <a:endParaRPr lang="en-US" sz="4551" dirty="0">
                  <a:solidFill>
                    <a:srgbClr val="FFFFFF"/>
                  </a:solidFill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724398" y="1117604"/>
                <a:ext cx="4614769" cy="680415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defTabSz="65023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44" i="1" dirty="0">
                    <a:solidFill>
                      <a:srgbClr val="000000"/>
                    </a:solidFill>
                    <a:ea typeface="MS PGothic" pitchFamily="34" charset="-128"/>
                  </a:rPr>
                  <a:t>Low energy EFT – </a:t>
                </a:r>
                <a:br>
                  <a:rPr lang="en-US" sz="2844" i="1" dirty="0">
                    <a:solidFill>
                      <a:srgbClr val="000000"/>
                    </a:solidFill>
                    <a:ea typeface="MS PGothic" pitchFamily="34" charset="-128"/>
                  </a:rPr>
                </a:br>
                <a:r>
                  <a:rPr lang="en-US" sz="2844" i="1" dirty="0">
                    <a:solidFill>
                      <a:srgbClr val="000000"/>
                    </a:solidFill>
                    <a:ea typeface="MS PGothic" pitchFamily="34" charset="-128"/>
                  </a:rPr>
                  <a:t>Cutoff </a:t>
                </a:r>
                <a:r>
                  <a:rPr lang="en-US" sz="2844" i="1" dirty="0" err="1">
                    <a:solidFill>
                      <a:srgbClr val="FF0000"/>
                    </a:solidFill>
                    <a:latin typeface="Symbol" charset="2"/>
                    <a:ea typeface="MS PGothic" pitchFamily="34" charset="-128"/>
                    <a:cs typeface="Symbol" charset="2"/>
                  </a:rPr>
                  <a:t>L</a:t>
                </a:r>
                <a:r>
                  <a:rPr lang="en-US" sz="2844" i="1" baseline="-25000" dirty="0" err="1">
                    <a:solidFill>
                      <a:srgbClr val="FF0000"/>
                    </a:solidFill>
                    <a:latin typeface="Times New Roman"/>
                    <a:ea typeface="MS PGothic" pitchFamily="34" charset="-128"/>
                    <a:cs typeface="Times New Roman"/>
                  </a:rPr>
                  <a:t>br</a:t>
                </a:r>
                <a:r>
                  <a:rPr lang="en-US" sz="2844" i="1" dirty="0">
                    <a:solidFill>
                      <a:srgbClr val="FF0000"/>
                    </a:solidFill>
                    <a:latin typeface="Symbol" charset="2"/>
                    <a:ea typeface="MS PGothic" pitchFamily="34" charset="-128"/>
                    <a:cs typeface="Symbol" charset="2"/>
                  </a:rPr>
                  <a:t>&gt;&gt;</a:t>
                </a:r>
                <a:r>
                  <a:rPr lang="en-US" sz="2844" i="1" dirty="0">
                    <a:solidFill>
                      <a:srgbClr val="FF0000"/>
                    </a:solidFill>
                    <a:ea typeface="MS PGothic" pitchFamily="34" charset="-128"/>
                    <a:cs typeface="Symbol" charset="2"/>
                  </a:rPr>
                  <a:t>Q</a:t>
                </a:r>
                <a:r>
                  <a:rPr lang="en-US" sz="2844" i="1" dirty="0">
                    <a:solidFill>
                      <a:srgbClr val="000000"/>
                    </a:solidFill>
                    <a:ea typeface="MS PGothic" pitchFamily="34" charset="-128"/>
                  </a:rPr>
                  <a:t> dictates viable </a:t>
                </a:r>
                <a:r>
                  <a:rPr lang="en-US" sz="2844" i="1" dirty="0">
                    <a:solidFill>
                      <a:srgbClr val="FF0000"/>
                    </a:solidFill>
                    <a:ea typeface="MS PGothic" pitchFamily="34" charset="-128"/>
                  </a:rPr>
                  <a:t>deg. of freedom</a:t>
                </a:r>
              </a:p>
            </p:txBody>
          </p:sp>
        </p:grpSp>
        <p:sp>
          <p:nvSpPr>
            <p:cNvPr id="26" name="Down Arrow 25"/>
            <p:cNvSpPr/>
            <p:nvPr/>
          </p:nvSpPr>
          <p:spPr>
            <a:xfrm>
              <a:off x="4343400" y="1219200"/>
              <a:ext cx="381000" cy="649307"/>
            </a:xfrm>
            <a:prstGeom prst="downArrow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650230" fontAlgn="base">
                <a:spcBef>
                  <a:spcPct val="0"/>
                </a:spcBef>
                <a:spcAft>
                  <a:spcPct val="0"/>
                </a:spcAft>
              </a:pPr>
              <a:endParaRPr lang="he-IL" sz="2844">
                <a:solidFill>
                  <a:srgbClr val="000000"/>
                </a:solidFill>
                <a:ea typeface="MS PGothic" pitchFamily="34" charset="-128"/>
              </a:endParaRPr>
            </a:p>
          </p:txBody>
        </p:sp>
      </p:grpSp>
      <p:sp>
        <p:nvSpPr>
          <p:cNvPr id="28" name="Connector 27"/>
          <p:cNvSpPr/>
          <p:nvPr/>
        </p:nvSpPr>
        <p:spPr>
          <a:xfrm>
            <a:off x="47546" y="4778989"/>
            <a:ext cx="2384212" cy="2492587"/>
          </a:xfrm>
          <a:prstGeom prst="flowChartConnector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50230" fontAlgn="base">
              <a:spcBef>
                <a:spcPct val="0"/>
              </a:spcBef>
              <a:spcAft>
                <a:spcPct val="0"/>
              </a:spcAft>
            </a:pPr>
            <a:r>
              <a:rPr lang="en-US" sz="2844" dirty="0">
                <a:solidFill>
                  <a:srgbClr val="FFFFFF"/>
                </a:solidFill>
                <a:ea typeface="MS PGothic" pitchFamily="34" charset="-128"/>
              </a:rPr>
              <a:t>Wave functions</a:t>
            </a:r>
          </a:p>
          <a:p>
            <a:pPr algn="ctr" defTabSz="650230" fontAlgn="base">
              <a:spcBef>
                <a:spcPct val="0"/>
              </a:spcBef>
              <a:spcAft>
                <a:spcPct val="0"/>
              </a:spcAft>
            </a:pPr>
            <a:endParaRPr lang="en-US" sz="2844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29" name="Bent Arrow 28"/>
          <p:cNvSpPr/>
          <p:nvPr/>
        </p:nvSpPr>
        <p:spPr>
          <a:xfrm rot="5400000" flipV="1">
            <a:off x="1525077" y="2484824"/>
            <a:ext cx="1644793" cy="2986288"/>
          </a:xfrm>
          <a:prstGeom prst="bentArrow">
            <a:avLst>
              <a:gd name="adj1" fmla="val 14286"/>
              <a:gd name="adj2" fmla="val 13149"/>
              <a:gd name="adj3" fmla="val 13939"/>
              <a:gd name="adj4" fmla="val 43750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73148" y="3383028"/>
            <a:ext cx="1950723" cy="114274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650230" fontAlgn="base">
              <a:spcBef>
                <a:spcPct val="0"/>
              </a:spcBef>
              <a:spcAft>
                <a:spcPct val="0"/>
              </a:spcAft>
            </a:pPr>
            <a:r>
              <a:rPr lang="en-US" sz="3413" i="1" dirty="0">
                <a:solidFill>
                  <a:srgbClr val="000000"/>
                </a:solidFill>
                <a:ea typeface="MS PGothic" pitchFamily="34" charset="-128"/>
              </a:rPr>
              <a:t>Nuclear potential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C9CA8-B60B-4624-BE51-8A0F5608EA1E}" type="slidenum">
              <a:rPr lang="en-US"/>
              <a:pPr/>
              <a:t>15</a:t>
            </a:fld>
            <a:endParaRPr lang="en-US"/>
          </a:p>
        </p:txBody>
      </p:sp>
      <p:sp>
        <p:nvSpPr>
          <p:cNvPr id="15" name="Alternate Process 31"/>
          <p:cNvSpPr/>
          <p:nvPr/>
        </p:nvSpPr>
        <p:spPr>
          <a:xfrm>
            <a:off x="3840614" y="6055145"/>
            <a:ext cx="4226560" cy="2774534"/>
          </a:xfrm>
          <a:prstGeom prst="flowChartAlternateProcess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50230" fontAlgn="base">
              <a:spcBef>
                <a:spcPct val="0"/>
              </a:spcBef>
              <a:spcAft>
                <a:spcPct val="0"/>
              </a:spcAft>
            </a:pPr>
            <a:r>
              <a:rPr lang="en-US" sz="3982" dirty="0">
                <a:solidFill>
                  <a:srgbClr val="FFFFFF"/>
                </a:solidFill>
                <a:ea typeface="MS PGothic" pitchFamily="34" charset="-128"/>
                <a:cs typeface="Arial" pitchFamily="34" charset="0"/>
              </a:rPr>
              <a:t>Nuclear Matrix Element of characteristic momentum </a:t>
            </a:r>
            <a:r>
              <a:rPr lang="en-US" sz="5120" i="1" dirty="0">
                <a:solidFill>
                  <a:srgbClr val="FF0000"/>
                </a:solidFill>
                <a:ea typeface="MS PGothic" pitchFamily="34" charset="-128"/>
                <a:cs typeface="Arial" pitchFamily="34" charset="0"/>
              </a:rPr>
              <a:t>Q</a:t>
            </a:r>
            <a:endParaRPr lang="en-US" sz="3982" i="1" dirty="0">
              <a:solidFill>
                <a:srgbClr val="FF0000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6" name="Bent Arrow 15"/>
          <p:cNvSpPr/>
          <p:nvPr/>
        </p:nvSpPr>
        <p:spPr>
          <a:xfrm flipV="1">
            <a:off x="1143324" y="7349087"/>
            <a:ext cx="2697294" cy="975691"/>
          </a:xfrm>
          <a:prstGeom prst="ben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18" name="Bent Arrow 17"/>
          <p:cNvSpPr/>
          <p:nvPr/>
        </p:nvSpPr>
        <p:spPr>
          <a:xfrm flipH="1" flipV="1">
            <a:off x="8067177" y="7349087"/>
            <a:ext cx="2817704" cy="976020"/>
          </a:xfrm>
          <a:prstGeom prst="bentArrow">
            <a:avLst>
              <a:gd name="adj1" fmla="val 25000"/>
              <a:gd name="adj2" fmla="val 26550"/>
              <a:gd name="adj3" fmla="val 25000"/>
              <a:gd name="adj4" fmla="val 43750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ea typeface="MS PGothic" pitchFamily="34" charset="-128"/>
            </a:endParaRPr>
          </a:p>
        </p:txBody>
      </p:sp>
      <p:grpSp>
        <p:nvGrpSpPr>
          <p:cNvPr id="5" name="Group 23"/>
          <p:cNvGrpSpPr/>
          <p:nvPr/>
        </p:nvGrpSpPr>
        <p:grpSpPr>
          <a:xfrm>
            <a:off x="8067175" y="3193654"/>
            <a:ext cx="2986293" cy="1606708"/>
            <a:chOff x="6019800" y="2098489"/>
            <a:chExt cx="2099737" cy="1635311"/>
          </a:xfrm>
          <a:solidFill>
            <a:schemeClr val="accent1">
              <a:lumMod val="50000"/>
            </a:schemeClr>
          </a:solidFill>
        </p:grpSpPr>
        <p:sp>
          <p:nvSpPr>
            <p:cNvPr id="19" name="TextBox 18"/>
            <p:cNvSpPr txBox="1"/>
            <p:nvPr/>
          </p:nvSpPr>
          <p:spPr>
            <a:xfrm>
              <a:off x="6172200" y="2325707"/>
              <a:ext cx="1481667" cy="1163092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defTabSz="65023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413" i="1" dirty="0" err="1">
                  <a:solidFill>
                    <a:srgbClr val="000000"/>
                  </a:solidFill>
                  <a:ea typeface="MS PGothic" pitchFamily="34" charset="-128"/>
                </a:rPr>
                <a:t>Nöther</a:t>
              </a:r>
              <a:r>
                <a:rPr lang="en-US" sz="3413" i="1" dirty="0">
                  <a:solidFill>
                    <a:srgbClr val="000000"/>
                  </a:solidFill>
                  <a:ea typeface="MS PGothic" pitchFamily="34" charset="-128"/>
                </a:rPr>
                <a:t> current</a:t>
              </a:r>
            </a:p>
          </p:txBody>
        </p:sp>
        <p:sp>
          <p:nvSpPr>
            <p:cNvPr id="32" name="Bent Arrow 31"/>
            <p:cNvSpPr/>
            <p:nvPr/>
          </p:nvSpPr>
          <p:spPr>
            <a:xfrm rot="5400000">
              <a:off x="6252013" y="1866276"/>
              <a:ext cx="1635311" cy="2099737"/>
            </a:xfrm>
            <a:prstGeom prst="bentArrow">
              <a:avLst>
                <a:gd name="adj1" fmla="val 14286"/>
                <a:gd name="adj2" fmla="val 13149"/>
                <a:gd name="adj3" fmla="val 13939"/>
                <a:gd name="adj4" fmla="val 43750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650230" fontAlgn="base">
                <a:spcBef>
                  <a:spcPct val="0"/>
                </a:spcBef>
                <a:spcAft>
                  <a:spcPct val="0"/>
                </a:spcAft>
              </a:pPr>
              <a:endParaRPr lang="he-IL" sz="2844">
                <a:solidFill>
                  <a:prstClr val="black"/>
                </a:solidFill>
                <a:ea typeface="MS PGothic" pitchFamily="34" charset="-128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771063" y="4563942"/>
            <a:ext cx="6502400" cy="1405385"/>
          </a:xfrm>
          <a:prstGeom prst="rect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lvl="1"/>
            <a:r>
              <a:rPr lang="en-US" sz="2844" b="1" i="1" u="sng" dirty="0">
                <a:solidFill>
                  <a:schemeClr val="bg1">
                    <a:lumMod val="75000"/>
                    <a:lumOff val="25000"/>
                  </a:schemeClr>
                </a:solidFill>
              </a:rPr>
              <a:t>Theoretical uncertainty quantification: </a:t>
            </a:r>
            <a:br>
              <a:rPr lang="en-US" sz="2844" b="1" i="1" u="sng" dirty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en-US" sz="2844" b="1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Power Counting</a:t>
            </a:r>
            <a:r>
              <a:rPr lang="en-US" sz="2844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: systematic expansion </a:t>
            </a:r>
            <a:br>
              <a:rPr lang="en-US" sz="2844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en-US" sz="2844" b="1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RG </a:t>
            </a:r>
            <a:r>
              <a:rPr lang="en-US" sz="2844" b="1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invariance</a:t>
            </a:r>
            <a:r>
              <a:rPr lang="en-US" sz="2844" dirty="0">
                <a:solidFill>
                  <a:schemeClr val="bg1">
                    <a:lumMod val="75000"/>
                    <a:lumOff val="25000"/>
                  </a:schemeClr>
                </a:solidFill>
              </a:rPr>
              <a:t>: cutoff variation</a:t>
            </a:r>
          </a:p>
        </p:txBody>
      </p:sp>
    </p:spTree>
    <p:extLst>
      <p:ext uri="{BB962C8B-B14F-4D97-AF65-F5344CB8AC3E}">
        <p14:creationId xmlns:p14="http://schemas.microsoft.com/office/powerpoint/2010/main" val="207292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</p:spPr>
        <p:txBody>
          <a:bodyPr/>
          <a:lstStyle/>
          <a:p>
            <a:pPr marL="0" marR="0" indent="0" algn="l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The scattering operators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258" dirty="0"/>
              <a:t>How to find the nuclear currents?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D3E89D50-CFAD-D24D-87C9-F59FFE97E4A0}" type="slidenum">
              <a:rPr lang="en-US" smtClean="0"/>
              <a:t>16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52644" y="2275841"/>
            <a:ext cx="1369286" cy="53001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44" dirty="0">
                <a:solidFill>
                  <a:schemeClr val="tx1">
                    <a:lumMod val="20000"/>
                    <a:lumOff val="80000"/>
                  </a:schemeClr>
                </a:solidFill>
              </a:rPr>
              <a:t>Couplings: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4677" y="2994451"/>
            <a:ext cx="3180260" cy="96770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44" dirty="0">
                <a:solidFill>
                  <a:schemeClr val="tx1">
                    <a:lumMod val="20000"/>
                    <a:lumOff val="80000"/>
                  </a:schemeClr>
                </a:solidFill>
              </a:rPr>
              <a:t>U(1): </a:t>
            </a:r>
            <a:r>
              <a:rPr lang="en-US" sz="2844" dirty="0" err="1">
                <a:solidFill>
                  <a:schemeClr val="tx1">
                    <a:lumMod val="20000"/>
                    <a:lumOff val="80000"/>
                  </a:schemeClr>
                </a:solidFill>
              </a:rPr>
              <a:t>anapole</a:t>
            </a:r>
            <a:r>
              <a:rPr lang="en-US" sz="2844" dirty="0">
                <a:solidFill>
                  <a:schemeClr val="tx1">
                    <a:lumMod val="20000"/>
                    <a:lumOff val="80000"/>
                  </a:schemeClr>
                </a:solidFill>
              </a:rPr>
              <a:t>,</a:t>
            </a:r>
            <a:br>
              <a:rPr lang="en-US" sz="2844" dirty="0">
                <a:solidFill>
                  <a:schemeClr val="tx1">
                    <a:lumMod val="20000"/>
                    <a:lumOff val="80000"/>
                  </a:schemeClr>
                </a:solidFill>
              </a:rPr>
            </a:br>
            <a:r>
              <a:rPr lang="en-US" sz="2844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         E/M dipole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81553" y="4212889"/>
            <a:ext cx="3199020" cy="53001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44" dirty="0">
                <a:solidFill>
                  <a:schemeClr val="tx1">
                    <a:lumMod val="20000"/>
                    <a:lumOff val="80000"/>
                  </a:schemeClr>
                </a:solidFill>
              </a:rPr>
              <a:t>Scalar, Pseudo-scalar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0415" y="5037372"/>
            <a:ext cx="3211374" cy="53001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44" dirty="0">
                <a:solidFill>
                  <a:schemeClr val="tx1">
                    <a:lumMod val="20000"/>
                    <a:lumOff val="80000"/>
                  </a:schemeClr>
                </a:solidFill>
              </a:rPr>
              <a:t>Vector, Axial-vector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82523" y="5861856"/>
            <a:ext cx="2771913" cy="53001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44" dirty="0">
                <a:solidFill>
                  <a:schemeClr val="tx1">
                    <a:lumMod val="20000"/>
                    <a:lumOff val="80000"/>
                  </a:schemeClr>
                </a:solidFill>
              </a:rPr>
              <a:t>Tensor, Pseudo-tensor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559912" y="4216006"/>
                <a:ext cx="5041288" cy="530017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44" i="1" smtClean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latin typeface="Cambria Math" charset="0"/>
                        </a:rPr>
                        <m:t>𝜋</m:t>
                      </m:r>
                      <m:r>
                        <a:rPr lang="en-US" sz="2844" i="1" smtClean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latin typeface="Cambria Math" charset="0"/>
                        </a:rPr>
                        <m:t>𝑁</m:t>
                      </m:r>
                      <m:r>
                        <a:rPr lang="en-US" sz="2844" i="1" smtClean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844" i="1" smtClean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latin typeface="Cambria Math" charset="0"/>
                        </a:rPr>
                        <m:t>𝜎</m:t>
                      </m:r>
                      <m:r>
                        <a:rPr lang="en-US" sz="2844" i="1" smtClean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844" i="1" smtClean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latin typeface="Cambria Math" charset="0"/>
                        </a:rPr>
                        <m:t>𝑡𝑒𝑟𝑚𝑠</m:t>
                      </m:r>
                    </m:oMath>
                  </m:oMathPara>
                </a14:m>
                <a:endParaRPr lang="en-US" sz="2844" dirty="0">
                  <a:solidFill>
                    <a:schemeClr val="tx1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9912" y="4216006"/>
                <a:ext cx="5041288" cy="53001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559912" y="5037372"/>
                <a:ext cx="5041288" cy="530017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44" b="0" i="1" smtClean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latin typeface="Cambria Math" charset="0"/>
                        </a:rPr>
                        <m:t>𝑇</m:t>
                      </m:r>
                      <m:r>
                        <a:rPr lang="en-US" sz="2844" i="1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latin typeface="Cambria Math" charset="0"/>
                        </a:rPr>
                        <m:t>h𝑒</m:t>
                      </m:r>
                      <m:r>
                        <a:rPr lang="en-US" sz="2844" i="1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844" i="1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latin typeface="Cambria Math" charset="0"/>
                        </a:rPr>
                        <m:t>𝑤𝑒𝑎𝑘</m:t>
                      </m:r>
                      <m:r>
                        <a:rPr lang="en-US" sz="2844" i="1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844" i="1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latin typeface="Cambria Math" charset="0"/>
                        </a:rPr>
                        <m:t>𝑔𝑎𝑢𝑔𝑒</m:t>
                      </m:r>
                      <m:r>
                        <a:rPr lang="en-US" sz="2844" i="1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latin typeface="Cambria Math" charset="0"/>
                        </a:rPr>
                        <m:t>!</m:t>
                      </m:r>
                    </m:oMath>
                  </m:oMathPara>
                </a14:m>
                <a:endParaRPr lang="en-US" sz="2844" dirty="0">
                  <a:solidFill>
                    <a:schemeClr val="tx1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9912" y="5037372"/>
                <a:ext cx="5041288" cy="53001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548976" y="5861856"/>
                <a:ext cx="5052224" cy="530017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>
                <a:softEdge rad="0"/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44" i="1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latin typeface="Cambria Math" charset="0"/>
                        </a:rPr>
                        <m:t>𝑓𝑜𝑟𝑚</m:t>
                      </m:r>
                      <m:r>
                        <a:rPr lang="en-US" sz="2844" i="1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844" i="1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latin typeface="Cambria Math" charset="0"/>
                        </a:rPr>
                        <m:t>𝑓𝑎𝑐𝑡𝑜𝑟𝑠</m:t>
                      </m:r>
                      <m:r>
                        <a:rPr lang="en-US" sz="2844" i="1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844" i="1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latin typeface="Cambria Math" charset="0"/>
                        </a:rPr>
                        <m:t>𝑓𝑟𝑜𝑚</m:t>
                      </m:r>
                      <m:r>
                        <a:rPr lang="en-US" sz="2844" i="1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844" i="1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latin typeface="Cambria Math" charset="0"/>
                        </a:rPr>
                        <m:t>𝑙𝑎𝑡𝑡𝑖𝑐𝑒</m:t>
                      </m:r>
                    </m:oMath>
                  </m:oMathPara>
                </a14:m>
                <a:endParaRPr lang="en-US" sz="2844" dirty="0">
                  <a:solidFill>
                    <a:schemeClr val="tx1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976" y="5861856"/>
                <a:ext cx="5052224" cy="53001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chemeClr val="accent2">
                    <a:lumMod val="50000"/>
                  </a:schemeClr>
                </a:solidFill>
              </a:ln>
              <a:effectLst>
                <a:softEdge rad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301227" y="2275841"/>
            <a:ext cx="2087431" cy="53001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44" dirty="0">
                <a:solidFill>
                  <a:schemeClr val="tx1">
                    <a:lumMod val="20000"/>
                    <a:lumOff val="80000"/>
                  </a:schemeClr>
                </a:solidFill>
              </a:rPr>
              <a:t>Nuclear currents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548974" y="3171547"/>
                <a:ext cx="5052226" cy="57426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44" i="1" smtClean="0">
                              <a:solidFill>
                                <a:schemeClr val="tx1">
                                  <a:lumMod val="20000"/>
                                  <a:lumOff val="8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844" i="1">
                              <a:solidFill>
                                <a:schemeClr val="tx1">
                                  <a:lumMod val="20000"/>
                                  <a:lumOff val="80000"/>
                                </a:schemeClr>
                              </a:solidFill>
                              <a:latin typeface="Cambria Math" charset="0"/>
                            </a:rPr>
                            <m:t>𝐽</m:t>
                          </m:r>
                        </m:e>
                        <m:sub>
                          <m:r>
                            <a:rPr lang="en-US" sz="2844" i="1">
                              <a:solidFill>
                                <a:schemeClr val="tx1">
                                  <a:lumMod val="20000"/>
                                  <a:lumOff val="80000"/>
                                </a:schemeClr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  <m:sup>
                          <m:r>
                            <a:rPr lang="en-US" sz="2844" i="1">
                              <a:solidFill>
                                <a:schemeClr val="tx1">
                                  <a:lumMod val="20000"/>
                                  <a:lumOff val="80000"/>
                                </a:schemeClr>
                              </a:solidFill>
                              <a:latin typeface="Cambria Math" charset="0"/>
                            </a:rPr>
                            <m:t>𝐸𝑀</m:t>
                          </m:r>
                        </m:sup>
                      </m:sSubSup>
                    </m:oMath>
                  </m:oMathPara>
                </a14:m>
                <a:endParaRPr lang="en-US" sz="2844" dirty="0">
                  <a:solidFill>
                    <a:schemeClr val="tx1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974" y="3171547"/>
                <a:ext cx="5052226" cy="57426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ight Brace 21"/>
          <p:cNvSpPr/>
          <p:nvPr/>
        </p:nvSpPr>
        <p:spPr>
          <a:xfrm>
            <a:off x="9647890" y="4212889"/>
            <a:ext cx="251148" cy="1316187"/>
          </a:xfrm>
          <a:prstGeom prst="rightBrace">
            <a:avLst/>
          </a:prstGeom>
          <a:noFill/>
          <a:ln w="38100" cap="flat" cmpd="sng" algn="ctr">
            <a:solidFill>
              <a:srgbClr val="4F81BD"/>
            </a:solidFill>
            <a:prstDash val="solid"/>
          </a:ln>
          <a:effectLst>
            <a:outerShdw blurRad="50800" dist="25400" algn="bl" rotWithShape="0">
              <a:srgbClr val="000000">
                <a:alpha val="6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969323" y="3606211"/>
            <a:ext cx="2264402" cy="175432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These have pion poles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"/>
              <a:cs typeface="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"/>
              <a:cs typeface="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"/>
              <a:cs typeface="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"/>
              <a:cs typeface="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8224" y="4121280"/>
            <a:ext cx="2006600" cy="1181100"/>
          </a:xfrm>
          <a:prstGeom prst="rect">
            <a:avLst/>
          </a:prstGeom>
        </p:spPr>
      </p:pic>
      <p:sp>
        <p:nvSpPr>
          <p:cNvPr id="25" name="Right Brace 24"/>
          <p:cNvSpPr/>
          <p:nvPr/>
        </p:nvSpPr>
        <p:spPr>
          <a:xfrm>
            <a:off x="9644507" y="3138165"/>
            <a:ext cx="287963" cy="2429224"/>
          </a:xfrm>
          <a:prstGeom prst="rightBrace">
            <a:avLst>
              <a:gd name="adj1" fmla="val 8333"/>
              <a:gd name="adj2" fmla="val 64720"/>
            </a:avLst>
          </a:prstGeom>
          <a:noFill/>
          <a:ln w="38100" cap="flat" cmpd="sng" algn="ctr">
            <a:solidFill>
              <a:srgbClr val="4F81BD"/>
            </a:solidFill>
            <a:prstDash val="dash"/>
          </a:ln>
          <a:effectLst>
            <a:outerShdw blurRad="50800" dist="25400" algn="bl" rotWithShape="0">
              <a:srgbClr val="000000">
                <a:alpha val="6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901599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258" dirty="0"/>
              <a:t>How to find the nuclear currents?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D3E89D50-CFAD-D24D-87C9-F59FFE97E4A0}" type="slidenum">
              <a:rPr lang="en-US" smtClean="0"/>
              <a:t>17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52644" y="2275841"/>
            <a:ext cx="1369286" cy="53001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44" dirty="0">
                <a:solidFill>
                  <a:schemeClr val="tx1">
                    <a:lumMod val="20000"/>
                    <a:lumOff val="80000"/>
                  </a:schemeClr>
                </a:solidFill>
              </a:rPr>
              <a:t>Couplings: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4677" y="2994451"/>
            <a:ext cx="3180260" cy="96770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44" dirty="0">
                <a:solidFill>
                  <a:schemeClr val="tx1">
                    <a:lumMod val="20000"/>
                    <a:lumOff val="80000"/>
                  </a:schemeClr>
                </a:solidFill>
              </a:rPr>
              <a:t>U(1): </a:t>
            </a:r>
            <a:r>
              <a:rPr lang="en-US" sz="2844" dirty="0" err="1">
                <a:solidFill>
                  <a:schemeClr val="tx1">
                    <a:lumMod val="20000"/>
                    <a:lumOff val="80000"/>
                  </a:schemeClr>
                </a:solidFill>
              </a:rPr>
              <a:t>anapole</a:t>
            </a:r>
            <a:r>
              <a:rPr lang="en-US" sz="2844" dirty="0">
                <a:solidFill>
                  <a:schemeClr val="tx1">
                    <a:lumMod val="20000"/>
                    <a:lumOff val="80000"/>
                  </a:schemeClr>
                </a:solidFill>
              </a:rPr>
              <a:t>,</a:t>
            </a:r>
            <a:br>
              <a:rPr lang="en-US" sz="2844" dirty="0">
                <a:solidFill>
                  <a:schemeClr val="tx1">
                    <a:lumMod val="20000"/>
                    <a:lumOff val="80000"/>
                  </a:schemeClr>
                </a:solidFill>
              </a:rPr>
            </a:br>
            <a:r>
              <a:rPr lang="en-US" sz="2844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         E/M dipole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81553" y="4212889"/>
            <a:ext cx="3199020" cy="53001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44" dirty="0">
                <a:solidFill>
                  <a:schemeClr val="tx1">
                    <a:lumMod val="20000"/>
                    <a:lumOff val="80000"/>
                  </a:schemeClr>
                </a:solidFill>
              </a:rPr>
              <a:t>Scalar, Pseudo-scalar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0415" y="5037372"/>
            <a:ext cx="3211374" cy="53001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44" dirty="0">
                <a:solidFill>
                  <a:schemeClr val="tx1">
                    <a:lumMod val="20000"/>
                    <a:lumOff val="80000"/>
                  </a:schemeClr>
                </a:solidFill>
              </a:rPr>
              <a:t>Vector, Axial-vector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82523" y="5861856"/>
            <a:ext cx="2771913" cy="53001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44" dirty="0">
                <a:solidFill>
                  <a:schemeClr val="tx1">
                    <a:lumMod val="20000"/>
                    <a:lumOff val="80000"/>
                  </a:schemeClr>
                </a:solidFill>
              </a:rPr>
              <a:t>Tensor, Pseudo-tensor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559912" y="4216006"/>
                <a:ext cx="5041288" cy="530017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44" i="1" smtClean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latin typeface="Cambria Math" charset="0"/>
                        </a:rPr>
                        <m:t>𝜋</m:t>
                      </m:r>
                      <m:r>
                        <a:rPr lang="en-US" sz="2844" i="1" smtClean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latin typeface="Cambria Math" charset="0"/>
                        </a:rPr>
                        <m:t>𝑁</m:t>
                      </m:r>
                      <m:r>
                        <a:rPr lang="en-US" sz="2844" i="1" smtClean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844" i="1" smtClean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latin typeface="Cambria Math" charset="0"/>
                        </a:rPr>
                        <m:t>𝜎</m:t>
                      </m:r>
                      <m:r>
                        <a:rPr lang="en-US" sz="2844" i="1" smtClean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844" i="1" smtClean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latin typeface="Cambria Math" charset="0"/>
                        </a:rPr>
                        <m:t>𝑡𝑒𝑟𝑚𝑠</m:t>
                      </m:r>
                    </m:oMath>
                  </m:oMathPara>
                </a14:m>
                <a:endParaRPr lang="en-US" sz="2844" dirty="0">
                  <a:solidFill>
                    <a:schemeClr val="tx1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9912" y="4216006"/>
                <a:ext cx="5041288" cy="53001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559912" y="5037372"/>
                <a:ext cx="5041288" cy="530017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44" b="0" i="1" smtClean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latin typeface="Cambria Math" charset="0"/>
                        </a:rPr>
                        <m:t>𝑇</m:t>
                      </m:r>
                      <m:r>
                        <a:rPr lang="en-US" sz="2844" i="1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latin typeface="Cambria Math" charset="0"/>
                        </a:rPr>
                        <m:t>h𝑒</m:t>
                      </m:r>
                      <m:r>
                        <a:rPr lang="en-US" sz="2844" i="1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844" i="1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latin typeface="Cambria Math" charset="0"/>
                        </a:rPr>
                        <m:t>𝑤𝑒𝑎𝑘</m:t>
                      </m:r>
                      <m:r>
                        <a:rPr lang="en-US" sz="2844" i="1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844" i="1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latin typeface="Cambria Math" charset="0"/>
                        </a:rPr>
                        <m:t>𝑔𝑎𝑢𝑔𝑒</m:t>
                      </m:r>
                      <m:r>
                        <a:rPr lang="en-US" sz="2844" i="1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latin typeface="Cambria Math" charset="0"/>
                        </a:rPr>
                        <m:t>!</m:t>
                      </m:r>
                    </m:oMath>
                  </m:oMathPara>
                </a14:m>
                <a:endParaRPr lang="en-US" sz="2844" dirty="0">
                  <a:solidFill>
                    <a:schemeClr val="tx1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9912" y="5037372"/>
                <a:ext cx="5041288" cy="53001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548976" y="5861856"/>
                <a:ext cx="5052224" cy="530017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>
                <a:softEdge rad="0"/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44" b="0" i="1" smtClean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latin typeface="Cambria Math" charset="0"/>
                        </a:rPr>
                        <m:t>𝑓𝑜𝑟𝑚</m:t>
                      </m:r>
                      <m:r>
                        <a:rPr lang="en-US" sz="2844" b="0" i="1" smtClean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844" b="0" i="1" smtClean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latin typeface="Cambria Math" charset="0"/>
                        </a:rPr>
                        <m:t>𝑓𝑎𝑐𝑡𝑜𝑟𝑠</m:t>
                      </m:r>
                      <m:r>
                        <a:rPr lang="en-US" sz="2844" b="0" i="1" smtClean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844" b="0" i="1" smtClean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latin typeface="Cambria Math" charset="0"/>
                        </a:rPr>
                        <m:t>𝑓𝑟𝑜𝑚</m:t>
                      </m:r>
                      <m:r>
                        <a:rPr lang="en-US" sz="2844" b="0" i="1" smtClean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844" b="0" i="1" smtClean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latin typeface="Cambria Math" charset="0"/>
                        </a:rPr>
                        <m:t>𝑙𝑎𝑡𝑡𝑖𝑐𝑒</m:t>
                      </m:r>
                    </m:oMath>
                  </m:oMathPara>
                </a14:m>
                <a:endParaRPr lang="en-US" sz="2844" dirty="0">
                  <a:solidFill>
                    <a:schemeClr val="tx1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976" y="5861856"/>
                <a:ext cx="5052224" cy="53001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chemeClr val="accent2">
                    <a:lumMod val="50000"/>
                  </a:schemeClr>
                </a:solidFill>
              </a:ln>
              <a:effectLst>
                <a:softEdge rad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301227" y="2275841"/>
            <a:ext cx="2087431" cy="53001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44" dirty="0">
                <a:solidFill>
                  <a:schemeClr val="tx1">
                    <a:lumMod val="20000"/>
                    <a:lumOff val="80000"/>
                  </a:schemeClr>
                </a:solidFill>
              </a:rPr>
              <a:t>Nuclear currents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548974" y="3171547"/>
                <a:ext cx="5052226" cy="57426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44" i="1" smtClean="0">
                              <a:solidFill>
                                <a:schemeClr val="tx1">
                                  <a:lumMod val="20000"/>
                                  <a:lumOff val="8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844" i="1">
                              <a:solidFill>
                                <a:schemeClr val="tx1">
                                  <a:lumMod val="20000"/>
                                  <a:lumOff val="80000"/>
                                </a:schemeClr>
                              </a:solidFill>
                              <a:latin typeface="Cambria Math" charset="0"/>
                            </a:rPr>
                            <m:t>𝐽</m:t>
                          </m:r>
                        </m:e>
                        <m:sub>
                          <m:r>
                            <a:rPr lang="en-US" sz="2844" i="1">
                              <a:solidFill>
                                <a:schemeClr val="tx1">
                                  <a:lumMod val="20000"/>
                                  <a:lumOff val="80000"/>
                                </a:schemeClr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  <m:sup>
                          <m:r>
                            <a:rPr lang="en-US" sz="2844" i="1">
                              <a:solidFill>
                                <a:schemeClr val="tx1">
                                  <a:lumMod val="20000"/>
                                  <a:lumOff val="80000"/>
                                </a:schemeClr>
                              </a:solidFill>
                              <a:latin typeface="Cambria Math" charset="0"/>
                            </a:rPr>
                            <m:t>𝐸𝑀</m:t>
                          </m:r>
                        </m:sup>
                      </m:sSubSup>
                    </m:oMath>
                  </m:oMathPara>
                </a14:m>
                <a:endParaRPr lang="en-US" sz="2844" dirty="0">
                  <a:solidFill>
                    <a:schemeClr val="tx1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974" y="3171547"/>
                <a:ext cx="5052226" cy="57426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ight Brace 21"/>
          <p:cNvSpPr/>
          <p:nvPr/>
        </p:nvSpPr>
        <p:spPr>
          <a:xfrm>
            <a:off x="9647890" y="4212889"/>
            <a:ext cx="251148" cy="1316187"/>
          </a:xfrm>
          <a:prstGeom prst="rightBrace">
            <a:avLst/>
          </a:prstGeom>
          <a:noFill/>
          <a:ln w="38100" cap="flat" cmpd="sng" algn="ctr">
            <a:solidFill>
              <a:srgbClr val="4F81BD"/>
            </a:solidFill>
            <a:prstDash val="solid"/>
          </a:ln>
          <a:effectLst>
            <a:outerShdw blurRad="50800" dist="25400" algn="bl" rotWithShape="0">
              <a:srgbClr val="000000">
                <a:alpha val="6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969323" y="3606211"/>
            <a:ext cx="2264402" cy="175432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These have pion poles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"/>
              <a:cs typeface="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"/>
              <a:cs typeface="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"/>
              <a:cs typeface="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"/>
              <a:cs typeface="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8224" y="4121280"/>
            <a:ext cx="2006600" cy="1181100"/>
          </a:xfrm>
          <a:prstGeom prst="rect">
            <a:avLst/>
          </a:prstGeom>
        </p:spPr>
      </p:pic>
      <p:sp>
        <p:nvSpPr>
          <p:cNvPr id="25" name="Right Brace 24"/>
          <p:cNvSpPr/>
          <p:nvPr/>
        </p:nvSpPr>
        <p:spPr>
          <a:xfrm>
            <a:off x="9644507" y="3138165"/>
            <a:ext cx="287963" cy="2429224"/>
          </a:xfrm>
          <a:prstGeom prst="rightBrace">
            <a:avLst>
              <a:gd name="adj1" fmla="val 8333"/>
              <a:gd name="adj2" fmla="val 64720"/>
            </a:avLst>
          </a:prstGeom>
          <a:noFill/>
          <a:ln w="38100" cap="flat" cmpd="sng" algn="ctr">
            <a:solidFill>
              <a:srgbClr val="4F81BD"/>
            </a:solidFill>
            <a:prstDash val="dash"/>
          </a:ln>
          <a:effectLst>
            <a:outerShdw blurRad="50800" dist="25400" algn="bl" rotWithShape="0">
              <a:srgbClr val="000000">
                <a:alpha val="6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sp>
        <p:nvSpPr>
          <p:cNvPr id="27" name="TextBox 26"/>
          <p:cNvSpPr txBox="1"/>
          <p:nvPr/>
        </p:nvSpPr>
        <p:spPr>
          <a:xfrm rot="1563105">
            <a:off x="9090447" y="6244483"/>
            <a:ext cx="2610586" cy="923330"/>
          </a:xfrm>
          <a:prstGeom prst="rect">
            <a:avLst/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duster" charset="0"/>
                <a:ea typeface="Chalkduster" charset="0"/>
                <a:cs typeface="Chalkduster" charset="0"/>
              </a:rPr>
              <a:t>No pion pole for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duster" charset="0"/>
                <a:ea typeface="Chalkduster" charset="0"/>
                <a:cs typeface="Chalkduster" charset="0"/>
              </a:rPr>
              <a:t>tensor sources???</a:t>
            </a:r>
            <a:endParaRPr kumimoji="0" lang="he-IL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halkduster" charset="0"/>
              <a:ea typeface="Chalkduster" charset="0"/>
              <a:cs typeface="Chalkduster" charset="0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duster" charset="0"/>
                <a:ea typeface="Chalkduster" charset="0"/>
                <a:cs typeface="Chalkduster" charset="0"/>
              </a:rPr>
              <a:t>(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duster" charset="0"/>
                <a:ea typeface="Chalkduster" charset="0"/>
                <a:cs typeface="Chalkduster" charset="0"/>
              </a:rPr>
              <a:t>Catá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duster" charset="0"/>
                <a:ea typeface="Chalkduster" charset="0"/>
                <a:cs typeface="Chalkduster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duster" charset="0"/>
                <a:ea typeface="Chalkduster" charset="0"/>
                <a:cs typeface="Chalkduster" charset="0"/>
              </a:rPr>
              <a:t>Mateu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duster" charset="0"/>
                <a:ea typeface="Chalkduster" charset="0"/>
                <a:cs typeface="Chalkduster" charset="0"/>
              </a:rPr>
              <a:t> 2007)</a:t>
            </a:r>
          </a:p>
        </p:txBody>
      </p:sp>
    </p:spTree>
    <p:extLst>
      <p:ext uri="{BB962C8B-B14F-4D97-AF65-F5344CB8AC3E}">
        <p14:creationId xmlns:p14="http://schemas.microsoft.com/office/powerpoint/2010/main" val="11554452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Small parameter expansion of the operators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/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pPr marL="444500" marR="0" indent="-444500" algn="l" defTabSz="584200" rtl="0" latinLnBrk="0">
                  <a:lnSpc>
                    <a:spcPct val="100000"/>
                  </a:lnSpc>
                  <a:spcBef>
                    <a:spcPts val="2800"/>
                  </a:spcBef>
                  <a:spcAft>
                    <a:spcPts val="0"/>
                  </a:spcAft>
                  <a:buClr>
                    <a:schemeClr val="accent1"/>
                  </a:buClr>
                  <a:buSzPct val="104999"/>
                  <a:buFont typeface="Avenir Next"/>
                  <a:buChar char="▸"/>
                  <a:tabLst/>
                </a:pPr>
                <a:r>
                  <a:rPr lang="en-US" dirty="0" smtClean="0"/>
                  <a:t>EFT expansion parameter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𝐸𝐹𝑇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∝</m:t>
                    </m:r>
                    <m:f>
                      <m:f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max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⁡(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𝑞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𝑄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,…)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𝑏𝑟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 ≈</m:t>
                    </m:r>
                    <m:f>
                      <m:f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3</m:t>
                        </m:r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−</m:t>
                    </m:r>
                    <m:f>
                      <m:f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dirty="0" smtClean="0"/>
                  <a:t>:</a:t>
                </a:r>
              </a:p>
              <a:p>
                <a:pPr lvl="1" rtl="0"/>
                <a:r>
                  <a:rPr lang="en-US" dirty="0" smtClean="0"/>
                  <a:t>Breakdown scale in chiral EFT is about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4</m:t>
                    </m:r>
                    <m:r>
                      <a:rPr lang="en-US" b="0" i="1" smtClean="0">
                        <a:latin typeface="Cambria Math" charset="0"/>
                      </a:rPr>
                      <m:t>𝜋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𝜋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≈1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GeV</m:t>
                    </m:r>
                    <m:r>
                      <a:rPr lang="en-US" b="0" i="0" smtClean="0">
                        <a:latin typeface="Cambria Math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c</m:t>
                    </m:r>
                  </m:oMath>
                </a14:m>
                <a:endParaRPr lang="en-US" dirty="0" smtClean="0"/>
              </a:p>
              <a:p>
                <a:pPr lvl="1" rtl="0"/>
                <a:r>
                  <a:rPr lang="en-US" dirty="0" smtClean="0"/>
                  <a:t>Order by order expansion of the currents:</a:t>
                </a:r>
                <a:br>
                  <a:rPr lang="en-US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charset="0"/>
                          </a:rPr>
                          <m:t>𝐽</m:t>
                        </m:r>
                      </m:e>
                      <m:sub>
                        <m:r>
                          <a:rPr lang="en-US" sz="4000" b="0" i="1" smtClean="0">
                            <a:latin typeface="Cambria Math" charset="0"/>
                          </a:rPr>
                          <m:t>𝑆𝑀</m:t>
                        </m:r>
                      </m:sub>
                    </m:sSub>
                    <m:r>
                      <a:rPr lang="en-US" sz="4000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charset="0"/>
                          </a:rPr>
                          <m:t>𝐽</m:t>
                        </m:r>
                      </m:e>
                      <m:sup>
                        <m:r>
                          <a:rPr lang="en-US" sz="4000" b="0" i="1" smtClean="0">
                            <a:latin typeface="Cambria Math" charset="0"/>
                          </a:rPr>
                          <m:t>𝐿𝑂</m:t>
                        </m:r>
                      </m:sup>
                    </m:sSup>
                    <m:r>
                      <a:rPr lang="en-US" sz="4000" b="0" i="1" smtClean="0">
                        <a:latin typeface="Cambria Math" charset="0"/>
                      </a:rPr>
                      <m:t>+</m:t>
                    </m:r>
                    <m:r>
                      <a:rPr lang="en-US" sz="4000" b="0" i="1" smtClean="0">
                        <a:latin typeface="Cambria Math" charset="0"/>
                      </a:rPr>
                      <m:t>𝜖</m:t>
                    </m:r>
                    <m:r>
                      <a:rPr lang="en-US" sz="4000" b="0" i="1" smtClean="0">
                        <a:latin typeface="Cambria Math" charset="0"/>
                      </a:rPr>
                      <m:t>⋅</m:t>
                    </m:r>
                    <m:sSup>
                      <m:sSupPr>
                        <m:ctrlPr>
                          <a:rPr lang="en-US" sz="40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charset="0"/>
                          </a:rPr>
                          <m:t>𝐽</m:t>
                        </m:r>
                      </m:e>
                      <m:sup>
                        <m:r>
                          <a:rPr lang="en-US" sz="4000" b="0" i="1" smtClean="0">
                            <a:latin typeface="Cambria Math" charset="0"/>
                          </a:rPr>
                          <m:t>𝑁𝐿𝑂</m:t>
                        </m:r>
                      </m:sup>
                    </m:sSup>
                    <m:r>
                      <a:rPr lang="en-US" sz="4000" b="0" i="1" smtClean="0">
                        <a:latin typeface="Cambria Math" charset="0"/>
                      </a:rPr>
                      <m:t>+</m:t>
                    </m:r>
                    <m:sSup>
                      <m:sSupPr>
                        <m:ctrlPr>
                          <a:rPr lang="en-US" sz="40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charset="0"/>
                          </a:rPr>
                          <m:t>𝜖</m:t>
                        </m:r>
                      </m:e>
                      <m:sup>
                        <m:r>
                          <a:rPr lang="en-US" sz="4000" b="0" i="1" smtClean="0">
                            <a:latin typeface="Cambria Math" charset="0"/>
                          </a:rPr>
                          <m:t>𝑎</m:t>
                        </m:r>
                      </m:sup>
                    </m:sSup>
                    <m:sSup>
                      <m:sSupPr>
                        <m:ctrlPr>
                          <a:rPr lang="en-US" sz="40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charset="0"/>
                          </a:rPr>
                          <m:t>𝐽</m:t>
                        </m:r>
                      </m:e>
                      <m:sup>
                        <m:sSup>
                          <m:sSupPr>
                            <m:ctrlPr>
                              <a:rPr lang="en-US" sz="40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charset="0"/>
                              </a:rPr>
                              <m:t>𝑎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charset="0"/>
                          </a:rPr>
                          <m:t>𝐿𝑂</m:t>
                        </m:r>
                      </m:sup>
                    </m:sSup>
                    <m:r>
                      <a:rPr lang="en-US" sz="4000" b="0" i="1" smtClean="0">
                        <a:latin typeface="Cambria Math" charset="0"/>
                      </a:rPr>
                      <m:t> </m:t>
                    </m:r>
                    <m:r>
                      <a:rPr lang="en-US" sz="4000" b="0" i="1" smtClean="0">
                        <a:latin typeface="Cambria Math" charset="0"/>
                      </a:rPr>
                      <m:t>𝑤𝑖𝑡h</m:t>
                    </m:r>
                    <m:r>
                      <a:rPr lang="en-US" sz="4000" b="0" i="1" smtClean="0">
                        <a:latin typeface="Cambria Math" charset="0"/>
                      </a:rPr>
                      <m:t> </m:t>
                    </m:r>
                    <m:r>
                      <a:rPr lang="en-US" sz="4000" b="0" i="1" smtClean="0">
                        <a:latin typeface="Cambria Math" charset="0"/>
                      </a:rPr>
                      <m:t>𝑎</m:t>
                    </m:r>
                    <m:r>
                      <a:rPr lang="en-US" sz="4000" b="0" i="1" smtClean="0">
                        <a:latin typeface="Cambria Math" charset="0"/>
                      </a:rPr>
                      <m:t>&gt;1</m:t>
                    </m:r>
                  </m:oMath>
                </a14:m>
                <a:endParaRPr lang="en-US" sz="4000" dirty="0" smtClean="0"/>
              </a:p>
              <a:p>
                <a:pPr lvl="1" rtl="0"/>
                <a:r>
                  <a:rPr lang="en-US" sz="4000" dirty="0" smtClean="0"/>
                  <a:t>LO </a:t>
                </a:r>
                <a:r>
                  <a:rPr lang="mr-IN" sz="4000" dirty="0" smtClean="0"/>
                  <a:t>–</a:t>
                </a:r>
                <a:r>
                  <a:rPr lang="en-US" sz="4000" dirty="0" smtClean="0"/>
                  <a:t> single nucleon current</a:t>
                </a:r>
              </a:p>
              <a:p>
                <a:pPr lvl="1" rtl="0"/>
                <a:r>
                  <a:rPr lang="en-US" sz="4000" dirty="0" smtClean="0"/>
                  <a:t>NLO </a:t>
                </a:r>
                <a:r>
                  <a:rPr lang="mr-IN" sz="4000" dirty="0" smtClean="0"/>
                  <a:t>–</a:t>
                </a:r>
                <a:r>
                  <a:rPr lang="en-US" sz="4000" dirty="0" smtClean="0"/>
                  <a:t> corrections to single nucleon currents </a:t>
                </a:r>
              </a:p>
              <a:p>
                <a:pPr lvl="1" rtl="0"/>
                <a:r>
                  <a:rPr lang="en-US" sz="4000" dirty="0" smtClean="0"/>
                  <a:t>NLO  or higher orders include 2-body currents (magnetic </a:t>
                </a:r>
                <a:r>
                  <a:rPr lang="mr-IN" sz="4000" dirty="0" smtClean="0"/>
                  <a:t>–</a:t>
                </a:r>
                <a:r>
                  <a:rPr lang="en-US" sz="4000" dirty="0" smtClean="0"/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charset="0"/>
                      </a:rPr>
                      <m:t>𝑁</m:t>
                    </m:r>
                    <m:r>
                      <a:rPr lang="en-US" sz="4000" i="1">
                        <a:latin typeface="Cambria Math" charset="0"/>
                      </a:rPr>
                      <m:t>𝐿𝑂</m:t>
                    </m:r>
                  </m:oMath>
                </a14:m>
                <a:r>
                  <a:rPr lang="en-US" sz="4000" dirty="0" smtClean="0"/>
                  <a:t>, weak axial </a:t>
                </a:r>
                <a:r>
                  <a:rPr lang="mr-IN" sz="4000" dirty="0" smtClean="0"/>
                  <a:t>–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charset="0"/>
                          </a:rPr>
                          <m:t>𝑁</m:t>
                        </m:r>
                      </m:e>
                      <m:sup>
                        <m:f>
                          <m:fPr>
                            <m:ctrlPr>
                              <a:rPr lang="en-US" sz="40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 charset="0"/>
                              </a:rPr>
                              <m:t>4</m:t>
                            </m:r>
                          </m:den>
                        </m:f>
                      </m:sup>
                    </m:sSup>
                    <m:r>
                      <a:rPr lang="en-US" sz="4000" b="0" i="1" smtClean="0">
                        <a:latin typeface="Cambria Math" charset="0"/>
                      </a:rPr>
                      <m:t>𝐿𝑂</m:t>
                    </m:r>
                    <m:r>
                      <a:rPr lang="en-US" sz="4000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sz="4000" dirty="0" smtClean="0"/>
              </a:p>
              <a:p>
                <a:pPr lvl="1" rtl="0"/>
                <a:endParaRPr lang="en-US" dirty="0" smtClean="0"/>
              </a:p>
            </p:txBody>
          </p:sp>
        </mc:Choice>
        <mc:Fallback xmlns="">
          <p:sp>
            <p:nvSpPr>
              <p:cNvPr id="4" name="Tex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 rotWithShape="0">
                <a:blip r:embed="rId2"/>
                <a:stretch>
                  <a:fillRect l="-1300" t="-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18</a:t>
            </a:fld>
            <a:endParaRPr lang="uk-UA"/>
          </a:p>
        </p:txBody>
      </p:sp>
      <p:sp>
        <p:nvSpPr>
          <p:cNvPr id="6" name="TextBox 5"/>
          <p:cNvSpPr txBox="1"/>
          <p:nvPr/>
        </p:nvSpPr>
        <p:spPr>
          <a:xfrm>
            <a:off x="7896720" y="8834120"/>
            <a:ext cx="469679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err="1" smtClean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Pavon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 </a:t>
            </a:r>
            <a:r>
              <a:rPr kumimoji="0" lang="en-US" sz="2000" b="0" i="0" u="none" strike="noStrike" cap="none" spc="0" normalizeH="0" dirty="0" err="1" smtClean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Valderama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, Phillips; PRL (2015)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838787"/>
              </a:solidFill>
              <a:effectLst/>
              <a:uFillTx/>
              <a:latin typeface="Avenir Next Medium"/>
              <a:ea typeface="Avenir Next Medium"/>
              <a:cs typeface="Avenir Next Medium"/>
              <a:sym typeface="Avenir Next Medium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14992" y="4700016"/>
            <a:ext cx="877824" cy="640080"/>
          </a:xfrm>
          <a:prstGeom prst="rect">
            <a:avLst/>
          </a:prstGeom>
          <a:solidFill>
            <a:schemeClr val="accent1">
              <a:alpha val="4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DIN Condense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59616" y="4700016"/>
            <a:ext cx="1164336" cy="640080"/>
          </a:xfrm>
          <a:prstGeom prst="rect">
            <a:avLst/>
          </a:prstGeom>
          <a:solidFill>
            <a:schemeClr val="accent6">
              <a:alpha val="4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DIN Condense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76960" y="4700016"/>
            <a:ext cx="1316736" cy="640080"/>
          </a:xfrm>
          <a:prstGeom prst="rect">
            <a:avLst/>
          </a:prstGeom>
          <a:solidFill>
            <a:schemeClr val="accent4">
              <a:lumMod val="75000"/>
              <a:alpha val="4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DIN Condense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82560" y="5477510"/>
            <a:ext cx="877824" cy="640080"/>
          </a:xfrm>
          <a:prstGeom prst="rect">
            <a:avLst/>
          </a:prstGeom>
          <a:solidFill>
            <a:schemeClr val="accent1">
              <a:alpha val="4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DIN Condensed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10176" y="6280150"/>
            <a:ext cx="1164336" cy="640080"/>
          </a:xfrm>
          <a:prstGeom prst="rect">
            <a:avLst/>
          </a:prstGeom>
          <a:solidFill>
            <a:schemeClr val="accent6">
              <a:alpha val="4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DIN Condensed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14992" y="7137654"/>
            <a:ext cx="2966352" cy="640080"/>
          </a:xfrm>
          <a:prstGeom prst="rect">
            <a:avLst/>
          </a:prstGeom>
          <a:solidFill>
            <a:schemeClr val="accent4">
              <a:lumMod val="75000"/>
              <a:alpha val="4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DIN Condensed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10176" y="7137654"/>
            <a:ext cx="1164336" cy="640080"/>
          </a:xfrm>
          <a:prstGeom prst="rect">
            <a:avLst/>
          </a:prstGeom>
          <a:solidFill>
            <a:schemeClr val="accent6">
              <a:alpha val="4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DIN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5621398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Small parameter expansion of the operators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/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/>
              </a:bodyPr>
              <a:lstStyle/>
              <a:p>
                <a:pPr marL="444500" marR="0" indent="-444500" algn="l" defTabSz="584200" rtl="0" latinLnBrk="0">
                  <a:lnSpc>
                    <a:spcPct val="100000"/>
                  </a:lnSpc>
                  <a:spcBef>
                    <a:spcPts val="2800"/>
                  </a:spcBef>
                  <a:spcAft>
                    <a:spcPts val="0"/>
                  </a:spcAft>
                  <a:buClr>
                    <a:schemeClr val="accent1"/>
                  </a:buClr>
                  <a:buSzPct val="104999"/>
                  <a:buFont typeface="Avenir Next"/>
                  <a:buChar char="▸"/>
                  <a:tabLst/>
                </a:pPr>
                <a:r>
                  <a:rPr lang="en-US" dirty="0" smtClean="0"/>
                  <a:t>EFT expansion parameter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𝐸𝐹𝑇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∝</m:t>
                    </m:r>
                    <m:f>
                      <m:f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max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⁡(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𝑞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𝑄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,…)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𝑏𝑟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 ≈</m:t>
                    </m:r>
                    <m:f>
                      <m:f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3</m:t>
                        </m:r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−</m:t>
                    </m:r>
                    <m:f>
                      <m:f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dirty="0" smtClean="0"/>
                  <a:t>:</a:t>
                </a:r>
              </a:p>
              <a:p>
                <a:pPr lvl="1" rtl="0"/>
                <a:r>
                  <a:rPr lang="en-US" dirty="0" smtClean="0"/>
                  <a:t>Breakdown scale in chiral EFT is about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4</m:t>
                    </m:r>
                    <m:r>
                      <a:rPr lang="en-US" b="0" i="1" smtClean="0">
                        <a:latin typeface="Cambria Math" charset="0"/>
                      </a:rPr>
                      <m:t>𝜋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𝜋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≈1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GeV</m:t>
                    </m:r>
                    <m:r>
                      <a:rPr lang="en-US" b="0" i="0" smtClean="0">
                        <a:latin typeface="Cambria Math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c</m:t>
                    </m:r>
                  </m:oMath>
                </a14:m>
                <a:endParaRPr lang="en-US" dirty="0" smtClean="0"/>
              </a:p>
              <a:p>
                <a:pPr lvl="1" rtl="0"/>
                <a:r>
                  <a:rPr lang="en-US" dirty="0" smtClean="0"/>
                  <a:t>Order by order expansion of the currents:</a:t>
                </a:r>
                <a:br>
                  <a:rPr lang="en-US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charset="0"/>
                          </a:rPr>
                          <m:t>𝐽</m:t>
                        </m:r>
                      </m:e>
                      <m:sub>
                        <m:r>
                          <a:rPr lang="en-US" sz="4000" b="0" i="1" smtClean="0">
                            <a:latin typeface="Cambria Math" charset="0"/>
                          </a:rPr>
                          <m:t>𝑆𝑀</m:t>
                        </m:r>
                      </m:sub>
                    </m:sSub>
                    <m:r>
                      <a:rPr lang="en-US" sz="4000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charset="0"/>
                          </a:rPr>
                          <m:t>𝐽</m:t>
                        </m:r>
                      </m:e>
                      <m:sup>
                        <m:r>
                          <a:rPr lang="en-US" sz="4000" b="0" i="1" smtClean="0">
                            <a:latin typeface="Cambria Math" charset="0"/>
                          </a:rPr>
                          <m:t>𝐿𝑂</m:t>
                        </m:r>
                      </m:sup>
                    </m:sSup>
                    <m:r>
                      <a:rPr lang="en-US" sz="4000" b="0" i="1" smtClean="0">
                        <a:latin typeface="Cambria Math" charset="0"/>
                      </a:rPr>
                      <m:t>+</m:t>
                    </m:r>
                    <m:r>
                      <a:rPr lang="en-US" sz="4000" b="0" i="1" smtClean="0">
                        <a:latin typeface="Cambria Math" charset="0"/>
                      </a:rPr>
                      <m:t>𝜖</m:t>
                    </m:r>
                    <m:r>
                      <a:rPr lang="en-US" sz="4000" b="0" i="1" smtClean="0">
                        <a:latin typeface="Cambria Math" charset="0"/>
                      </a:rPr>
                      <m:t>⋅</m:t>
                    </m:r>
                    <m:sSup>
                      <m:sSupPr>
                        <m:ctrlPr>
                          <a:rPr lang="en-US" sz="40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charset="0"/>
                          </a:rPr>
                          <m:t>𝐽</m:t>
                        </m:r>
                      </m:e>
                      <m:sup>
                        <m:r>
                          <a:rPr lang="en-US" sz="4000" b="0" i="1" smtClean="0">
                            <a:latin typeface="Cambria Math" charset="0"/>
                          </a:rPr>
                          <m:t>𝑁𝐿𝑂</m:t>
                        </m:r>
                      </m:sup>
                    </m:sSup>
                    <m:r>
                      <a:rPr lang="en-US" sz="4000" b="0" i="1" smtClean="0">
                        <a:latin typeface="Cambria Math" charset="0"/>
                      </a:rPr>
                      <m:t>+</m:t>
                    </m:r>
                    <m:sSup>
                      <m:sSupPr>
                        <m:ctrlPr>
                          <a:rPr lang="en-US" sz="40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charset="0"/>
                          </a:rPr>
                          <m:t>𝜖</m:t>
                        </m:r>
                      </m:e>
                      <m:sup>
                        <m:r>
                          <a:rPr lang="en-US" sz="4000" b="0" i="1" smtClean="0">
                            <a:latin typeface="Cambria Math" charset="0"/>
                          </a:rPr>
                          <m:t>𝑎</m:t>
                        </m:r>
                      </m:sup>
                    </m:sSup>
                    <m:sSup>
                      <m:sSupPr>
                        <m:ctrlPr>
                          <a:rPr lang="en-US" sz="40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charset="0"/>
                          </a:rPr>
                          <m:t>𝐽</m:t>
                        </m:r>
                      </m:e>
                      <m:sup>
                        <m:sSup>
                          <m:sSupPr>
                            <m:ctrlPr>
                              <a:rPr lang="en-US" sz="40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charset="0"/>
                              </a:rPr>
                              <m:t>𝑎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charset="0"/>
                          </a:rPr>
                          <m:t>𝐿𝑂</m:t>
                        </m:r>
                      </m:sup>
                    </m:sSup>
                    <m:r>
                      <a:rPr lang="en-US" sz="4000" b="0" i="1" smtClean="0">
                        <a:latin typeface="Cambria Math" charset="0"/>
                      </a:rPr>
                      <m:t> </m:t>
                    </m:r>
                    <m:r>
                      <a:rPr lang="en-US" sz="4000" b="0" i="1" smtClean="0">
                        <a:latin typeface="Cambria Math" charset="0"/>
                      </a:rPr>
                      <m:t>𝑤𝑖𝑡h</m:t>
                    </m:r>
                    <m:r>
                      <a:rPr lang="en-US" sz="4000" b="0" i="1" smtClean="0">
                        <a:latin typeface="Cambria Math" charset="0"/>
                      </a:rPr>
                      <m:t> </m:t>
                    </m:r>
                    <m:r>
                      <a:rPr lang="en-US" sz="4000" b="0" i="1" smtClean="0">
                        <a:latin typeface="Cambria Math" charset="0"/>
                      </a:rPr>
                      <m:t>𝑎</m:t>
                    </m:r>
                    <m:r>
                      <a:rPr lang="en-US" sz="4000" b="0" i="1" smtClean="0">
                        <a:latin typeface="Cambria Math" charset="0"/>
                      </a:rPr>
                      <m:t>&gt;1</m:t>
                    </m:r>
                  </m:oMath>
                </a14:m>
                <a:endParaRPr lang="en-US" sz="4000" dirty="0" smtClean="0"/>
              </a:p>
              <a:p>
                <a:pPr lvl="1" rtl="0"/>
                <a:endParaRPr lang="en-US" dirty="0" smtClean="0"/>
              </a:p>
            </p:txBody>
          </p:sp>
        </mc:Choice>
        <mc:Fallback xmlns="">
          <p:sp>
            <p:nvSpPr>
              <p:cNvPr id="4" name="Tex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 rotWithShape="0">
                <a:blip r:embed="rId2"/>
                <a:stretch>
                  <a:fillRect l="-1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19</a:t>
            </a:fld>
            <a:endParaRPr lang="uk-UA"/>
          </a:p>
        </p:txBody>
      </p:sp>
      <p:sp>
        <p:nvSpPr>
          <p:cNvPr id="6" name="TextBox 5"/>
          <p:cNvSpPr txBox="1"/>
          <p:nvPr/>
        </p:nvSpPr>
        <p:spPr>
          <a:xfrm>
            <a:off x="7896720" y="8834120"/>
            <a:ext cx="469679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err="1" smtClean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Pavon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 </a:t>
            </a:r>
            <a:r>
              <a:rPr kumimoji="0" lang="en-US" sz="2000" b="0" i="0" u="none" strike="noStrike" cap="none" spc="0" normalizeH="0" dirty="0" err="1" smtClean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Valderrama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, Phillips; PRL (2015)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838787"/>
              </a:solidFill>
              <a:effectLst/>
              <a:uFillTx/>
              <a:latin typeface="Avenir Next Medium"/>
              <a:ea typeface="Avenir Next Medium"/>
              <a:cs typeface="Avenir Next Medium"/>
              <a:sym typeface="Avenir Next Medium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60128" y="5340096"/>
            <a:ext cx="877824" cy="640080"/>
          </a:xfrm>
          <a:prstGeom prst="rect">
            <a:avLst/>
          </a:prstGeom>
          <a:solidFill>
            <a:schemeClr val="accent1">
              <a:alpha val="4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DIN Condense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04752" y="5340096"/>
            <a:ext cx="1164336" cy="640080"/>
          </a:xfrm>
          <a:prstGeom prst="rect">
            <a:avLst/>
          </a:prstGeom>
          <a:solidFill>
            <a:schemeClr val="accent6">
              <a:alpha val="4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DIN Condense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86688" y="5340096"/>
            <a:ext cx="1316736" cy="640080"/>
          </a:xfrm>
          <a:prstGeom prst="rect">
            <a:avLst/>
          </a:prstGeom>
          <a:solidFill>
            <a:schemeClr val="accent4">
              <a:lumMod val="75000"/>
              <a:alpha val="4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DIN Condensed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32359"/>
          <a:stretch/>
        </p:blipFill>
        <p:spPr>
          <a:xfrm>
            <a:off x="0" y="6229826"/>
            <a:ext cx="8796528" cy="237242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229600" y="6766560"/>
            <a:ext cx="438912" cy="1706626"/>
          </a:xfrm>
          <a:prstGeom prst="rect">
            <a:avLst/>
          </a:prstGeom>
          <a:solidFill>
            <a:schemeClr val="accent3">
              <a:alpha val="4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DIN Condensed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81422"/>
          <a:stretch/>
        </p:blipFill>
        <p:spPr>
          <a:xfrm>
            <a:off x="8796528" y="6229826"/>
            <a:ext cx="2416048" cy="237242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0259568" y="6766560"/>
            <a:ext cx="573024" cy="1706626"/>
          </a:xfrm>
          <a:prstGeom prst="rect">
            <a:avLst/>
          </a:prstGeom>
          <a:solidFill>
            <a:schemeClr val="accent3">
              <a:alpha val="4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DIN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96549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</p:spPr>
        <p:txBody>
          <a:bodyPr/>
          <a:lstStyle/>
          <a:p>
            <a:pPr rtl="0"/>
            <a:r>
              <a:rPr lang="en-US" dirty="0"/>
              <a:t>Introduction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defTabSz="1300460">
              <a:spcBef>
                <a:spcPct val="0"/>
              </a:spcBef>
            </a:pPr>
            <a:r>
              <a:rPr lang="en-US" dirty="0" smtClean="0"/>
              <a:t>BSM efforts using nuclear beta decays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D3E89D50-CFAD-D24D-87C9-F59FFE97E4A0}" type="slidenum">
              <a:rPr lang="en-US" smtClean="0"/>
              <a:t>2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226" y="3405746"/>
            <a:ext cx="3128731" cy="30905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21148" y="2874452"/>
            <a:ext cx="3571812" cy="3986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1" dirty="0"/>
              <a:t>Precision Correlation Studies</a:t>
            </a:r>
          </a:p>
        </p:txBody>
      </p:sp>
      <p:pic>
        <p:nvPicPr>
          <p:cNvPr id="23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13"/>
          <a:stretch/>
        </p:blipFill>
        <p:spPr bwMode="auto">
          <a:xfrm>
            <a:off x="6569622" y="3405747"/>
            <a:ext cx="3772800" cy="2792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080453" y="2862761"/>
            <a:ext cx="3313728" cy="3986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1"/>
              <a:t>Precision spectrum studies</a:t>
            </a:r>
            <a:endParaRPr lang="en-US" sz="1991" dirty="0"/>
          </a:p>
        </p:txBody>
      </p:sp>
      <p:sp>
        <p:nvSpPr>
          <p:cNvPr id="19" name="TextBox 18"/>
          <p:cNvSpPr txBox="1"/>
          <p:nvPr/>
        </p:nvSpPr>
        <p:spPr>
          <a:xfrm>
            <a:off x="2621148" y="2260600"/>
            <a:ext cx="7773033" cy="53001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44" dirty="0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2844" dirty="0" smtClean="0"/>
              <a:t> decays</a:t>
            </a:r>
            <a:endParaRPr lang="en-US" sz="2844" dirty="0"/>
          </a:p>
        </p:txBody>
      </p:sp>
      <p:sp>
        <p:nvSpPr>
          <p:cNvPr id="8" name="TextBox 7"/>
          <p:cNvSpPr txBox="1"/>
          <p:nvPr/>
        </p:nvSpPr>
        <p:spPr>
          <a:xfrm>
            <a:off x="8315325" y="6430896"/>
            <a:ext cx="2800447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Neutrino hypothesized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KATRIN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76922" y="6888604"/>
            <a:ext cx="1886735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Parity breaking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V-A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 structure</a:t>
            </a:r>
            <a:endParaRPr kumimoji="0" lang="en-US" sz="2000" b="0" i="0" u="none" strike="noStrike" cap="none" spc="0" normalizeH="0" baseline="0" dirty="0" smtClean="0">
              <a:ln>
                <a:noFill/>
              </a:ln>
              <a:solidFill>
                <a:srgbClr val="838787"/>
              </a:solidFill>
              <a:effectLst/>
              <a:uFillTx/>
              <a:latin typeface="Avenir Next Medium"/>
              <a:ea typeface="Avenir Next Medium"/>
              <a:cs typeface="Avenir Next Medium"/>
              <a:sym typeface="Avenir Next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766285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Small parameter expansion of the operators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/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/>
              </a:bodyPr>
              <a:lstStyle/>
              <a:p>
                <a:pPr marL="444500" marR="0" indent="-444500" algn="l" defTabSz="584200" rtl="0" latinLnBrk="0">
                  <a:lnSpc>
                    <a:spcPct val="100000"/>
                  </a:lnSpc>
                  <a:spcBef>
                    <a:spcPts val="2800"/>
                  </a:spcBef>
                  <a:spcAft>
                    <a:spcPts val="0"/>
                  </a:spcAft>
                  <a:buClr>
                    <a:schemeClr val="accent1"/>
                  </a:buClr>
                  <a:buSzPct val="104999"/>
                  <a:buFont typeface="Avenir Next"/>
                  <a:buChar char="▸"/>
                  <a:tabLst/>
                </a:pPr>
                <a:r>
                  <a:rPr lang="en-US" dirty="0" smtClean="0"/>
                  <a:t>EFT expansion parameter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𝐸𝐹𝑇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∝</m:t>
                    </m:r>
                    <m:f>
                      <m:f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max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⁡(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𝑞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𝑄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,…)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𝑏𝑟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 ≈</m:t>
                    </m:r>
                    <m:f>
                      <m:f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3</m:t>
                        </m:r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−</m:t>
                    </m:r>
                    <m:f>
                      <m:f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dirty="0" smtClean="0"/>
                  <a:t>:</a:t>
                </a:r>
              </a:p>
              <a:p>
                <a:pPr lvl="1" rtl="0"/>
                <a:r>
                  <a:rPr lang="en-US" dirty="0" smtClean="0"/>
                  <a:t>Breakdown scale in chiral EFT is about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4</m:t>
                    </m:r>
                    <m:r>
                      <a:rPr lang="en-US" b="0" i="1" smtClean="0">
                        <a:latin typeface="Cambria Math" charset="0"/>
                      </a:rPr>
                      <m:t>𝜋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𝜋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≈1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GeV</m:t>
                    </m:r>
                    <m:r>
                      <a:rPr lang="en-US" b="0" i="0" smtClean="0">
                        <a:latin typeface="Cambria Math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c</m:t>
                    </m:r>
                  </m:oMath>
                </a14:m>
                <a:endParaRPr lang="en-US" dirty="0" smtClean="0"/>
              </a:p>
              <a:p>
                <a:pPr lvl="1" rtl="0"/>
                <a:r>
                  <a:rPr lang="en-US" dirty="0" smtClean="0"/>
                  <a:t>Order by order expansion of the currents:</a:t>
                </a:r>
                <a:br>
                  <a:rPr lang="en-US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charset="0"/>
                          </a:rPr>
                          <m:t>𝐽</m:t>
                        </m:r>
                      </m:e>
                      <m:sub>
                        <m:r>
                          <a:rPr lang="en-US" sz="4000" b="0" i="1" smtClean="0">
                            <a:latin typeface="Cambria Math" charset="0"/>
                          </a:rPr>
                          <m:t>𝑆𝑀</m:t>
                        </m:r>
                      </m:sub>
                    </m:sSub>
                    <m:r>
                      <a:rPr lang="en-US" sz="4000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charset="0"/>
                          </a:rPr>
                          <m:t>𝐽</m:t>
                        </m:r>
                      </m:e>
                      <m:sup>
                        <m:r>
                          <a:rPr lang="en-US" sz="4000" b="0" i="1" smtClean="0">
                            <a:latin typeface="Cambria Math" charset="0"/>
                          </a:rPr>
                          <m:t>𝐿𝑂</m:t>
                        </m:r>
                      </m:sup>
                    </m:sSup>
                    <m:r>
                      <a:rPr lang="en-US" sz="4000" b="0" i="1" smtClean="0">
                        <a:latin typeface="Cambria Math" charset="0"/>
                      </a:rPr>
                      <m:t>+</m:t>
                    </m:r>
                    <m:r>
                      <a:rPr lang="en-US" sz="4000" b="0" i="1" smtClean="0">
                        <a:latin typeface="Cambria Math" charset="0"/>
                      </a:rPr>
                      <m:t>𝜖</m:t>
                    </m:r>
                    <m:r>
                      <a:rPr lang="en-US" sz="4000" b="0" i="1" smtClean="0">
                        <a:latin typeface="Cambria Math" charset="0"/>
                      </a:rPr>
                      <m:t>⋅</m:t>
                    </m:r>
                    <m:sSup>
                      <m:sSupPr>
                        <m:ctrlPr>
                          <a:rPr lang="en-US" sz="40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charset="0"/>
                          </a:rPr>
                          <m:t>𝐽</m:t>
                        </m:r>
                      </m:e>
                      <m:sup>
                        <m:r>
                          <a:rPr lang="en-US" sz="4000" b="0" i="1" smtClean="0">
                            <a:latin typeface="Cambria Math" charset="0"/>
                          </a:rPr>
                          <m:t>𝑁𝐿𝑂</m:t>
                        </m:r>
                      </m:sup>
                    </m:sSup>
                    <m:r>
                      <a:rPr lang="en-US" sz="4000" b="0" i="1" smtClean="0">
                        <a:latin typeface="Cambria Math" charset="0"/>
                      </a:rPr>
                      <m:t>+</m:t>
                    </m:r>
                    <m:sSup>
                      <m:sSupPr>
                        <m:ctrlPr>
                          <a:rPr lang="en-US" sz="40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charset="0"/>
                          </a:rPr>
                          <m:t>𝜖</m:t>
                        </m:r>
                      </m:e>
                      <m:sup>
                        <m:r>
                          <a:rPr lang="en-US" sz="4000" b="0" i="1" smtClean="0">
                            <a:latin typeface="Cambria Math" charset="0"/>
                          </a:rPr>
                          <m:t>𝑎</m:t>
                        </m:r>
                      </m:sup>
                    </m:sSup>
                    <m:sSup>
                      <m:sSupPr>
                        <m:ctrlPr>
                          <a:rPr lang="en-US" sz="40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charset="0"/>
                          </a:rPr>
                          <m:t>𝐽</m:t>
                        </m:r>
                      </m:e>
                      <m:sup>
                        <m:sSup>
                          <m:sSupPr>
                            <m:ctrlPr>
                              <a:rPr lang="en-US" sz="40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charset="0"/>
                              </a:rPr>
                              <m:t>𝑎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charset="0"/>
                          </a:rPr>
                          <m:t>𝐿𝑂</m:t>
                        </m:r>
                      </m:sup>
                    </m:sSup>
                    <m:r>
                      <a:rPr lang="en-US" sz="4000" b="0" i="1" smtClean="0">
                        <a:latin typeface="Cambria Math" charset="0"/>
                      </a:rPr>
                      <m:t> </m:t>
                    </m:r>
                    <m:r>
                      <a:rPr lang="en-US" sz="4000" b="0" i="1" smtClean="0">
                        <a:latin typeface="Cambria Math" charset="0"/>
                      </a:rPr>
                      <m:t>𝑤𝑖𝑡h</m:t>
                    </m:r>
                    <m:r>
                      <a:rPr lang="en-US" sz="4000" b="0" i="1" smtClean="0">
                        <a:latin typeface="Cambria Math" charset="0"/>
                      </a:rPr>
                      <m:t> </m:t>
                    </m:r>
                    <m:r>
                      <a:rPr lang="en-US" sz="4000" b="0" i="1" smtClean="0">
                        <a:latin typeface="Cambria Math" charset="0"/>
                      </a:rPr>
                      <m:t>𝑎</m:t>
                    </m:r>
                    <m:r>
                      <a:rPr lang="en-US" sz="4000" b="0" i="1" smtClean="0">
                        <a:latin typeface="Cambria Math" charset="0"/>
                      </a:rPr>
                      <m:t>&gt;1</m:t>
                    </m:r>
                  </m:oMath>
                </a14:m>
                <a:endParaRPr lang="en-US" sz="4000" dirty="0" smtClean="0"/>
              </a:p>
              <a:p>
                <a:pPr lvl="1" rtl="0"/>
                <a:endParaRPr lang="en-US" dirty="0" smtClean="0"/>
              </a:p>
            </p:txBody>
          </p:sp>
        </mc:Choice>
        <mc:Fallback xmlns="">
          <p:sp>
            <p:nvSpPr>
              <p:cNvPr id="4" name="Tex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 rotWithShape="0">
                <a:blip r:embed="rId2"/>
                <a:stretch>
                  <a:fillRect l="-1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20</a:t>
            </a:fld>
            <a:endParaRPr lang="uk-UA"/>
          </a:p>
        </p:txBody>
      </p:sp>
      <p:sp>
        <p:nvSpPr>
          <p:cNvPr id="6" name="TextBox 5"/>
          <p:cNvSpPr txBox="1"/>
          <p:nvPr/>
        </p:nvSpPr>
        <p:spPr>
          <a:xfrm>
            <a:off x="7896720" y="8834120"/>
            <a:ext cx="469679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err="1" smtClean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Pavon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 </a:t>
            </a:r>
            <a:r>
              <a:rPr kumimoji="0" lang="en-US" sz="2000" b="0" i="0" u="none" strike="noStrike" cap="none" spc="0" normalizeH="0" dirty="0" err="1" smtClean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Valderama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, Phillips; PRL (2015)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838787"/>
              </a:solidFill>
              <a:effectLst/>
              <a:uFillTx/>
              <a:latin typeface="Avenir Next Medium"/>
              <a:ea typeface="Avenir Next Medium"/>
              <a:cs typeface="Avenir Next Medium"/>
              <a:sym typeface="Avenir Next Medium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60128" y="5340096"/>
            <a:ext cx="877824" cy="640080"/>
          </a:xfrm>
          <a:prstGeom prst="rect">
            <a:avLst/>
          </a:prstGeom>
          <a:solidFill>
            <a:schemeClr val="accent1">
              <a:alpha val="4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DIN Condense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04752" y="5340096"/>
            <a:ext cx="1164336" cy="640080"/>
          </a:xfrm>
          <a:prstGeom prst="rect">
            <a:avLst/>
          </a:prstGeom>
          <a:solidFill>
            <a:schemeClr val="accent6">
              <a:alpha val="4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DIN Condense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86688" y="5340096"/>
            <a:ext cx="1316736" cy="640080"/>
          </a:xfrm>
          <a:prstGeom prst="rect">
            <a:avLst/>
          </a:prstGeom>
          <a:solidFill>
            <a:schemeClr val="accent4">
              <a:lumMod val="75000"/>
              <a:alpha val="4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DIN Condensed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703894" y="6622057"/>
            <a:ext cx="4478338" cy="2443803"/>
            <a:chOff x="3751262" y="1970088"/>
            <a:chExt cx="4478338" cy="2443803"/>
          </a:xfrm>
        </p:grpSpPr>
        <p:pic>
          <p:nvPicPr>
            <p:cNvPr id="15" name="Picture 12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34864" y="2351088"/>
              <a:ext cx="4235450" cy="2062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6265861" y="1981200"/>
              <a:ext cx="1963739" cy="40011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l" defTabSz="457200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solidFill>
                    <a:prstClr val="black"/>
                  </a:solidFill>
                </a:rPr>
                <a:t>Contact term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51262" y="1970088"/>
              <a:ext cx="2268538" cy="41122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l" defTabSz="457200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solidFill>
                    <a:prstClr val="black"/>
                  </a:solidFill>
                </a:rPr>
                <a:t>1 </a:t>
              </a:r>
              <a:r>
                <a:rPr lang="en-US" sz="2000" dirty="0" err="1">
                  <a:solidFill>
                    <a:prstClr val="black"/>
                  </a:solidFill>
                </a:rPr>
                <a:t>pion</a:t>
              </a:r>
              <a:r>
                <a:rPr lang="en-US" sz="2000" dirty="0">
                  <a:solidFill>
                    <a:prstClr val="black"/>
                  </a:solidFill>
                </a:rPr>
                <a:t> exchange</a:t>
              </a:r>
            </a:p>
          </p:txBody>
        </p:sp>
      </p:grpSp>
      <p:grpSp>
        <p:nvGrpSpPr>
          <p:cNvPr id="18" name="Group 10"/>
          <p:cNvGrpSpPr/>
          <p:nvPr/>
        </p:nvGrpSpPr>
        <p:grpSpPr>
          <a:xfrm>
            <a:off x="3077926" y="6622057"/>
            <a:ext cx="2967904" cy="2443803"/>
            <a:chOff x="1219818" y="1981200"/>
            <a:chExt cx="2967904" cy="2443803"/>
          </a:xfrm>
        </p:grpSpPr>
        <p:pic>
          <p:nvPicPr>
            <p:cNvPr id="19" name="Picture 12"/>
            <p:cNvPicPr>
              <a:picLocks noChangeAspect="1"/>
            </p:cNvPicPr>
            <p:nvPr/>
          </p:nvPicPr>
          <p:blipFill>
            <a:blip r:embed="rId3" cstate="print"/>
            <a:srcRect r="76561"/>
            <a:stretch>
              <a:fillRect/>
            </a:stretch>
          </p:blipFill>
          <p:spPr bwMode="auto">
            <a:xfrm>
              <a:off x="2124322" y="2362200"/>
              <a:ext cx="992717" cy="2062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1219818" y="1981200"/>
              <a:ext cx="2967904" cy="40011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l" defTabSz="457200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solidFill>
                    <a:prstClr val="black"/>
                  </a:solidFill>
                </a:rPr>
                <a:t>Single nucleon current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164765" y="7360889"/>
            <a:ext cx="801823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pPr algn="l" rtl="0"/>
            <a:r>
              <a:rPr lang="en-US" dirty="0" smtClean="0"/>
              <a:t>LO, NLO</a:t>
            </a:r>
            <a:endParaRPr lang="he-IL" dirty="0"/>
          </a:p>
        </p:txBody>
      </p:sp>
      <p:sp>
        <p:nvSpPr>
          <p:cNvPr id="22" name="Rectangle 21"/>
          <p:cNvSpPr/>
          <p:nvPr/>
        </p:nvSpPr>
        <p:spPr>
          <a:xfrm>
            <a:off x="8874707" y="7360889"/>
            <a:ext cx="668773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N</a:t>
            </a:r>
            <a:r>
              <a:rPr lang="en-US" baseline="30000" dirty="0" smtClean="0"/>
              <a:t>7/4</a:t>
            </a:r>
            <a:r>
              <a:rPr lang="en-US" dirty="0" smtClean="0"/>
              <a:t>LO</a:t>
            </a:r>
            <a:endParaRPr lang="he-IL" dirty="0"/>
          </a:p>
        </p:txBody>
      </p:sp>
      <p:sp>
        <p:nvSpPr>
          <p:cNvPr id="32" name="Rectangle 31"/>
          <p:cNvSpPr/>
          <p:nvPr/>
        </p:nvSpPr>
        <p:spPr>
          <a:xfrm>
            <a:off x="6730834" y="7360889"/>
            <a:ext cx="566181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 rtl="0"/>
            <a:r>
              <a:rPr lang="en-US" dirty="0" smtClean="0"/>
              <a:t>N</a:t>
            </a:r>
            <a:r>
              <a:rPr lang="en-US" baseline="30000" dirty="0" smtClean="0"/>
              <a:t>3</a:t>
            </a:r>
            <a:r>
              <a:rPr lang="en-US" dirty="0" smtClean="0"/>
              <a:t>LO</a:t>
            </a:r>
            <a:endParaRPr lang="he-IL" dirty="0"/>
          </a:p>
        </p:txBody>
      </p:sp>
      <p:sp>
        <p:nvSpPr>
          <p:cNvPr id="33" name="TextBox 32"/>
          <p:cNvSpPr txBox="1"/>
          <p:nvPr/>
        </p:nvSpPr>
        <p:spPr>
          <a:xfrm>
            <a:off x="191071" y="7042854"/>
            <a:ext cx="2931893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u="sng" dirty="0" smtClean="0">
                <a:solidFill>
                  <a:srgbClr val="FF0000"/>
                </a:solidFill>
              </a:rPr>
              <a:t>e.g., </a:t>
            </a:r>
            <a:r>
              <a:rPr lang="en-US" b="1" u="sng" smtClean="0">
                <a:solidFill>
                  <a:srgbClr val="FF0000"/>
                </a:solidFill>
              </a:rPr>
              <a:t>axial vector current</a:t>
            </a:r>
            <a:endParaRPr kumimoji="0" lang="en-US" sz="2000" b="1" u="sng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sym typeface="Avenir Next Medium"/>
            </a:endParaRPr>
          </a:p>
        </p:txBody>
      </p:sp>
    </p:spTree>
    <p:extLst>
      <p:ext uri="{BB962C8B-B14F-4D97-AF65-F5344CB8AC3E}">
        <p14:creationId xmlns:p14="http://schemas.microsoft.com/office/powerpoint/2010/main" val="18505512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Small parameter expansion of the operators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444500" marR="0" indent="-444500" algn="l" defTabSz="584200" rtl="0" latinLnBrk="0">
                  <a:lnSpc>
                    <a:spcPct val="100000"/>
                  </a:lnSpc>
                  <a:spcBef>
                    <a:spcPts val="2800"/>
                  </a:spcBef>
                  <a:spcAft>
                    <a:spcPts val="0"/>
                  </a:spcAft>
                  <a:buClr>
                    <a:schemeClr val="accent1"/>
                  </a:buClr>
                  <a:buSzPct val="104999"/>
                  <a:buFont typeface="Avenir Next"/>
                  <a:buChar char="▸"/>
                  <a:tabLst/>
                </a:pPr>
                <a:r>
                  <a:rPr lang="en-US" dirty="0" smtClean="0"/>
                  <a:t>Non relativistic expansion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charset="0"/>
                          </a:rPr>
                          <m:t>𝜖</m:t>
                        </m:r>
                      </m:e>
                      <m:sub>
                        <m:r>
                          <a:rPr lang="en-US" b="0" i="1" dirty="0" smtClean="0">
                            <a:latin typeface="Cambria Math" charset="0"/>
                          </a:rPr>
                          <m:t>𝑁𝑅</m:t>
                        </m:r>
                      </m:sub>
                    </m:sSub>
                    <m:r>
                      <a:rPr lang="en-US" b="0" i="1" dirty="0" smtClean="0">
                        <a:latin typeface="Cambria Math" charset="0"/>
                      </a:rPr>
                      <m:t>∝</m:t>
                    </m:r>
                    <m:f>
                      <m:fPr>
                        <m:ctrlPr>
                          <a:rPr lang="en-US" b="0" i="1" dirty="0" smtClean="0">
                            <a:latin typeface="Cambria Math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𝑃</m:t>
                            </m:r>
                          </m:e>
                        </m:acc>
                      </m:num>
                      <m:den>
                        <m:r>
                          <a:rPr lang="en-US" b="0" i="1" dirty="0" smtClean="0">
                            <a:latin typeface="Cambria Math" charset="0"/>
                          </a:rPr>
                          <m:t>𝑀</m:t>
                        </m:r>
                      </m:den>
                    </m:f>
                    <m:r>
                      <a:rPr lang="en-US" b="0" i="1" dirty="0" smtClean="0">
                        <a:latin typeface="Cambria Math" charset="0"/>
                      </a:rPr>
                      <m:t>≈</m:t>
                    </m:r>
                    <m:f>
                      <m:fPr>
                        <m:ctrlPr>
                          <a:rPr lang="en-US" b="0" i="1" dirty="0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charset="0"/>
                          </a:rPr>
                          <m:t>20</m:t>
                        </m:r>
                      </m:den>
                    </m:f>
                    <m:r>
                      <a:rPr lang="en-US" b="0" i="1" dirty="0" smtClean="0">
                        <a:latin typeface="Cambria Math" charset="0"/>
                      </a:rPr>
                      <m:t>−</m:t>
                    </m:r>
                    <m:f>
                      <m:fPr>
                        <m:ctrlPr>
                          <a:rPr lang="en-US" b="0" i="1" dirty="0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dirty="0" smtClean="0"/>
                  <a:t>:</a:t>
                </a:r>
              </a:p>
              <a:p>
                <a:pPr lvl="1" rtl="0"/>
                <a:r>
                  <a:rPr lang="en-US" dirty="0" smtClean="0"/>
                  <a:t>Typical momentum of nucleons in nuclei grows with mass number, and reaches about 200 MeV/c</a:t>
                </a:r>
              </a:p>
              <a:p>
                <a:pPr lvl="1" rtl="0"/>
                <a:r>
                  <a:rPr lang="en-US" dirty="0" smtClean="0"/>
                  <a:t>Much smaller for light nuclei (remember that the binding momentum of the deuteron is just 45 MeV/c). </a:t>
                </a:r>
              </a:p>
              <a:p>
                <a:pPr lvl="1" rtl="0"/>
                <a:endParaRPr lang="en-US" dirty="0" smtClean="0"/>
              </a:p>
            </p:txBody>
          </p:sp>
        </mc:Choice>
        <mc:Fallback xmlns="">
          <p:sp>
            <p:nvSpPr>
              <p:cNvPr id="4" name="Tex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 rotWithShape="0">
                <a:blip r:embed="rId2"/>
                <a:stretch>
                  <a:fillRect l="-1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33610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1519" y="4020820"/>
            <a:ext cx="12192000" cy="7239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Cross-section evaluation</a:t>
            </a:r>
            <a:endParaRPr lang="en-US" sz="4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22</a:t>
            </a:fld>
            <a:endParaRPr lang="uk-UA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44500" marR="0" indent="-444500" algn="l" defTabSz="584200" rtl="0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ct val="104999"/>
              <a:buFont typeface="Avenir Next"/>
              <a:buChar char="▸"/>
              <a:tabLst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8086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</p:spPr>
        <p:txBody>
          <a:bodyPr/>
          <a:lstStyle/>
          <a:p>
            <a:pPr rtl="0"/>
            <a:r>
              <a:rPr lang="en-US" dirty="0"/>
              <a:t>Precision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/>
              <a:t>-decay studies to pinpoint BSM effects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D3E89D50-CFAD-D24D-87C9-F59FFE97E4A0}" type="slidenum">
              <a:rPr lang="en-US" smtClean="0"/>
              <a:t>23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3779837" y="1494591"/>
            <a:ext cx="5445125" cy="1117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1788383"/>
            <a:ext cx="2948243" cy="5300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44" dirty="0"/>
              <a:t>Differential </a:t>
            </a:r>
            <a:r>
              <a:rPr lang="en-US" sz="2844" dirty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2844" dirty="0"/>
              <a:t> decay rate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059" y="4250714"/>
            <a:ext cx="5116922" cy="8615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3189552"/>
            <a:ext cx="25234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Momentum transfer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362247" y="3080738"/>
                <a:ext cx="6295891" cy="6939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charset="0"/>
                          </a:rPr>
                          <m:t>𝛽</m:t>
                        </m:r>
                      </m:e>
                    </m:acc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𝑘</m:t>
                            </m:r>
                          </m:e>
                        </m:acc>
                      </m:num>
                      <m:den>
                        <m:r>
                          <a:rPr lang="en-US" sz="2400" i="1">
                            <a:latin typeface="Cambria Math" charset="0"/>
                          </a:rPr>
                          <m:t>𝜖</m:t>
                        </m:r>
                      </m:den>
                    </m:f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charset="0"/>
                      </a:rPr>
                      <m:t>𝛽</m:t>
                    </m:r>
                  </m:oMath>
                </a14:m>
                <a:r>
                  <a:rPr lang="en-US" sz="2400" dirty="0"/>
                  <a:t> particle momentum to energy ratio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247" y="3080738"/>
                <a:ext cx="6295891" cy="693908"/>
              </a:xfrm>
              <a:prstGeom prst="rect">
                <a:avLst/>
              </a:prstGeom>
              <a:blipFill rotWithShape="0">
                <a:blip r:embed="rId5"/>
                <a:stretch>
                  <a:fillRect r="-581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777235" y="3220271"/>
                <a:ext cx="281628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dirty="0"/>
                  <a:t> neutrino momentum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7235" y="3220271"/>
                <a:ext cx="2816284" cy="400110"/>
              </a:xfrm>
              <a:prstGeom prst="rect">
                <a:avLst/>
              </a:prstGeom>
              <a:blipFill rotWithShape="0">
                <a:blip r:embed="rId6"/>
                <a:stretch>
                  <a:fillRect t="-21212" r="-1299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8089751" y="1788382"/>
            <a:ext cx="363369" cy="638572"/>
          </a:xfrm>
          <a:prstGeom prst="rect">
            <a:avLst/>
          </a:prstGeom>
          <a:solidFill>
            <a:schemeClr val="accent4">
              <a:alpha val="46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15" name="Rectangle 14"/>
          <p:cNvSpPr/>
          <p:nvPr/>
        </p:nvSpPr>
        <p:spPr>
          <a:xfrm>
            <a:off x="858" y="3093794"/>
            <a:ext cx="2975046" cy="745051"/>
          </a:xfrm>
          <a:prstGeom prst="rect">
            <a:avLst/>
          </a:prstGeom>
          <a:solidFill>
            <a:schemeClr val="accent4">
              <a:alpha val="46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16" name="Rectangle 15"/>
          <p:cNvSpPr/>
          <p:nvPr/>
        </p:nvSpPr>
        <p:spPr>
          <a:xfrm>
            <a:off x="8455569" y="1794446"/>
            <a:ext cx="363369" cy="638572"/>
          </a:xfrm>
          <a:prstGeom prst="rect">
            <a:avLst/>
          </a:prstGeom>
          <a:solidFill>
            <a:schemeClr val="accent2">
              <a:alpha val="46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17" name="Rectangle 16"/>
          <p:cNvSpPr/>
          <p:nvPr/>
        </p:nvSpPr>
        <p:spPr>
          <a:xfrm>
            <a:off x="3383505" y="3093794"/>
            <a:ext cx="6192919" cy="745051"/>
          </a:xfrm>
          <a:prstGeom prst="rect">
            <a:avLst/>
          </a:prstGeom>
          <a:solidFill>
            <a:schemeClr val="accent2">
              <a:alpha val="46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18" name="Rectangle 17"/>
          <p:cNvSpPr/>
          <p:nvPr/>
        </p:nvSpPr>
        <p:spPr>
          <a:xfrm>
            <a:off x="8816490" y="1786189"/>
            <a:ext cx="371463" cy="649306"/>
          </a:xfrm>
          <a:prstGeom prst="rect">
            <a:avLst/>
          </a:prstGeom>
          <a:solidFill>
            <a:schemeClr val="accent5">
              <a:alpha val="46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19" name="Rectangle 18"/>
          <p:cNvSpPr/>
          <p:nvPr/>
        </p:nvSpPr>
        <p:spPr>
          <a:xfrm>
            <a:off x="9697837" y="3065528"/>
            <a:ext cx="3113114" cy="774834"/>
          </a:xfrm>
          <a:prstGeom prst="rect">
            <a:avLst/>
          </a:prstGeom>
          <a:solidFill>
            <a:schemeClr val="accent5">
              <a:alpha val="46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cxnSp>
        <p:nvCxnSpPr>
          <p:cNvPr id="21" name="Straight Connector 20"/>
          <p:cNvCxnSpPr>
            <a:stCxn id="14" idx="2"/>
            <a:endCxn id="15" idx="0"/>
          </p:cNvCxnSpPr>
          <p:nvPr/>
        </p:nvCxnSpPr>
        <p:spPr>
          <a:xfrm flipH="1">
            <a:off x="1488382" y="2426954"/>
            <a:ext cx="6783054" cy="66684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6" idx="2"/>
            <a:endCxn id="17" idx="0"/>
          </p:cNvCxnSpPr>
          <p:nvPr/>
        </p:nvCxnSpPr>
        <p:spPr>
          <a:xfrm flipH="1">
            <a:off x="6479965" y="2433018"/>
            <a:ext cx="2157289" cy="660776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8" idx="2"/>
            <a:endCxn id="19" idx="0"/>
          </p:cNvCxnSpPr>
          <p:nvPr/>
        </p:nvCxnSpPr>
        <p:spPr>
          <a:xfrm>
            <a:off x="9002222" y="2435495"/>
            <a:ext cx="2252173" cy="630033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6904774" y="1768882"/>
            <a:ext cx="789168" cy="649306"/>
          </a:xfrm>
          <a:prstGeom prst="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176705" y="4282133"/>
                <a:ext cx="7639058" cy="830103"/>
              </a:xfrm>
              <a:prstGeom prst="rect">
                <a:avLst/>
              </a:prstGeom>
              <a:solidFill>
                <a:schemeClr val="accent6">
                  <a:alpha val="46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indent="0" algn="ctr" defTabSz="584200" fontAlgn="auto" latinLnBrk="0" hangingPunct="0">
                  <a:lnSpc>
                    <a:spcPct val="100000"/>
                  </a:lnSpc>
                  <a:spcBef>
                    <a:spcPts val="2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844" i="1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×</m:t>
                      </m:r>
                      <m:r>
                        <a:rPr lang="en-US" sz="2844" b="0" i="1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sz="2844" b="0" i="1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𝑐𝑜𝑟𝑟𝑒𝑐𝑡𝑖𝑜𝑛𝑠</m:t>
                      </m:r>
                      <m:r>
                        <a:rPr lang="en-US" sz="2844" b="0" i="1" smtClean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44" dirty="0">
                  <a:solidFill>
                    <a:schemeClr val="bg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6705" y="4282133"/>
                <a:ext cx="7639058" cy="83010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/>
          <p:cNvSpPr/>
          <p:nvPr/>
        </p:nvSpPr>
        <p:spPr>
          <a:xfrm>
            <a:off x="1506656" y="5810495"/>
            <a:ext cx="3906591" cy="2049861"/>
          </a:xfrm>
          <a:prstGeom prst="rect">
            <a:avLst/>
          </a:prstGeom>
          <a:solidFill>
            <a:schemeClr val="accent4">
              <a:alpha val="46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44" dirty="0" smtClean="0"/>
              <a:t>Nuclear structure </a:t>
            </a:r>
            <a:r>
              <a:rPr lang="en-US" sz="2844" b="1" i="1" u="sng" dirty="0" smtClean="0"/>
              <a:t>dependent</a:t>
            </a:r>
            <a:r>
              <a:rPr lang="en-US" sz="2844" dirty="0" smtClean="0"/>
              <a:t> corrections:</a:t>
            </a:r>
          </a:p>
          <a:p>
            <a:pPr algn="ctr"/>
            <a:r>
              <a:rPr lang="en-US" sz="2844" i="1" dirty="0" smtClean="0">
                <a:solidFill>
                  <a:srgbClr val="FF0000"/>
                </a:solidFill>
              </a:rPr>
              <a:t>Shape/recoil corrections</a:t>
            </a:r>
            <a:r>
              <a:rPr lang="en-US" sz="2844" dirty="0"/>
              <a:t/>
            </a:r>
            <a:br>
              <a:rPr lang="en-US" sz="2844" dirty="0"/>
            </a:br>
            <a:r>
              <a:rPr lang="en-US" sz="2844" dirty="0" smtClean="0"/>
              <a:t>Radiative corrections</a:t>
            </a:r>
          </a:p>
        </p:txBody>
      </p:sp>
      <p:cxnSp>
        <p:nvCxnSpPr>
          <p:cNvPr id="43" name="Straight Connector 42"/>
          <p:cNvCxnSpPr/>
          <p:nvPr/>
        </p:nvCxnSpPr>
        <p:spPr>
          <a:xfrm flipH="1">
            <a:off x="2994184" y="2318400"/>
            <a:ext cx="4887944" cy="3492095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7693942" y="5842869"/>
            <a:ext cx="4121821" cy="3758331"/>
          </a:xfrm>
          <a:prstGeom prst="rect">
            <a:avLst/>
          </a:prstGeom>
          <a:solidFill>
            <a:schemeClr val="accent4">
              <a:alpha val="46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44" dirty="0" smtClean="0"/>
              <a:t>Nuclear structure </a:t>
            </a:r>
            <a:r>
              <a:rPr lang="en-US" sz="2844" dirty="0" smtClean="0"/>
              <a:t>(almost) </a:t>
            </a:r>
            <a:r>
              <a:rPr lang="en-US" sz="2844" b="1" i="1" u="sng" dirty="0" smtClean="0"/>
              <a:t>independent</a:t>
            </a:r>
            <a:r>
              <a:rPr lang="en-US" sz="2844" dirty="0" smtClean="0"/>
              <a:t> </a:t>
            </a:r>
            <a:r>
              <a:rPr lang="en-US" sz="2844" dirty="0" smtClean="0"/>
              <a:t>corrections:</a:t>
            </a:r>
          </a:p>
          <a:p>
            <a:pPr algn="ctr"/>
            <a:r>
              <a:rPr lang="en-US" sz="2844" dirty="0" smtClean="0"/>
              <a:t>Atomic and electronic corrections</a:t>
            </a:r>
            <a:br>
              <a:rPr lang="en-US" sz="2844" dirty="0" smtClean="0"/>
            </a:br>
            <a:r>
              <a:rPr lang="en-US" sz="2844" dirty="0" smtClean="0"/>
              <a:t>Radiative corrections</a:t>
            </a:r>
            <a:br>
              <a:rPr lang="en-US" sz="2844" dirty="0" smtClean="0"/>
            </a:br>
            <a:r>
              <a:rPr lang="en-US" sz="2844" dirty="0" smtClean="0"/>
              <a:t>Finite size of the nucleus</a:t>
            </a:r>
            <a:br>
              <a:rPr lang="en-US" sz="2844" dirty="0" smtClean="0"/>
            </a:br>
            <a:r>
              <a:rPr lang="mr-IN" sz="2844" dirty="0" smtClean="0"/>
              <a:t>…</a:t>
            </a:r>
            <a:endParaRPr lang="en-US" sz="2844" dirty="0" smtClean="0"/>
          </a:p>
          <a:p>
            <a:pPr algn="ctr"/>
            <a:endParaRPr lang="en-US" sz="2844" dirty="0"/>
          </a:p>
        </p:txBody>
      </p:sp>
      <p:cxnSp>
        <p:nvCxnSpPr>
          <p:cNvPr id="45" name="Straight Connector 44"/>
          <p:cNvCxnSpPr/>
          <p:nvPr/>
        </p:nvCxnSpPr>
        <p:spPr>
          <a:xfrm flipH="1">
            <a:off x="9576425" y="5112236"/>
            <a:ext cx="81713" cy="73063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8718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</p:spPr>
        <p:txBody>
          <a:bodyPr/>
          <a:lstStyle/>
          <a:p>
            <a:pPr rtl="0"/>
            <a:r>
              <a:rPr lang="en-US" dirty="0"/>
              <a:t>Precision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/>
              <a:t>-decay studies to pinpoint BSM effects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D3E89D50-CFAD-D24D-87C9-F59FFE97E4A0}" type="slidenum">
              <a:rPr lang="en-US" smtClean="0"/>
              <a:t>24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3779837" y="1494591"/>
            <a:ext cx="5445125" cy="1117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1788383"/>
            <a:ext cx="2948243" cy="5300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44" dirty="0"/>
              <a:t>Differential </a:t>
            </a:r>
            <a:r>
              <a:rPr lang="en-US" sz="2844" dirty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2844" dirty="0"/>
              <a:t> decay rate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189552"/>
            <a:ext cx="25234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Momentum transfer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362247" y="3080738"/>
                <a:ext cx="6295891" cy="6939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charset="0"/>
                          </a:rPr>
                          <m:t>𝛽</m:t>
                        </m:r>
                      </m:e>
                    </m:acc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𝑘</m:t>
                            </m:r>
                          </m:e>
                        </m:acc>
                      </m:num>
                      <m:den>
                        <m:r>
                          <a:rPr lang="en-US" sz="2400" i="1">
                            <a:latin typeface="Cambria Math" charset="0"/>
                          </a:rPr>
                          <m:t>𝜖</m:t>
                        </m:r>
                      </m:den>
                    </m:f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charset="0"/>
                      </a:rPr>
                      <m:t>𝛽</m:t>
                    </m:r>
                  </m:oMath>
                </a14:m>
                <a:r>
                  <a:rPr lang="en-US" sz="2400" dirty="0"/>
                  <a:t> particle momentum to energy ratio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247" y="3080738"/>
                <a:ext cx="6295891" cy="693908"/>
              </a:xfrm>
              <a:prstGeom prst="rect">
                <a:avLst/>
              </a:prstGeom>
              <a:blipFill rotWithShape="0">
                <a:blip r:embed="rId4"/>
                <a:stretch>
                  <a:fillRect r="-581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777235" y="3220271"/>
                <a:ext cx="281628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dirty="0"/>
                  <a:t> neutrino momentum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7235" y="3220271"/>
                <a:ext cx="2816284" cy="400110"/>
              </a:xfrm>
              <a:prstGeom prst="rect">
                <a:avLst/>
              </a:prstGeom>
              <a:blipFill rotWithShape="0">
                <a:blip r:embed="rId5"/>
                <a:stretch>
                  <a:fillRect t="-21212" r="-1299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8089751" y="1788382"/>
            <a:ext cx="363369" cy="638572"/>
          </a:xfrm>
          <a:prstGeom prst="rect">
            <a:avLst/>
          </a:prstGeom>
          <a:solidFill>
            <a:schemeClr val="accent4">
              <a:alpha val="46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15" name="Rectangle 14"/>
          <p:cNvSpPr/>
          <p:nvPr/>
        </p:nvSpPr>
        <p:spPr>
          <a:xfrm>
            <a:off x="858" y="3093794"/>
            <a:ext cx="2975046" cy="745051"/>
          </a:xfrm>
          <a:prstGeom prst="rect">
            <a:avLst/>
          </a:prstGeom>
          <a:solidFill>
            <a:schemeClr val="accent4">
              <a:alpha val="46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16" name="Rectangle 15"/>
          <p:cNvSpPr/>
          <p:nvPr/>
        </p:nvSpPr>
        <p:spPr>
          <a:xfrm>
            <a:off x="8455569" y="1794446"/>
            <a:ext cx="363369" cy="638572"/>
          </a:xfrm>
          <a:prstGeom prst="rect">
            <a:avLst/>
          </a:prstGeom>
          <a:solidFill>
            <a:schemeClr val="accent2">
              <a:alpha val="46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17" name="Rectangle 16"/>
          <p:cNvSpPr/>
          <p:nvPr/>
        </p:nvSpPr>
        <p:spPr>
          <a:xfrm>
            <a:off x="3383505" y="3093794"/>
            <a:ext cx="6192919" cy="745051"/>
          </a:xfrm>
          <a:prstGeom prst="rect">
            <a:avLst/>
          </a:prstGeom>
          <a:solidFill>
            <a:schemeClr val="accent2">
              <a:alpha val="46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18" name="Rectangle 17"/>
          <p:cNvSpPr/>
          <p:nvPr/>
        </p:nvSpPr>
        <p:spPr>
          <a:xfrm>
            <a:off x="8816490" y="1786189"/>
            <a:ext cx="371463" cy="649306"/>
          </a:xfrm>
          <a:prstGeom prst="rect">
            <a:avLst/>
          </a:prstGeom>
          <a:solidFill>
            <a:schemeClr val="accent5">
              <a:alpha val="46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19" name="Rectangle 18"/>
          <p:cNvSpPr/>
          <p:nvPr/>
        </p:nvSpPr>
        <p:spPr>
          <a:xfrm>
            <a:off x="9697837" y="3065528"/>
            <a:ext cx="3113114" cy="774834"/>
          </a:xfrm>
          <a:prstGeom prst="rect">
            <a:avLst/>
          </a:prstGeom>
          <a:solidFill>
            <a:schemeClr val="accent5">
              <a:alpha val="46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cxnSp>
        <p:nvCxnSpPr>
          <p:cNvPr id="21" name="Straight Connector 20"/>
          <p:cNvCxnSpPr>
            <a:stCxn id="14" idx="2"/>
            <a:endCxn id="15" idx="0"/>
          </p:cNvCxnSpPr>
          <p:nvPr/>
        </p:nvCxnSpPr>
        <p:spPr>
          <a:xfrm flipH="1">
            <a:off x="1488382" y="2426954"/>
            <a:ext cx="6783054" cy="66684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6" idx="2"/>
            <a:endCxn id="17" idx="0"/>
          </p:cNvCxnSpPr>
          <p:nvPr/>
        </p:nvCxnSpPr>
        <p:spPr>
          <a:xfrm flipH="1">
            <a:off x="6479965" y="2433018"/>
            <a:ext cx="2157289" cy="660776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8" idx="2"/>
            <a:endCxn id="19" idx="0"/>
          </p:cNvCxnSpPr>
          <p:nvPr/>
        </p:nvCxnSpPr>
        <p:spPr>
          <a:xfrm>
            <a:off x="9002222" y="2435495"/>
            <a:ext cx="2252173" cy="630033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6904774" y="1768882"/>
            <a:ext cx="789168" cy="649306"/>
          </a:xfrm>
          <a:prstGeom prst="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34" name="TextBox 33"/>
          <p:cNvSpPr txBox="1"/>
          <p:nvPr/>
        </p:nvSpPr>
        <p:spPr>
          <a:xfrm>
            <a:off x="1" y="4255187"/>
            <a:ext cx="2839239" cy="5300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44" dirty="0"/>
              <a:t>Nuclear dependent part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885" y="5356457"/>
            <a:ext cx="6023241" cy="360925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1181" y="4060962"/>
            <a:ext cx="4630549" cy="2427910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4232937" y="5793236"/>
            <a:ext cx="490867" cy="649306"/>
          </a:xfrm>
          <a:prstGeom prst="rect">
            <a:avLst/>
          </a:prstGeom>
          <a:solidFill>
            <a:schemeClr val="accent5">
              <a:alpha val="46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46" name="Rectangle 45"/>
          <p:cNvSpPr/>
          <p:nvPr/>
        </p:nvSpPr>
        <p:spPr>
          <a:xfrm>
            <a:off x="5439540" y="5803969"/>
            <a:ext cx="486891" cy="638572"/>
          </a:xfrm>
          <a:prstGeom prst="rect">
            <a:avLst/>
          </a:prstGeom>
          <a:solidFill>
            <a:schemeClr val="accent4">
              <a:alpha val="46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47" name="Rectangle 46"/>
          <p:cNvSpPr/>
          <p:nvPr/>
        </p:nvSpPr>
        <p:spPr>
          <a:xfrm>
            <a:off x="2892637" y="6535513"/>
            <a:ext cx="490867" cy="649306"/>
          </a:xfrm>
          <a:prstGeom prst="rect">
            <a:avLst/>
          </a:prstGeom>
          <a:solidFill>
            <a:schemeClr val="accent5">
              <a:alpha val="46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48" name="Rectangle 47"/>
          <p:cNvSpPr/>
          <p:nvPr/>
        </p:nvSpPr>
        <p:spPr>
          <a:xfrm>
            <a:off x="3571110" y="6546246"/>
            <a:ext cx="479003" cy="638572"/>
          </a:xfrm>
          <a:prstGeom prst="rect">
            <a:avLst/>
          </a:prstGeom>
          <a:solidFill>
            <a:schemeClr val="accent4">
              <a:alpha val="46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49" name="Rectangle 48"/>
          <p:cNvSpPr/>
          <p:nvPr/>
        </p:nvSpPr>
        <p:spPr>
          <a:xfrm>
            <a:off x="4232937" y="7184818"/>
            <a:ext cx="490867" cy="638572"/>
          </a:xfrm>
          <a:prstGeom prst="rect">
            <a:avLst/>
          </a:prstGeom>
          <a:solidFill>
            <a:schemeClr val="accent2">
              <a:alpha val="46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50" name="Rectangle 49"/>
          <p:cNvSpPr/>
          <p:nvPr/>
        </p:nvSpPr>
        <p:spPr>
          <a:xfrm>
            <a:off x="3215253" y="8327141"/>
            <a:ext cx="490867" cy="638572"/>
          </a:xfrm>
          <a:prstGeom prst="rect">
            <a:avLst/>
          </a:prstGeom>
          <a:solidFill>
            <a:schemeClr val="accent2">
              <a:alpha val="46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51" name="Rectangle 50"/>
          <p:cNvSpPr/>
          <p:nvPr/>
        </p:nvSpPr>
        <p:spPr>
          <a:xfrm>
            <a:off x="2366409" y="7823390"/>
            <a:ext cx="390411" cy="649306"/>
          </a:xfrm>
          <a:prstGeom prst="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52" name="Rectangle 51"/>
          <p:cNvSpPr/>
          <p:nvPr/>
        </p:nvSpPr>
        <p:spPr>
          <a:xfrm>
            <a:off x="2659182" y="8315848"/>
            <a:ext cx="390411" cy="649306"/>
          </a:xfrm>
          <a:prstGeom prst="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11318037" y="4012013"/>
                <a:ext cx="1001684" cy="530017"/>
              </a:xfrm>
              <a:prstGeom prst="rect">
                <a:avLst/>
              </a:prstGeom>
              <a:solidFill>
                <a:srgbClr val="FEFDFF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44" i="1">
                          <a:latin typeface="Cambria Math" charset="0"/>
                        </a:rPr>
                        <m:t>∝</m:t>
                      </m:r>
                      <m:sSup>
                        <m:sSupPr>
                          <m:ctrlPr>
                            <a:rPr lang="en-US" sz="2844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44" i="1">
                              <a:latin typeface="Cambria Math" charset="0"/>
                            </a:rPr>
                            <m:t>𝑞</m:t>
                          </m:r>
                        </m:e>
                        <m:sup>
                          <m:r>
                            <a:rPr lang="en-US" sz="2844" i="1">
                              <a:latin typeface="Cambria Math" charset="0"/>
                            </a:rPr>
                            <m:t>𝐽</m:t>
                          </m:r>
                        </m:sup>
                      </m:sSup>
                    </m:oMath>
                  </m:oMathPara>
                </a14:m>
                <a:endParaRPr lang="en-US" sz="2844" dirty="0"/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8037" y="4012013"/>
                <a:ext cx="1001684" cy="53001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11594109" y="4677572"/>
                <a:ext cx="1349536" cy="530017"/>
              </a:xfrm>
              <a:prstGeom prst="rect">
                <a:avLst/>
              </a:prstGeom>
              <a:solidFill>
                <a:srgbClr val="FEFDFF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44" i="1">
                          <a:latin typeface="Cambria Math" charset="0"/>
                        </a:rPr>
                        <m:t>∝</m:t>
                      </m:r>
                      <m:sSup>
                        <m:sSupPr>
                          <m:ctrlPr>
                            <a:rPr lang="en-US" sz="2844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44" i="1">
                              <a:latin typeface="Cambria Math" charset="0"/>
                            </a:rPr>
                            <m:t>𝑞</m:t>
                          </m:r>
                        </m:e>
                        <m:sup>
                          <m:r>
                            <a:rPr lang="en-US" sz="2844" i="1">
                              <a:latin typeface="Cambria Math" charset="0"/>
                            </a:rPr>
                            <m:t>𝐽</m:t>
                          </m:r>
                          <m:r>
                            <a:rPr lang="en-US" sz="2844" i="1">
                              <a:latin typeface="Cambria Math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844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4109" y="4677572"/>
                <a:ext cx="1349536" cy="53001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11370088" y="5356457"/>
                <a:ext cx="1001684" cy="530017"/>
              </a:xfrm>
              <a:prstGeom prst="rect">
                <a:avLst/>
              </a:prstGeom>
              <a:solidFill>
                <a:srgbClr val="FEFDFF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44" i="1">
                          <a:latin typeface="Cambria Math" charset="0"/>
                        </a:rPr>
                        <m:t>∝</m:t>
                      </m:r>
                      <m:sSup>
                        <m:sSupPr>
                          <m:ctrlPr>
                            <a:rPr lang="en-US" sz="2844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44" i="1">
                              <a:latin typeface="Cambria Math" charset="0"/>
                            </a:rPr>
                            <m:t>𝑞</m:t>
                          </m:r>
                        </m:e>
                        <m:sup>
                          <m:r>
                            <a:rPr lang="en-US" sz="2844" i="1">
                              <a:latin typeface="Cambria Math" charset="0"/>
                            </a:rPr>
                            <m:t>𝐽</m:t>
                          </m:r>
                        </m:sup>
                      </m:sSup>
                    </m:oMath>
                  </m:oMathPara>
                </a14:m>
                <a:endParaRPr lang="en-US" sz="2844" dirty="0"/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0088" y="5356457"/>
                <a:ext cx="1001684" cy="53001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11377370" y="5937073"/>
                <a:ext cx="1207574" cy="582467"/>
              </a:xfrm>
              <a:prstGeom prst="rect">
                <a:avLst/>
              </a:prstGeom>
              <a:solidFill>
                <a:srgbClr val="FEFDFF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44" i="1">
                          <a:latin typeface="Cambria Math" charset="0"/>
                        </a:rPr>
                        <m:t>∝</m:t>
                      </m:r>
                      <m:sSub>
                        <m:sSubPr>
                          <m:ctrlPr>
                            <a:rPr lang="en-US" sz="2844" i="1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844" i="1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844" i="1">
                                  <a:latin typeface="Cambria Math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sz="2844" i="1">
                              <a:latin typeface="Cambria Math" charset="0"/>
                            </a:rPr>
                            <m:t>𝐽𝑀</m:t>
                          </m:r>
                        </m:sub>
                      </m:sSub>
                    </m:oMath>
                  </m:oMathPara>
                </a14:m>
                <a:endParaRPr lang="en-US" sz="2844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7370" y="5937073"/>
                <a:ext cx="1207574" cy="582467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Rectangle 56"/>
          <p:cNvSpPr/>
          <p:nvPr/>
        </p:nvSpPr>
        <p:spPr>
          <a:xfrm>
            <a:off x="7165043" y="3930533"/>
            <a:ext cx="5196587" cy="649306"/>
          </a:xfrm>
          <a:prstGeom prst="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58" name="Rectangle 57"/>
          <p:cNvSpPr/>
          <p:nvPr/>
        </p:nvSpPr>
        <p:spPr>
          <a:xfrm>
            <a:off x="7175054" y="4600855"/>
            <a:ext cx="5829746" cy="649306"/>
          </a:xfrm>
          <a:prstGeom prst="rect">
            <a:avLst/>
          </a:prstGeom>
          <a:solidFill>
            <a:schemeClr val="accent5">
              <a:alpha val="46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59" name="Rectangle 58"/>
          <p:cNvSpPr/>
          <p:nvPr/>
        </p:nvSpPr>
        <p:spPr>
          <a:xfrm>
            <a:off x="7175053" y="5264860"/>
            <a:ext cx="5186576" cy="638572"/>
          </a:xfrm>
          <a:prstGeom prst="rect">
            <a:avLst/>
          </a:prstGeom>
          <a:solidFill>
            <a:schemeClr val="accent4">
              <a:alpha val="46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60" name="Rectangle 59"/>
          <p:cNvSpPr/>
          <p:nvPr/>
        </p:nvSpPr>
        <p:spPr>
          <a:xfrm>
            <a:off x="7175053" y="5907674"/>
            <a:ext cx="5392215" cy="638572"/>
          </a:xfrm>
          <a:prstGeom prst="rect">
            <a:avLst/>
          </a:prstGeom>
          <a:solidFill>
            <a:schemeClr val="accent2">
              <a:alpha val="46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38" name="Cloud 37"/>
          <p:cNvSpPr/>
          <p:nvPr/>
        </p:nvSpPr>
        <p:spPr>
          <a:xfrm>
            <a:off x="9943729" y="3987183"/>
            <a:ext cx="794519" cy="649306"/>
          </a:xfrm>
          <a:prstGeom prst="cloud">
            <a:avLst/>
          </a:prstGeom>
          <a:solidFill>
            <a:schemeClr val="accent1">
              <a:alpha val="3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39" name="Cloud 38"/>
          <p:cNvSpPr/>
          <p:nvPr/>
        </p:nvSpPr>
        <p:spPr>
          <a:xfrm>
            <a:off x="10828138" y="4663073"/>
            <a:ext cx="794519" cy="649306"/>
          </a:xfrm>
          <a:prstGeom prst="cloud">
            <a:avLst/>
          </a:prstGeom>
          <a:solidFill>
            <a:schemeClr val="accent1">
              <a:alpha val="3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40" name="Cloud 39"/>
          <p:cNvSpPr/>
          <p:nvPr/>
        </p:nvSpPr>
        <p:spPr>
          <a:xfrm>
            <a:off x="10256099" y="5294038"/>
            <a:ext cx="794519" cy="649306"/>
          </a:xfrm>
          <a:prstGeom prst="cloud">
            <a:avLst/>
          </a:prstGeom>
          <a:solidFill>
            <a:schemeClr val="accent1">
              <a:alpha val="3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42" name="Cloud 41"/>
          <p:cNvSpPr/>
          <p:nvPr/>
        </p:nvSpPr>
        <p:spPr>
          <a:xfrm>
            <a:off x="10614825" y="5888100"/>
            <a:ext cx="794519" cy="649306"/>
          </a:xfrm>
          <a:prstGeom prst="cloud">
            <a:avLst/>
          </a:prstGeom>
          <a:solidFill>
            <a:schemeClr val="accent1">
              <a:alpha val="3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cxnSp>
        <p:nvCxnSpPr>
          <p:cNvPr id="61" name="Straight Connector 60"/>
          <p:cNvCxnSpPr/>
          <p:nvPr/>
        </p:nvCxnSpPr>
        <p:spPr>
          <a:xfrm flipH="1">
            <a:off x="9776508" y="6536715"/>
            <a:ext cx="1235577" cy="81628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9776508" y="5942653"/>
            <a:ext cx="876851" cy="141034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9776508" y="4635798"/>
            <a:ext cx="564481" cy="271720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 rot="801159">
            <a:off x="6975980" y="7345835"/>
            <a:ext cx="5333511" cy="530017"/>
          </a:xfrm>
          <a:prstGeom prst="rect">
            <a:avLst/>
          </a:prstGeom>
          <a:solidFill>
            <a:srgbClr val="FEFDFF"/>
          </a:solidFill>
        </p:spPr>
        <p:txBody>
          <a:bodyPr wrap="none" rtlCol="0">
            <a:spAutoFit/>
          </a:bodyPr>
          <a:lstStyle/>
          <a:p>
            <a:r>
              <a:rPr lang="en-US" sz="2844" i="1" dirty="0">
                <a:solidFill>
                  <a:schemeClr val="accent1"/>
                </a:solidFill>
                <a:latin typeface="Bradley Hand" charset="0"/>
                <a:ea typeface="Bradley Hand" charset="0"/>
                <a:cs typeface="Bradley Hand" charset="0"/>
              </a:rPr>
              <a:t>Nuclear-probe coupling operators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478239" y="4936537"/>
            <a:ext cx="2909771" cy="5300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44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Assuming V-A structure</a:t>
            </a:r>
            <a:endParaRPr lang="en-US" sz="2844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0" y="9134330"/>
            <a:ext cx="13004800" cy="5300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44" dirty="0" smtClean="0"/>
              <a:t>We have similar expressions for Tensor and Scalar structures, </a:t>
            </a:r>
            <a:r>
              <a:rPr lang="en-US" sz="2844" smtClean="0"/>
              <a:t>and interferences.[Glick-</a:t>
            </a:r>
            <a:r>
              <a:rPr lang="en-US" sz="2844" dirty="0" err="1" smtClean="0"/>
              <a:t>Magid</a:t>
            </a:r>
            <a:r>
              <a:rPr lang="en-US" sz="2844" dirty="0" smtClean="0"/>
              <a:t>, Gazit, unpublished]</a:t>
            </a:r>
            <a:endParaRPr lang="en-US" sz="2844" dirty="0"/>
          </a:p>
        </p:txBody>
      </p:sp>
    </p:spTree>
    <p:extLst>
      <p:ext uri="{BB962C8B-B14F-4D97-AF65-F5344CB8AC3E}">
        <p14:creationId xmlns:p14="http://schemas.microsoft.com/office/powerpoint/2010/main" val="10165969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loud 20"/>
          <p:cNvSpPr/>
          <p:nvPr/>
        </p:nvSpPr>
        <p:spPr>
          <a:xfrm>
            <a:off x="7946489" y="5546738"/>
            <a:ext cx="4507639" cy="1909668"/>
          </a:xfrm>
          <a:prstGeom prst="cloud">
            <a:avLst/>
          </a:prstGeom>
          <a:solidFill>
            <a:schemeClr val="accent1">
              <a:alpha val="59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DIN Condensed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</p:spPr>
        <p:txBody>
          <a:bodyPr/>
          <a:lstStyle/>
          <a:p>
            <a:pPr marL="0" marR="0" indent="0" algn="l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Calculation of the nuclear Matrix element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25</a:t>
            </a:fld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204846" y="2471101"/>
                <a:ext cx="10619874" cy="20108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2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0" i="0" u="none" strike="noStrike" cap="none" spc="0" normalizeH="0" baseline="0" dirty="0" smtClean="0">
                    <a:ln>
                      <a:noFill/>
                    </a:ln>
                    <a:solidFill>
                      <a:srgbClr val="838787"/>
                    </a:solidFill>
                    <a:effectLst/>
                    <a:uFillTx/>
                    <a:sym typeface="Avenir Next Medium"/>
                  </a:rPr>
                  <a:t>Needed accuracy</a:t>
                </a:r>
                <a:r>
                  <a:rPr kumimoji="0" lang="en-US" sz="2800" b="0" i="0" u="none" strike="noStrike" cap="none" spc="0" normalizeH="0" dirty="0" smtClean="0">
                    <a:ln>
                      <a:noFill/>
                    </a:ln>
                    <a:solidFill>
                      <a:srgbClr val="838787"/>
                    </a:solidFill>
                    <a:effectLst/>
                    <a:uFillTx/>
                    <a:sym typeface="Avenir Next Medium"/>
                  </a:rPr>
                  <a:t> of the calculation: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cap="none" spc="0" normalizeH="0" smtClean="0">
                            <a:ln>
                              <a:noFill/>
                            </a:ln>
                            <a:solidFill>
                              <a:srgbClr val="838787"/>
                            </a:solidFill>
                            <a:effectLst/>
                            <a:uFillTx/>
                            <a:latin typeface="Cambria Math" charset="0"/>
                            <a:sym typeface="Avenir Next Medium"/>
                          </a:rPr>
                        </m:ctrlPr>
                      </m:sSupPr>
                      <m:e>
                        <m:r>
                          <a:rPr kumimoji="0" lang="en-US" sz="2800" b="0" i="1" u="none" strike="noStrike" cap="none" spc="0" normalizeH="0" smtClean="0">
                            <a:ln>
                              <a:noFill/>
                            </a:ln>
                            <a:solidFill>
                              <a:srgbClr val="838787"/>
                            </a:solidFill>
                            <a:effectLst/>
                            <a:uFillTx/>
                            <a:latin typeface="Cambria Math" charset="0"/>
                            <a:sym typeface="Avenir Next Medium"/>
                          </a:rPr>
                          <m:t>≈</m:t>
                        </m:r>
                        <m:sSup>
                          <m:sSupPr>
                            <m:ctrlPr>
                              <a:rPr kumimoji="0" lang="en-US" sz="2800" b="0" i="1" u="none" strike="noStrike" cap="none" spc="0" normalizeH="0" smtClean="0">
                                <a:ln>
                                  <a:noFill/>
                                </a:ln>
                                <a:solidFill>
                                  <a:srgbClr val="838787"/>
                                </a:solidFill>
                                <a:effectLst/>
                                <a:uFillTx/>
                                <a:latin typeface="Cambria Math" charset="0"/>
                                <a:sym typeface="Avenir Next Medium"/>
                              </a:rPr>
                            </m:ctrlPr>
                          </m:sSupPr>
                          <m:e>
                            <m:r>
                              <a:rPr kumimoji="0" lang="en-US" sz="2800" b="0" i="1" u="none" strike="noStrike" cap="none" spc="0" normalizeH="0" smtClean="0">
                                <a:ln>
                                  <a:noFill/>
                                </a:ln>
                                <a:solidFill>
                                  <a:srgbClr val="838787"/>
                                </a:solidFill>
                                <a:effectLst/>
                                <a:uFillTx/>
                                <a:latin typeface="Cambria Math" charset="0"/>
                                <a:sym typeface="Avenir Next Medium"/>
                              </a:rPr>
                              <m:t>10</m:t>
                            </m:r>
                          </m:e>
                          <m:sup>
                            <m:r>
                              <a:rPr kumimoji="0" lang="en-US" sz="2800" b="0" i="1" u="none" strike="noStrike" cap="none" spc="0" normalizeH="0" smtClean="0">
                                <a:ln>
                                  <a:noFill/>
                                </a:ln>
                                <a:solidFill>
                                  <a:srgbClr val="838787"/>
                                </a:solidFill>
                                <a:effectLst/>
                                <a:uFillTx/>
                                <a:latin typeface="Cambria Math" charset="0"/>
                                <a:sym typeface="Avenir Next Medium"/>
                              </a:rPr>
                              <m:t>−4</m:t>
                            </m:r>
                          </m:sup>
                        </m:sSup>
                        <m:r>
                          <a:rPr kumimoji="0" lang="en-US" sz="2800" b="0" i="1" u="none" strike="noStrike" cap="none" spc="0" normalizeH="0" smtClean="0">
                            <a:ln>
                              <a:noFill/>
                            </a:ln>
                            <a:solidFill>
                              <a:srgbClr val="838787"/>
                            </a:solidFill>
                            <a:effectLst/>
                            <a:uFillTx/>
                            <a:latin typeface="Cambria Math" charset="0"/>
                            <a:sym typeface="Avenir Next Medium"/>
                          </a:rPr>
                          <m:t>−10</m:t>
                        </m:r>
                      </m:e>
                      <m:sup>
                        <m:r>
                          <a:rPr kumimoji="0" lang="en-US" sz="2800" b="0" i="1" u="none" strike="noStrike" cap="none" spc="0" normalizeH="0" smtClean="0">
                            <a:ln>
                              <a:noFill/>
                            </a:ln>
                            <a:solidFill>
                              <a:srgbClr val="838787"/>
                            </a:solidFill>
                            <a:effectLst/>
                            <a:uFillTx/>
                            <a:latin typeface="Cambria Math" charset="0"/>
                            <a:sym typeface="Avenir Next Medium"/>
                          </a:rPr>
                          <m:t>−3</m:t>
                        </m:r>
                      </m:sup>
                    </m:sSup>
                  </m:oMath>
                </a14:m>
                <a:endParaRPr kumimoji="0" lang="en-US" sz="2800" b="0" i="0" u="none" strike="noStrike" cap="none" spc="0" normalizeH="0" baseline="0" dirty="0" smtClean="0">
                  <a:ln>
                    <a:noFill/>
                  </a:ln>
                  <a:solidFill>
                    <a:srgbClr val="838787"/>
                  </a:solidFill>
                  <a:effectLst/>
                  <a:uFillTx/>
                  <a:sym typeface="Avenir Next Medium"/>
                </a:endParaRPr>
              </a:p>
              <a:p>
                <a: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2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dirty="0" smtClean="0"/>
                  <a:t>This dictates the amount of corrections needed to be calculated explicitly.</a:t>
                </a:r>
                <a:endParaRPr lang="en-US" sz="2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846" y="2471101"/>
                <a:ext cx="10619874" cy="2010807"/>
              </a:xfrm>
              <a:prstGeom prst="rect">
                <a:avLst/>
              </a:prstGeom>
              <a:blipFill rotWithShape="0">
                <a:blip r:embed="rId2"/>
                <a:stretch>
                  <a:fillRect l="-1607" r="-1033" b="-787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081" y="5546738"/>
            <a:ext cx="4630549" cy="24279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679937" y="5497789"/>
                <a:ext cx="1001684" cy="530017"/>
              </a:xfrm>
              <a:prstGeom prst="rect">
                <a:avLst/>
              </a:prstGeom>
              <a:solidFill>
                <a:srgbClr val="FEFDFF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44" i="1">
                          <a:latin typeface="Cambria Math" charset="0"/>
                        </a:rPr>
                        <m:t>∝</m:t>
                      </m:r>
                      <m:sSup>
                        <m:sSupPr>
                          <m:ctrlPr>
                            <a:rPr lang="en-US" sz="2844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44" i="1">
                              <a:latin typeface="Cambria Math" charset="0"/>
                            </a:rPr>
                            <m:t>𝑞</m:t>
                          </m:r>
                        </m:e>
                        <m:sup>
                          <m:r>
                            <a:rPr lang="en-US" sz="2844" i="1">
                              <a:latin typeface="Cambria Math" charset="0"/>
                            </a:rPr>
                            <m:t>𝐽</m:t>
                          </m:r>
                        </m:sup>
                      </m:sSup>
                    </m:oMath>
                  </m:oMathPara>
                </a14:m>
                <a:endParaRPr lang="en-US" sz="2844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9937" y="5497789"/>
                <a:ext cx="1001684" cy="53001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956009" y="6163348"/>
                <a:ext cx="1349536" cy="530017"/>
              </a:xfrm>
              <a:prstGeom prst="rect">
                <a:avLst/>
              </a:prstGeom>
              <a:solidFill>
                <a:srgbClr val="FEFDFF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44" i="1">
                          <a:latin typeface="Cambria Math" charset="0"/>
                        </a:rPr>
                        <m:t>∝</m:t>
                      </m:r>
                      <m:sSup>
                        <m:sSupPr>
                          <m:ctrlPr>
                            <a:rPr lang="en-US" sz="2844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44" i="1">
                              <a:latin typeface="Cambria Math" charset="0"/>
                            </a:rPr>
                            <m:t>𝑞</m:t>
                          </m:r>
                        </m:e>
                        <m:sup>
                          <m:r>
                            <a:rPr lang="en-US" sz="2844" i="1">
                              <a:latin typeface="Cambria Math" charset="0"/>
                            </a:rPr>
                            <m:t>𝐽</m:t>
                          </m:r>
                          <m:r>
                            <a:rPr lang="en-US" sz="2844" i="1">
                              <a:latin typeface="Cambria Math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844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009" y="6163348"/>
                <a:ext cx="1349536" cy="53001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731988" y="6842233"/>
                <a:ext cx="1001684" cy="530017"/>
              </a:xfrm>
              <a:prstGeom prst="rect">
                <a:avLst/>
              </a:prstGeom>
              <a:solidFill>
                <a:srgbClr val="FEFDFF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44" i="1">
                          <a:latin typeface="Cambria Math" charset="0"/>
                        </a:rPr>
                        <m:t>∝</m:t>
                      </m:r>
                      <m:sSup>
                        <m:sSupPr>
                          <m:ctrlPr>
                            <a:rPr lang="en-US" sz="2844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44" i="1">
                              <a:latin typeface="Cambria Math" charset="0"/>
                            </a:rPr>
                            <m:t>𝑞</m:t>
                          </m:r>
                        </m:e>
                        <m:sup>
                          <m:r>
                            <a:rPr lang="en-US" sz="2844" i="1">
                              <a:latin typeface="Cambria Math" charset="0"/>
                            </a:rPr>
                            <m:t>𝐽</m:t>
                          </m:r>
                        </m:sup>
                      </m:sSup>
                    </m:oMath>
                  </m:oMathPara>
                </a14:m>
                <a:endParaRPr lang="en-US" sz="2844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1988" y="6842233"/>
                <a:ext cx="1001684" cy="53001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689652" y="7319573"/>
                <a:ext cx="1399251" cy="728854"/>
              </a:xfrm>
              <a:prstGeom prst="rect">
                <a:avLst/>
              </a:prstGeom>
              <a:solidFill>
                <a:srgbClr val="FEFDFF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≈</m:t>
                      </m:r>
                      <m:rad>
                        <m:radPr>
                          <m:degHide m:val="on"/>
                          <m:ctrlPr>
                            <a:rPr lang="en-US" sz="14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𝑱</m:t>
                              </m:r>
                            </m:num>
                            <m:den>
                              <m: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𝑱</m:t>
                              </m:r>
                              <m: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𝟏</m:t>
                              </m:r>
                            </m:den>
                          </m:f>
                        </m:e>
                      </m:rad>
                      <m:sSub>
                        <m:sSubPr>
                          <m:ctrlP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𝑬</m:t>
                              </m:r>
                            </m:e>
                          </m:acc>
                        </m:e>
                        <m:sub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𝑱𝑴</m:t>
                          </m:r>
                        </m:sub>
                      </m:sSub>
                    </m:oMath>
                  </m:oMathPara>
                </a14:m>
                <a:endParaRPr lang="en-US" sz="2844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9652" y="7319573"/>
                <a:ext cx="1399251" cy="72885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1526943" y="5416309"/>
            <a:ext cx="5196587" cy="649306"/>
          </a:xfrm>
          <a:prstGeom prst="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13" name="Rectangle 12"/>
          <p:cNvSpPr/>
          <p:nvPr/>
        </p:nvSpPr>
        <p:spPr>
          <a:xfrm>
            <a:off x="1536954" y="6086631"/>
            <a:ext cx="5829746" cy="649306"/>
          </a:xfrm>
          <a:prstGeom prst="rect">
            <a:avLst/>
          </a:prstGeom>
          <a:solidFill>
            <a:schemeClr val="accent5">
              <a:alpha val="46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14" name="Rectangle 13"/>
          <p:cNvSpPr/>
          <p:nvPr/>
        </p:nvSpPr>
        <p:spPr>
          <a:xfrm>
            <a:off x="1536953" y="6750636"/>
            <a:ext cx="5186576" cy="638572"/>
          </a:xfrm>
          <a:prstGeom prst="rect">
            <a:avLst/>
          </a:prstGeom>
          <a:solidFill>
            <a:schemeClr val="accent4">
              <a:alpha val="46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15" name="Rectangle 14"/>
          <p:cNvSpPr/>
          <p:nvPr/>
        </p:nvSpPr>
        <p:spPr>
          <a:xfrm>
            <a:off x="1536953" y="7393450"/>
            <a:ext cx="5392215" cy="638572"/>
          </a:xfrm>
          <a:prstGeom prst="rect">
            <a:avLst/>
          </a:prstGeom>
          <a:solidFill>
            <a:schemeClr val="accent2">
              <a:alpha val="46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16" name="Cloud 15"/>
          <p:cNvSpPr/>
          <p:nvPr/>
        </p:nvSpPr>
        <p:spPr>
          <a:xfrm>
            <a:off x="5956009" y="5437325"/>
            <a:ext cx="794519" cy="649306"/>
          </a:xfrm>
          <a:prstGeom prst="cloud">
            <a:avLst/>
          </a:prstGeom>
          <a:solidFill>
            <a:schemeClr val="accent1">
              <a:alpha val="3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17" name="Cloud 16"/>
          <p:cNvSpPr/>
          <p:nvPr/>
        </p:nvSpPr>
        <p:spPr>
          <a:xfrm>
            <a:off x="6383846" y="6061051"/>
            <a:ext cx="794519" cy="649306"/>
          </a:xfrm>
          <a:prstGeom prst="cloud">
            <a:avLst/>
          </a:prstGeom>
          <a:solidFill>
            <a:schemeClr val="accent1">
              <a:alpha val="3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19" name="Cloud 18"/>
          <p:cNvSpPr/>
          <p:nvPr/>
        </p:nvSpPr>
        <p:spPr>
          <a:xfrm>
            <a:off x="5890965" y="6778977"/>
            <a:ext cx="794519" cy="649306"/>
          </a:xfrm>
          <a:prstGeom prst="cloud">
            <a:avLst/>
          </a:prstGeom>
          <a:solidFill>
            <a:schemeClr val="accent1">
              <a:alpha val="3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20" name="Cloud 19"/>
          <p:cNvSpPr/>
          <p:nvPr/>
        </p:nvSpPr>
        <p:spPr>
          <a:xfrm>
            <a:off x="5944108" y="7410306"/>
            <a:ext cx="1144037" cy="711997"/>
          </a:xfrm>
          <a:prstGeom prst="cloud">
            <a:avLst/>
          </a:prstGeom>
          <a:solidFill>
            <a:schemeClr val="accent1">
              <a:alpha val="3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071515" y="6007961"/>
                <a:ext cx="4238197" cy="10145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𝜖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𝑞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bg2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𝑞𝑅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ℏ</m:t>
                          </m:r>
                        </m:den>
                      </m:f>
                      <m:r>
                        <a:rPr lang="en-US" sz="3200" i="1" smtClean="0">
                          <a:solidFill>
                            <a:schemeClr val="bg2"/>
                          </a:solidFill>
                          <a:latin typeface="Cambria Math" charset="0"/>
                        </a:rPr>
                        <m:t>≈</m:t>
                      </m:r>
                      <m:r>
                        <a:rPr lang="en-US" sz="3200" b="0" i="1" smtClean="0">
                          <a:solidFill>
                            <a:schemeClr val="bg2"/>
                          </a:solidFill>
                          <a:latin typeface="Cambria Math" charset="0"/>
                        </a:rPr>
                        <m:t>0.005−0.1</m:t>
                      </m:r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1515" y="6007961"/>
                <a:ext cx="4238197" cy="1014508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7685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loud 20"/>
          <p:cNvSpPr/>
          <p:nvPr/>
        </p:nvSpPr>
        <p:spPr>
          <a:xfrm>
            <a:off x="7946489" y="5546738"/>
            <a:ext cx="4507639" cy="1909668"/>
          </a:xfrm>
          <a:prstGeom prst="cloud">
            <a:avLst/>
          </a:prstGeom>
          <a:solidFill>
            <a:schemeClr val="accent1">
              <a:alpha val="59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DIN Condensed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</p:spPr>
        <p:txBody>
          <a:bodyPr/>
          <a:lstStyle/>
          <a:p>
            <a:pPr marL="0" marR="0" indent="0" algn="l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Calculation of the nuclear Matrix element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26</a:t>
            </a:fld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204846" y="2471101"/>
                <a:ext cx="10619874" cy="20108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2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0" i="0" u="none" strike="noStrike" cap="none" spc="0" normalizeH="0" baseline="0" dirty="0" smtClean="0">
                    <a:ln>
                      <a:noFill/>
                    </a:ln>
                    <a:solidFill>
                      <a:srgbClr val="838787"/>
                    </a:solidFill>
                    <a:effectLst/>
                    <a:uFillTx/>
                    <a:sym typeface="Avenir Next Medium"/>
                  </a:rPr>
                  <a:t>Needed accuracy</a:t>
                </a:r>
                <a:r>
                  <a:rPr kumimoji="0" lang="en-US" sz="2800" b="0" i="0" u="none" strike="noStrike" cap="none" spc="0" normalizeH="0" dirty="0" smtClean="0">
                    <a:ln>
                      <a:noFill/>
                    </a:ln>
                    <a:solidFill>
                      <a:srgbClr val="838787"/>
                    </a:solidFill>
                    <a:effectLst/>
                    <a:uFillTx/>
                    <a:sym typeface="Avenir Next Medium"/>
                  </a:rPr>
                  <a:t> of the calculation: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cap="none" spc="0" normalizeH="0" smtClean="0">
                            <a:ln>
                              <a:noFill/>
                            </a:ln>
                            <a:solidFill>
                              <a:srgbClr val="838787"/>
                            </a:solidFill>
                            <a:effectLst/>
                            <a:uFillTx/>
                            <a:latin typeface="Cambria Math" charset="0"/>
                            <a:sym typeface="Avenir Next Medium"/>
                          </a:rPr>
                        </m:ctrlPr>
                      </m:sSupPr>
                      <m:e>
                        <m:r>
                          <a:rPr kumimoji="0" lang="en-US" sz="2800" b="0" i="1" u="none" strike="noStrike" cap="none" spc="0" normalizeH="0" smtClean="0">
                            <a:ln>
                              <a:noFill/>
                            </a:ln>
                            <a:solidFill>
                              <a:srgbClr val="838787"/>
                            </a:solidFill>
                            <a:effectLst/>
                            <a:uFillTx/>
                            <a:latin typeface="Cambria Math" charset="0"/>
                            <a:sym typeface="Avenir Next Medium"/>
                          </a:rPr>
                          <m:t>≈</m:t>
                        </m:r>
                        <m:sSup>
                          <m:sSupPr>
                            <m:ctrlPr>
                              <a:rPr kumimoji="0" lang="en-US" sz="2800" b="0" i="1" u="none" strike="noStrike" cap="none" spc="0" normalizeH="0" smtClean="0">
                                <a:ln>
                                  <a:noFill/>
                                </a:ln>
                                <a:solidFill>
                                  <a:srgbClr val="838787"/>
                                </a:solidFill>
                                <a:effectLst/>
                                <a:uFillTx/>
                                <a:latin typeface="Cambria Math" charset="0"/>
                                <a:sym typeface="Avenir Next Medium"/>
                              </a:rPr>
                            </m:ctrlPr>
                          </m:sSupPr>
                          <m:e>
                            <m:r>
                              <a:rPr kumimoji="0" lang="en-US" sz="2800" b="0" i="1" u="none" strike="noStrike" cap="none" spc="0" normalizeH="0" smtClean="0">
                                <a:ln>
                                  <a:noFill/>
                                </a:ln>
                                <a:solidFill>
                                  <a:srgbClr val="838787"/>
                                </a:solidFill>
                                <a:effectLst/>
                                <a:uFillTx/>
                                <a:latin typeface="Cambria Math" charset="0"/>
                                <a:sym typeface="Avenir Next Medium"/>
                              </a:rPr>
                              <m:t>10</m:t>
                            </m:r>
                          </m:e>
                          <m:sup>
                            <m:r>
                              <a:rPr kumimoji="0" lang="en-US" sz="2800" b="0" i="1" u="none" strike="noStrike" cap="none" spc="0" normalizeH="0" smtClean="0">
                                <a:ln>
                                  <a:noFill/>
                                </a:ln>
                                <a:solidFill>
                                  <a:srgbClr val="838787"/>
                                </a:solidFill>
                                <a:effectLst/>
                                <a:uFillTx/>
                                <a:latin typeface="Cambria Math" charset="0"/>
                                <a:sym typeface="Avenir Next Medium"/>
                              </a:rPr>
                              <m:t>−4</m:t>
                            </m:r>
                          </m:sup>
                        </m:sSup>
                        <m:r>
                          <a:rPr kumimoji="0" lang="en-US" sz="2800" b="0" i="1" u="none" strike="noStrike" cap="none" spc="0" normalizeH="0" smtClean="0">
                            <a:ln>
                              <a:noFill/>
                            </a:ln>
                            <a:solidFill>
                              <a:srgbClr val="838787"/>
                            </a:solidFill>
                            <a:effectLst/>
                            <a:uFillTx/>
                            <a:latin typeface="Cambria Math" charset="0"/>
                            <a:sym typeface="Avenir Next Medium"/>
                          </a:rPr>
                          <m:t>−10</m:t>
                        </m:r>
                      </m:e>
                      <m:sup>
                        <m:r>
                          <a:rPr kumimoji="0" lang="en-US" sz="2800" b="0" i="1" u="none" strike="noStrike" cap="none" spc="0" normalizeH="0" smtClean="0">
                            <a:ln>
                              <a:noFill/>
                            </a:ln>
                            <a:solidFill>
                              <a:srgbClr val="838787"/>
                            </a:solidFill>
                            <a:effectLst/>
                            <a:uFillTx/>
                            <a:latin typeface="Cambria Math" charset="0"/>
                            <a:sym typeface="Avenir Next Medium"/>
                          </a:rPr>
                          <m:t>−3</m:t>
                        </m:r>
                      </m:sup>
                    </m:sSup>
                  </m:oMath>
                </a14:m>
                <a:endParaRPr kumimoji="0" lang="en-US" sz="2800" b="0" i="0" u="none" strike="noStrike" cap="none" spc="0" normalizeH="0" baseline="0" dirty="0" smtClean="0">
                  <a:ln>
                    <a:noFill/>
                  </a:ln>
                  <a:solidFill>
                    <a:srgbClr val="838787"/>
                  </a:solidFill>
                  <a:effectLst/>
                  <a:uFillTx/>
                  <a:sym typeface="Avenir Next Medium"/>
                </a:endParaRPr>
              </a:p>
              <a:p>
                <a: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2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dirty="0" smtClean="0"/>
                  <a:t>This dictates the amount of corrections needed to be calculated explicitly.</a:t>
                </a:r>
                <a:endParaRPr lang="en-US" sz="2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846" y="2471101"/>
                <a:ext cx="10619874" cy="2010807"/>
              </a:xfrm>
              <a:prstGeom prst="rect">
                <a:avLst/>
              </a:prstGeom>
              <a:blipFill rotWithShape="0">
                <a:blip r:embed="rId2"/>
                <a:stretch>
                  <a:fillRect l="-1607" r="-1033" b="-787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081" y="5546738"/>
            <a:ext cx="4630549" cy="24279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679937" y="5497789"/>
                <a:ext cx="1001684" cy="530017"/>
              </a:xfrm>
              <a:prstGeom prst="rect">
                <a:avLst/>
              </a:prstGeom>
              <a:solidFill>
                <a:srgbClr val="FEFDFF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44" i="1">
                          <a:latin typeface="Cambria Math" charset="0"/>
                        </a:rPr>
                        <m:t>∝</m:t>
                      </m:r>
                      <m:sSup>
                        <m:sSupPr>
                          <m:ctrlPr>
                            <a:rPr lang="en-US" sz="2844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44" i="1">
                              <a:latin typeface="Cambria Math" charset="0"/>
                            </a:rPr>
                            <m:t>𝑞</m:t>
                          </m:r>
                        </m:e>
                        <m:sup>
                          <m:r>
                            <a:rPr lang="en-US" sz="2844" i="1">
                              <a:latin typeface="Cambria Math" charset="0"/>
                            </a:rPr>
                            <m:t>𝐽</m:t>
                          </m:r>
                        </m:sup>
                      </m:sSup>
                    </m:oMath>
                  </m:oMathPara>
                </a14:m>
                <a:endParaRPr lang="en-US" sz="2844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9937" y="5497789"/>
                <a:ext cx="1001684" cy="53001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956009" y="6163348"/>
                <a:ext cx="1349536" cy="530017"/>
              </a:xfrm>
              <a:prstGeom prst="rect">
                <a:avLst/>
              </a:prstGeom>
              <a:solidFill>
                <a:srgbClr val="FEFDFF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44" i="1">
                          <a:latin typeface="Cambria Math" charset="0"/>
                        </a:rPr>
                        <m:t>∝</m:t>
                      </m:r>
                      <m:sSup>
                        <m:sSupPr>
                          <m:ctrlPr>
                            <a:rPr lang="en-US" sz="2844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44" i="1">
                              <a:latin typeface="Cambria Math" charset="0"/>
                            </a:rPr>
                            <m:t>𝑞</m:t>
                          </m:r>
                        </m:e>
                        <m:sup>
                          <m:r>
                            <a:rPr lang="en-US" sz="2844" i="1">
                              <a:latin typeface="Cambria Math" charset="0"/>
                            </a:rPr>
                            <m:t>𝐽</m:t>
                          </m:r>
                          <m:r>
                            <a:rPr lang="en-US" sz="2844" i="1">
                              <a:latin typeface="Cambria Math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844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009" y="6163348"/>
                <a:ext cx="1349536" cy="53001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731988" y="6842233"/>
                <a:ext cx="1001684" cy="530017"/>
              </a:xfrm>
              <a:prstGeom prst="rect">
                <a:avLst/>
              </a:prstGeom>
              <a:solidFill>
                <a:srgbClr val="FEFDFF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44" i="1">
                          <a:latin typeface="Cambria Math" charset="0"/>
                        </a:rPr>
                        <m:t>∝</m:t>
                      </m:r>
                      <m:sSup>
                        <m:sSupPr>
                          <m:ctrlPr>
                            <a:rPr lang="en-US" sz="2844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44" i="1">
                              <a:latin typeface="Cambria Math" charset="0"/>
                            </a:rPr>
                            <m:t>𝑞</m:t>
                          </m:r>
                        </m:e>
                        <m:sup>
                          <m:r>
                            <a:rPr lang="en-US" sz="2844" i="1">
                              <a:latin typeface="Cambria Math" charset="0"/>
                            </a:rPr>
                            <m:t>𝐽</m:t>
                          </m:r>
                        </m:sup>
                      </m:sSup>
                    </m:oMath>
                  </m:oMathPara>
                </a14:m>
                <a:endParaRPr lang="en-US" sz="2844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1988" y="6842233"/>
                <a:ext cx="1001684" cy="53001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689652" y="7319573"/>
                <a:ext cx="1399251" cy="728854"/>
              </a:xfrm>
              <a:prstGeom prst="rect">
                <a:avLst/>
              </a:prstGeom>
              <a:solidFill>
                <a:srgbClr val="FEFDFF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≈</m:t>
                      </m:r>
                      <m:rad>
                        <m:radPr>
                          <m:degHide m:val="on"/>
                          <m:ctrlPr>
                            <a:rPr lang="en-US" sz="14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𝑱</m:t>
                              </m:r>
                            </m:num>
                            <m:den>
                              <m: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𝑱</m:t>
                              </m:r>
                              <m: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𝟏</m:t>
                              </m:r>
                            </m:den>
                          </m:f>
                        </m:e>
                      </m:rad>
                      <m:sSub>
                        <m:sSubPr>
                          <m:ctrlP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𝑬</m:t>
                              </m:r>
                            </m:e>
                          </m:acc>
                        </m:e>
                        <m:sub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𝑱𝑴</m:t>
                          </m:r>
                        </m:sub>
                      </m:sSub>
                    </m:oMath>
                  </m:oMathPara>
                </a14:m>
                <a:endParaRPr lang="en-US" sz="2844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9652" y="7319573"/>
                <a:ext cx="1399251" cy="72885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1526943" y="5416309"/>
            <a:ext cx="5196587" cy="649306"/>
          </a:xfrm>
          <a:prstGeom prst="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13" name="Rectangle 12"/>
          <p:cNvSpPr/>
          <p:nvPr/>
        </p:nvSpPr>
        <p:spPr>
          <a:xfrm>
            <a:off x="1536954" y="6086631"/>
            <a:ext cx="5829746" cy="649306"/>
          </a:xfrm>
          <a:prstGeom prst="rect">
            <a:avLst/>
          </a:prstGeom>
          <a:solidFill>
            <a:schemeClr val="accent5">
              <a:alpha val="46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14" name="Rectangle 13"/>
          <p:cNvSpPr/>
          <p:nvPr/>
        </p:nvSpPr>
        <p:spPr>
          <a:xfrm>
            <a:off x="1536953" y="6750636"/>
            <a:ext cx="5186576" cy="638572"/>
          </a:xfrm>
          <a:prstGeom prst="rect">
            <a:avLst/>
          </a:prstGeom>
          <a:solidFill>
            <a:schemeClr val="accent4">
              <a:alpha val="46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15" name="Rectangle 14"/>
          <p:cNvSpPr/>
          <p:nvPr/>
        </p:nvSpPr>
        <p:spPr>
          <a:xfrm>
            <a:off x="1536953" y="7393450"/>
            <a:ext cx="5392215" cy="638572"/>
          </a:xfrm>
          <a:prstGeom prst="rect">
            <a:avLst/>
          </a:prstGeom>
          <a:solidFill>
            <a:schemeClr val="accent2">
              <a:alpha val="46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16" name="Cloud 15"/>
          <p:cNvSpPr/>
          <p:nvPr/>
        </p:nvSpPr>
        <p:spPr>
          <a:xfrm>
            <a:off x="5956009" y="5437325"/>
            <a:ext cx="794519" cy="649306"/>
          </a:xfrm>
          <a:prstGeom prst="cloud">
            <a:avLst/>
          </a:prstGeom>
          <a:solidFill>
            <a:schemeClr val="accent1">
              <a:alpha val="3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17" name="Cloud 16"/>
          <p:cNvSpPr/>
          <p:nvPr/>
        </p:nvSpPr>
        <p:spPr>
          <a:xfrm>
            <a:off x="6383846" y="6061051"/>
            <a:ext cx="794519" cy="649306"/>
          </a:xfrm>
          <a:prstGeom prst="cloud">
            <a:avLst/>
          </a:prstGeom>
          <a:solidFill>
            <a:schemeClr val="accent1">
              <a:alpha val="3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19" name="Cloud 18"/>
          <p:cNvSpPr/>
          <p:nvPr/>
        </p:nvSpPr>
        <p:spPr>
          <a:xfrm>
            <a:off x="5890965" y="6778977"/>
            <a:ext cx="794519" cy="649306"/>
          </a:xfrm>
          <a:prstGeom prst="cloud">
            <a:avLst/>
          </a:prstGeom>
          <a:solidFill>
            <a:schemeClr val="accent1">
              <a:alpha val="3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20" name="Cloud 19"/>
          <p:cNvSpPr/>
          <p:nvPr/>
        </p:nvSpPr>
        <p:spPr>
          <a:xfrm>
            <a:off x="5944108" y="7410306"/>
            <a:ext cx="1144037" cy="711997"/>
          </a:xfrm>
          <a:prstGeom prst="cloud">
            <a:avLst/>
          </a:prstGeom>
          <a:solidFill>
            <a:schemeClr val="accent1">
              <a:alpha val="3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071515" y="6007961"/>
                <a:ext cx="4238197" cy="10145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𝜖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𝑞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bg2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𝑞𝑅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ℏ</m:t>
                          </m:r>
                        </m:den>
                      </m:f>
                      <m:r>
                        <a:rPr lang="en-US" sz="3200" i="1" smtClean="0">
                          <a:solidFill>
                            <a:schemeClr val="bg2"/>
                          </a:solidFill>
                          <a:latin typeface="Cambria Math" charset="0"/>
                        </a:rPr>
                        <m:t>≈</m:t>
                      </m:r>
                      <m:r>
                        <a:rPr lang="en-US" sz="3200" b="0" i="1" smtClean="0">
                          <a:solidFill>
                            <a:schemeClr val="bg2"/>
                          </a:solidFill>
                          <a:latin typeface="Cambria Math" charset="0"/>
                        </a:rPr>
                        <m:t>0.005−0.1</m:t>
                      </m:r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1515" y="6007961"/>
                <a:ext cx="4238197" cy="1014508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7612037" y="7009688"/>
            <a:ext cx="514858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smtClean="0">
                <a:solidFill>
                  <a:schemeClr val="accent5"/>
                </a:solidFill>
                <a:latin typeface="Handwriting - Dakota" charset="0"/>
                <a:ea typeface="Handwriting - Dakota" charset="0"/>
                <a:cs typeface="Handwriting - Dakota" charset="0"/>
              </a:rPr>
              <a:t>The most important factor determining the accuracy of a theoretical calculation of a specific nucleus</a:t>
            </a:r>
            <a:endParaRPr lang="en-US" sz="2800" b="1" i="1" dirty="0">
              <a:solidFill>
                <a:schemeClr val="accent5"/>
              </a:solidFill>
              <a:latin typeface="Handwriting - Dakota" charset="0"/>
              <a:ea typeface="Handwriting - Dakota" charset="0"/>
              <a:cs typeface="Handwriting - Dakot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9552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</p:spPr>
        <p:txBody>
          <a:bodyPr/>
          <a:lstStyle/>
          <a:p>
            <a:pPr rtl="0"/>
            <a:r>
              <a:rPr lang="en-US" dirty="0"/>
              <a:t>Precision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/>
              <a:t>-decay studies to pinpoint BSM effects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D3E89D50-CFAD-D24D-87C9-F59FFE97E4A0}" type="slidenum">
              <a:rPr lang="en-US" smtClean="0"/>
              <a:t>27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3779837" y="1494591"/>
            <a:ext cx="5445125" cy="1117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1788383"/>
            <a:ext cx="2948243" cy="5300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44" dirty="0"/>
              <a:t>Differential </a:t>
            </a:r>
            <a:r>
              <a:rPr lang="en-US" sz="2844" dirty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2844" dirty="0"/>
              <a:t> decay rate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189552"/>
            <a:ext cx="25234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Momentum transfer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362247" y="3080738"/>
                <a:ext cx="6295891" cy="6939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charset="0"/>
                          </a:rPr>
                          <m:t>𝛽</m:t>
                        </m:r>
                      </m:e>
                    </m:acc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𝑘</m:t>
                            </m:r>
                          </m:e>
                        </m:acc>
                      </m:num>
                      <m:den>
                        <m:r>
                          <a:rPr lang="en-US" sz="2400" i="1">
                            <a:latin typeface="Cambria Math" charset="0"/>
                          </a:rPr>
                          <m:t>𝜖</m:t>
                        </m:r>
                      </m:den>
                    </m:f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charset="0"/>
                      </a:rPr>
                      <m:t>𝛽</m:t>
                    </m:r>
                  </m:oMath>
                </a14:m>
                <a:r>
                  <a:rPr lang="en-US" sz="2400" dirty="0"/>
                  <a:t> particle momentum to energy ratio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247" y="3080738"/>
                <a:ext cx="6295891" cy="693908"/>
              </a:xfrm>
              <a:prstGeom prst="rect">
                <a:avLst/>
              </a:prstGeom>
              <a:blipFill rotWithShape="0">
                <a:blip r:embed="rId4"/>
                <a:stretch>
                  <a:fillRect r="-581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777235" y="3220271"/>
                <a:ext cx="281628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dirty="0"/>
                  <a:t> neutrino momentum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7235" y="3220271"/>
                <a:ext cx="2816284" cy="400110"/>
              </a:xfrm>
              <a:prstGeom prst="rect">
                <a:avLst/>
              </a:prstGeom>
              <a:blipFill rotWithShape="0">
                <a:blip r:embed="rId5"/>
                <a:stretch>
                  <a:fillRect t="-21212" r="-1299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8089751" y="1788382"/>
            <a:ext cx="363369" cy="638572"/>
          </a:xfrm>
          <a:prstGeom prst="rect">
            <a:avLst/>
          </a:prstGeom>
          <a:solidFill>
            <a:schemeClr val="accent4">
              <a:alpha val="46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15" name="Rectangle 14"/>
          <p:cNvSpPr/>
          <p:nvPr/>
        </p:nvSpPr>
        <p:spPr>
          <a:xfrm>
            <a:off x="858" y="3093794"/>
            <a:ext cx="2975046" cy="745051"/>
          </a:xfrm>
          <a:prstGeom prst="rect">
            <a:avLst/>
          </a:prstGeom>
          <a:solidFill>
            <a:schemeClr val="accent4">
              <a:alpha val="46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16" name="Rectangle 15"/>
          <p:cNvSpPr/>
          <p:nvPr/>
        </p:nvSpPr>
        <p:spPr>
          <a:xfrm>
            <a:off x="8455569" y="1794446"/>
            <a:ext cx="363369" cy="638572"/>
          </a:xfrm>
          <a:prstGeom prst="rect">
            <a:avLst/>
          </a:prstGeom>
          <a:solidFill>
            <a:schemeClr val="accent2">
              <a:alpha val="46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17" name="Rectangle 16"/>
          <p:cNvSpPr/>
          <p:nvPr/>
        </p:nvSpPr>
        <p:spPr>
          <a:xfrm>
            <a:off x="3383505" y="3093794"/>
            <a:ext cx="6192919" cy="745051"/>
          </a:xfrm>
          <a:prstGeom prst="rect">
            <a:avLst/>
          </a:prstGeom>
          <a:solidFill>
            <a:schemeClr val="accent2">
              <a:alpha val="46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18" name="Rectangle 17"/>
          <p:cNvSpPr/>
          <p:nvPr/>
        </p:nvSpPr>
        <p:spPr>
          <a:xfrm>
            <a:off x="8816490" y="1786189"/>
            <a:ext cx="371463" cy="649306"/>
          </a:xfrm>
          <a:prstGeom prst="rect">
            <a:avLst/>
          </a:prstGeom>
          <a:solidFill>
            <a:schemeClr val="accent5">
              <a:alpha val="46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19" name="Rectangle 18"/>
          <p:cNvSpPr/>
          <p:nvPr/>
        </p:nvSpPr>
        <p:spPr>
          <a:xfrm>
            <a:off x="9697837" y="3065528"/>
            <a:ext cx="3113114" cy="774834"/>
          </a:xfrm>
          <a:prstGeom prst="rect">
            <a:avLst/>
          </a:prstGeom>
          <a:solidFill>
            <a:schemeClr val="accent5">
              <a:alpha val="46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cxnSp>
        <p:nvCxnSpPr>
          <p:cNvPr id="21" name="Straight Connector 20"/>
          <p:cNvCxnSpPr>
            <a:stCxn id="14" idx="2"/>
            <a:endCxn id="15" idx="0"/>
          </p:cNvCxnSpPr>
          <p:nvPr/>
        </p:nvCxnSpPr>
        <p:spPr>
          <a:xfrm flipH="1">
            <a:off x="1488382" y="2426954"/>
            <a:ext cx="6783054" cy="66684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6" idx="2"/>
            <a:endCxn id="17" idx="0"/>
          </p:cNvCxnSpPr>
          <p:nvPr/>
        </p:nvCxnSpPr>
        <p:spPr>
          <a:xfrm flipH="1">
            <a:off x="6479965" y="2433018"/>
            <a:ext cx="2157289" cy="660776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8" idx="2"/>
            <a:endCxn id="19" idx="0"/>
          </p:cNvCxnSpPr>
          <p:nvPr/>
        </p:nvCxnSpPr>
        <p:spPr>
          <a:xfrm>
            <a:off x="9002222" y="2435495"/>
            <a:ext cx="2252173" cy="630033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6904774" y="1768882"/>
            <a:ext cx="789168" cy="649306"/>
          </a:xfrm>
          <a:prstGeom prst="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1181" y="4060962"/>
            <a:ext cx="4630549" cy="24279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11318037" y="4012013"/>
                <a:ext cx="1001684" cy="530017"/>
              </a:xfrm>
              <a:prstGeom prst="rect">
                <a:avLst/>
              </a:prstGeom>
              <a:solidFill>
                <a:srgbClr val="FEFDFF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44" i="1">
                          <a:latin typeface="Cambria Math" charset="0"/>
                        </a:rPr>
                        <m:t>∝</m:t>
                      </m:r>
                      <m:sSup>
                        <m:sSupPr>
                          <m:ctrlPr>
                            <a:rPr lang="en-US" sz="2844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44" i="1">
                              <a:latin typeface="Cambria Math" charset="0"/>
                            </a:rPr>
                            <m:t>𝑞</m:t>
                          </m:r>
                        </m:e>
                        <m:sup>
                          <m:r>
                            <a:rPr lang="en-US" sz="2844" i="1">
                              <a:latin typeface="Cambria Math" charset="0"/>
                            </a:rPr>
                            <m:t>𝐽</m:t>
                          </m:r>
                        </m:sup>
                      </m:sSup>
                    </m:oMath>
                  </m:oMathPara>
                </a14:m>
                <a:endParaRPr lang="en-US" sz="2844" dirty="0"/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8037" y="4012013"/>
                <a:ext cx="1001684" cy="53001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11594109" y="4677572"/>
                <a:ext cx="1349536" cy="530017"/>
              </a:xfrm>
              <a:prstGeom prst="rect">
                <a:avLst/>
              </a:prstGeom>
              <a:solidFill>
                <a:srgbClr val="FEFDFF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44" i="1">
                          <a:latin typeface="Cambria Math" charset="0"/>
                        </a:rPr>
                        <m:t>∝</m:t>
                      </m:r>
                      <m:sSup>
                        <m:sSupPr>
                          <m:ctrlPr>
                            <a:rPr lang="en-US" sz="2844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44" i="1">
                              <a:latin typeface="Cambria Math" charset="0"/>
                            </a:rPr>
                            <m:t>𝑞</m:t>
                          </m:r>
                        </m:e>
                        <m:sup>
                          <m:r>
                            <a:rPr lang="en-US" sz="2844" i="1">
                              <a:latin typeface="Cambria Math" charset="0"/>
                            </a:rPr>
                            <m:t>𝐽</m:t>
                          </m:r>
                          <m:r>
                            <a:rPr lang="en-US" sz="2844" i="1">
                              <a:latin typeface="Cambria Math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844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4109" y="4677572"/>
                <a:ext cx="1349536" cy="53001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11370088" y="5356457"/>
                <a:ext cx="1001684" cy="530017"/>
              </a:xfrm>
              <a:prstGeom prst="rect">
                <a:avLst/>
              </a:prstGeom>
              <a:solidFill>
                <a:srgbClr val="FEFDFF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44" i="1">
                          <a:latin typeface="Cambria Math" charset="0"/>
                        </a:rPr>
                        <m:t>∝</m:t>
                      </m:r>
                      <m:sSup>
                        <m:sSupPr>
                          <m:ctrlPr>
                            <a:rPr lang="en-US" sz="2844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44" i="1">
                              <a:latin typeface="Cambria Math" charset="0"/>
                            </a:rPr>
                            <m:t>𝑞</m:t>
                          </m:r>
                        </m:e>
                        <m:sup>
                          <m:r>
                            <a:rPr lang="en-US" sz="2844" i="1">
                              <a:latin typeface="Cambria Math" charset="0"/>
                            </a:rPr>
                            <m:t>𝐽</m:t>
                          </m:r>
                        </m:sup>
                      </m:sSup>
                    </m:oMath>
                  </m:oMathPara>
                </a14:m>
                <a:endParaRPr lang="en-US" sz="2844" dirty="0"/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0088" y="5356457"/>
                <a:ext cx="1001684" cy="53001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11377370" y="5937073"/>
                <a:ext cx="1207574" cy="582467"/>
              </a:xfrm>
              <a:prstGeom prst="rect">
                <a:avLst/>
              </a:prstGeom>
              <a:solidFill>
                <a:srgbClr val="FEFDFF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44" i="1">
                          <a:latin typeface="Cambria Math" charset="0"/>
                        </a:rPr>
                        <m:t>∝</m:t>
                      </m:r>
                      <m:sSub>
                        <m:sSubPr>
                          <m:ctrlPr>
                            <a:rPr lang="en-US" sz="2844" i="1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844" i="1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844" i="1">
                                  <a:latin typeface="Cambria Math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sz="2844" i="1">
                              <a:latin typeface="Cambria Math" charset="0"/>
                            </a:rPr>
                            <m:t>𝐽𝑀</m:t>
                          </m:r>
                        </m:sub>
                      </m:sSub>
                    </m:oMath>
                  </m:oMathPara>
                </a14:m>
                <a:endParaRPr lang="en-US" sz="2844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7370" y="5937073"/>
                <a:ext cx="1207574" cy="582467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Rectangle 56"/>
          <p:cNvSpPr/>
          <p:nvPr/>
        </p:nvSpPr>
        <p:spPr>
          <a:xfrm>
            <a:off x="7165043" y="3930533"/>
            <a:ext cx="5196587" cy="649306"/>
          </a:xfrm>
          <a:prstGeom prst="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58" name="Rectangle 57"/>
          <p:cNvSpPr/>
          <p:nvPr/>
        </p:nvSpPr>
        <p:spPr>
          <a:xfrm>
            <a:off x="7175054" y="4600855"/>
            <a:ext cx="5829746" cy="649306"/>
          </a:xfrm>
          <a:prstGeom prst="rect">
            <a:avLst/>
          </a:prstGeom>
          <a:solidFill>
            <a:schemeClr val="accent5">
              <a:alpha val="46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59" name="Rectangle 58"/>
          <p:cNvSpPr/>
          <p:nvPr/>
        </p:nvSpPr>
        <p:spPr>
          <a:xfrm>
            <a:off x="7175053" y="5264860"/>
            <a:ext cx="5186576" cy="638572"/>
          </a:xfrm>
          <a:prstGeom prst="rect">
            <a:avLst/>
          </a:prstGeom>
          <a:solidFill>
            <a:schemeClr val="accent4">
              <a:alpha val="46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60" name="Rectangle 59"/>
          <p:cNvSpPr/>
          <p:nvPr/>
        </p:nvSpPr>
        <p:spPr>
          <a:xfrm>
            <a:off x="7175053" y="5907674"/>
            <a:ext cx="5392215" cy="638572"/>
          </a:xfrm>
          <a:prstGeom prst="rect">
            <a:avLst/>
          </a:prstGeom>
          <a:solidFill>
            <a:schemeClr val="accent2">
              <a:alpha val="46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2975903" y="6876863"/>
                <a:ext cx="1724126" cy="530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44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Δ</m:t>
                      </m:r>
                      <m:sSup>
                        <m:sSupPr>
                          <m:ctrlPr>
                            <a:rPr lang="en-US" sz="2844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44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𝐽</m:t>
                          </m:r>
                        </m:e>
                        <m:sup>
                          <m:r>
                            <a:rPr lang="en-US" sz="2844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𝜋</m:t>
                          </m:r>
                        </m:sup>
                      </m:sSup>
                      <m:r>
                        <a:rPr lang="en-US" sz="2844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844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44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0</m:t>
                          </m:r>
                        </m:e>
                        <m:sup>
                          <m:r>
                            <m:rPr>
                              <m:lit/>
                            </m:rPr>
                            <a:rPr lang="en-US" sz="2844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2844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5903" y="6876863"/>
                <a:ext cx="1724126" cy="530017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2975904" y="7839518"/>
                <a:ext cx="2001445" cy="530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44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Δ</m:t>
                      </m:r>
                      <m:sSup>
                        <m:sSupPr>
                          <m:ctrlPr>
                            <a:rPr lang="en-US" sz="2844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44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𝐽</m:t>
                          </m:r>
                        </m:e>
                        <m:sup>
                          <m:r>
                            <a:rPr lang="en-US" sz="2844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𝜋</m:t>
                          </m:r>
                        </m:sup>
                      </m:sSup>
                      <m:r>
                        <a:rPr lang="en-US" sz="2844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844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44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0,1</m:t>
                          </m:r>
                        </m:e>
                        <m:sup>
                          <m:r>
                            <m:rPr>
                              <m:lit/>
                            </m:rPr>
                            <a:rPr lang="en-US" sz="2844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2844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5904" y="7839518"/>
                <a:ext cx="2001445" cy="530017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2975904" y="8802173"/>
                <a:ext cx="2278765" cy="530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44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Δ</m:t>
                      </m:r>
                      <m:sSup>
                        <m:sSupPr>
                          <m:ctrlPr>
                            <a:rPr lang="en-US" sz="2844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44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𝐽</m:t>
                          </m:r>
                        </m:e>
                        <m:sup>
                          <m:r>
                            <a:rPr lang="en-US" sz="2844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𝜋</m:t>
                          </m:r>
                        </m:sup>
                      </m:sSup>
                      <m:r>
                        <a:rPr lang="en-US" sz="2844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844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44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0,1,2</m:t>
                          </m:r>
                        </m:e>
                        <m:sup>
                          <m:r>
                            <a:rPr lang="en-US" sz="2844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844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5904" y="8802173"/>
                <a:ext cx="2278765" cy="530017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/>
          <p:cNvSpPr txBox="1"/>
          <p:nvPr/>
        </p:nvSpPr>
        <p:spPr>
          <a:xfrm>
            <a:off x="5325372" y="6876863"/>
            <a:ext cx="5657318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44" dirty="0">
                <a:solidFill>
                  <a:schemeClr val="bg1"/>
                </a:solidFill>
              </a:rPr>
              <a:t>(Super)allowed - Fermi transition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325373" y="7839518"/>
            <a:ext cx="5379999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44" dirty="0">
                <a:solidFill>
                  <a:schemeClr val="bg1"/>
                </a:solidFill>
              </a:rPr>
              <a:t>Allowed </a:t>
            </a:r>
            <a:r>
              <a:rPr lang="mr-IN" sz="2844" dirty="0">
                <a:solidFill>
                  <a:schemeClr val="bg1"/>
                </a:solidFill>
              </a:rPr>
              <a:t>–</a:t>
            </a:r>
            <a:r>
              <a:rPr lang="en-US" sz="2844" dirty="0">
                <a:solidFill>
                  <a:schemeClr val="bg1"/>
                </a:solidFill>
              </a:rPr>
              <a:t> Fermi/Gamow-Teller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325372" y="8802173"/>
            <a:ext cx="4532010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44" dirty="0" smtClean="0">
                <a:solidFill>
                  <a:schemeClr val="bg1"/>
                </a:solidFill>
              </a:rPr>
              <a:t> </a:t>
            </a:r>
            <a:r>
              <a:rPr lang="en-US" sz="2844" dirty="0">
                <a:solidFill>
                  <a:schemeClr val="bg1"/>
                </a:solidFill>
              </a:rPr>
              <a:t>First forbidden transition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" y="6264366"/>
            <a:ext cx="3118161" cy="5300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44" dirty="0">
                <a:solidFill>
                  <a:schemeClr val="bg1"/>
                </a:solidFill>
              </a:rPr>
              <a:t>Classification of </a:t>
            </a:r>
            <a:r>
              <a:rPr lang="en-US" sz="2844" dirty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2844" dirty="0">
                <a:solidFill>
                  <a:schemeClr val="bg1"/>
                </a:solidFill>
              </a:rPr>
              <a:t> </a:t>
            </a:r>
            <a:r>
              <a:rPr lang="en-US" sz="2844" dirty="0" smtClean="0">
                <a:solidFill>
                  <a:schemeClr val="bg1"/>
                </a:solidFill>
              </a:rPr>
              <a:t>decays</a:t>
            </a:r>
            <a:endParaRPr lang="en-US" sz="2844" dirty="0">
              <a:solidFill>
                <a:schemeClr val="bg1"/>
              </a:solidFill>
            </a:endParaRPr>
          </a:p>
        </p:txBody>
      </p:sp>
      <p:sp>
        <p:nvSpPr>
          <p:cNvPr id="65" name="Right Brace 64"/>
          <p:cNvSpPr/>
          <p:nvPr/>
        </p:nvSpPr>
        <p:spPr>
          <a:xfrm>
            <a:off x="10790799" y="6876863"/>
            <a:ext cx="370523" cy="1592967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44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11175512" y="7402135"/>
                <a:ext cx="995144" cy="572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44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∝</m:t>
                      </m:r>
                      <m:sSubSup>
                        <m:sSubSupPr>
                          <m:ctrlPr>
                            <a:rPr lang="en-US" sz="2844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844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𝜖</m:t>
                          </m:r>
                        </m:e>
                        <m:sub>
                          <m:r>
                            <a:rPr lang="en-US" sz="2844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𝑞</m:t>
                          </m:r>
                        </m:sub>
                        <m:sup>
                          <m:r>
                            <a:rPr lang="en-US" sz="2844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lang="en-US" sz="2844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512" y="7402135"/>
                <a:ext cx="995144" cy="572593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11161323" y="8802173"/>
                <a:ext cx="987322" cy="5716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44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∝</m:t>
                      </m:r>
                      <m:sSubSup>
                        <m:sSubSupPr>
                          <m:ctrlPr>
                            <a:rPr lang="en-US" sz="2844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844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𝜖</m:t>
                          </m:r>
                        </m:e>
                        <m:sub>
                          <m:r>
                            <a:rPr lang="en-US" sz="2844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𝑞</m:t>
                          </m:r>
                        </m:sub>
                        <m:sup>
                          <m:r>
                            <a:rPr lang="en-US" sz="2844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sz="2844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1323" y="8802173"/>
                <a:ext cx="987322" cy="571695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37159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270" y="1595854"/>
            <a:ext cx="9185674" cy="3784036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</p:spPr>
        <p:txBody>
          <a:bodyPr/>
          <a:lstStyle/>
          <a:p>
            <a:pPr rtl="0"/>
            <a:r>
              <a:rPr lang="en-US" dirty="0"/>
              <a:t>Precision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/>
              <a:t>-decay studies to pinpoint BSM </a:t>
            </a:r>
            <a:r>
              <a:rPr lang="en-US" dirty="0" smtClean="0"/>
              <a:t>effects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D3E89D50-CFAD-D24D-87C9-F59FFE97E4A0}" type="slidenum">
              <a:rPr lang="en-US" smtClean="0"/>
              <a:t>28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0240" y="1070583"/>
            <a:ext cx="2869696" cy="5300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44" dirty="0"/>
              <a:t>e.g., allowed transitions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85375" y="2332487"/>
            <a:ext cx="1893346" cy="2020938"/>
          </a:xfrm>
          <a:prstGeom prst="rect">
            <a:avLst/>
          </a:prstGeom>
          <a:solidFill>
            <a:schemeClr val="accent2">
              <a:alpha val="54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44" dirty="0"/>
              <a:t>Fermi</a:t>
            </a:r>
          </a:p>
          <a:p>
            <a:endParaRPr lang="en-US" sz="2844" dirty="0"/>
          </a:p>
          <a:p>
            <a:endParaRPr lang="en-US" sz="2844" dirty="0"/>
          </a:p>
        </p:txBody>
      </p:sp>
      <p:sp>
        <p:nvSpPr>
          <p:cNvPr id="10" name="TextBox 9"/>
          <p:cNvSpPr txBox="1"/>
          <p:nvPr/>
        </p:nvSpPr>
        <p:spPr>
          <a:xfrm>
            <a:off x="8478620" y="3645667"/>
            <a:ext cx="2097341" cy="2020938"/>
          </a:xfrm>
          <a:prstGeom prst="rect">
            <a:avLst/>
          </a:prstGeom>
          <a:solidFill>
            <a:schemeClr val="accent1">
              <a:alpha val="54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44" dirty="0"/>
              <a:t>Gamow-Teller</a:t>
            </a:r>
          </a:p>
          <a:p>
            <a:endParaRPr lang="en-US" sz="2844" dirty="0"/>
          </a:p>
          <a:p>
            <a:endParaRPr lang="en-US" sz="2844" dirty="0"/>
          </a:p>
        </p:txBody>
      </p:sp>
      <p:sp>
        <p:nvSpPr>
          <p:cNvPr id="11" name="TextBox 10"/>
          <p:cNvSpPr txBox="1"/>
          <p:nvPr/>
        </p:nvSpPr>
        <p:spPr>
          <a:xfrm>
            <a:off x="7207105" y="2962601"/>
            <a:ext cx="794132" cy="530017"/>
          </a:xfrm>
          <a:prstGeom prst="rect">
            <a:avLst/>
          </a:prstGeom>
          <a:solidFill>
            <a:schemeClr val="accent2">
              <a:alpha val="54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44"/>
          </a:p>
        </p:txBody>
      </p:sp>
      <p:sp>
        <p:nvSpPr>
          <p:cNvPr id="13" name="TextBox 12"/>
          <p:cNvSpPr txBox="1"/>
          <p:nvPr/>
        </p:nvSpPr>
        <p:spPr>
          <a:xfrm>
            <a:off x="7207105" y="4074404"/>
            <a:ext cx="1122095" cy="1275477"/>
          </a:xfrm>
          <a:prstGeom prst="rect">
            <a:avLst/>
          </a:prstGeom>
          <a:solidFill>
            <a:schemeClr val="accent1">
              <a:alpha val="54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44" dirty="0"/>
          </a:p>
          <a:p>
            <a:endParaRPr lang="en-US" sz="2844" dirty="0"/>
          </a:p>
        </p:txBody>
      </p:sp>
      <p:sp>
        <p:nvSpPr>
          <p:cNvPr id="14" name="TextBox 13"/>
          <p:cNvSpPr txBox="1"/>
          <p:nvPr/>
        </p:nvSpPr>
        <p:spPr>
          <a:xfrm>
            <a:off x="6149291" y="5283354"/>
            <a:ext cx="2680542" cy="53001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44" dirty="0"/>
              <a:t>Correlation coefficient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17210" y="5909327"/>
            <a:ext cx="606416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Assumptions: vanishing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 momentum transfer (q=0).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838787"/>
              </a:solidFill>
              <a:effectLst/>
              <a:uFillTx/>
              <a:latin typeface="Avenir Next Medium"/>
              <a:ea typeface="Avenir Next Medium"/>
              <a:cs typeface="Avenir Next Medium"/>
              <a:sym typeface="Avenir Next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861729" y="1065837"/>
                <a:ext cx="2001445" cy="530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44">
                          <a:latin typeface="Cambria Math" charset="0"/>
                        </a:rPr>
                        <m:t>Δ</m:t>
                      </m:r>
                      <m:sSup>
                        <m:sSupPr>
                          <m:ctrlPr>
                            <a:rPr lang="en-US" sz="2844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44" i="1">
                              <a:latin typeface="Cambria Math" charset="0"/>
                            </a:rPr>
                            <m:t>𝐽</m:t>
                          </m:r>
                        </m:e>
                        <m:sup>
                          <m:r>
                            <a:rPr lang="en-US" sz="2844" i="1">
                              <a:latin typeface="Cambria Math" charset="0"/>
                            </a:rPr>
                            <m:t>𝜋</m:t>
                          </m:r>
                        </m:sup>
                      </m:sSup>
                      <m:r>
                        <a:rPr lang="en-US" sz="2844" i="1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844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44" i="1">
                              <a:latin typeface="Cambria Math" charset="0"/>
                            </a:rPr>
                            <m:t>0,1</m:t>
                          </m:r>
                        </m:e>
                        <m:sup>
                          <m:r>
                            <m:rPr>
                              <m:lit/>
                            </m:rPr>
                            <a:rPr lang="en-US" sz="2844" i="1">
                              <a:latin typeface="Cambria Math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2844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1729" y="1065837"/>
                <a:ext cx="2001445" cy="53001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19151" y="3342956"/>
                <a:ext cx="3958648" cy="874470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2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dirty="0" smtClean="0">
                    <a:solidFill>
                      <a:srgbClr val="FEFDFF"/>
                    </a:solidFill>
                  </a:rPr>
                  <a:t>Accurate to LO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FEFDFF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FEFDFF"/>
                            </a:solidFill>
                            <a:latin typeface="Cambria Math" charset="0"/>
                          </a:rPr>
                          <m:t>𝜖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FEFDFF"/>
                            </a:solidFill>
                            <a:latin typeface="Cambria Math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kumimoji="0" lang="en-US" sz="2800" b="0" i="0" u="none" strike="noStrike" cap="none" spc="0" normalizeH="0" baseline="0" dirty="0" smtClean="0">
                    <a:ln>
                      <a:noFill/>
                    </a:ln>
                    <a:solidFill>
                      <a:srgbClr val="FEFDFF"/>
                    </a:solidFill>
                    <a:effectLst/>
                    <a:uFillTx/>
                    <a:latin typeface="Avenir Next Medium"/>
                    <a:ea typeface="Avenir Next Medium"/>
                    <a:cs typeface="Avenir Next Medium"/>
                    <a:sym typeface="Avenir Next Medium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FEFDFF"/>
                            </a:solidFill>
                            <a:effectLst/>
                            <a:uFillTx/>
                            <a:latin typeface="Cambria Math" charset="0"/>
                            <a:ea typeface="Avenir Next Medium"/>
                            <a:cs typeface="Avenir Next Medium"/>
                            <a:sym typeface="Avenir Next Medium"/>
                          </a:rPr>
                        </m:ctrlPr>
                      </m:sSubPr>
                      <m:e>
                        <m:r>
                          <a:rPr kumimoji="0" lang="en-US" sz="2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FEFDFF"/>
                            </a:solidFill>
                            <a:effectLst/>
                            <a:uFillTx/>
                            <a:latin typeface="Cambria Math" charset="0"/>
                            <a:ea typeface="Avenir Next Medium"/>
                            <a:cs typeface="Avenir Next Medium"/>
                            <a:sym typeface="Avenir Next Medium"/>
                          </a:rPr>
                          <m:t>𝜖</m:t>
                        </m:r>
                      </m:e>
                      <m:sub>
                        <m:r>
                          <a:rPr kumimoji="0" lang="en-US" sz="2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FEFDFF"/>
                            </a:solidFill>
                            <a:effectLst/>
                            <a:uFillTx/>
                            <a:latin typeface="Cambria Math" charset="0"/>
                            <a:ea typeface="Avenir Next Medium"/>
                            <a:cs typeface="Avenir Next Medium"/>
                            <a:sym typeface="Avenir Next Medium"/>
                          </a:rPr>
                          <m:t>𝐵𝑆𝑀</m:t>
                        </m:r>
                      </m:sub>
                    </m:sSub>
                  </m:oMath>
                </a14:m>
                <a:endParaRPr kumimoji="0" lang="en-US" sz="2800" b="0" i="0" u="none" strike="noStrike" cap="none" spc="0" normalizeH="0" baseline="0" dirty="0">
                  <a:ln>
                    <a:noFill/>
                  </a:ln>
                  <a:solidFill>
                    <a:srgbClr val="FEFDFF"/>
                  </a:solidFill>
                  <a:effectLst/>
                  <a:uFillTx/>
                  <a:latin typeface="Avenir Next Medium"/>
                  <a:ea typeface="Avenir Next Medium"/>
                  <a:cs typeface="Avenir Next Medium"/>
                  <a:sym typeface="Avenir Next Medium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51" y="3342956"/>
                <a:ext cx="3958648" cy="874470"/>
              </a:xfrm>
              <a:prstGeom prst="rect">
                <a:avLst/>
              </a:prstGeom>
              <a:blipFill rotWithShape="0">
                <a:blip r:embed="rId4"/>
                <a:stretch>
                  <a:fillRect l="-3664" b="-16000"/>
                </a:stretch>
              </a:blip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70194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270" y="1595854"/>
            <a:ext cx="9185674" cy="3784036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</p:spPr>
        <p:txBody>
          <a:bodyPr/>
          <a:lstStyle/>
          <a:p>
            <a:pPr rtl="0"/>
            <a:r>
              <a:rPr lang="en-US" dirty="0"/>
              <a:t>Precision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/>
              <a:t>-decay studies to pinpoint BSM </a:t>
            </a:r>
            <a:r>
              <a:rPr lang="en-US" dirty="0" smtClean="0"/>
              <a:t>effects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D3E89D50-CFAD-D24D-87C9-F59FFE97E4A0}" type="slidenum">
              <a:rPr lang="en-US" smtClean="0"/>
              <a:t>29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0240" y="1070583"/>
            <a:ext cx="2869696" cy="5300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44" dirty="0"/>
              <a:t>e.g., allowed transitions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861729" y="1065837"/>
                <a:ext cx="2001445" cy="530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44">
                          <a:latin typeface="Cambria Math" charset="0"/>
                        </a:rPr>
                        <m:t>Δ</m:t>
                      </m:r>
                      <m:sSup>
                        <m:sSupPr>
                          <m:ctrlPr>
                            <a:rPr lang="en-US" sz="2844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44" i="1">
                              <a:latin typeface="Cambria Math" charset="0"/>
                            </a:rPr>
                            <m:t>𝐽</m:t>
                          </m:r>
                        </m:e>
                        <m:sup>
                          <m:r>
                            <a:rPr lang="en-US" sz="2844" i="1">
                              <a:latin typeface="Cambria Math" charset="0"/>
                            </a:rPr>
                            <m:t>𝜋</m:t>
                          </m:r>
                        </m:sup>
                      </m:sSup>
                      <m:r>
                        <a:rPr lang="en-US" sz="2844" i="1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844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44" i="1">
                              <a:latin typeface="Cambria Math" charset="0"/>
                            </a:rPr>
                            <m:t>0,1</m:t>
                          </m:r>
                        </m:e>
                        <m:sup>
                          <m:r>
                            <m:rPr>
                              <m:lit/>
                            </m:rPr>
                            <a:rPr lang="en-US" sz="2844" i="1">
                              <a:latin typeface="Cambria Math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2844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1729" y="1065837"/>
                <a:ext cx="2001445" cy="53001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650240" y="3225236"/>
            <a:ext cx="2959465" cy="5300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44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Assuming V+T structure</a:t>
            </a:r>
            <a:endParaRPr lang="en-US" sz="2844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320124" y="3967038"/>
                <a:ext cx="2228850" cy="965264"/>
              </a:xfrm>
              <a:prstGeom prst="rect">
                <a:avLst/>
              </a:prstGeom>
              <a:solidFill>
                <a:srgbClr val="F8FFFF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Cambria Math" charset="0"/>
                          <a:ea typeface="Times" charset="0"/>
                          <a:cs typeface="Times" charset="0"/>
                          <a:sym typeface="Avenir Next Medium"/>
                        </a:rPr>
                        <m:t>+</m:t>
                      </m:r>
                      <m:f>
                        <m:fPr>
                          <m:ctrlP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charset="0"/>
                              <a:ea typeface="Times" charset="0"/>
                              <a:cs typeface="Times" charset="0"/>
                              <a:sym typeface="Avenir Next Medium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Times" charset="0"/>
                                  <a:cs typeface="Times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  <a:ea typeface="Times" charset="0"/>
                                      <a:cs typeface="Times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  <a:ea typeface="Times" charset="0"/>
                                          <a:cs typeface="Times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  <a:ea typeface="Times" charset="0"/>
                                          <a:cs typeface="Times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  <a:ea typeface="Times" charset="0"/>
                                          <a:cs typeface="Times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Times" charset="0"/>
                                  <a:cs typeface="Times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charset="0"/>
                              <a:ea typeface="Times" charset="0"/>
                              <a:cs typeface="Times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Times" charset="0"/>
                                  <a:cs typeface="Times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  <a:ea typeface="Times" charset="0"/>
                                      <a:cs typeface="Times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400" i="1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  <a:ea typeface="Times" charset="0"/>
                                          <a:cs typeface="Times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  <a:ea typeface="Times" charset="0"/>
                                          <a:cs typeface="Times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  <a:ea typeface="Times" charset="0"/>
                                          <a:cs typeface="Times" charset="0"/>
                                        </a:rPr>
                                        <m:t>𝑇</m:t>
                                      </m:r>
                                    </m:sub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  <a:ea typeface="Times" charset="0"/>
                                          <a:cs typeface="Times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Times" charset="0"/>
                                  <a:cs typeface="Times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kumimoji="0" lang="en-US" sz="2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FillTx/>
                              <a:latin typeface="Cambria Math" charset="0"/>
                              <a:ea typeface="Times" charset="0"/>
                              <a:cs typeface="Times" charset="0"/>
                              <a:sym typeface="Avenir Next Medium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2400" b="0" i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Times" charset="0"/>
                  <a:ea typeface="Times" charset="0"/>
                  <a:cs typeface="Times" charset="0"/>
                  <a:sym typeface="Avenir Next Medium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124" y="3967038"/>
                <a:ext cx="2228850" cy="96526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043686" y="4392495"/>
                <a:ext cx="44114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  <a:ea typeface="Times" charset="0"/>
                          <a:cs typeface="Times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3686" y="4392495"/>
                <a:ext cx="441146" cy="40011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/>
          <p:cNvSpPr/>
          <p:nvPr/>
        </p:nvSpPr>
        <p:spPr>
          <a:xfrm>
            <a:off x="7043687" y="4392495"/>
            <a:ext cx="441146" cy="400110"/>
          </a:xfrm>
          <a:prstGeom prst="ellipse">
            <a:avLst/>
          </a:prstGeom>
          <a:solidFill>
            <a:srgbClr val="FF0000">
              <a:alpha val="51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DIN Condensed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4270" y="5764095"/>
            <a:ext cx="7379667" cy="34497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861729" y="4792605"/>
                <a:ext cx="282362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mtClean="0">
                    <a:solidFill>
                      <a:schemeClr val="bg2"/>
                    </a:solidFill>
                  </a:rPr>
                  <a:t>NLO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𝜖</m:t>
                        </m:r>
                      </m:e>
                      <m: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𝐵𝑆𝑀</m:t>
                        </m:r>
                      </m:sub>
                    </m:sSub>
                  </m:oMath>
                </a14:m>
                <a:endParaRPr lang="en-US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1729" y="4792605"/>
                <a:ext cx="2823626" cy="400110"/>
              </a:xfrm>
              <a:prstGeom prst="rect">
                <a:avLst/>
              </a:prstGeom>
              <a:blipFill rotWithShape="0">
                <a:blip r:embed="rId7"/>
                <a:stretch>
                  <a:fillRect l="-2155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loud 13"/>
          <p:cNvSpPr/>
          <p:nvPr/>
        </p:nvSpPr>
        <p:spPr>
          <a:xfrm>
            <a:off x="3218913" y="4298870"/>
            <a:ext cx="2430405" cy="1459767"/>
          </a:xfrm>
          <a:prstGeom prst="cloud">
            <a:avLst/>
          </a:prstGeom>
          <a:solidFill>
            <a:schemeClr val="accent1">
              <a:alpha val="3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</p:spTree>
    <p:extLst>
      <p:ext uri="{BB962C8B-B14F-4D97-AF65-F5344CB8AC3E}">
        <p14:creationId xmlns:p14="http://schemas.microsoft.com/office/powerpoint/2010/main" val="15176444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</p:spPr>
        <p:txBody>
          <a:bodyPr/>
          <a:lstStyle/>
          <a:p>
            <a:pPr rtl="0"/>
            <a:r>
              <a:rPr lang="en-US" dirty="0"/>
              <a:t>Introduction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defTabSz="1300460">
              <a:spcBef>
                <a:spcPct val="0"/>
              </a:spcBef>
            </a:pPr>
            <a:r>
              <a:rPr lang="en-US" dirty="0" smtClean="0"/>
              <a:t>BSM efforts using nuclear beta decays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D3E89D50-CFAD-D24D-87C9-F59FFE97E4A0}" type="slidenum">
              <a:rPr lang="en-US" smtClean="0"/>
              <a:t>3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226" y="3405746"/>
            <a:ext cx="3128731" cy="30905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21148" y="2874452"/>
            <a:ext cx="3571812" cy="3986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1"/>
              <a:t>Precision Correlation </a:t>
            </a:r>
            <a:r>
              <a:rPr lang="en-US" sz="1991" dirty="0"/>
              <a:t>Studies</a:t>
            </a:r>
          </a:p>
        </p:txBody>
      </p:sp>
      <p:pic>
        <p:nvPicPr>
          <p:cNvPr id="23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13"/>
          <a:stretch/>
        </p:blipFill>
        <p:spPr bwMode="auto">
          <a:xfrm>
            <a:off x="6569622" y="3405747"/>
            <a:ext cx="3772800" cy="2792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080453" y="2862761"/>
            <a:ext cx="3313728" cy="3986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1"/>
              <a:t>Precision spectrum studies</a:t>
            </a:r>
            <a:endParaRPr lang="en-US" sz="1991" dirty="0"/>
          </a:p>
        </p:txBody>
      </p:sp>
      <p:sp>
        <p:nvSpPr>
          <p:cNvPr id="19" name="TextBox 18"/>
          <p:cNvSpPr txBox="1"/>
          <p:nvPr/>
        </p:nvSpPr>
        <p:spPr>
          <a:xfrm>
            <a:off x="2621148" y="2260600"/>
            <a:ext cx="7773033" cy="53001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44" dirty="0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2844" dirty="0" smtClean="0"/>
              <a:t> decays</a:t>
            </a:r>
            <a:endParaRPr lang="en-US" sz="2844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6174"/>
          <a:stretch/>
        </p:blipFill>
        <p:spPr>
          <a:xfrm>
            <a:off x="3176922" y="6590966"/>
            <a:ext cx="7807062" cy="29673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15325" y="6430896"/>
            <a:ext cx="2800447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Neutrino hypothesized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KATRIN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76922" y="6888604"/>
            <a:ext cx="1886735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Parity breaking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V-A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 structure</a:t>
            </a:r>
            <a:endParaRPr kumimoji="0" lang="en-US" sz="2000" b="0" i="0" u="none" strike="noStrike" cap="none" spc="0" normalizeH="0" baseline="0" dirty="0" smtClean="0">
              <a:ln>
                <a:noFill/>
              </a:ln>
              <a:solidFill>
                <a:srgbClr val="838787"/>
              </a:solidFill>
              <a:effectLst/>
              <a:uFillTx/>
              <a:latin typeface="Avenir Next Medium"/>
              <a:ea typeface="Avenir Next Medium"/>
              <a:cs typeface="Avenir Next Medium"/>
              <a:sym typeface="Avenir Next Medium"/>
            </a:endParaRPr>
          </a:p>
        </p:txBody>
      </p:sp>
    </p:spTree>
    <p:extLst>
      <p:ext uri="{BB962C8B-B14F-4D97-AF65-F5344CB8AC3E}">
        <p14:creationId xmlns:p14="http://schemas.microsoft.com/office/powerpoint/2010/main" val="8057876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270" y="1595854"/>
            <a:ext cx="9185674" cy="3784036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</p:spPr>
        <p:txBody>
          <a:bodyPr/>
          <a:lstStyle/>
          <a:p>
            <a:pPr rtl="0"/>
            <a:r>
              <a:rPr lang="en-US" dirty="0"/>
              <a:t>Precision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/>
              <a:t>-decay studies to pinpoint BSM </a:t>
            </a:r>
            <a:r>
              <a:rPr lang="en-US" dirty="0" smtClean="0"/>
              <a:t>effects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D3E89D50-CFAD-D24D-87C9-F59FFE97E4A0}" type="slidenum">
              <a:rPr lang="en-US" smtClean="0"/>
              <a:t>30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0240" y="1070583"/>
            <a:ext cx="2869696" cy="5300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44" dirty="0"/>
              <a:t>e.g., allowed transitions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85375" y="2332487"/>
            <a:ext cx="1893346" cy="2020938"/>
          </a:xfrm>
          <a:prstGeom prst="rect">
            <a:avLst/>
          </a:prstGeom>
          <a:solidFill>
            <a:schemeClr val="accent2">
              <a:alpha val="54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44" dirty="0"/>
              <a:t>Fermi</a:t>
            </a:r>
          </a:p>
          <a:p>
            <a:endParaRPr lang="en-US" sz="2844" dirty="0"/>
          </a:p>
          <a:p>
            <a:endParaRPr lang="en-US" sz="2844" dirty="0"/>
          </a:p>
        </p:txBody>
      </p:sp>
      <p:sp>
        <p:nvSpPr>
          <p:cNvPr id="10" name="TextBox 9"/>
          <p:cNvSpPr txBox="1"/>
          <p:nvPr/>
        </p:nvSpPr>
        <p:spPr>
          <a:xfrm>
            <a:off x="8478620" y="3645667"/>
            <a:ext cx="2097341" cy="2020938"/>
          </a:xfrm>
          <a:prstGeom prst="rect">
            <a:avLst/>
          </a:prstGeom>
          <a:solidFill>
            <a:schemeClr val="accent1">
              <a:alpha val="54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44" dirty="0"/>
              <a:t>Gamow-Teller</a:t>
            </a:r>
          </a:p>
          <a:p>
            <a:endParaRPr lang="en-US" sz="2844" dirty="0"/>
          </a:p>
          <a:p>
            <a:endParaRPr lang="en-US" sz="2844" dirty="0"/>
          </a:p>
        </p:txBody>
      </p:sp>
      <p:sp>
        <p:nvSpPr>
          <p:cNvPr id="11" name="TextBox 10"/>
          <p:cNvSpPr txBox="1"/>
          <p:nvPr/>
        </p:nvSpPr>
        <p:spPr>
          <a:xfrm>
            <a:off x="7207105" y="2962601"/>
            <a:ext cx="794132" cy="530017"/>
          </a:xfrm>
          <a:prstGeom prst="rect">
            <a:avLst/>
          </a:prstGeom>
          <a:solidFill>
            <a:schemeClr val="accent2">
              <a:alpha val="54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44"/>
          </a:p>
        </p:txBody>
      </p:sp>
      <p:sp>
        <p:nvSpPr>
          <p:cNvPr id="13" name="TextBox 12"/>
          <p:cNvSpPr txBox="1"/>
          <p:nvPr/>
        </p:nvSpPr>
        <p:spPr>
          <a:xfrm>
            <a:off x="7207105" y="4074404"/>
            <a:ext cx="1122095" cy="1275477"/>
          </a:xfrm>
          <a:prstGeom prst="rect">
            <a:avLst/>
          </a:prstGeom>
          <a:solidFill>
            <a:schemeClr val="accent1">
              <a:alpha val="54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44" dirty="0"/>
          </a:p>
          <a:p>
            <a:endParaRPr lang="en-US" sz="2844" dirty="0"/>
          </a:p>
        </p:txBody>
      </p:sp>
      <p:sp>
        <p:nvSpPr>
          <p:cNvPr id="14" name="TextBox 13"/>
          <p:cNvSpPr txBox="1"/>
          <p:nvPr/>
        </p:nvSpPr>
        <p:spPr>
          <a:xfrm>
            <a:off x="6149291" y="5283354"/>
            <a:ext cx="2680542" cy="53001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44" dirty="0"/>
              <a:t>Correlation coefficient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17210" y="5909327"/>
            <a:ext cx="606416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Assumptions: vanishing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 momentum transfer (q=0).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838787"/>
              </a:solidFill>
              <a:effectLst/>
              <a:uFillTx/>
              <a:latin typeface="Avenir Next Medium"/>
              <a:ea typeface="Avenir Next Medium"/>
              <a:cs typeface="Avenir Next Medium"/>
              <a:sym typeface="Avenir Next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861729" y="1065837"/>
                <a:ext cx="2001445" cy="530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44">
                          <a:latin typeface="Cambria Math" charset="0"/>
                        </a:rPr>
                        <m:t>Δ</m:t>
                      </m:r>
                      <m:sSup>
                        <m:sSupPr>
                          <m:ctrlPr>
                            <a:rPr lang="en-US" sz="2844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44" i="1">
                              <a:latin typeface="Cambria Math" charset="0"/>
                            </a:rPr>
                            <m:t>𝐽</m:t>
                          </m:r>
                        </m:e>
                        <m:sup>
                          <m:r>
                            <a:rPr lang="en-US" sz="2844" i="1">
                              <a:latin typeface="Cambria Math" charset="0"/>
                            </a:rPr>
                            <m:t>𝜋</m:t>
                          </m:r>
                        </m:sup>
                      </m:sSup>
                      <m:r>
                        <a:rPr lang="en-US" sz="2844" i="1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844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44" i="1">
                              <a:latin typeface="Cambria Math" charset="0"/>
                            </a:rPr>
                            <m:t>0,1</m:t>
                          </m:r>
                        </m:e>
                        <m:sup>
                          <m:r>
                            <m:rPr>
                              <m:lit/>
                            </m:rPr>
                            <a:rPr lang="en-US" sz="2844" i="1">
                              <a:latin typeface="Cambria Math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2844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1729" y="1065837"/>
                <a:ext cx="2001445" cy="53001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19151" y="3342956"/>
                <a:ext cx="3958648" cy="874470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2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dirty="0" smtClean="0">
                    <a:solidFill>
                      <a:srgbClr val="FEFDFF"/>
                    </a:solidFill>
                  </a:rPr>
                  <a:t>Accurate to LO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FEFDFF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FEFDFF"/>
                            </a:solidFill>
                            <a:latin typeface="Cambria Math" charset="0"/>
                          </a:rPr>
                          <m:t>𝜖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FEFDFF"/>
                            </a:solidFill>
                            <a:latin typeface="Cambria Math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kumimoji="0" lang="en-US" sz="2800" b="0" i="0" u="none" strike="noStrike" cap="none" spc="0" normalizeH="0" baseline="0" dirty="0" smtClean="0">
                    <a:ln>
                      <a:noFill/>
                    </a:ln>
                    <a:solidFill>
                      <a:srgbClr val="FEFDFF"/>
                    </a:solidFill>
                    <a:effectLst/>
                    <a:uFillTx/>
                    <a:latin typeface="Avenir Next Medium"/>
                    <a:ea typeface="Avenir Next Medium"/>
                    <a:cs typeface="Avenir Next Medium"/>
                    <a:sym typeface="Avenir Next Medium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FEFDFF"/>
                            </a:solidFill>
                            <a:effectLst/>
                            <a:uFillTx/>
                            <a:latin typeface="Cambria Math" charset="0"/>
                            <a:ea typeface="Avenir Next Medium"/>
                            <a:cs typeface="Avenir Next Medium"/>
                            <a:sym typeface="Avenir Next Medium"/>
                          </a:rPr>
                        </m:ctrlPr>
                      </m:sSubPr>
                      <m:e>
                        <m:r>
                          <a:rPr kumimoji="0" lang="en-US" sz="2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FEFDFF"/>
                            </a:solidFill>
                            <a:effectLst/>
                            <a:uFillTx/>
                            <a:latin typeface="Cambria Math" charset="0"/>
                            <a:ea typeface="Avenir Next Medium"/>
                            <a:cs typeface="Avenir Next Medium"/>
                            <a:sym typeface="Avenir Next Medium"/>
                          </a:rPr>
                          <m:t>𝜖</m:t>
                        </m:r>
                      </m:e>
                      <m:sub>
                        <m:r>
                          <a:rPr kumimoji="0" lang="en-US" sz="2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FEFDFF"/>
                            </a:solidFill>
                            <a:effectLst/>
                            <a:uFillTx/>
                            <a:latin typeface="Cambria Math" charset="0"/>
                            <a:ea typeface="Avenir Next Medium"/>
                            <a:cs typeface="Avenir Next Medium"/>
                            <a:sym typeface="Avenir Next Medium"/>
                          </a:rPr>
                          <m:t>𝐵𝑆𝑀</m:t>
                        </m:r>
                      </m:sub>
                    </m:sSub>
                  </m:oMath>
                </a14:m>
                <a:endParaRPr kumimoji="0" lang="en-US" sz="2800" b="0" i="0" u="none" strike="noStrike" cap="none" spc="0" normalizeH="0" baseline="0" dirty="0">
                  <a:ln>
                    <a:noFill/>
                  </a:ln>
                  <a:solidFill>
                    <a:srgbClr val="FEFDFF"/>
                  </a:solidFill>
                  <a:effectLst/>
                  <a:uFillTx/>
                  <a:latin typeface="Avenir Next Medium"/>
                  <a:ea typeface="Avenir Next Medium"/>
                  <a:cs typeface="Avenir Next Medium"/>
                  <a:sym typeface="Avenir Next Medium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51" y="3342956"/>
                <a:ext cx="3958648" cy="874470"/>
              </a:xfrm>
              <a:prstGeom prst="rect">
                <a:avLst/>
              </a:prstGeom>
              <a:blipFill rotWithShape="0">
                <a:blip r:embed="rId4"/>
                <a:stretch>
                  <a:fillRect l="-3664" b="-16000"/>
                </a:stretch>
              </a:blip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321359" y="6786436"/>
                <a:ext cx="11254684" cy="2044021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r>
                  <a:rPr lang="en-US" sz="2800" dirty="0" smtClean="0">
                    <a:solidFill>
                      <a:srgbClr val="FEFDFF"/>
                    </a:solidFill>
                  </a:rPr>
                  <a:t>In pure transitions, correlation coefficients to order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FEFDFF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EFDFF"/>
                            </a:solidFill>
                            <a:latin typeface="Cambria Math" charset="0"/>
                          </a:rPr>
                          <m:t>𝜖</m:t>
                        </m:r>
                      </m:e>
                      <m:sub>
                        <m:r>
                          <a:rPr lang="en-US" sz="2800" i="1">
                            <a:solidFill>
                              <a:srgbClr val="FEFDFF"/>
                            </a:solidFill>
                            <a:latin typeface="Cambria Math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sz="2800" dirty="0" smtClean="0">
                    <a:solidFill>
                      <a:srgbClr val="FEFDFF"/>
                    </a:solidFill>
                  </a:rPr>
                  <a:t> do not depend on nuclear structure effects.</a:t>
                </a:r>
              </a:p>
              <a:p>
                <a: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2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dirty="0" smtClean="0">
                    <a:solidFill>
                      <a:srgbClr val="FEFDFF"/>
                    </a:solidFill>
                  </a:rPr>
                  <a:t>In a ”mixed” allowed transition, the ratio between Fermi and GT is important introduces dependence </a:t>
                </a:r>
                <a:br>
                  <a:rPr lang="en-US" sz="2800" dirty="0" smtClean="0">
                    <a:solidFill>
                      <a:srgbClr val="FEFDFF"/>
                    </a:solidFill>
                  </a:rPr>
                </a:br>
                <a:r>
                  <a:rPr lang="en-US" sz="2800" dirty="0" smtClean="0">
                    <a:solidFill>
                      <a:srgbClr val="FEFDFF"/>
                    </a:solidFill>
                  </a:rPr>
                  <a:t>upon the shape correction, i.e., nuclear structure.</a:t>
                </a:r>
                <a:endParaRPr kumimoji="0" lang="en-US" sz="2800" b="0" i="0" u="none" strike="noStrike" cap="none" spc="0" normalizeH="0" baseline="0" dirty="0">
                  <a:ln>
                    <a:noFill/>
                  </a:ln>
                  <a:solidFill>
                    <a:srgbClr val="FEFDFF"/>
                  </a:solidFill>
                  <a:effectLst/>
                  <a:uFillTx/>
                  <a:latin typeface="Avenir Next Medium"/>
                  <a:ea typeface="Avenir Next Medium"/>
                  <a:cs typeface="Avenir Next Medium"/>
                  <a:sym typeface="Avenir Next Medium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359" y="6786436"/>
                <a:ext cx="11254684" cy="2044021"/>
              </a:xfrm>
              <a:prstGeom prst="rect">
                <a:avLst/>
              </a:prstGeom>
              <a:blipFill rotWithShape="0">
                <a:blip r:embed="rId5"/>
                <a:stretch>
                  <a:fillRect l="-1296" r="-378" b="-7018"/>
                </a:stretch>
              </a:blip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6361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8409421" y="6963852"/>
            <a:ext cx="3475310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NLO Chiral EFT suppression </a:t>
            </a:r>
            <a:b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</a:b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additional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 </a:t>
            </a: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factor 3-5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Avenir Next Medium"/>
              <a:ea typeface="Avenir Next Medium"/>
              <a:cs typeface="Avenir Next Medium"/>
              <a:sym typeface="Avenir Next Medium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8823" y="5104089"/>
            <a:ext cx="4889500" cy="393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5867" y="5757473"/>
            <a:ext cx="3848100" cy="1562100"/>
          </a:xfrm>
          <a:prstGeom prst="rect">
            <a:avLst/>
          </a:prstGeom>
        </p:spPr>
      </p:pic>
      <p:sp>
        <p:nvSpPr>
          <p:cNvPr id="22" name="Cloud 21"/>
          <p:cNvSpPr/>
          <p:nvPr/>
        </p:nvSpPr>
        <p:spPr>
          <a:xfrm>
            <a:off x="6917361" y="4385260"/>
            <a:ext cx="6436027" cy="4052048"/>
          </a:xfrm>
          <a:prstGeom prst="cloud">
            <a:avLst/>
          </a:prstGeom>
          <a:solidFill>
            <a:schemeClr val="accent1">
              <a:alpha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all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DIN Condensed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</p:spPr>
        <p:txBody>
          <a:bodyPr/>
          <a:lstStyle/>
          <a:p>
            <a:pPr marL="0" marR="0" indent="0" algn="l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Shape/recoil corrections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31</a:t>
            </a:fld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204846" y="2101769"/>
                <a:ext cx="10619874" cy="27494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2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0" i="0" u="none" strike="noStrike" cap="none" spc="0" normalizeH="0" baseline="0" dirty="0" smtClean="0">
                    <a:ln>
                      <a:noFill/>
                    </a:ln>
                    <a:solidFill>
                      <a:srgbClr val="838787"/>
                    </a:solidFill>
                    <a:effectLst/>
                    <a:uFillTx/>
                    <a:sym typeface="Avenir Next Medium"/>
                  </a:rPr>
                  <a:t>These</a:t>
                </a:r>
                <a:r>
                  <a:rPr kumimoji="0" lang="en-US" sz="2800" b="0" i="0" u="none" strike="noStrike" cap="none" spc="0" normalizeH="0" dirty="0" smtClean="0">
                    <a:ln>
                      <a:noFill/>
                    </a:ln>
                    <a:solidFill>
                      <a:srgbClr val="838787"/>
                    </a:solidFill>
                    <a:effectLst/>
                    <a:uFillTx/>
                    <a:sym typeface="Avenir Next Medium"/>
                  </a:rPr>
                  <a:t> are nuclear structure dependent corrections.</a:t>
                </a:r>
                <a:endParaRPr kumimoji="0" lang="en-US" sz="2800" b="0" i="0" u="none" strike="noStrike" cap="none" spc="0" normalizeH="0" baseline="0" dirty="0" smtClean="0">
                  <a:ln>
                    <a:noFill/>
                  </a:ln>
                  <a:solidFill>
                    <a:srgbClr val="838787"/>
                  </a:solidFill>
                  <a:effectLst/>
                  <a:uFillTx/>
                  <a:sym typeface="Avenir Next Medium"/>
                </a:endParaRPr>
              </a:p>
              <a:p>
                <a: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2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0" i="0" u="none" strike="noStrike" cap="none" spc="0" normalizeH="0" baseline="0" dirty="0" smtClean="0">
                    <a:ln>
                      <a:noFill/>
                    </a:ln>
                    <a:solidFill>
                      <a:srgbClr val="838787"/>
                    </a:solidFill>
                    <a:effectLst/>
                    <a:uFillTx/>
                    <a:sym typeface="Avenir Next Medium"/>
                  </a:rPr>
                  <a:t>Needed accuracy</a:t>
                </a:r>
                <a:r>
                  <a:rPr kumimoji="0" lang="en-US" sz="2800" b="0" i="0" u="none" strike="noStrike" cap="none" spc="0" normalizeH="0" dirty="0" smtClean="0">
                    <a:ln>
                      <a:noFill/>
                    </a:ln>
                    <a:solidFill>
                      <a:srgbClr val="838787"/>
                    </a:solidFill>
                    <a:effectLst/>
                    <a:uFillTx/>
                    <a:sym typeface="Avenir Next Medium"/>
                  </a:rPr>
                  <a:t> of the calculation: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cap="none" spc="0" normalizeH="0" smtClean="0">
                            <a:ln>
                              <a:noFill/>
                            </a:ln>
                            <a:solidFill>
                              <a:srgbClr val="838787"/>
                            </a:solidFill>
                            <a:effectLst/>
                            <a:uFillTx/>
                            <a:latin typeface="Cambria Math" charset="0"/>
                            <a:sym typeface="Avenir Next Medium"/>
                          </a:rPr>
                        </m:ctrlPr>
                      </m:sSupPr>
                      <m:e>
                        <m:r>
                          <a:rPr kumimoji="0" lang="en-US" sz="2800" b="0" i="1" u="none" strike="noStrike" cap="none" spc="0" normalizeH="0" smtClean="0">
                            <a:ln>
                              <a:noFill/>
                            </a:ln>
                            <a:solidFill>
                              <a:srgbClr val="838787"/>
                            </a:solidFill>
                            <a:effectLst/>
                            <a:uFillTx/>
                            <a:latin typeface="Cambria Math" charset="0"/>
                            <a:sym typeface="Avenir Next Medium"/>
                          </a:rPr>
                          <m:t>≈</m:t>
                        </m:r>
                        <m:sSup>
                          <m:sSupPr>
                            <m:ctrlPr>
                              <a:rPr kumimoji="0" lang="en-US" sz="2800" b="0" i="1" u="none" strike="noStrike" cap="none" spc="0" normalizeH="0" smtClean="0">
                                <a:ln>
                                  <a:noFill/>
                                </a:ln>
                                <a:solidFill>
                                  <a:srgbClr val="838787"/>
                                </a:solidFill>
                                <a:effectLst/>
                                <a:uFillTx/>
                                <a:latin typeface="Cambria Math" charset="0"/>
                                <a:sym typeface="Avenir Next Medium"/>
                              </a:rPr>
                            </m:ctrlPr>
                          </m:sSupPr>
                          <m:e>
                            <m:r>
                              <a:rPr kumimoji="0" lang="en-US" sz="2800" b="0" i="1" u="none" strike="noStrike" cap="none" spc="0" normalizeH="0" smtClean="0">
                                <a:ln>
                                  <a:noFill/>
                                </a:ln>
                                <a:solidFill>
                                  <a:srgbClr val="838787"/>
                                </a:solidFill>
                                <a:effectLst/>
                                <a:uFillTx/>
                                <a:latin typeface="Cambria Math" charset="0"/>
                                <a:sym typeface="Avenir Next Medium"/>
                              </a:rPr>
                              <m:t>10</m:t>
                            </m:r>
                          </m:e>
                          <m:sup>
                            <m:r>
                              <a:rPr kumimoji="0" lang="en-US" sz="2800" b="0" i="1" u="none" strike="noStrike" cap="none" spc="0" normalizeH="0" smtClean="0">
                                <a:ln>
                                  <a:noFill/>
                                </a:ln>
                                <a:solidFill>
                                  <a:srgbClr val="838787"/>
                                </a:solidFill>
                                <a:effectLst/>
                                <a:uFillTx/>
                                <a:latin typeface="Cambria Math" charset="0"/>
                                <a:sym typeface="Avenir Next Medium"/>
                              </a:rPr>
                              <m:t>−4</m:t>
                            </m:r>
                          </m:sup>
                        </m:sSup>
                        <m:r>
                          <a:rPr kumimoji="0" lang="en-US" sz="2800" b="0" i="1" u="none" strike="noStrike" cap="none" spc="0" normalizeH="0" smtClean="0">
                            <a:ln>
                              <a:noFill/>
                            </a:ln>
                            <a:solidFill>
                              <a:srgbClr val="838787"/>
                            </a:solidFill>
                            <a:effectLst/>
                            <a:uFillTx/>
                            <a:latin typeface="Cambria Math" charset="0"/>
                            <a:sym typeface="Avenir Next Medium"/>
                          </a:rPr>
                          <m:t>−10</m:t>
                        </m:r>
                      </m:e>
                      <m:sup>
                        <m:r>
                          <a:rPr kumimoji="0" lang="en-US" sz="2800" b="0" i="1" u="none" strike="noStrike" cap="none" spc="0" normalizeH="0" smtClean="0">
                            <a:ln>
                              <a:noFill/>
                            </a:ln>
                            <a:solidFill>
                              <a:srgbClr val="838787"/>
                            </a:solidFill>
                            <a:effectLst/>
                            <a:uFillTx/>
                            <a:latin typeface="Cambria Math" charset="0"/>
                            <a:sym typeface="Avenir Next Medium"/>
                          </a:rPr>
                          <m:t>−3</m:t>
                        </m:r>
                      </m:sup>
                    </m:sSup>
                  </m:oMath>
                </a14:m>
                <a:endParaRPr kumimoji="0" lang="en-US" sz="2800" b="0" i="0" u="none" strike="noStrike" cap="none" spc="0" normalizeH="0" baseline="0" dirty="0" smtClean="0">
                  <a:ln>
                    <a:noFill/>
                  </a:ln>
                  <a:solidFill>
                    <a:srgbClr val="838787"/>
                  </a:solidFill>
                  <a:effectLst/>
                  <a:uFillTx/>
                  <a:sym typeface="Avenir Next Medium"/>
                </a:endParaRPr>
              </a:p>
              <a:p>
                <a: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2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dirty="0" smtClean="0"/>
                  <a:t>This dictates the amount of corrections needed to be calculated explicitly.</a:t>
                </a:r>
                <a:endParaRPr lang="en-US" sz="2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846" y="2101769"/>
                <a:ext cx="10619874" cy="2749471"/>
              </a:xfrm>
              <a:prstGeom prst="rect">
                <a:avLst/>
              </a:prstGeom>
              <a:blipFill rotWithShape="0">
                <a:blip r:embed="rId4"/>
                <a:stretch>
                  <a:fillRect l="-1607" r="-1033" b="-554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081" y="5546738"/>
            <a:ext cx="4630549" cy="24279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679937" y="5497789"/>
                <a:ext cx="1001684" cy="530017"/>
              </a:xfrm>
              <a:prstGeom prst="rect">
                <a:avLst/>
              </a:prstGeom>
              <a:solidFill>
                <a:srgbClr val="FEFDFF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44" i="1">
                          <a:latin typeface="Cambria Math" charset="0"/>
                        </a:rPr>
                        <m:t>∝</m:t>
                      </m:r>
                      <m:sSup>
                        <m:sSupPr>
                          <m:ctrlPr>
                            <a:rPr lang="en-US" sz="2844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44" i="1">
                              <a:latin typeface="Cambria Math" charset="0"/>
                            </a:rPr>
                            <m:t>𝑞</m:t>
                          </m:r>
                        </m:e>
                        <m:sup>
                          <m:r>
                            <a:rPr lang="en-US" sz="2844" i="1">
                              <a:latin typeface="Cambria Math" charset="0"/>
                            </a:rPr>
                            <m:t>𝐽</m:t>
                          </m:r>
                        </m:sup>
                      </m:sSup>
                    </m:oMath>
                  </m:oMathPara>
                </a14:m>
                <a:endParaRPr lang="en-US" sz="2844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9937" y="5497789"/>
                <a:ext cx="1001684" cy="53001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956009" y="6163348"/>
                <a:ext cx="1349536" cy="530017"/>
              </a:xfrm>
              <a:prstGeom prst="rect">
                <a:avLst/>
              </a:prstGeom>
              <a:solidFill>
                <a:srgbClr val="FEFDFF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44" i="1">
                          <a:latin typeface="Cambria Math" charset="0"/>
                        </a:rPr>
                        <m:t>∝</m:t>
                      </m:r>
                      <m:sSup>
                        <m:sSupPr>
                          <m:ctrlPr>
                            <a:rPr lang="en-US" sz="2844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44" i="1">
                              <a:latin typeface="Cambria Math" charset="0"/>
                            </a:rPr>
                            <m:t>𝑞</m:t>
                          </m:r>
                        </m:e>
                        <m:sup>
                          <m:r>
                            <a:rPr lang="en-US" sz="2844" i="1">
                              <a:latin typeface="Cambria Math" charset="0"/>
                            </a:rPr>
                            <m:t>𝐽</m:t>
                          </m:r>
                          <m:r>
                            <a:rPr lang="en-US" sz="2844" i="1">
                              <a:latin typeface="Cambria Math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844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009" y="6163348"/>
                <a:ext cx="1349536" cy="53001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731988" y="6842233"/>
                <a:ext cx="1001684" cy="530017"/>
              </a:xfrm>
              <a:prstGeom prst="rect">
                <a:avLst/>
              </a:prstGeom>
              <a:solidFill>
                <a:srgbClr val="FEFDFF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44" i="1">
                          <a:latin typeface="Cambria Math" charset="0"/>
                        </a:rPr>
                        <m:t>∝</m:t>
                      </m:r>
                      <m:sSup>
                        <m:sSupPr>
                          <m:ctrlPr>
                            <a:rPr lang="en-US" sz="2844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44" i="1">
                              <a:latin typeface="Cambria Math" charset="0"/>
                            </a:rPr>
                            <m:t>𝑞</m:t>
                          </m:r>
                        </m:e>
                        <m:sup>
                          <m:r>
                            <a:rPr lang="en-US" sz="2844" i="1">
                              <a:latin typeface="Cambria Math" charset="0"/>
                            </a:rPr>
                            <m:t>𝐽</m:t>
                          </m:r>
                        </m:sup>
                      </m:sSup>
                    </m:oMath>
                  </m:oMathPara>
                </a14:m>
                <a:endParaRPr lang="en-US" sz="2844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1988" y="6842233"/>
                <a:ext cx="1001684" cy="53001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689652" y="7319573"/>
                <a:ext cx="1399251" cy="728854"/>
              </a:xfrm>
              <a:prstGeom prst="rect">
                <a:avLst/>
              </a:prstGeom>
              <a:solidFill>
                <a:srgbClr val="FEFDFF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≈</m:t>
                      </m:r>
                      <m:rad>
                        <m:radPr>
                          <m:degHide m:val="on"/>
                          <m:ctrlPr>
                            <a:rPr lang="en-US" sz="14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𝑱</m:t>
                              </m:r>
                            </m:num>
                            <m:den>
                              <m: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𝑱</m:t>
                              </m:r>
                              <m: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𝟏</m:t>
                              </m:r>
                            </m:den>
                          </m:f>
                        </m:e>
                      </m:rad>
                      <m:sSub>
                        <m:sSubPr>
                          <m:ctrlP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𝑬</m:t>
                              </m:r>
                            </m:e>
                          </m:acc>
                        </m:e>
                        <m:sub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𝑱𝑴</m:t>
                          </m:r>
                        </m:sub>
                      </m:sSub>
                    </m:oMath>
                  </m:oMathPara>
                </a14:m>
                <a:endParaRPr lang="en-US" sz="2844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9652" y="7319573"/>
                <a:ext cx="1399251" cy="728854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1526943" y="5416309"/>
            <a:ext cx="5196587" cy="649306"/>
          </a:xfrm>
          <a:prstGeom prst="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13" name="Rectangle 12"/>
          <p:cNvSpPr/>
          <p:nvPr/>
        </p:nvSpPr>
        <p:spPr>
          <a:xfrm>
            <a:off x="1536954" y="6086631"/>
            <a:ext cx="5829746" cy="649306"/>
          </a:xfrm>
          <a:prstGeom prst="rect">
            <a:avLst/>
          </a:prstGeom>
          <a:solidFill>
            <a:schemeClr val="accent5">
              <a:alpha val="46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14" name="Rectangle 13"/>
          <p:cNvSpPr/>
          <p:nvPr/>
        </p:nvSpPr>
        <p:spPr>
          <a:xfrm>
            <a:off x="1536953" y="6750636"/>
            <a:ext cx="5186576" cy="638572"/>
          </a:xfrm>
          <a:prstGeom prst="rect">
            <a:avLst/>
          </a:prstGeom>
          <a:solidFill>
            <a:schemeClr val="accent4">
              <a:alpha val="46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15" name="Rectangle 14"/>
          <p:cNvSpPr/>
          <p:nvPr/>
        </p:nvSpPr>
        <p:spPr>
          <a:xfrm>
            <a:off x="1536953" y="7393450"/>
            <a:ext cx="5392215" cy="638572"/>
          </a:xfrm>
          <a:prstGeom prst="rect">
            <a:avLst/>
          </a:prstGeom>
          <a:solidFill>
            <a:schemeClr val="accent2">
              <a:alpha val="46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16" name="Cloud 15"/>
          <p:cNvSpPr/>
          <p:nvPr/>
        </p:nvSpPr>
        <p:spPr>
          <a:xfrm>
            <a:off x="4305629" y="5472959"/>
            <a:ext cx="794519" cy="649306"/>
          </a:xfrm>
          <a:prstGeom prst="cloud">
            <a:avLst/>
          </a:prstGeom>
          <a:solidFill>
            <a:schemeClr val="accent1">
              <a:alpha val="3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17" name="Cloud 16"/>
          <p:cNvSpPr/>
          <p:nvPr/>
        </p:nvSpPr>
        <p:spPr>
          <a:xfrm>
            <a:off x="5190038" y="6148849"/>
            <a:ext cx="794519" cy="649306"/>
          </a:xfrm>
          <a:prstGeom prst="cloud">
            <a:avLst/>
          </a:prstGeom>
          <a:solidFill>
            <a:schemeClr val="accent1">
              <a:alpha val="3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19" name="Cloud 18"/>
          <p:cNvSpPr/>
          <p:nvPr/>
        </p:nvSpPr>
        <p:spPr>
          <a:xfrm>
            <a:off x="4617999" y="6779814"/>
            <a:ext cx="794519" cy="649306"/>
          </a:xfrm>
          <a:prstGeom prst="cloud">
            <a:avLst/>
          </a:prstGeom>
          <a:solidFill>
            <a:schemeClr val="accent1">
              <a:alpha val="3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20" name="Cloud 19"/>
          <p:cNvSpPr/>
          <p:nvPr/>
        </p:nvSpPr>
        <p:spPr>
          <a:xfrm>
            <a:off x="4976725" y="7373876"/>
            <a:ext cx="794519" cy="649306"/>
          </a:xfrm>
          <a:prstGeom prst="cloud">
            <a:avLst/>
          </a:prstGeom>
          <a:solidFill>
            <a:schemeClr val="accent1">
              <a:alpha val="3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25" name="TextBox 24"/>
          <p:cNvSpPr txBox="1"/>
          <p:nvPr/>
        </p:nvSpPr>
        <p:spPr>
          <a:xfrm>
            <a:off x="1526942" y="8189262"/>
            <a:ext cx="9281265" cy="127214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bg2"/>
                </a:solidFill>
              </a:rPr>
              <a:t>In beta decays, shape corrections are few per-</a:t>
            </a:r>
            <a:r>
              <a:rPr lang="en-US" sz="2800" dirty="0" err="1" smtClean="0">
                <a:solidFill>
                  <a:schemeClr val="bg2"/>
                </a:solidFill>
              </a:rPr>
              <a:t>milles</a:t>
            </a:r>
            <a:r>
              <a:rPr lang="en-US" sz="2800" dirty="0" smtClean="0">
                <a:solidFill>
                  <a:schemeClr val="bg2"/>
                </a:solidFill>
              </a:rPr>
              <a:t>, thus P/M and at least EFT NLO</a:t>
            </a:r>
            <a:r>
              <a:rPr lang="en-US" sz="2800" dirty="0">
                <a:solidFill>
                  <a:schemeClr val="bg2"/>
                </a:solidFill>
              </a:rPr>
              <a:t> </a:t>
            </a:r>
            <a:r>
              <a:rPr lang="en-US" sz="2800" dirty="0" smtClean="0">
                <a:solidFill>
                  <a:schemeClr val="bg2"/>
                </a:solidFill>
              </a:rPr>
              <a:t>corrections should be calculated explicitly to reach needed accuracy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Avenir Next Medium"/>
              <a:ea typeface="Avenir Next Medium"/>
              <a:cs typeface="Avenir Next Medium"/>
              <a:sym typeface="Avenir Next Medium"/>
            </a:endParaRPr>
          </a:p>
        </p:txBody>
      </p:sp>
      <p:sp>
        <p:nvSpPr>
          <p:cNvPr id="26" name="Cloud 25"/>
          <p:cNvSpPr/>
          <p:nvPr/>
        </p:nvSpPr>
        <p:spPr>
          <a:xfrm>
            <a:off x="9932463" y="5658122"/>
            <a:ext cx="1442513" cy="1010451"/>
          </a:xfrm>
          <a:prstGeom prst="cloud">
            <a:avLst/>
          </a:prstGeom>
          <a:solidFill>
            <a:schemeClr val="accent5">
              <a:alpha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all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DIN Condensed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10209358" y="6394678"/>
            <a:ext cx="1487714" cy="1010451"/>
          </a:xfrm>
          <a:prstGeom prst="cloud">
            <a:avLst/>
          </a:prstGeom>
          <a:solidFill>
            <a:schemeClr val="accent5">
              <a:alpha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all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DIN Condensed"/>
            </a:endParaRPr>
          </a:p>
        </p:txBody>
      </p:sp>
      <p:sp>
        <p:nvSpPr>
          <p:cNvPr id="28" name="Cloud 27"/>
          <p:cNvSpPr/>
          <p:nvPr/>
        </p:nvSpPr>
        <p:spPr>
          <a:xfrm>
            <a:off x="8230945" y="6991049"/>
            <a:ext cx="3743021" cy="1205635"/>
          </a:xfrm>
          <a:prstGeom prst="cloud">
            <a:avLst/>
          </a:prstGeom>
          <a:solidFill>
            <a:schemeClr val="accent5">
              <a:alpha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800" cap="all" dirty="0" smtClean="0">
              <a:solidFill>
                <a:srgbClr val="FFFFFF"/>
              </a:solidFill>
              <a:latin typeface="+mn-lt"/>
              <a:ea typeface="+mn-ea"/>
              <a:cs typeface="+mn-cs"/>
              <a:sym typeface="DIN Condensed"/>
            </a:endParaRPr>
          </a:p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all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DIN Condensed"/>
            </a:endParaRPr>
          </a:p>
        </p:txBody>
      </p:sp>
      <p:sp>
        <p:nvSpPr>
          <p:cNvPr id="29" name="Cloud 28"/>
          <p:cNvSpPr/>
          <p:nvPr/>
        </p:nvSpPr>
        <p:spPr>
          <a:xfrm>
            <a:off x="9559525" y="8173486"/>
            <a:ext cx="1442513" cy="1010451"/>
          </a:xfrm>
          <a:prstGeom prst="cloud">
            <a:avLst/>
          </a:prstGeom>
          <a:solidFill>
            <a:schemeClr val="accent5">
              <a:alpha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all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DIN Condensed"/>
            </a:endParaRPr>
          </a:p>
        </p:txBody>
      </p:sp>
      <p:sp>
        <p:nvSpPr>
          <p:cNvPr id="30" name="Cloud 29"/>
          <p:cNvSpPr/>
          <p:nvPr/>
        </p:nvSpPr>
        <p:spPr>
          <a:xfrm>
            <a:off x="7675146" y="8180548"/>
            <a:ext cx="1442513" cy="1010451"/>
          </a:xfrm>
          <a:prstGeom prst="cloud">
            <a:avLst/>
          </a:prstGeom>
          <a:solidFill>
            <a:srgbClr val="7030A0">
              <a:alpha val="40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all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DIN Condensed"/>
            </a:endParaRPr>
          </a:p>
        </p:txBody>
      </p:sp>
      <p:sp>
        <p:nvSpPr>
          <p:cNvPr id="31" name="Cloud 30"/>
          <p:cNvSpPr/>
          <p:nvPr/>
        </p:nvSpPr>
        <p:spPr>
          <a:xfrm>
            <a:off x="10102455" y="5789880"/>
            <a:ext cx="598849" cy="454540"/>
          </a:xfrm>
          <a:prstGeom prst="cloud">
            <a:avLst/>
          </a:prstGeom>
          <a:solidFill>
            <a:srgbClr val="7030A0">
              <a:alpha val="40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all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DIN Condensed"/>
            </a:endParaRPr>
          </a:p>
        </p:txBody>
      </p:sp>
      <p:sp>
        <p:nvSpPr>
          <p:cNvPr id="32" name="Cloud 31"/>
          <p:cNvSpPr/>
          <p:nvPr/>
        </p:nvSpPr>
        <p:spPr>
          <a:xfrm>
            <a:off x="11219126" y="6492997"/>
            <a:ext cx="598849" cy="454540"/>
          </a:xfrm>
          <a:prstGeom prst="cloud">
            <a:avLst/>
          </a:prstGeom>
          <a:solidFill>
            <a:srgbClr val="7030A0">
              <a:alpha val="40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all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DIN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076316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</p:spPr>
        <p:txBody>
          <a:bodyPr/>
          <a:lstStyle/>
          <a:p>
            <a:pPr marL="0" marR="0" indent="0" algn="l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Shape/recoil corrections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32</a:t>
            </a:fld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682324" y="2225174"/>
            <a:ext cx="2869696" cy="5300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44" dirty="0"/>
              <a:t>e.g., allowed transitions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37710" y="3763582"/>
            <a:ext cx="6256991" cy="5300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44" dirty="0" smtClean="0">
                <a:solidFill>
                  <a:srgbClr val="F8FFFF"/>
                </a:solidFill>
              </a:rPr>
              <a:t>Nuclear effects are important to pinpoint BSM effects:</a:t>
            </a:r>
            <a:endParaRPr lang="en-US" sz="2844" dirty="0">
              <a:solidFill>
                <a:srgbClr val="F8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895" y="4506195"/>
            <a:ext cx="7639790" cy="28256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957" y="7454695"/>
            <a:ext cx="7640320" cy="17339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68381" y="6398779"/>
            <a:ext cx="526320" cy="530017"/>
          </a:xfrm>
          <a:prstGeom prst="rect">
            <a:avLst/>
          </a:prstGeom>
          <a:solidFill>
            <a:schemeClr val="accent1">
              <a:alpha val="54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44" dirty="0"/>
          </a:p>
        </p:txBody>
      </p:sp>
      <p:sp>
        <p:nvSpPr>
          <p:cNvPr id="13" name="TextBox 12"/>
          <p:cNvSpPr txBox="1"/>
          <p:nvPr/>
        </p:nvSpPr>
        <p:spPr>
          <a:xfrm>
            <a:off x="5728338" y="6412094"/>
            <a:ext cx="526320" cy="530017"/>
          </a:xfrm>
          <a:prstGeom prst="rect">
            <a:avLst/>
          </a:prstGeom>
          <a:solidFill>
            <a:schemeClr val="accent1">
              <a:alpha val="54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44" dirty="0"/>
          </a:p>
        </p:txBody>
      </p:sp>
      <p:sp>
        <p:nvSpPr>
          <p:cNvPr id="14" name="TextBox 13"/>
          <p:cNvSpPr txBox="1"/>
          <p:nvPr/>
        </p:nvSpPr>
        <p:spPr>
          <a:xfrm>
            <a:off x="2756957" y="7331870"/>
            <a:ext cx="7640320" cy="2020938"/>
          </a:xfrm>
          <a:prstGeom prst="rect">
            <a:avLst/>
          </a:prstGeom>
          <a:solidFill>
            <a:schemeClr val="accent1">
              <a:alpha val="54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44" dirty="0"/>
          </a:p>
          <a:p>
            <a:endParaRPr lang="en-US" sz="2844" dirty="0"/>
          </a:p>
          <a:p>
            <a:endParaRPr lang="en-US" sz="2844" dirty="0"/>
          </a:p>
        </p:txBody>
      </p:sp>
    </p:spTree>
    <p:extLst>
      <p:ext uri="{BB962C8B-B14F-4D97-AF65-F5344CB8AC3E}">
        <p14:creationId xmlns:p14="http://schemas.microsoft.com/office/powerpoint/2010/main" val="2275312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4417840" y="6212265"/>
                <a:ext cx="1349537" cy="530017"/>
              </a:xfrm>
              <a:prstGeom prst="rect">
                <a:avLst/>
              </a:prstGeom>
              <a:solidFill>
                <a:srgbClr val="FEFDFF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44" i="1" smtClean="0">
                          <a:latin typeface="Cambria Math" charset="0"/>
                        </a:rPr>
                        <m:t>∝</m:t>
                      </m:r>
                      <m:sSup>
                        <m:sSupPr>
                          <m:ctrlPr>
                            <a:rPr lang="en-US" sz="2844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44" i="1">
                              <a:latin typeface="Cambria Math" charset="0"/>
                            </a:rPr>
                            <m:t>𝑞</m:t>
                          </m:r>
                        </m:e>
                        <m:sup>
                          <m:r>
                            <a:rPr lang="en-US" sz="2844" i="1">
                              <a:latin typeface="Cambria Math" charset="0"/>
                            </a:rPr>
                            <m:t>𝐽</m:t>
                          </m:r>
                          <m:r>
                            <a:rPr lang="en-US" sz="2844" b="0" i="1" smtClean="0">
                              <a:latin typeface="Cambria Math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844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7840" y="6212265"/>
                <a:ext cx="1349537" cy="53001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</p:spPr>
        <p:txBody>
          <a:bodyPr/>
          <a:lstStyle/>
          <a:p>
            <a:pPr marL="0" marR="0" indent="0" algn="l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Shape/recoil corrections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33</a:t>
            </a:fld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682324" y="2225174"/>
            <a:ext cx="2869696" cy="5300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44" dirty="0"/>
              <a:t>e.g., allowed transitions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3339430"/>
            <a:ext cx="7640320" cy="173397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6400" y="3052465"/>
            <a:ext cx="7640320" cy="2020938"/>
          </a:xfrm>
          <a:prstGeom prst="rect">
            <a:avLst/>
          </a:prstGeom>
          <a:solidFill>
            <a:schemeClr val="accent1">
              <a:alpha val="54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44" dirty="0"/>
          </a:p>
          <a:p>
            <a:endParaRPr lang="en-US" sz="2844" dirty="0"/>
          </a:p>
          <a:p>
            <a:endParaRPr lang="en-US" sz="2844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t="50787" b="1"/>
          <a:stretch/>
        </p:blipFill>
        <p:spPr>
          <a:xfrm>
            <a:off x="272528" y="5575160"/>
            <a:ext cx="4630549" cy="11948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601435" y="5637579"/>
                <a:ext cx="1001684" cy="530017"/>
              </a:xfrm>
              <a:prstGeom prst="rect">
                <a:avLst/>
              </a:prstGeom>
              <a:solidFill>
                <a:srgbClr val="FEFDFF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44" i="1">
                          <a:latin typeface="Cambria Math" charset="0"/>
                        </a:rPr>
                        <m:t>∝</m:t>
                      </m:r>
                      <m:sSup>
                        <m:sSupPr>
                          <m:ctrlPr>
                            <a:rPr lang="en-US" sz="2844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44" i="1">
                              <a:latin typeface="Cambria Math" charset="0"/>
                            </a:rPr>
                            <m:t>𝑞</m:t>
                          </m:r>
                        </m:e>
                        <m:sup>
                          <m:r>
                            <a:rPr lang="en-US" sz="2844" i="1">
                              <a:latin typeface="Cambria Math" charset="0"/>
                            </a:rPr>
                            <m:t>𝐽</m:t>
                          </m:r>
                        </m:sup>
                      </m:sSup>
                    </m:oMath>
                  </m:oMathPara>
                </a14:m>
                <a:endParaRPr lang="en-US" sz="2844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435" y="5637579"/>
                <a:ext cx="1001684" cy="53001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406400" y="5545982"/>
            <a:ext cx="5186576" cy="638572"/>
          </a:xfrm>
          <a:prstGeom prst="rect">
            <a:avLst/>
          </a:prstGeom>
          <a:solidFill>
            <a:schemeClr val="accent4">
              <a:alpha val="46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28" name="Rectangle 27"/>
          <p:cNvSpPr/>
          <p:nvPr/>
        </p:nvSpPr>
        <p:spPr>
          <a:xfrm>
            <a:off x="406400" y="6212265"/>
            <a:ext cx="5392215" cy="638572"/>
          </a:xfrm>
          <a:prstGeom prst="rect">
            <a:avLst/>
          </a:prstGeom>
          <a:solidFill>
            <a:schemeClr val="accent2">
              <a:alpha val="46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31" name="Cloud 30"/>
          <p:cNvSpPr/>
          <p:nvPr/>
        </p:nvSpPr>
        <p:spPr>
          <a:xfrm>
            <a:off x="3487446" y="5575160"/>
            <a:ext cx="794519" cy="649306"/>
          </a:xfrm>
          <a:prstGeom prst="cloud">
            <a:avLst/>
          </a:prstGeom>
          <a:solidFill>
            <a:schemeClr val="accent1">
              <a:alpha val="3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32" name="Cloud 31"/>
          <p:cNvSpPr/>
          <p:nvPr/>
        </p:nvSpPr>
        <p:spPr>
          <a:xfrm>
            <a:off x="3846172" y="6169222"/>
            <a:ext cx="794519" cy="649306"/>
          </a:xfrm>
          <a:prstGeom prst="cloud">
            <a:avLst/>
          </a:prstGeom>
          <a:solidFill>
            <a:schemeClr val="accent1">
              <a:alpha val="3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/>
          <a:srcRect t="50000"/>
          <a:stretch/>
        </p:blipFill>
        <p:spPr>
          <a:xfrm>
            <a:off x="6418799" y="5821740"/>
            <a:ext cx="3848100" cy="781050"/>
          </a:xfrm>
          <a:prstGeom prst="rect">
            <a:avLst/>
          </a:prstGeom>
        </p:spPr>
      </p:pic>
      <p:cxnSp>
        <p:nvCxnSpPr>
          <p:cNvPr id="6" name="Elbow Connector 5"/>
          <p:cNvCxnSpPr>
            <a:stCxn id="31" idx="3"/>
          </p:cNvCxnSpPr>
          <p:nvPr/>
        </p:nvCxnSpPr>
        <p:spPr>
          <a:xfrm rot="16200000" flipH="1">
            <a:off x="6456820" y="3040170"/>
            <a:ext cx="209455" cy="5353684"/>
          </a:xfrm>
          <a:prstGeom prst="bentConnector4">
            <a:avLst>
              <a:gd name="adj1" fmla="val -109140"/>
              <a:gd name="adj2" fmla="val 99825"/>
            </a:avLst>
          </a:prstGeom>
          <a:noFill/>
          <a:ln w="28575" cap="flat">
            <a:solidFill>
              <a:srgbClr val="1569A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Elbow Connector 39"/>
          <p:cNvCxnSpPr>
            <a:stCxn id="32" idx="1"/>
          </p:cNvCxnSpPr>
          <p:nvPr/>
        </p:nvCxnSpPr>
        <p:spPr>
          <a:xfrm rot="5400000" flipH="1" flipV="1">
            <a:off x="6037552" y="4808670"/>
            <a:ext cx="215047" cy="3803288"/>
          </a:xfrm>
          <a:prstGeom prst="bentConnector4">
            <a:avLst>
              <a:gd name="adj1" fmla="val -106302"/>
              <a:gd name="adj2" fmla="val 99942"/>
            </a:avLst>
          </a:prstGeom>
          <a:noFill/>
          <a:ln w="28575" cap="flat">
            <a:solidFill>
              <a:srgbClr val="1569A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"/>
          <a:srcRect l="78641" r="5322" b="51639"/>
          <a:stretch/>
        </p:blipFill>
        <p:spPr>
          <a:xfrm>
            <a:off x="406400" y="7024859"/>
            <a:ext cx="2340864" cy="16020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2666803" y="7412590"/>
                <a:ext cx="10337997" cy="1964384"/>
              </a:xfrm>
              <a:prstGeom prst="rect">
                <a:avLst/>
              </a:prstGeom>
              <a:solidFill>
                <a:srgbClr val="FEFDFF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44" i="1" smtClean="0">
                        <a:latin typeface="Cambria Math" charset="0"/>
                      </a:rPr>
                      <m:t>∝</m:t>
                    </m:r>
                    <m:sSub>
                      <m:sSubPr>
                        <m:ctrlPr>
                          <a:rPr lang="en-US" sz="2844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44" b="0" i="1" smtClean="0">
                            <a:latin typeface="Cambria Math" charset="0"/>
                          </a:rPr>
                          <m:t>𝜖</m:t>
                        </m:r>
                      </m:e>
                      <m:sub>
                        <m:r>
                          <a:rPr lang="en-US" sz="2844" b="0" i="1" smtClean="0">
                            <a:latin typeface="Cambria Math" charset="0"/>
                          </a:rPr>
                          <m:t>𝑞</m:t>
                        </m:r>
                      </m:sub>
                    </m:sSub>
                    <m:d>
                      <m:dPr>
                        <m:ctrlPr>
                          <a:rPr lang="en-US" sz="2844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844" b="0" i="1" smtClean="0">
                            <a:latin typeface="Cambria Math" charset="0"/>
                          </a:rPr>
                          <m:t>1+</m:t>
                        </m:r>
                        <m:sSub>
                          <m:sSubPr>
                            <m:ctrlPr>
                              <a:rPr lang="en-US" sz="2844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44" b="0" i="1" smtClean="0">
                                <a:latin typeface="Cambria Math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844" b="0" i="1" smtClean="0">
                                <a:latin typeface="Cambria Math" charset="0"/>
                              </a:rPr>
                              <m:t>𝐸𝐹𝑇</m:t>
                            </m:r>
                          </m:sub>
                        </m:sSub>
                        <m:d>
                          <m:dPr>
                            <m:ctrlPr>
                              <a:rPr lang="en-US" sz="2844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844" b="0" i="1" smtClean="0">
                                <a:latin typeface="Cambria Math" charset="0"/>
                              </a:rPr>
                              <m:t>2</m:t>
                            </m:r>
                            <m:r>
                              <a:rPr lang="en-US" sz="2844" b="0" i="1" smtClean="0">
                                <a:latin typeface="Cambria Math" charset="0"/>
                              </a:rPr>
                              <m:t>𝑏</m:t>
                            </m:r>
                            <m:r>
                              <a:rPr lang="en-US" sz="2844" b="0" i="1" smtClean="0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2844" b="0" i="1" smtClean="0">
                                <a:latin typeface="Cambria Math" charset="0"/>
                              </a:rPr>
                              <m:t>𝑀</m:t>
                            </m:r>
                            <m:r>
                              <a:rPr lang="en-US" sz="2844" b="0" i="1" smtClean="0">
                                <a:latin typeface="Cambria Math" charset="0"/>
                              </a:rPr>
                              <m:t>1</m:t>
                            </m:r>
                          </m:e>
                        </m:d>
                        <m:r>
                          <a:rPr lang="en-US" sz="2844" b="0" i="1" smtClean="0">
                            <a:latin typeface="Cambria Math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844" b="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844" i="1">
                                <a:latin typeface="Cambria Math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844" i="1">
                                <a:latin typeface="Cambria Math" charset="0"/>
                              </a:rPr>
                              <m:t>𝐸𝐹𝑇</m:t>
                            </m:r>
                          </m:sub>
                          <m:sup>
                            <m:r>
                              <a:rPr lang="en-US" sz="2844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d>
                          <m:dPr>
                            <m:ctrlPr>
                              <a:rPr lang="en-US" sz="2844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844" i="1">
                                <a:latin typeface="Cambria Math" charset="0"/>
                              </a:rPr>
                              <m:t>2</m:t>
                            </m:r>
                            <m:r>
                              <a:rPr lang="en-US" sz="2844" i="1">
                                <a:latin typeface="Cambria Math" charset="0"/>
                              </a:rPr>
                              <m:t>𝑏</m:t>
                            </m:r>
                            <m:r>
                              <a:rPr lang="en-US" sz="2844" i="1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2844" b="0" i="1" smtClean="0">
                                <a:latin typeface="Cambria Math" charset="0"/>
                              </a:rPr>
                              <m:t>𝐺𝑇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844" dirty="0" smtClean="0"/>
                  <a:t> </a:t>
                </a:r>
              </a:p>
              <a:p>
                <a:r>
                  <a:rPr lang="en-US" sz="2844" dirty="0" smtClean="0"/>
                  <a:t>thus without explicit calculation, this</a:t>
                </a:r>
                <a:r>
                  <a:rPr lang="en-US" sz="2844" dirty="0"/>
                  <a:t> </a:t>
                </a:r>
                <a:r>
                  <a:rPr lang="en-US" sz="2844" dirty="0" smtClean="0"/>
                  <a:t>experiment can pinpoint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44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44" b="0" i="1" smtClean="0">
                              <a:latin typeface="Cambria Math" charset="0"/>
                            </a:rPr>
                            <m:t>𝜖</m:t>
                          </m:r>
                        </m:e>
                        <m:sub>
                          <m:r>
                            <a:rPr lang="en-US" sz="2844" b="0" i="1" smtClean="0">
                              <a:latin typeface="Cambria Math" charset="0"/>
                            </a:rPr>
                            <m:t>𝐵𝑆𝑀</m:t>
                          </m:r>
                        </m:sub>
                      </m:sSub>
                      <m:r>
                        <a:rPr lang="en-US" sz="2844" b="0" i="1" smtClean="0">
                          <a:latin typeface="Cambria Math" charset="0"/>
                        </a:rPr>
                        <m:t>≈</m:t>
                      </m:r>
                      <m:r>
                        <a:rPr lang="en-US" sz="2844" b="0" i="1" smtClean="0">
                          <a:latin typeface="Cambria Math" charset="0"/>
                        </a:rPr>
                        <m:t>𝑓𝑒𝑤</m:t>
                      </m:r>
                      <m:r>
                        <a:rPr lang="en-US" sz="2844" b="0" i="1" smtClean="0">
                          <a:latin typeface="Cambria Math" charset="0"/>
                        </a:rPr>
                        <m:t>⋅</m:t>
                      </m:r>
                      <m:sSub>
                        <m:sSubPr>
                          <m:ctrlPr>
                            <a:rPr lang="en-US" sz="2844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44" i="1">
                              <a:latin typeface="Cambria Math" charset="0"/>
                            </a:rPr>
                            <m:t>𝜖</m:t>
                          </m:r>
                        </m:e>
                        <m:sub>
                          <m:r>
                            <a:rPr lang="en-US" sz="2844" i="1">
                              <a:latin typeface="Cambria Math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en-US" sz="2844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6803" y="7412590"/>
                <a:ext cx="10337997" cy="1964384"/>
              </a:xfrm>
              <a:prstGeom prst="rect">
                <a:avLst/>
              </a:prstGeom>
              <a:blipFill rotWithShape="0">
                <a:blip r:embed="rId7"/>
                <a:stretch>
                  <a:fillRect l="-1238" r="-1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59924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3011" y="5703861"/>
            <a:ext cx="2778456" cy="11278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4417840" y="6212265"/>
                <a:ext cx="1349537" cy="530017"/>
              </a:xfrm>
              <a:prstGeom prst="rect">
                <a:avLst/>
              </a:prstGeom>
              <a:solidFill>
                <a:srgbClr val="FEFDFF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44" i="1" smtClean="0">
                          <a:latin typeface="Cambria Math" charset="0"/>
                        </a:rPr>
                        <m:t>∝</m:t>
                      </m:r>
                      <m:sSup>
                        <m:sSupPr>
                          <m:ctrlPr>
                            <a:rPr lang="en-US" sz="2844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44" i="1">
                              <a:latin typeface="Cambria Math" charset="0"/>
                            </a:rPr>
                            <m:t>𝑞</m:t>
                          </m:r>
                        </m:e>
                        <m:sup>
                          <m:r>
                            <a:rPr lang="en-US" sz="2844" i="1">
                              <a:latin typeface="Cambria Math" charset="0"/>
                            </a:rPr>
                            <m:t>𝐽</m:t>
                          </m:r>
                          <m:r>
                            <a:rPr lang="en-US" sz="2844" b="0" i="1" smtClean="0">
                              <a:latin typeface="Cambria Math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844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7840" y="6212265"/>
                <a:ext cx="1349537" cy="53001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</p:spPr>
        <p:txBody>
          <a:bodyPr/>
          <a:lstStyle/>
          <a:p>
            <a:pPr marL="0" marR="0" indent="0" algn="l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Shape/recoil corrections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34</a:t>
            </a:fld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682324" y="2225174"/>
            <a:ext cx="2869696" cy="5300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44" dirty="0"/>
              <a:t>e.g., allowed transitions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3339430"/>
            <a:ext cx="7640320" cy="173397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6400" y="3052465"/>
            <a:ext cx="7640320" cy="2020938"/>
          </a:xfrm>
          <a:prstGeom prst="rect">
            <a:avLst/>
          </a:prstGeom>
          <a:solidFill>
            <a:schemeClr val="accent1">
              <a:alpha val="54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44" dirty="0"/>
          </a:p>
          <a:p>
            <a:endParaRPr lang="en-US" sz="2844" dirty="0"/>
          </a:p>
          <a:p>
            <a:endParaRPr lang="en-US" sz="2844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t="50787" b="1"/>
          <a:stretch/>
        </p:blipFill>
        <p:spPr>
          <a:xfrm>
            <a:off x="272528" y="5575160"/>
            <a:ext cx="4630549" cy="11948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601435" y="5637579"/>
                <a:ext cx="1001684" cy="530017"/>
              </a:xfrm>
              <a:prstGeom prst="rect">
                <a:avLst/>
              </a:prstGeom>
              <a:solidFill>
                <a:srgbClr val="FEFDFF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44" i="1">
                          <a:latin typeface="Cambria Math" charset="0"/>
                        </a:rPr>
                        <m:t>∝</m:t>
                      </m:r>
                      <m:sSup>
                        <m:sSupPr>
                          <m:ctrlPr>
                            <a:rPr lang="en-US" sz="2844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44" i="1">
                              <a:latin typeface="Cambria Math" charset="0"/>
                            </a:rPr>
                            <m:t>𝑞</m:t>
                          </m:r>
                        </m:e>
                        <m:sup>
                          <m:r>
                            <a:rPr lang="en-US" sz="2844" i="1">
                              <a:latin typeface="Cambria Math" charset="0"/>
                            </a:rPr>
                            <m:t>𝐽</m:t>
                          </m:r>
                        </m:sup>
                      </m:sSup>
                    </m:oMath>
                  </m:oMathPara>
                </a14:m>
                <a:endParaRPr lang="en-US" sz="2844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435" y="5637579"/>
                <a:ext cx="1001684" cy="53001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406400" y="5545982"/>
            <a:ext cx="5186576" cy="638572"/>
          </a:xfrm>
          <a:prstGeom prst="rect">
            <a:avLst/>
          </a:prstGeom>
          <a:solidFill>
            <a:schemeClr val="accent4">
              <a:alpha val="46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28" name="Rectangle 27"/>
          <p:cNvSpPr/>
          <p:nvPr/>
        </p:nvSpPr>
        <p:spPr>
          <a:xfrm>
            <a:off x="406400" y="6212265"/>
            <a:ext cx="5392215" cy="638572"/>
          </a:xfrm>
          <a:prstGeom prst="rect">
            <a:avLst/>
          </a:prstGeom>
          <a:solidFill>
            <a:schemeClr val="accent2">
              <a:alpha val="46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31" name="Cloud 30"/>
          <p:cNvSpPr/>
          <p:nvPr/>
        </p:nvSpPr>
        <p:spPr>
          <a:xfrm>
            <a:off x="3487446" y="5575160"/>
            <a:ext cx="794519" cy="649306"/>
          </a:xfrm>
          <a:prstGeom prst="cloud">
            <a:avLst/>
          </a:prstGeom>
          <a:solidFill>
            <a:schemeClr val="accent1">
              <a:alpha val="3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32" name="Cloud 31"/>
          <p:cNvSpPr/>
          <p:nvPr/>
        </p:nvSpPr>
        <p:spPr>
          <a:xfrm>
            <a:off x="3846172" y="6169222"/>
            <a:ext cx="794519" cy="649306"/>
          </a:xfrm>
          <a:prstGeom prst="cloud">
            <a:avLst/>
          </a:prstGeom>
          <a:solidFill>
            <a:schemeClr val="accent1">
              <a:alpha val="3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cxnSp>
        <p:nvCxnSpPr>
          <p:cNvPr id="6" name="Elbow Connector 5"/>
          <p:cNvCxnSpPr>
            <a:stCxn id="31" idx="3"/>
          </p:cNvCxnSpPr>
          <p:nvPr/>
        </p:nvCxnSpPr>
        <p:spPr>
          <a:xfrm rot="16200000" flipH="1">
            <a:off x="6456820" y="3040170"/>
            <a:ext cx="209455" cy="5353684"/>
          </a:xfrm>
          <a:prstGeom prst="bentConnector4">
            <a:avLst>
              <a:gd name="adj1" fmla="val -109140"/>
              <a:gd name="adj2" fmla="val 99825"/>
            </a:avLst>
          </a:prstGeom>
          <a:noFill/>
          <a:ln w="28575" cap="flat">
            <a:solidFill>
              <a:srgbClr val="1569A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Elbow Connector 39"/>
          <p:cNvCxnSpPr>
            <a:stCxn id="32" idx="1"/>
          </p:cNvCxnSpPr>
          <p:nvPr/>
        </p:nvCxnSpPr>
        <p:spPr>
          <a:xfrm rot="5400000" flipH="1" flipV="1">
            <a:off x="6340647" y="4581410"/>
            <a:ext cx="139211" cy="4333643"/>
          </a:xfrm>
          <a:prstGeom prst="bentConnector4">
            <a:avLst>
              <a:gd name="adj1" fmla="val -164211"/>
              <a:gd name="adj2" fmla="val 100159"/>
            </a:avLst>
          </a:prstGeom>
          <a:noFill/>
          <a:ln w="28575" cap="flat">
            <a:solidFill>
              <a:srgbClr val="1569A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/>
              <p:cNvSpPr txBox="1"/>
              <p:nvPr/>
            </p:nvSpPr>
            <p:spPr>
              <a:xfrm>
                <a:off x="2666803" y="7393722"/>
                <a:ext cx="10337997" cy="2402068"/>
              </a:xfrm>
              <a:prstGeom prst="rect">
                <a:avLst/>
              </a:prstGeom>
              <a:solidFill>
                <a:srgbClr val="FEFDFF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44" i="1" smtClean="0">
                        <a:latin typeface="Cambria Math" charset="0"/>
                      </a:rPr>
                      <m:t>∝</m:t>
                    </m:r>
                    <m:sSub>
                      <m:sSubPr>
                        <m:ctrlPr>
                          <a:rPr lang="en-US" sz="2844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44" b="0" i="1" smtClean="0">
                            <a:latin typeface="Cambria Math" charset="0"/>
                          </a:rPr>
                          <m:t>𝜖</m:t>
                        </m:r>
                      </m:e>
                      <m:sub>
                        <m:r>
                          <a:rPr lang="en-US" sz="2844" b="0" i="1" smtClean="0">
                            <a:latin typeface="Cambria Math" charset="0"/>
                          </a:rPr>
                          <m:t>𝑞</m:t>
                        </m:r>
                      </m:sub>
                    </m:sSub>
                    <m:sSub>
                      <m:sSubPr>
                        <m:ctrlPr>
                          <a:rPr lang="en-US" sz="2844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44" b="0" i="1" smtClean="0">
                            <a:latin typeface="Cambria Math" charset="0"/>
                          </a:rPr>
                          <m:t>𝜖</m:t>
                        </m:r>
                      </m:e>
                      <m:sub>
                        <m:r>
                          <a:rPr lang="en-US" sz="2844" b="0" i="1" smtClean="0">
                            <a:latin typeface="Cambria Math" charset="0"/>
                          </a:rPr>
                          <m:t>𝑁𝑅</m:t>
                        </m:r>
                      </m:sub>
                    </m:sSub>
                    <m:d>
                      <m:dPr>
                        <m:ctrlPr>
                          <a:rPr lang="en-US" sz="2844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844" b="0" i="1" smtClean="0">
                            <a:latin typeface="Cambria Math" charset="0"/>
                          </a:rPr>
                          <m:t>1+</m:t>
                        </m:r>
                        <m:sSubSup>
                          <m:sSubSupPr>
                            <m:ctrlPr>
                              <a:rPr lang="en-US" sz="2844" b="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844" i="1">
                                <a:latin typeface="Cambria Math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844" i="1">
                                <a:latin typeface="Cambria Math" charset="0"/>
                              </a:rPr>
                              <m:t>𝐸𝐹𝑇</m:t>
                            </m:r>
                          </m:sub>
                          <m:sup>
                            <m:r>
                              <a:rPr lang="en-US" sz="2844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d>
                          <m:dPr>
                            <m:ctrlPr>
                              <a:rPr lang="en-US" sz="2844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844" i="1">
                                <a:latin typeface="Cambria Math" charset="0"/>
                              </a:rPr>
                              <m:t>2</m:t>
                            </m:r>
                            <m:r>
                              <a:rPr lang="en-US" sz="2844" i="1">
                                <a:latin typeface="Cambria Math" charset="0"/>
                              </a:rPr>
                              <m:t>𝑏</m:t>
                            </m:r>
                            <m:r>
                              <a:rPr lang="en-US" sz="2844" i="1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2844" b="0" i="1" smtClean="0">
                                <a:latin typeface="Cambria Math" charset="0"/>
                              </a:rPr>
                              <m:t>𝐺𝑇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844" dirty="0" smtClean="0"/>
                  <a:t> </a:t>
                </a:r>
              </a:p>
              <a:p>
                <a:r>
                  <a:rPr lang="en-US" sz="2844" dirty="0" smtClean="0"/>
                  <a:t>thus without explicit calculation, this</a:t>
                </a:r>
                <a:r>
                  <a:rPr lang="en-US" sz="2844" dirty="0"/>
                  <a:t> </a:t>
                </a:r>
                <a:r>
                  <a:rPr lang="en-US" sz="2844" dirty="0" smtClean="0"/>
                  <a:t>term limits the accuracy to</a:t>
                </a:r>
                <a:endParaRPr lang="en-US" sz="2844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44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44" b="0" i="1" smtClean="0">
                              <a:latin typeface="Cambria Math" charset="0"/>
                            </a:rPr>
                            <m:t>𝜖</m:t>
                          </m:r>
                        </m:e>
                        <m:sub>
                          <m:r>
                            <a:rPr lang="en-US" sz="2844" b="0" i="1" smtClean="0">
                              <a:latin typeface="Cambria Math" charset="0"/>
                            </a:rPr>
                            <m:t>𝐵𝑆𝑀</m:t>
                          </m:r>
                        </m:sub>
                      </m:sSub>
                      <m:r>
                        <a:rPr lang="en-US" sz="2844" b="0" i="1" smtClean="0">
                          <a:latin typeface="Cambria Math" charset="0"/>
                        </a:rPr>
                        <m:t>≈</m:t>
                      </m:r>
                      <m:r>
                        <a:rPr lang="en-US" sz="2844" b="0" i="1" smtClean="0">
                          <a:latin typeface="Cambria Math" charset="0"/>
                        </a:rPr>
                        <m:t>𝑓𝑒𝑤</m:t>
                      </m:r>
                      <m:r>
                        <a:rPr lang="en-US" sz="2844" b="0" i="1" smtClean="0">
                          <a:latin typeface="Cambria Math" charset="0"/>
                        </a:rPr>
                        <m:t>⋅</m:t>
                      </m:r>
                      <m:sSub>
                        <m:sSubPr>
                          <m:ctrlPr>
                            <a:rPr lang="en-US" sz="2844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44" i="1">
                              <a:latin typeface="Cambria Math" charset="0"/>
                            </a:rPr>
                            <m:t>𝜖</m:t>
                          </m:r>
                        </m:e>
                        <m:sub>
                          <m:r>
                            <a:rPr lang="en-US" sz="2844" i="1">
                              <a:latin typeface="Cambria Math" charset="0"/>
                            </a:rPr>
                            <m:t>𝑞</m:t>
                          </m:r>
                        </m:sub>
                      </m:sSub>
                      <m:r>
                        <a:rPr lang="en-US" sz="2844" b="0" i="1" smtClean="0">
                          <a:latin typeface="Cambria Math" charset="0"/>
                        </a:rPr>
                        <m:t>⋅</m:t>
                      </m:r>
                      <m:sSub>
                        <m:sSubPr>
                          <m:ctrlPr>
                            <a:rPr lang="en-US" sz="2844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44" b="0" i="1" smtClean="0">
                              <a:latin typeface="Cambria Math" charset="0"/>
                            </a:rPr>
                            <m:t>𝜖</m:t>
                          </m:r>
                        </m:e>
                        <m:sub>
                          <m:r>
                            <a:rPr lang="en-US" sz="2844" b="0" i="1" smtClean="0">
                              <a:latin typeface="Cambria Math" charset="0"/>
                            </a:rPr>
                            <m:t>𝑁𝑅</m:t>
                          </m:r>
                        </m:sub>
                      </m:sSub>
                    </m:oMath>
                  </m:oMathPara>
                </a14:m>
                <a:endParaRPr lang="en-US" sz="2844" dirty="0"/>
              </a:p>
            </p:txBody>
          </p:sp>
        </mc:Choice>
        <mc:Fallback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6803" y="7393722"/>
                <a:ext cx="10337997" cy="2402068"/>
              </a:xfrm>
              <a:prstGeom prst="rect">
                <a:avLst/>
              </a:prstGeom>
              <a:blipFill rotWithShape="0">
                <a:blip r:embed="rId7"/>
                <a:stretch>
                  <a:fillRect l="-1238" r="-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27619" r="57540" b="54727"/>
          <a:stretch/>
        </p:blipFill>
        <p:spPr>
          <a:xfrm>
            <a:off x="488096" y="6917759"/>
            <a:ext cx="2340864" cy="162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257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</p:spPr>
        <p:txBody>
          <a:bodyPr/>
          <a:lstStyle/>
          <a:p>
            <a:pPr rtl="0"/>
            <a:r>
              <a:rPr lang="en-US" dirty="0"/>
              <a:t>Precision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/>
              <a:t>-decay studies to pinpoint BSM </a:t>
            </a:r>
            <a:r>
              <a:rPr lang="en-US" dirty="0" smtClean="0"/>
              <a:t>effects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D3E89D50-CFAD-D24D-87C9-F59FFE97E4A0}" type="slidenum">
              <a:rPr lang="en-US" smtClean="0"/>
              <a:t>35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0240" y="1070583"/>
            <a:ext cx="2869696" cy="5300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44" dirty="0"/>
              <a:t>e.g., allowed transitions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20354"/>
          <a:stretch/>
        </p:blipFill>
        <p:spPr>
          <a:xfrm>
            <a:off x="2996872" y="2180188"/>
            <a:ext cx="4837355" cy="13982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41184" y="1840326"/>
            <a:ext cx="10522432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44" b="1" i="1" dirty="0"/>
              <a:t>i.e., </a:t>
            </a:r>
            <a:r>
              <a:rPr lang="en-US" sz="2844" b="1" i="1"/>
              <a:t>for </a:t>
            </a:r>
            <a:r>
              <a:rPr lang="en-US" sz="2844" b="1" i="1" smtClean="0"/>
              <a:t>pure Gamow-Teller transition, with tensor interactions:</a:t>
            </a:r>
            <a:endParaRPr lang="en-US" sz="2844" b="1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552" y="3724946"/>
            <a:ext cx="3268565" cy="49989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77356" y="3717832"/>
            <a:ext cx="5912196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44" dirty="0"/>
              <a:t>Naïve standard model prediction: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77356" y="4997353"/>
            <a:ext cx="6175088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44" dirty="0"/>
              <a:t>In the presence of tensor couplings: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863" y="5781019"/>
            <a:ext cx="5149722" cy="58436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5632" y="5851861"/>
            <a:ext cx="1038046" cy="5190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143125" y="6953859"/>
            <a:ext cx="7435529" cy="21508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44" dirty="0">
                <a:solidFill>
                  <a:schemeClr val="bg1"/>
                </a:solidFill>
              </a:rPr>
              <a:t>Thus, measurements of correlation coefficients indicative to BSM tensor type of </a:t>
            </a:r>
            <a:r>
              <a:rPr lang="en-US" sz="2844" dirty="0" smtClean="0">
                <a:solidFill>
                  <a:schemeClr val="bg1"/>
                </a:solidFill>
              </a:rPr>
              <a:t>couplings</a:t>
            </a:r>
          </a:p>
          <a:p>
            <a:r>
              <a:rPr lang="en-US" sz="2844" dirty="0" smtClean="0">
                <a:solidFill>
                  <a:schemeClr val="bg1"/>
                </a:solidFill>
              </a:rPr>
              <a:t>However, in a specific nucleus </a:t>
            </a:r>
            <a:r>
              <a:rPr lang="mr-IN" sz="2844" dirty="0" smtClean="0">
                <a:solidFill>
                  <a:schemeClr val="bg1"/>
                </a:solidFill>
              </a:rPr>
              <a:t>–</a:t>
            </a:r>
            <a:r>
              <a:rPr lang="en-US" sz="2844" dirty="0" smtClean="0">
                <a:solidFill>
                  <a:schemeClr val="bg1"/>
                </a:solidFill>
              </a:rPr>
              <a:t> the sensitivity to BSM couplings is QUADRATIC</a:t>
            </a:r>
            <a:r>
              <a:rPr lang="mr-IN" sz="2844" dirty="0" smtClean="0">
                <a:solidFill>
                  <a:schemeClr val="bg1"/>
                </a:solidFill>
              </a:rPr>
              <a:t>…</a:t>
            </a:r>
            <a:r>
              <a:rPr lang="en-US" sz="2844" dirty="0" smtClean="0">
                <a:solidFill>
                  <a:schemeClr val="bg1"/>
                </a:solidFill>
              </a:rPr>
              <a:t> </a:t>
            </a:r>
            <a:endParaRPr lang="en-US" sz="2844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4473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</p:spPr>
        <p:txBody>
          <a:bodyPr/>
          <a:lstStyle/>
          <a:p>
            <a:pPr rtl="0"/>
            <a:r>
              <a:rPr lang="en-US" dirty="0"/>
              <a:t>Precision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/>
              <a:t>-decay studies to pinpoint BSM </a:t>
            </a:r>
            <a:r>
              <a:rPr lang="en-US" dirty="0" smtClean="0"/>
              <a:t>effects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D3E89D50-CFAD-D24D-87C9-F59FFE97E4A0}" type="slidenum">
              <a:rPr lang="en-US" smtClean="0"/>
              <a:t>36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0240" y="1070583"/>
            <a:ext cx="2869696" cy="5300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44" dirty="0"/>
              <a:t>e.g., allowed transitions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08058" y="5190848"/>
            <a:ext cx="10474342" cy="36417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44" dirty="0" smtClean="0">
                <a:solidFill>
                  <a:srgbClr val="F8FFFF"/>
                </a:solidFill>
              </a:rPr>
              <a:t>Caveats: </a:t>
            </a:r>
            <a:endParaRPr lang="en-US" sz="2844" dirty="0">
              <a:solidFill>
                <a:srgbClr val="F8FFFF"/>
              </a:solidFill>
            </a:endParaRPr>
          </a:p>
          <a:p>
            <a:pPr marL="514350" indent="-514350">
              <a:buAutoNum type="alphaLcParenR"/>
            </a:pPr>
            <a:r>
              <a:rPr lang="en-US" sz="2844" dirty="0" smtClean="0">
                <a:solidFill>
                  <a:srgbClr val="F8FFFF"/>
                </a:solidFill>
              </a:rPr>
              <a:t>Sensitive </a:t>
            </a:r>
            <a:r>
              <a:rPr lang="en-US" sz="2844" dirty="0">
                <a:solidFill>
                  <a:srgbClr val="F8FFFF"/>
                </a:solidFill>
              </a:rPr>
              <a:t>to combination of tensor couplings, with spectrum averaging of </a:t>
            </a:r>
            <a:r>
              <a:rPr lang="en-US" sz="2844" dirty="0" smtClean="0">
                <a:solidFill>
                  <a:srgbClr val="F8FFFF"/>
                </a:solidFill>
              </a:rPr>
              <a:t>energy, thus </a:t>
            </a:r>
            <a:br>
              <a:rPr lang="en-US" sz="2844" dirty="0" smtClean="0">
                <a:solidFill>
                  <a:srgbClr val="F8FFFF"/>
                </a:solidFill>
              </a:rPr>
            </a:br>
            <a:r>
              <a:rPr lang="en-US" sz="2844" dirty="0" smtClean="0">
                <a:solidFill>
                  <a:srgbClr val="F8FFFF"/>
                </a:solidFill>
              </a:rPr>
              <a:t>in </a:t>
            </a:r>
            <a:r>
              <a:rPr lang="en-US" sz="2844" dirty="0">
                <a:solidFill>
                  <a:srgbClr val="F8FFFF"/>
                </a:solidFill>
              </a:rPr>
              <a:t>a specific nucleus – the sensitivity to BSM couplings is QUADRATIC… </a:t>
            </a:r>
          </a:p>
          <a:p>
            <a:pPr marL="514350" indent="-514350">
              <a:buAutoNum type="alphaLcParenR"/>
            </a:pPr>
            <a:r>
              <a:rPr lang="en-US" sz="2844" dirty="0" smtClean="0">
                <a:solidFill>
                  <a:srgbClr val="F8FFFF"/>
                </a:solidFill>
              </a:rPr>
              <a:t>Spectrum</a:t>
            </a:r>
            <a:r>
              <a:rPr lang="en-US" sz="2844" dirty="0">
                <a:solidFill>
                  <a:srgbClr val="F8FFFF"/>
                </a:solidFill>
              </a:rPr>
              <a:t>, i.e., integration over angle, sensitive </a:t>
            </a:r>
            <a:r>
              <a:rPr lang="en-US" sz="2844" dirty="0" smtClean="0">
                <a:solidFill>
                  <a:srgbClr val="F8FFFF"/>
                </a:solidFill>
              </a:rPr>
              <a:t>to </a:t>
            </a:r>
            <a:r>
              <a:rPr lang="en-US" sz="2844" dirty="0" err="1">
                <a:solidFill>
                  <a:srgbClr val="F8FFFF"/>
                </a:solidFill>
              </a:rPr>
              <a:t>Fierz</a:t>
            </a:r>
            <a:r>
              <a:rPr lang="en-US" sz="2844" dirty="0">
                <a:solidFill>
                  <a:srgbClr val="F8FFFF"/>
                </a:solidFill>
              </a:rPr>
              <a:t> term, i.e., insensitive </a:t>
            </a:r>
            <a:br>
              <a:rPr lang="en-US" sz="2844" dirty="0">
                <a:solidFill>
                  <a:srgbClr val="F8FFFF"/>
                </a:solidFill>
              </a:rPr>
            </a:br>
            <a:r>
              <a:rPr lang="en-US" sz="2844" dirty="0" smtClean="0">
                <a:solidFill>
                  <a:srgbClr val="F8FFFF"/>
                </a:solidFill>
              </a:rPr>
              <a:t>to </a:t>
            </a:r>
            <a:r>
              <a:rPr lang="en-US" sz="2844" dirty="0">
                <a:solidFill>
                  <a:srgbClr val="F8FFFF"/>
                </a:solidFill>
              </a:rPr>
              <a:t>fully right handed couplings</a:t>
            </a:r>
            <a:r>
              <a:rPr lang="en-US" sz="2844" dirty="0" smtClean="0">
                <a:solidFill>
                  <a:srgbClr val="F8FFFF"/>
                </a:solidFill>
              </a:rPr>
              <a:t>.</a:t>
            </a:r>
          </a:p>
          <a:p>
            <a:pPr marL="514350" indent="-514350">
              <a:buAutoNum type="alphaLcParenR"/>
            </a:pPr>
            <a:r>
              <a:rPr lang="en-US" sz="2844" dirty="0" smtClean="0">
                <a:solidFill>
                  <a:srgbClr val="F8FFFF"/>
                </a:solidFill>
              </a:rPr>
              <a:t>These have induced a community return to spectra measurements.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r="20354"/>
          <a:stretch/>
        </p:blipFill>
        <p:spPr>
          <a:xfrm>
            <a:off x="3165633" y="3053889"/>
            <a:ext cx="4837355" cy="13982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370" y="4497307"/>
            <a:ext cx="5149722" cy="58436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0140" y="4568149"/>
            <a:ext cx="1038046" cy="519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5370" y="8936290"/>
            <a:ext cx="8032370" cy="60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243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</p:spPr>
        <p:txBody>
          <a:bodyPr/>
          <a:lstStyle/>
          <a:p>
            <a:pPr rtl="0"/>
            <a:r>
              <a:rPr lang="en-US" dirty="0"/>
              <a:t>Precision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/>
              <a:t>-decay studies to pinpoint BSM </a:t>
            </a:r>
            <a:r>
              <a:rPr lang="en-US" dirty="0" smtClean="0"/>
              <a:t>effects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>
          <a:xfrm>
            <a:off x="11724207" y="2451195"/>
            <a:ext cx="406897" cy="457200"/>
          </a:xfrm>
        </p:spPr>
        <p:txBody>
          <a:bodyPr/>
          <a:lstStyle/>
          <a:p>
            <a:fld id="{D3E89D50-CFAD-D24D-87C9-F59FFE97E4A0}" type="slidenum">
              <a:rPr lang="en-US" smtClean="0"/>
              <a:t>37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50241" y="1070583"/>
                <a:ext cx="4229619" cy="530017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2844" dirty="0" smtClean="0"/>
                  <a:t>Unique first forbidden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44">
                        <a:latin typeface="Cambria Math" charset="0"/>
                      </a:rPr>
                      <m:t>Δ</m:t>
                    </m:r>
                    <m:sSup>
                      <m:sSupPr>
                        <m:ctrlPr>
                          <a:rPr lang="en-US" sz="2844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44" i="1">
                            <a:latin typeface="Cambria Math" charset="0"/>
                          </a:rPr>
                          <m:t>𝐽</m:t>
                        </m:r>
                      </m:e>
                      <m:sup>
                        <m:r>
                          <a:rPr lang="en-US" sz="2844" i="1">
                            <a:latin typeface="Cambria Math" charset="0"/>
                          </a:rPr>
                          <m:t>𝜋</m:t>
                        </m:r>
                      </m:sup>
                    </m:sSup>
                    <m:r>
                      <a:rPr lang="en-US" sz="2844" i="1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844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44" i="1">
                            <a:latin typeface="Cambria Math" charset="0"/>
                          </a:rPr>
                          <m:t>2</m:t>
                        </m:r>
                      </m:e>
                      <m:sup>
                        <m:r>
                          <a:rPr lang="en-US" sz="2844" i="1"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2844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241" y="1070583"/>
                <a:ext cx="4229619" cy="530017"/>
              </a:xfrm>
              <a:prstGeom prst="rect">
                <a:avLst/>
              </a:prstGeom>
              <a:blipFill rotWithShape="0">
                <a:blip r:embed="rId2"/>
                <a:stretch>
                  <a:fillRect l="-2722" t="-8791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1878350" y="8570807"/>
            <a:ext cx="10308272" cy="967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44" dirty="0" smtClean="0">
                <a:solidFill>
                  <a:schemeClr val="bg1"/>
                </a:solidFill>
              </a:rPr>
              <a:t>Glick-</a:t>
            </a:r>
            <a:r>
              <a:rPr lang="en-US" sz="2844" dirty="0" err="1" smtClean="0">
                <a:solidFill>
                  <a:schemeClr val="bg1"/>
                </a:solidFill>
              </a:rPr>
              <a:t>Magid</a:t>
            </a:r>
            <a:r>
              <a:rPr lang="en-US" sz="2844" dirty="0" smtClean="0">
                <a:solidFill>
                  <a:schemeClr val="bg1"/>
                </a:solidFill>
              </a:rPr>
              <a:t>, DG, </a:t>
            </a:r>
            <a:r>
              <a:rPr lang="en-US" sz="2844" dirty="0">
                <a:solidFill>
                  <a:schemeClr val="bg1"/>
                </a:solidFill>
              </a:rPr>
              <a:t>et al, </a:t>
            </a:r>
            <a:r>
              <a:rPr lang="en-US" sz="2844" dirty="0" smtClean="0">
                <a:solidFill>
                  <a:schemeClr val="bg1"/>
                </a:solidFill>
              </a:rPr>
              <a:t>Beta </a:t>
            </a:r>
            <a:r>
              <a:rPr lang="en-US" sz="2844" dirty="0">
                <a:solidFill>
                  <a:schemeClr val="bg1"/>
                </a:solidFill>
              </a:rPr>
              <a:t>spectrum of unique first forbidden </a:t>
            </a:r>
            <a:r>
              <a:rPr lang="en-US" sz="2844" dirty="0" smtClean="0">
                <a:solidFill>
                  <a:schemeClr val="bg1"/>
                </a:solidFill>
              </a:rPr>
              <a:t>decays </a:t>
            </a:r>
            <a:r>
              <a:rPr lang="en-US" sz="2844" dirty="0">
                <a:solidFill>
                  <a:schemeClr val="bg1"/>
                </a:solidFill>
              </a:rPr>
              <a:t>as </a:t>
            </a:r>
            <a:r>
              <a:rPr lang="en-US" sz="2844" dirty="0" smtClean="0">
                <a:solidFill>
                  <a:schemeClr val="bg1"/>
                </a:solidFill>
              </a:rPr>
              <a:t>a</a:t>
            </a:r>
            <a:br>
              <a:rPr lang="en-US" sz="2844" dirty="0" smtClean="0">
                <a:solidFill>
                  <a:schemeClr val="bg1"/>
                </a:solidFill>
              </a:rPr>
            </a:br>
            <a:r>
              <a:rPr lang="en-US" sz="2844" dirty="0" smtClean="0">
                <a:solidFill>
                  <a:schemeClr val="bg1"/>
                </a:solidFill>
              </a:rPr>
              <a:t>novel </a:t>
            </a:r>
            <a:r>
              <a:rPr lang="en-US" sz="2844" dirty="0">
                <a:solidFill>
                  <a:schemeClr val="bg1"/>
                </a:solidFill>
              </a:rPr>
              <a:t>test for fundamental symmetries, Phys. Lett. B767, 285 (2017)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350" y="5580413"/>
            <a:ext cx="7443715" cy="1644194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 r="9136"/>
          <a:stretch>
            <a:fillRect/>
          </a:stretch>
        </p:blipFill>
        <p:spPr bwMode="auto">
          <a:xfrm>
            <a:off x="4456466" y="7547018"/>
            <a:ext cx="2732617" cy="826347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0" name="Left Brace 19"/>
          <p:cNvSpPr/>
          <p:nvPr/>
        </p:nvSpPr>
        <p:spPr>
          <a:xfrm rot="16200000">
            <a:off x="5104759" y="5669786"/>
            <a:ext cx="499679" cy="3025202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 sz="2844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400" y="1536700"/>
            <a:ext cx="6023241" cy="36092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3281" y="2260600"/>
            <a:ext cx="4630549" cy="242791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267452" y="1973479"/>
            <a:ext cx="490867" cy="649306"/>
          </a:xfrm>
          <a:prstGeom prst="rect">
            <a:avLst/>
          </a:prstGeom>
          <a:solidFill>
            <a:schemeClr val="accent5">
              <a:alpha val="46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16" name="Rectangle 15"/>
          <p:cNvSpPr/>
          <p:nvPr/>
        </p:nvSpPr>
        <p:spPr>
          <a:xfrm>
            <a:off x="5474055" y="1984212"/>
            <a:ext cx="486891" cy="638572"/>
          </a:xfrm>
          <a:prstGeom prst="rect">
            <a:avLst/>
          </a:prstGeom>
          <a:solidFill>
            <a:schemeClr val="accent4">
              <a:alpha val="46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21" name="Rectangle 20"/>
          <p:cNvSpPr/>
          <p:nvPr/>
        </p:nvSpPr>
        <p:spPr>
          <a:xfrm>
            <a:off x="2927152" y="2715756"/>
            <a:ext cx="490867" cy="649306"/>
          </a:xfrm>
          <a:prstGeom prst="rect">
            <a:avLst/>
          </a:prstGeom>
          <a:solidFill>
            <a:schemeClr val="accent5">
              <a:alpha val="46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22" name="Rectangle 21"/>
          <p:cNvSpPr/>
          <p:nvPr/>
        </p:nvSpPr>
        <p:spPr>
          <a:xfrm>
            <a:off x="3605625" y="2726489"/>
            <a:ext cx="479003" cy="638572"/>
          </a:xfrm>
          <a:prstGeom prst="rect">
            <a:avLst/>
          </a:prstGeom>
          <a:solidFill>
            <a:schemeClr val="accent4">
              <a:alpha val="46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23" name="Rectangle 22"/>
          <p:cNvSpPr/>
          <p:nvPr/>
        </p:nvSpPr>
        <p:spPr>
          <a:xfrm>
            <a:off x="4267452" y="3365061"/>
            <a:ext cx="490867" cy="638572"/>
          </a:xfrm>
          <a:prstGeom prst="rect">
            <a:avLst/>
          </a:prstGeom>
          <a:solidFill>
            <a:schemeClr val="accent2">
              <a:alpha val="46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24" name="Rectangle 23"/>
          <p:cNvSpPr/>
          <p:nvPr/>
        </p:nvSpPr>
        <p:spPr>
          <a:xfrm>
            <a:off x="3249768" y="4507384"/>
            <a:ext cx="490867" cy="638572"/>
          </a:xfrm>
          <a:prstGeom prst="rect">
            <a:avLst/>
          </a:prstGeom>
          <a:solidFill>
            <a:schemeClr val="accent2">
              <a:alpha val="46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25" name="Rectangle 24"/>
          <p:cNvSpPr/>
          <p:nvPr/>
        </p:nvSpPr>
        <p:spPr>
          <a:xfrm>
            <a:off x="2400924" y="4003633"/>
            <a:ext cx="390411" cy="649306"/>
          </a:xfrm>
          <a:prstGeom prst="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26" name="Rectangle 25"/>
          <p:cNvSpPr/>
          <p:nvPr/>
        </p:nvSpPr>
        <p:spPr>
          <a:xfrm>
            <a:off x="2693697" y="4496091"/>
            <a:ext cx="390411" cy="649306"/>
          </a:xfrm>
          <a:prstGeom prst="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0890137" y="2211651"/>
                <a:ext cx="1001684" cy="530017"/>
              </a:xfrm>
              <a:prstGeom prst="rect">
                <a:avLst/>
              </a:prstGeom>
              <a:solidFill>
                <a:srgbClr val="FEFDFF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44" i="1">
                          <a:latin typeface="Cambria Math" charset="0"/>
                        </a:rPr>
                        <m:t>∝</m:t>
                      </m:r>
                      <m:sSup>
                        <m:sSupPr>
                          <m:ctrlPr>
                            <a:rPr lang="en-US" sz="2844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44" i="1">
                              <a:latin typeface="Cambria Math" charset="0"/>
                            </a:rPr>
                            <m:t>𝑞</m:t>
                          </m:r>
                        </m:e>
                        <m:sup>
                          <m:r>
                            <a:rPr lang="en-US" sz="2844" i="1">
                              <a:latin typeface="Cambria Math" charset="0"/>
                            </a:rPr>
                            <m:t>𝐽</m:t>
                          </m:r>
                        </m:sup>
                      </m:sSup>
                    </m:oMath>
                  </m:oMathPara>
                </a14:m>
                <a:endParaRPr lang="en-US" sz="2844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0137" y="2211651"/>
                <a:ext cx="1001684" cy="53001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1166209" y="2877210"/>
                <a:ext cx="1349536" cy="530017"/>
              </a:xfrm>
              <a:prstGeom prst="rect">
                <a:avLst/>
              </a:prstGeom>
              <a:solidFill>
                <a:srgbClr val="FEFDFF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44" i="1">
                          <a:latin typeface="Cambria Math" charset="0"/>
                        </a:rPr>
                        <m:t>∝</m:t>
                      </m:r>
                      <m:sSup>
                        <m:sSupPr>
                          <m:ctrlPr>
                            <a:rPr lang="en-US" sz="2844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44" i="1">
                              <a:latin typeface="Cambria Math" charset="0"/>
                            </a:rPr>
                            <m:t>𝑞</m:t>
                          </m:r>
                        </m:e>
                        <m:sup>
                          <m:r>
                            <a:rPr lang="en-US" sz="2844" i="1">
                              <a:latin typeface="Cambria Math" charset="0"/>
                            </a:rPr>
                            <m:t>𝐽</m:t>
                          </m:r>
                          <m:r>
                            <a:rPr lang="en-US" sz="2844" i="1">
                              <a:latin typeface="Cambria Math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844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6209" y="2877210"/>
                <a:ext cx="1349536" cy="53001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0942188" y="3556095"/>
                <a:ext cx="1001684" cy="530017"/>
              </a:xfrm>
              <a:prstGeom prst="rect">
                <a:avLst/>
              </a:prstGeom>
              <a:solidFill>
                <a:srgbClr val="FEFDFF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44" i="1">
                          <a:latin typeface="Cambria Math" charset="0"/>
                        </a:rPr>
                        <m:t>∝</m:t>
                      </m:r>
                      <m:sSup>
                        <m:sSupPr>
                          <m:ctrlPr>
                            <a:rPr lang="en-US" sz="2844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44" i="1">
                              <a:latin typeface="Cambria Math" charset="0"/>
                            </a:rPr>
                            <m:t>𝑞</m:t>
                          </m:r>
                        </m:e>
                        <m:sup>
                          <m:r>
                            <a:rPr lang="en-US" sz="2844" i="1">
                              <a:latin typeface="Cambria Math" charset="0"/>
                            </a:rPr>
                            <m:t>𝐽</m:t>
                          </m:r>
                        </m:sup>
                      </m:sSup>
                    </m:oMath>
                  </m:oMathPara>
                </a14:m>
                <a:endParaRPr lang="en-US" sz="2844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2188" y="3556095"/>
                <a:ext cx="1001684" cy="53001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0899852" y="4033435"/>
                <a:ext cx="1399251" cy="728854"/>
              </a:xfrm>
              <a:prstGeom prst="rect">
                <a:avLst/>
              </a:prstGeom>
              <a:solidFill>
                <a:srgbClr val="FEFDFF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≈</m:t>
                      </m:r>
                      <m:rad>
                        <m:radPr>
                          <m:degHide m:val="on"/>
                          <m:ctrlPr>
                            <a:rPr lang="en-US" sz="1400" b="1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𝑱</m:t>
                              </m:r>
                            </m:num>
                            <m:den>
                              <m: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𝑱</m:t>
                              </m:r>
                              <m: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𝟏</m:t>
                              </m:r>
                            </m:den>
                          </m:f>
                        </m:e>
                      </m:rad>
                      <m:sSub>
                        <m:sSubPr>
                          <m:ctrlP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1400" b="1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𝑬</m:t>
                              </m:r>
                            </m:e>
                          </m:acc>
                        </m:e>
                        <m:sub>
                          <m:r>
                            <a:rPr lang="en-US" sz="1400" b="1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𝑱𝑴</m:t>
                          </m:r>
                        </m:sub>
                      </m:sSub>
                    </m:oMath>
                  </m:oMathPara>
                </a14:m>
                <a:endParaRPr lang="en-US" sz="2844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9852" y="4033435"/>
                <a:ext cx="1399251" cy="728854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/>
          <p:cNvSpPr/>
          <p:nvPr/>
        </p:nvSpPr>
        <p:spPr>
          <a:xfrm>
            <a:off x="6737143" y="2130171"/>
            <a:ext cx="5196587" cy="649306"/>
          </a:xfrm>
          <a:prstGeom prst="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32" name="Rectangle 31"/>
          <p:cNvSpPr/>
          <p:nvPr/>
        </p:nvSpPr>
        <p:spPr>
          <a:xfrm>
            <a:off x="6747154" y="2800493"/>
            <a:ext cx="5829746" cy="649306"/>
          </a:xfrm>
          <a:prstGeom prst="rect">
            <a:avLst/>
          </a:prstGeom>
          <a:solidFill>
            <a:schemeClr val="accent5">
              <a:alpha val="46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33" name="Rectangle 32"/>
          <p:cNvSpPr/>
          <p:nvPr/>
        </p:nvSpPr>
        <p:spPr>
          <a:xfrm>
            <a:off x="6747153" y="3464498"/>
            <a:ext cx="5186576" cy="638572"/>
          </a:xfrm>
          <a:prstGeom prst="rect">
            <a:avLst/>
          </a:prstGeom>
          <a:solidFill>
            <a:schemeClr val="accent4">
              <a:alpha val="46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34" name="Rectangle 33"/>
          <p:cNvSpPr/>
          <p:nvPr/>
        </p:nvSpPr>
        <p:spPr>
          <a:xfrm>
            <a:off x="6747153" y="4107312"/>
            <a:ext cx="5392215" cy="638572"/>
          </a:xfrm>
          <a:prstGeom prst="rect">
            <a:avLst/>
          </a:prstGeom>
          <a:solidFill>
            <a:schemeClr val="accent2">
              <a:alpha val="46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35" name="Cloud 34"/>
          <p:cNvSpPr/>
          <p:nvPr/>
        </p:nvSpPr>
        <p:spPr>
          <a:xfrm>
            <a:off x="9515829" y="2186821"/>
            <a:ext cx="794519" cy="649306"/>
          </a:xfrm>
          <a:prstGeom prst="cloud">
            <a:avLst/>
          </a:prstGeom>
          <a:solidFill>
            <a:schemeClr val="accent1">
              <a:alpha val="3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36" name="Cloud 35"/>
          <p:cNvSpPr/>
          <p:nvPr/>
        </p:nvSpPr>
        <p:spPr>
          <a:xfrm>
            <a:off x="10400238" y="2862711"/>
            <a:ext cx="794519" cy="649306"/>
          </a:xfrm>
          <a:prstGeom prst="cloud">
            <a:avLst/>
          </a:prstGeom>
          <a:solidFill>
            <a:schemeClr val="accent1">
              <a:alpha val="3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37" name="Cloud 36"/>
          <p:cNvSpPr/>
          <p:nvPr/>
        </p:nvSpPr>
        <p:spPr>
          <a:xfrm>
            <a:off x="9828199" y="3493676"/>
            <a:ext cx="794519" cy="649306"/>
          </a:xfrm>
          <a:prstGeom prst="cloud">
            <a:avLst/>
          </a:prstGeom>
          <a:solidFill>
            <a:schemeClr val="accent1">
              <a:alpha val="3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38" name="Cloud 37"/>
          <p:cNvSpPr/>
          <p:nvPr/>
        </p:nvSpPr>
        <p:spPr>
          <a:xfrm>
            <a:off x="10186925" y="4087738"/>
            <a:ext cx="794519" cy="649306"/>
          </a:xfrm>
          <a:prstGeom prst="cloud">
            <a:avLst/>
          </a:prstGeom>
          <a:solidFill>
            <a:schemeClr val="accent1">
              <a:alpha val="3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</p:spTree>
    <p:extLst>
      <p:ext uri="{BB962C8B-B14F-4D97-AF65-F5344CB8AC3E}">
        <p14:creationId xmlns:p14="http://schemas.microsoft.com/office/powerpoint/2010/main" val="20213081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</p:spPr>
        <p:txBody>
          <a:bodyPr/>
          <a:lstStyle/>
          <a:p>
            <a:pPr rtl="0"/>
            <a:r>
              <a:rPr lang="en-US" dirty="0"/>
              <a:t>Precision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/>
              <a:t>-decay studies to pinpoint BSM </a:t>
            </a:r>
            <a:r>
              <a:rPr lang="en-US" dirty="0" smtClean="0"/>
              <a:t>effects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D3E89D50-CFAD-D24D-87C9-F59FFE97E4A0}" type="slidenum">
              <a:rPr lang="en-US" smtClean="0"/>
              <a:t>38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50241" y="1070583"/>
                <a:ext cx="4229619" cy="530017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2844" dirty="0"/>
                  <a:t>Unique first forbidden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44">
                        <a:latin typeface="Cambria Math" charset="0"/>
                      </a:rPr>
                      <m:t>Δ</m:t>
                    </m:r>
                    <m:sSup>
                      <m:sSupPr>
                        <m:ctrlPr>
                          <a:rPr lang="en-US" sz="2844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44" i="1">
                            <a:latin typeface="Cambria Math" charset="0"/>
                          </a:rPr>
                          <m:t>𝐽</m:t>
                        </m:r>
                      </m:e>
                      <m:sup>
                        <m:r>
                          <a:rPr lang="en-US" sz="2844" i="1">
                            <a:latin typeface="Cambria Math" charset="0"/>
                          </a:rPr>
                          <m:t>𝜋</m:t>
                        </m:r>
                      </m:sup>
                    </m:sSup>
                    <m:r>
                      <a:rPr lang="en-US" sz="2844" i="1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844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44" i="1">
                            <a:latin typeface="Cambria Math" charset="0"/>
                          </a:rPr>
                          <m:t>2</m:t>
                        </m:r>
                      </m:e>
                      <m:sup>
                        <m:r>
                          <a:rPr lang="en-US" sz="2844" i="1"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2844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752753"/>
                <a:ext cx="3280129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1107" t="-4615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1878350" y="8570807"/>
            <a:ext cx="10308272" cy="967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44" dirty="0" smtClean="0">
                <a:solidFill>
                  <a:schemeClr val="bg1"/>
                </a:solidFill>
              </a:rPr>
              <a:t>Glick-</a:t>
            </a:r>
            <a:r>
              <a:rPr lang="en-US" sz="2844" dirty="0" err="1" smtClean="0">
                <a:solidFill>
                  <a:schemeClr val="bg1"/>
                </a:solidFill>
              </a:rPr>
              <a:t>Magid</a:t>
            </a:r>
            <a:r>
              <a:rPr lang="en-US" sz="2844" dirty="0" smtClean="0">
                <a:solidFill>
                  <a:schemeClr val="bg1"/>
                </a:solidFill>
              </a:rPr>
              <a:t>, DG, </a:t>
            </a:r>
            <a:r>
              <a:rPr lang="en-US" sz="2844" dirty="0">
                <a:solidFill>
                  <a:schemeClr val="bg1"/>
                </a:solidFill>
              </a:rPr>
              <a:t>et al, </a:t>
            </a:r>
            <a:r>
              <a:rPr lang="en-US" sz="2844" dirty="0" smtClean="0">
                <a:solidFill>
                  <a:schemeClr val="bg1"/>
                </a:solidFill>
              </a:rPr>
              <a:t>Beta </a:t>
            </a:r>
            <a:r>
              <a:rPr lang="en-US" sz="2844" dirty="0">
                <a:solidFill>
                  <a:schemeClr val="bg1"/>
                </a:solidFill>
              </a:rPr>
              <a:t>spectrum of unique first forbidden </a:t>
            </a:r>
            <a:r>
              <a:rPr lang="en-US" sz="2844" dirty="0" smtClean="0">
                <a:solidFill>
                  <a:schemeClr val="bg1"/>
                </a:solidFill>
              </a:rPr>
              <a:t>decays </a:t>
            </a:r>
            <a:r>
              <a:rPr lang="en-US" sz="2844" dirty="0">
                <a:solidFill>
                  <a:schemeClr val="bg1"/>
                </a:solidFill>
              </a:rPr>
              <a:t>as </a:t>
            </a:r>
            <a:r>
              <a:rPr lang="en-US" sz="2844" dirty="0" smtClean="0">
                <a:solidFill>
                  <a:schemeClr val="bg1"/>
                </a:solidFill>
              </a:rPr>
              <a:t>a</a:t>
            </a:r>
            <a:br>
              <a:rPr lang="en-US" sz="2844" dirty="0" smtClean="0">
                <a:solidFill>
                  <a:schemeClr val="bg1"/>
                </a:solidFill>
              </a:rPr>
            </a:br>
            <a:r>
              <a:rPr lang="en-US" sz="2844" dirty="0" smtClean="0">
                <a:solidFill>
                  <a:schemeClr val="bg1"/>
                </a:solidFill>
              </a:rPr>
              <a:t>novel </a:t>
            </a:r>
            <a:r>
              <a:rPr lang="en-US" sz="2844" dirty="0">
                <a:solidFill>
                  <a:schemeClr val="bg1"/>
                </a:solidFill>
              </a:rPr>
              <a:t>test for fundamental symmetries, Phys. Lett. B767, 285 (2017)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718" y="1863635"/>
            <a:ext cx="7443715" cy="16441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719" y="5411442"/>
            <a:ext cx="8420362" cy="22022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5473" y="6658671"/>
            <a:ext cx="2893040" cy="594460"/>
          </a:xfrm>
          <a:prstGeom prst="rect">
            <a:avLst/>
          </a:prstGeom>
          <a:solidFill>
            <a:srgbClr val="FEFDFF"/>
          </a:solidFill>
        </p:spPr>
      </p:pic>
      <p:sp>
        <p:nvSpPr>
          <p:cNvPr id="18" name="Rectangle 17"/>
          <p:cNvSpPr/>
          <p:nvPr/>
        </p:nvSpPr>
        <p:spPr>
          <a:xfrm>
            <a:off x="1049549" y="4771378"/>
            <a:ext cx="4421403" cy="53001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44" dirty="0"/>
              <a:t>Spectrum, i.e., integration over angle: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/>
          <a:srcRect r="9136"/>
          <a:stretch>
            <a:fillRect/>
          </a:stretch>
        </p:blipFill>
        <p:spPr bwMode="auto">
          <a:xfrm>
            <a:off x="4546834" y="3830240"/>
            <a:ext cx="2732617" cy="826347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0" name="Left Brace 19"/>
          <p:cNvSpPr/>
          <p:nvPr/>
        </p:nvSpPr>
        <p:spPr>
          <a:xfrm rot="16200000">
            <a:off x="5195127" y="1953008"/>
            <a:ext cx="499679" cy="3025202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 sz="2844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5150349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</p:spPr>
        <p:txBody>
          <a:bodyPr/>
          <a:lstStyle/>
          <a:p>
            <a:pPr rtl="0"/>
            <a:r>
              <a:rPr lang="en-US" dirty="0"/>
              <a:t>Precision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/>
              <a:t>-decay studies to pinpoint BSM </a:t>
            </a:r>
            <a:r>
              <a:rPr lang="en-US" dirty="0" smtClean="0"/>
              <a:t>effects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D3E89D50-CFAD-D24D-87C9-F59FFE97E4A0}" type="slidenum">
              <a:rPr lang="en-US" smtClean="0"/>
              <a:t>39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50241" y="1070583"/>
                <a:ext cx="4229619" cy="530017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2844" dirty="0"/>
                  <a:t>Unique first forbidden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44">
                        <a:latin typeface="Cambria Math" charset="0"/>
                      </a:rPr>
                      <m:t>Δ</m:t>
                    </m:r>
                    <m:sSup>
                      <m:sSupPr>
                        <m:ctrlPr>
                          <a:rPr lang="en-US" sz="2844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44" i="1">
                            <a:latin typeface="Cambria Math" charset="0"/>
                          </a:rPr>
                          <m:t>𝐽</m:t>
                        </m:r>
                      </m:e>
                      <m:sup>
                        <m:r>
                          <a:rPr lang="en-US" sz="2844" i="1">
                            <a:latin typeface="Cambria Math" charset="0"/>
                          </a:rPr>
                          <m:t>𝜋</m:t>
                        </m:r>
                      </m:sup>
                    </m:sSup>
                    <m:r>
                      <a:rPr lang="en-US" sz="2844" i="1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844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44" i="1">
                            <a:latin typeface="Cambria Math" charset="0"/>
                          </a:rPr>
                          <m:t>2</m:t>
                        </m:r>
                      </m:e>
                      <m:sup>
                        <m:r>
                          <a:rPr lang="en-US" sz="2844" i="1"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2844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752753"/>
                <a:ext cx="3280129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1107" t="-4615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116" y="6819846"/>
            <a:ext cx="1886976" cy="4717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t="6934" b="6934"/>
          <a:stretch/>
        </p:blipFill>
        <p:spPr>
          <a:xfrm>
            <a:off x="4743895" y="6880547"/>
            <a:ext cx="3652439" cy="46360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15006" y="6882611"/>
            <a:ext cx="585216" cy="4876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t="8995" b="8995"/>
          <a:stretch/>
        </p:blipFill>
        <p:spPr>
          <a:xfrm>
            <a:off x="8897427" y="6880547"/>
            <a:ext cx="2958592" cy="37328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465513" y="1973037"/>
            <a:ext cx="8286243" cy="53001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44" dirty="0"/>
              <a:t>Unique possibility to separate between left and right-handed couplings!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78350" y="8570807"/>
            <a:ext cx="10308272" cy="967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44" dirty="0" smtClean="0">
                <a:solidFill>
                  <a:schemeClr val="bg1"/>
                </a:solidFill>
              </a:rPr>
              <a:t>Glick-</a:t>
            </a:r>
            <a:r>
              <a:rPr lang="en-US" sz="2844" dirty="0" err="1" smtClean="0">
                <a:solidFill>
                  <a:schemeClr val="bg1"/>
                </a:solidFill>
              </a:rPr>
              <a:t>Magid</a:t>
            </a:r>
            <a:r>
              <a:rPr lang="en-US" sz="2844" dirty="0" smtClean="0">
                <a:solidFill>
                  <a:schemeClr val="bg1"/>
                </a:solidFill>
              </a:rPr>
              <a:t>, DG, </a:t>
            </a:r>
            <a:r>
              <a:rPr lang="en-US" sz="2844" dirty="0">
                <a:solidFill>
                  <a:schemeClr val="bg1"/>
                </a:solidFill>
              </a:rPr>
              <a:t>et al, </a:t>
            </a:r>
            <a:r>
              <a:rPr lang="en-US" sz="2844" dirty="0" smtClean="0">
                <a:solidFill>
                  <a:schemeClr val="bg1"/>
                </a:solidFill>
              </a:rPr>
              <a:t>Beta </a:t>
            </a:r>
            <a:r>
              <a:rPr lang="en-US" sz="2844" dirty="0">
                <a:solidFill>
                  <a:schemeClr val="bg1"/>
                </a:solidFill>
              </a:rPr>
              <a:t>spectrum of unique first forbidden </a:t>
            </a:r>
            <a:r>
              <a:rPr lang="en-US" sz="2844" dirty="0" smtClean="0">
                <a:solidFill>
                  <a:schemeClr val="bg1"/>
                </a:solidFill>
              </a:rPr>
              <a:t>decays </a:t>
            </a:r>
            <a:r>
              <a:rPr lang="en-US" sz="2844" dirty="0">
                <a:solidFill>
                  <a:schemeClr val="bg1"/>
                </a:solidFill>
              </a:rPr>
              <a:t>as </a:t>
            </a:r>
            <a:r>
              <a:rPr lang="en-US" sz="2844" dirty="0" smtClean="0">
                <a:solidFill>
                  <a:schemeClr val="bg1"/>
                </a:solidFill>
              </a:rPr>
              <a:t>a</a:t>
            </a:r>
            <a:br>
              <a:rPr lang="en-US" sz="2844" dirty="0" smtClean="0">
                <a:solidFill>
                  <a:schemeClr val="bg1"/>
                </a:solidFill>
              </a:rPr>
            </a:br>
            <a:r>
              <a:rPr lang="en-US" sz="2844" dirty="0" smtClean="0">
                <a:solidFill>
                  <a:schemeClr val="bg1"/>
                </a:solidFill>
              </a:rPr>
              <a:t>novel </a:t>
            </a:r>
            <a:r>
              <a:rPr lang="en-US" sz="2844" dirty="0">
                <a:solidFill>
                  <a:schemeClr val="bg1"/>
                </a:solidFill>
              </a:rPr>
              <a:t>test for fundamental symmetries, Phys. Lett. B767, 285 (2017)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b="66647"/>
          <a:stretch/>
        </p:blipFill>
        <p:spPr>
          <a:xfrm>
            <a:off x="51001" y="3487255"/>
            <a:ext cx="4343206" cy="32531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t="65625"/>
          <a:stretch/>
        </p:blipFill>
        <p:spPr>
          <a:xfrm>
            <a:off x="8510203" y="3573945"/>
            <a:ext cx="4343206" cy="3352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-529" t="33449" r="529" b="34171"/>
          <a:stretch/>
        </p:blipFill>
        <p:spPr>
          <a:xfrm>
            <a:off x="4280602" y="3595810"/>
            <a:ext cx="4343206" cy="315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500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</p:spPr>
        <p:txBody>
          <a:bodyPr/>
          <a:lstStyle/>
          <a:p>
            <a:pPr rtl="0"/>
            <a:r>
              <a:rPr lang="en-US" dirty="0"/>
              <a:t>Introduction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defTabSz="1300460">
              <a:spcBef>
                <a:spcPct val="0"/>
              </a:spcBef>
            </a:pPr>
            <a:r>
              <a:rPr lang="en-US" dirty="0" smtClean="0"/>
              <a:t>BSM efforts using nuclear beta decays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06400" y="6496257"/>
            <a:ext cx="12192000" cy="3033505"/>
          </a:xfrm>
        </p:spPr>
        <p:txBody>
          <a:bodyPr>
            <a:normAutofit fontScale="85000" lnSpcReduction="20000"/>
          </a:bodyPr>
          <a:lstStyle/>
          <a:p>
            <a:pPr defTabSz="457200" rtl="0">
              <a:lnSpc>
                <a:spcPct val="150000"/>
              </a:lnSpc>
              <a:spcBef>
                <a:spcPts val="0"/>
              </a:spcBef>
              <a:buClrTx/>
              <a:buSzTx/>
            </a:pPr>
            <a:r>
              <a:rPr lang="en-US" sz="2800" dirty="0" smtClean="0"/>
              <a:t>”New Physics” searches using beta decays have been moving back and forth, from spectrum to correlation studies.</a:t>
            </a:r>
          </a:p>
          <a:p>
            <a:pPr defTabSz="457200" rtl="0">
              <a:lnSpc>
                <a:spcPct val="150000"/>
              </a:lnSpc>
              <a:spcBef>
                <a:spcPts val="0"/>
              </a:spcBef>
              <a:buClrTx/>
              <a:buSzTx/>
            </a:pPr>
            <a:r>
              <a:rPr lang="en-US" sz="2800" dirty="0" smtClean="0"/>
              <a:t>Atomic traps acted as the catalyst for precision correlation studies, and many experiments have been constructed since ~2005.</a:t>
            </a:r>
          </a:p>
          <a:p>
            <a:pPr defTabSz="457200" rtl="0">
              <a:lnSpc>
                <a:spcPct val="150000"/>
              </a:lnSpc>
              <a:spcBef>
                <a:spcPts val="0"/>
              </a:spcBef>
              <a:buClrTx/>
              <a:buSzTx/>
            </a:pPr>
            <a:r>
              <a:rPr lang="en-US" sz="2800" u="sng" dirty="0" smtClean="0">
                <a:solidFill>
                  <a:srgbClr val="FF0000"/>
                </a:solidFill>
              </a:rPr>
              <a:t>In the last couple of years, the seesaw seems to tilt towards precision spectrum studies again, based on theoretical expectations for the size of the effect.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D3E89D50-CFAD-D24D-87C9-F59FFE97E4A0}" type="slidenum">
              <a:rPr lang="en-US" smtClean="0"/>
              <a:t>4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226" y="3405746"/>
            <a:ext cx="3128731" cy="30905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21148" y="2874452"/>
            <a:ext cx="3571812" cy="3986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1"/>
              <a:t>Precision Correlation </a:t>
            </a:r>
            <a:r>
              <a:rPr lang="en-US" sz="1991" dirty="0"/>
              <a:t>Studies</a:t>
            </a:r>
          </a:p>
        </p:txBody>
      </p:sp>
      <p:pic>
        <p:nvPicPr>
          <p:cNvPr id="23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13"/>
          <a:stretch/>
        </p:blipFill>
        <p:spPr bwMode="auto">
          <a:xfrm>
            <a:off x="6569622" y="3405747"/>
            <a:ext cx="3772800" cy="2792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080453" y="2862761"/>
            <a:ext cx="3313728" cy="3986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1"/>
              <a:t>Precision spectrum studies</a:t>
            </a:r>
            <a:endParaRPr lang="en-US" sz="1991" dirty="0"/>
          </a:p>
        </p:txBody>
      </p:sp>
      <p:sp>
        <p:nvSpPr>
          <p:cNvPr id="19" name="TextBox 18"/>
          <p:cNvSpPr txBox="1"/>
          <p:nvPr/>
        </p:nvSpPr>
        <p:spPr>
          <a:xfrm>
            <a:off x="2621148" y="2260600"/>
            <a:ext cx="7773033" cy="53001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44" dirty="0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2844" dirty="0" smtClean="0"/>
              <a:t> decays</a:t>
            </a:r>
            <a:endParaRPr lang="en-US" sz="2844" dirty="0"/>
          </a:p>
        </p:txBody>
      </p:sp>
    </p:spTree>
    <p:extLst>
      <p:ext uri="{BB962C8B-B14F-4D97-AF65-F5344CB8AC3E}">
        <p14:creationId xmlns:p14="http://schemas.microsoft.com/office/powerpoint/2010/main" val="11335900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098" y="2767772"/>
            <a:ext cx="5638800" cy="44196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</p:spPr>
        <p:txBody>
          <a:bodyPr/>
          <a:lstStyle/>
          <a:p>
            <a:pPr marL="0" marR="0" indent="0" algn="l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Shape corrections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40</a:t>
            </a:fld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82324" y="2225174"/>
                <a:ext cx="4229619" cy="530017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2844" dirty="0"/>
                  <a:t>Unique first forbidden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44">
                        <a:latin typeface="Cambria Math" charset="0"/>
                      </a:rPr>
                      <m:t>Δ</m:t>
                    </m:r>
                    <m:sSup>
                      <m:sSupPr>
                        <m:ctrlPr>
                          <a:rPr lang="en-US" sz="2844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44" i="1">
                            <a:latin typeface="Cambria Math" charset="0"/>
                          </a:rPr>
                          <m:t>𝐽</m:t>
                        </m:r>
                      </m:e>
                      <m:sup>
                        <m:r>
                          <a:rPr lang="en-US" sz="2844" i="1">
                            <a:latin typeface="Cambria Math" charset="0"/>
                          </a:rPr>
                          <m:t>𝜋</m:t>
                        </m:r>
                      </m:sup>
                    </m:sSup>
                    <m:r>
                      <a:rPr lang="en-US" sz="2844" i="1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844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44" i="1">
                            <a:latin typeface="Cambria Math" charset="0"/>
                          </a:rPr>
                          <m:t>2</m:t>
                        </m:r>
                      </m:e>
                      <m:sup>
                        <m:r>
                          <a:rPr lang="en-US" sz="2844" i="1"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2844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324" y="2225174"/>
                <a:ext cx="4229619" cy="530017"/>
              </a:xfrm>
              <a:prstGeom prst="rect">
                <a:avLst/>
              </a:prstGeom>
              <a:blipFill rotWithShape="0">
                <a:blip r:embed="rId3"/>
                <a:stretch>
                  <a:fillRect l="-2722" t="-8791" b="-29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6409549" y="3716956"/>
            <a:ext cx="461902" cy="530017"/>
          </a:xfrm>
          <a:prstGeom prst="rect">
            <a:avLst/>
          </a:prstGeom>
          <a:solidFill>
            <a:schemeClr val="accent2">
              <a:alpha val="54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44"/>
          </a:p>
        </p:txBody>
      </p:sp>
      <p:sp>
        <p:nvSpPr>
          <p:cNvPr id="16" name="TextBox 15"/>
          <p:cNvSpPr txBox="1"/>
          <p:nvPr/>
        </p:nvSpPr>
        <p:spPr>
          <a:xfrm>
            <a:off x="7629348" y="3716955"/>
            <a:ext cx="423652" cy="530017"/>
          </a:xfrm>
          <a:prstGeom prst="rect">
            <a:avLst/>
          </a:prstGeom>
          <a:solidFill>
            <a:schemeClr val="accent2">
              <a:alpha val="54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44"/>
          </a:p>
        </p:txBody>
      </p:sp>
      <p:sp>
        <p:nvSpPr>
          <p:cNvPr id="17" name="TextBox 16"/>
          <p:cNvSpPr txBox="1"/>
          <p:nvPr/>
        </p:nvSpPr>
        <p:spPr>
          <a:xfrm>
            <a:off x="2990929" y="5446177"/>
            <a:ext cx="5655765" cy="2020938"/>
          </a:xfrm>
          <a:prstGeom prst="rect">
            <a:avLst/>
          </a:prstGeom>
          <a:solidFill>
            <a:schemeClr val="accent2">
              <a:alpha val="39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44" dirty="0" smtClean="0"/>
          </a:p>
          <a:p>
            <a:endParaRPr lang="en-US" sz="2844" dirty="0"/>
          </a:p>
          <a:p>
            <a:endParaRPr lang="en-US" sz="2844" dirty="0" smtClean="0"/>
          </a:p>
        </p:txBody>
      </p:sp>
    </p:spTree>
    <p:extLst>
      <p:ext uri="{BB962C8B-B14F-4D97-AF65-F5344CB8AC3E}">
        <p14:creationId xmlns:p14="http://schemas.microsoft.com/office/powerpoint/2010/main" val="14880446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</p:spPr>
        <p:txBody>
          <a:bodyPr/>
          <a:lstStyle/>
          <a:p>
            <a:pPr marL="0" marR="0" indent="0" algn="l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Placeholder 3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06400" y="2260600"/>
                <a:ext cx="12192000" cy="7493000"/>
              </a:xfrm>
            </p:spPr>
            <p:txBody>
              <a:bodyPr>
                <a:normAutofit fontScale="92500" lnSpcReduction="20000"/>
              </a:bodyPr>
              <a:lstStyle/>
              <a:p>
                <a:pPr rtl="0"/>
                <a:r>
                  <a:rPr lang="en-US" sz="2400" dirty="0" smtClean="0"/>
                  <a:t>Systematic uncertainty due to nuclear structure originates in higher order multipoles. </a:t>
                </a:r>
              </a:p>
              <a:p>
                <a:pPr lvl="1" rtl="0"/>
                <a:r>
                  <a:rPr lang="en-US" sz="2400" dirty="0" smtClean="0"/>
                  <a:t>Fermi: </a:t>
                </a:r>
                <a:r>
                  <a:rPr lang="en-US" sz="2400" dirty="0"/>
                  <a:t>suppressed by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charset="0"/>
                          </a:rPr>
                          <m:t>𝜖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𝑞</m:t>
                        </m:r>
                      </m:sub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400" dirty="0" smtClean="0"/>
                  <a:t>.</a:t>
                </a:r>
              </a:p>
              <a:p>
                <a:pPr lvl="1" rtl="0"/>
                <a:r>
                  <a:rPr lang="en-US" sz="2400" dirty="0" smtClean="0"/>
                  <a:t>Axial part:  </a:t>
                </a:r>
                <a:r>
                  <a:rPr lang="en-US" sz="2400" dirty="0" smtClean="0"/>
                  <a:t>magnetic </a:t>
                </a:r>
                <a:r>
                  <a:rPr lang="en-US" sz="2400" dirty="0" smtClean="0"/>
                  <a:t>and charge multipoles. These are suppressed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𝜖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sz="2400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𝜖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𝑞</m:t>
                        </m:r>
                      </m:sub>
                    </m:sSub>
                    <m:r>
                      <a:rPr lang="en-US" sz="2400" i="1">
                        <a:latin typeface="Cambria Math" charset="0"/>
                      </a:rPr>
                      <m:t>⋅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𝜖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𝑁𝑅</m:t>
                        </m:r>
                      </m:sub>
                    </m:sSub>
                  </m:oMath>
                </a14:m>
                <a:r>
                  <a:rPr lang="en-US" sz="2400" dirty="0" smtClean="0"/>
                  <a:t>.</a:t>
                </a:r>
              </a:p>
              <a:p>
                <a:pPr lvl="1" rtl="0"/>
                <a:r>
                  <a:rPr lang="en-US" sz="2400" dirty="0" smtClean="0"/>
                  <a:t>Even higher multipoles will be additionally suppressed by at least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𝜖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sz="2400" dirty="0" smtClean="0"/>
                  <a:t>.</a:t>
                </a:r>
              </a:p>
              <a:p>
                <a:pPr rtl="0"/>
                <a:r>
                  <a:rPr lang="en-US" sz="2400" dirty="0" smtClean="0"/>
                  <a:t>The role of nuclear structure calculations is to reduce this uncertainty.</a:t>
                </a:r>
              </a:p>
              <a:p>
                <a:pPr rtl="0"/>
                <a:r>
                  <a:rPr lang="en-US" sz="2400" dirty="0" smtClean="0"/>
                  <a:t>A detailed calculation of the leading corrections has a few sources of uncertainty: </a:t>
                </a:r>
              </a:p>
              <a:p>
                <a:pPr lvl="1" rtl="0"/>
                <a:r>
                  <a:rPr lang="en-US" sz="2400" dirty="0" smtClean="0"/>
                  <a:t>The EFT expansion has inherent uncertainty:</a:t>
                </a:r>
              </a:p>
              <a:p>
                <a:pPr lvl="2" rtl="0"/>
                <a:r>
                  <a:rPr lang="en-US" sz="2400" dirty="0" smtClean="0"/>
                  <a:t>In the wave functions (correlations).</a:t>
                </a:r>
              </a:p>
              <a:p>
                <a:pPr lvl="2" rtl="0"/>
                <a:r>
                  <a:rPr lang="en-US" sz="2400" dirty="0" smtClean="0"/>
                  <a:t>In the current:</a:t>
                </a:r>
              </a:p>
              <a:p>
                <a:pPr lvl="3" rtl="0"/>
                <a:r>
                  <a:rPr lang="en-US" sz="2400" dirty="0" smtClean="0"/>
                  <a:t>Single nucleon current is accurate (usually)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𝜖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𝐸𝐹𝑇</m:t>
                        </m:r>
                      </m:sub>
                    </m:sSub>
                  </m:oMath>
                </a14:m>
                <a:r>
                  <a:rPr lang="en-US" sz="2400" dirty="0" smtClean="0"/>
                  <a:t>.</a:t>
                </a:r>
              </a:p>
              <a:p>
                <a:pPr lvl="3" rtl="0"/>
                <a:r>
                  <a:rPr lang="en-US" sz="2400" dirty="0" smtClean="0"/>
                  <a:t>Including two body currents is accurate (usually)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charset="0"/>
                          </a:rPr>
                          <m:t>𝜖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𝐸𝐹𝑇</m:t>
                        </m:r>
                      </m:sub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3</m:t>
                        </m:r>
                      </m:sup>
                    </m:sSubSup>
                  </m:oMath>
                </a14:m>
                <a:r>
                  <a:rPr lang="en-US" sz="2400" dirty="0" smtClean="0"/>
                  <a:t>.</a:t>
                </a:r>
              </a:p>
              <a:p>
                <a:pPr lvl="1" rtl="0"/>
                <a:r>
                  <a:rPr lang="en-US" sz="2400" dirty="0" smtClean="0"/>
                  <a:t>Finite numerical accuracy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𝜖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𝑛𝑢𝑚𝑒𝑟𝑖𝑐𝑎𝑙</m:t>
                        </m:r>
                      </m:sub>
                    </m:sSub>
                  </m:oMath>
                </a14:m>
                <a:endParaRPr lang="en-US" sz="2400" dirty="0" smtClean="0"/>
              </a:p>
              <a:p>
                <a:pPr rtl="0"/>
                <a:endParaRPr lang="en-US" sz="2400" dirty="0" smtClean="0"/>
              </a:p>
              <a:p>
                <a:pPr rtl="0"/>
                <a:endParaRPr lang="en-US" sz="2400" dirty="0" smtClean="0"/>
              </a:p>
            </p:txBody>
          </p:sp>
        </mc:Choice>
        <mc:Fallback>
          <p:sp>
            <p:nvSpPr>
              <p:cNvPr id="4" name="Tex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06400" y="2260600"/>
                <a:ext cx="12192000" cy="7493000"/>
              </a:xfrm>
              <a:blipFill rotWithShape="0">
                <a:blip r:embed="rId2"/>
                <a:stretch>
                  <a:fillRect l="-800" t="-1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41</a:t>
            </a:fld>
            <a:endParaRPr lang="uk-UA"/>
          </a:p>
        </p:txBody>
      </p:sp>
      <p:sp>
        <p:nvSpPr>
          <p:cNvPr id="9" name="Right Brace 8"/>
          <p:cNvSpPr/>
          <p:nvPr/>
        </p:nvSpPr>
        <p:spPr>
          <a:xfrm>
            <a:off x="9546336" y="6007100"/>
            <a:ext cx="548640" cy="3474720"/>
          </a:xfrm>
          <a:prstGeom prst="rightBrac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99739" y="7077611"/>
            <a:ext cx="1780937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spc="0" normalizeH="0" baseline="0" dirty="0" smtClean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The subject</a:t>
            </a:r>
            <a:br>
              <a:rPr kumimoji="0" lang="en-US" sz="2000" b="0" i="1" u="none" strike="noStrike" cap="none" spc="0" normalizeH="0" baseline="0" dirty="0" smtClean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</a:br>
            <a:r>
              <a:rPr kumimoji="0" lang="en-US" sz="2000" b="0" i="1" u="none" strike="noStrike" cap="none" spc="0" normalizeH="0" baseline="0" dirty="0" smtClean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of tomorrow’s </a:t>
            </a:r>
            <a:br>
              <a:rPr kumimoji="0" lang="en-US" sz="2000" b="0" i="1" u="none" strike="noStrike" cap="none" spc="0" normalizeH="0" baseline="0" dirty="0" smtClean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</a:br>
            <a:r>
              <a:rPr kumimoji="0" lang="en-US" sz="2000" b="0" i="1" u="none" strike="noStrike" cap="none" spc="0" normalizeH="0" baseline="0" dirty="0" smtClean="0">
                <a:ln>
                  <a:noFill/>
                </a:ln>
                <a:solidFill>
                  <a:srgbClr val="838787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talks.</a:t>
            </a:r>
            <a:endParaRPr kumimoji="0" lang="en-US" sz="2000" b="0" i="1" u="none" strike="noStrike" cap="none" spc="0" normalizeH="0" baseline="0" dirty="0">
              <a:ln>
                <a:noFill/>
              </a:ln>
              <a:solidFill>
                <a:srgbClr val="838787"/>
              </a:solidFill>
              <a:effectLst/>
              <a:uFillTx/>
              <a:latin typeface="Avenir Next Medium"/>
              <a:ea typeface="Avenir Next Medium"/>
              <a:cs typeface="Avenir Next Medium"/>
              <a:sym typeface="Avenir Next Medium"/>
            </a:endParaRPr>
          </a:p>
        </p:txBody>
      </p:sp>
    </p:spTree>
    <p:extLst>
      <p:ext uri="{BB962C8B-B14F-4D97-AF65-F5344CB8AC3E}">
        <p14:creationId xmlns:p14="http://schemas.microsoft.com/office/powerpoint/2010/main" val="8870987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</p:spPr>
        <p:txBody>
          <a:bodyPr/>
          <a:lstStyle/>
          <a:p>
            <a:pPr marL="0" marR="0" indent="0" algn="l" defTabSz="457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Placeholder 3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06400" y="2260600"/>
                <a:ext cx="12192000" cy="7493000"/>
              </a:xfrm>
            </p:spPr>
            <p:txBody>
              <a:bodyPr>
                <a:normAutofit/>
              </a:bodyPr>
              <a:lstStyle/>
              <a:p>
                <a:pPr marL="444500" marR="0" indent="-444500" algn="l" defTabSz="584200" rtl="0" latinLnBrk="0">
                  <a:lnSpc>
                    <a:spcPct val="100000"/>
                  </a:lnSpc>
                  <a:spcBef>
                    <a:spcPts val="2800"/>
                  </a:spcBef>
                  <a:spcAft>
                    <a:spcPts val="0"/>
                  </a:spcAft>
                  <a:buClr>
                    <a:schemeClr val="accent1"/>
                  </a:buClr>
                  <a:buSzPct val="104999"/>
                  <a:buFont typeface="Avenir Next"/>
                  <a:buChar char="▸"/>
                  <a:tabLst/>
                </a:pPr>
                <a:r>
                  <a:rPr lang="en-US" sz="2400" dirty="0" smtClean="0"/>
                  <a:t>The important thing, is to make sure that the accuracy of the nuclear structure effect allows an interesting extraction of BSM physics. </a:t>
                </a:r>
              </a:p>
              <a:p>
                <a:pPr rtl="0"/>
                <a:r>
                  <a:rPr lang="en-US" sz="2400" dirty="0" smtClean="0"/>
                  <a:t>If the leading multipole corrections are calculated explicitly, as well as two body currents, then the order of magnitude of systematic uncertainty is: </a:t>
                </a:r>
                <a:br>
                  <a:rPr lang="en-US" sz="2400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𝜖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𝑞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⋅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charset="0"/>
                          </a:rPr>
                          <m:t>max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⁡(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𝜖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𝑞</m:t>
                        </m:r>
                      </m:sub>
                      <m:sup/>
                    </m:sSubSup>
                    <m:r>
                      <a:rPr lang="en-US" sz="2400" b="0" i="1" smtClean="0">
                        <a:latin typeface="Cambria Math" charset="0"/>
                      </a:rPr>
                      <m:t>, 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𝑁𝑅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charset="0"/>
                          </a:rPr>
                          <m:t>⋅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𝜖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𝐸𝐹𝑇</m:t>
                        </m:r>
                      </m:sub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2</m:t>
                        </m:r>
                      </m:sup>
                    </m:sSubSup>
                    <m:r>
                      <a:rPr lang="en-US" sz="2400" i="1">
                        <a:latin typeface="Cambria Math" charset="0"/>
                      </a:rPr>
                      <m:t>(1+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𝜖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𝑛𝑢𝑚𝑒𝑟𝑖𝑐𝑎𝑙</m:t>
                        </m:r>
                      </m:sub>
                    </m:sSub>
                    <m:r>
                      <a:rPr lang="en-US" sz="2400" i="1">
                        <a:latin typeface="Cambria Math" charset="0"/>
                      </a:rPr>
                      <m:t>)</m:t>
                    </m:r>
                    <m:r>
                      <a:rPr lang="en-US" sz="2400" b="0" i="1" smtClean="0">
                        <a:latin typeface="Cambria Math" charset="0"/>
                      </a:rPr>
                      <m:t>,</m:t>
                    </m:r>
                    <m:sSubSup>
                      <m:sSubSupPr>
                        <m:ctrlPr>
                          <a:rPr lang="en-US" sz="2400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charset="0"/>
                          </a:rPr>
                          <m:t>𝜖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𝐸𝐹𝑇</m:t>
                        </m:r>
                      </m:sub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3</m:t>
                        </m:r>
                      </m:sup>
                    </m:sSubSup>
                    <m:r>
                      <a:rPr lang="en-US" sz="2400" i="1">
                        <a:latin typeface="Cambria Math" charset="0"/>
                      </a:rPr>
                      <m:t>(1+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𝜖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𝑛𝑢𝑚𝑒𝑟𝑖𝑐𝑎𝑙</m:t>
                        </m:r>
                      </m:sub>
                    </m:sSub>
                    <m:r>
                      <a:rPr lang="en-US" sz="2400" i="1">
                        <a:latin typeface="Cambria Math" charset="0"/>
                      </a:rPr>
                      <m:t>)</m:t>
                    </m:r>
                    <m:r>
                      <a:rPr lang="en-US" sz="2400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sz="2400" b="0" dirty="0" smtClean="0"/>
              </a:p>
              <a:p>
                <a:pPr rtl="0"/>
                <a:r>
                  <a:rPr lang="en-US" sz="2400" dirty="0" smtClean="0"/>
                  <a:t>For </a:t>
                </a:r>
                <a:r>
                  <a:rPr lang="en-US" sz="2400" dirty="0" smtClean="0"/>
                  <a:t>example, if the leading corrections are calculated,</a:t>
                </a:r>
                <a:endParaRPr lang="en-US" sz="2400" dirty="0" smtClean="0"/>
              </a:p>
              <a:p>
                <a:pPr lvl="1" rtl="0"/>
                <a:r>
                  <a:rPr lang="en-US" sz="2400" dirty="0" smtClean="0"/>
                  <a:t>Endpoint of 2 MeV: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𝜖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𝑞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≈0.01</m:t>
                    </m:r>
                  </m:oMath>
                </a14:m>
                <a:r>
                  <a:rPr lang="en-US" sz="2400" dirty="0" smtClean="0"/>
                  <a:t>, leading to systematic uncertainty: </a:t>
                </a:r>
                <a:r>
                  <a:rPr lang="en-US" sz="2400" i="1" u="sng" dirty="0" smtClean="0"/>
                  <a:t>0.0003-0.001</a:t>
                </a:r>
              </a:p>
              <a:p>
                <a:pPr lvl="1" rtl="0"/>
                <a:r>
                  <a:rPr lang="en-US" sz="2400" dirty="0" smtClean="0"/>
                  <a:t>Endpoint of 10 MeV</a:t>
                </a:r>
                <a:r>
                  <a:rPr lang="en-US" sz="2400" dirty="0"/>
                  <a:t>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𝜖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𝑞</m:t>
                        </m:r>
                      </m:sub>
                    </m:sSub>
                    <m:r>
                      <a:rPr lang="en-US" sz="2400" i="1">
                        <a:latin typeface="Cambria Math" charset="0"/>
                      </a:rPr>
                      <m:t>≈0.0</m:t>
                    </m:r>
                    <m:r>
                      <a:rPr lang="en-US" sz="2400" b="0" i="1" smtClean="0">
                        <a:latin typeface="Cambria Math" charset="0"/>
                      </a:rPr>
                      <m:t>5</m:t>
                    </m:r>
                  </m:oMath>
                </a14:m>
                <a:r>
                  <a:rPr lang="en-US" sz="2400" dirty="0" smtClean="0"/>
                  <a:t>, leading to a systematic uncertainty of </a:t>
                </a:r>
                <a:r>
                  <a:rPr lang="en-US" sz="2400" i="1" u="sng" dirty="0" smtClean="0"/>
                  <a:t>0.0025</a:t>
                </a:r>
                <a:r>
                  <a:rPr lang="en-US" sz="2400" dirty="0" smtClean="0"/>
                  <a:t> </a:t>
                </a:r>
                <a:r>
                  <a:rPr lang="en-US" sz="2400" dirty="0" smtClean="0"/>
                  <a:t>.</a:t>
                </a:r>
              </a:p>
              <a:p>
                <a:pPr lvl="1" rtl="0"/>
                <a:r>
                  <a:rPr lang="en-US" sz="2400" dirty="0" smtClean="0"/>
                  <a:t>Triton: endpoint of 19 </a:t>
                </a:r>
                <a:r>
                  <a:rPr lang="en-US" sz="2400" dirty="0" err="1" smtClean="0"/>
                  <a:t>KeV</a:t>
                </a:r>
                <a:r>
                  <a:rPr lang="en-US" sz="2400" dirty="0" smtClean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𝜖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𝑞</m:t>
                        </m:r>
                      </m:sub>
                    </m:sSub>
                    <m:r>
                      <a:rPr lang="en-US" sz="2400" i="1">
                        <a:latin typeface="Cambria Math" charset="0"/>
                      </a:rPr>
                      <m:t>≈0.0</m:t>
                    </m:r>
                    <m:r>
                      <a:rPr lang="en-US" sz="2400" b="0" i="1" smtClean="0">
                        <a:latin typeface="Cambria Math" charset="0"/>
                      </a:rPr>
                      <m:t>001</m:t>
                    </m:r>
                  </m:oMath>
                </a14:m>
                <a:r>
                  <a:rPr lang="en-US" sz="2400" dirty="0" smtClean="0"/>
                  <a:t>  </a:t>
                </a:r>
                <a:r>
                  <a:rPr lang="en-US" sz="2400" dirty="0" smtClean="0">
                    <a:sym typeface="Wingdings"/>
                  </a:rPr>
                  <a:t></a:t>
                </a:r>
                <a:endParaRPr lang="en-US" sz="2400" dirty="0" smtClean="0"/>
              </a:p>
              <a:p>
                <a:pPr rtl="0"/>
                <a:r>
                  <a:rPr lang="en-US" sz="2400" dirty="0" smtClean="0"/>
                  <a:t>It seems that a detailed calculation of the first order corrections is needed.</a:t>
                </a:r>
              </a:p>
              <a:p>
                <a:pPr rtl="0"/>
                <a:r>
                  <a:rPr lang="en-US" sz="2400" dirty="0" smtClean="0"/>
                  <a:t>Aim of uncertainty quantification: understand the scale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𝜖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𝐸𝐹𝑇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r>
                      <a:rPr lang="en-US" sz="2400" b="0" i="1" smtClean="0">
                        <a:latin typeface="Cambria Math" charset="0"/>
                      </a:rPr>
                      <m:t>𝑎𝑛𝑑</m:t>
                    </m:r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𝜖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𝑛𝑢𝑚𝑒𝑟𝑖𝑐𝑎𝑙</m:t>
                        </m:r>
                      </m:sub>
                    </m:sSub>
                  </m:oMath>
                </a14:m>
                <a:r>
                  <a:rPr lang="en-US" sz="2400" dirty="0" smtClean="0"/>
                  <a:t>.</a:t>
                </a:r>
              </a:p>
              <a:p>
                <a:pPr rtl="0"/>
                <a:endParaRPr lang="en-US" sz="2400" dirty="0"/>
              </a:p>
              <a:p>
                <a:pPr marL="444500" marR="0" indent="-444500" algn="l" defTabSz="584200" rtl="0" latinLnBrk="0">
                  <a:lnSpc>
                    <a:spcPct val="100000"/>
                  </a:lnSpc>
                  <a:spcBef>
                    <a:spcPts val="2800"/>
                  </a:spcBef>
                  <a:spcAft>
                    <a:spcPts val="0"/>
                  </a:spcAft>
                  <a:buClr>
                    <a:schemeClr val="accent1"/>
                  </a:buClr>
                  <a:buSzPct val="104999"/>
                  <a:buFont typeface="Avenir Next"/>
                  <a:buChar char="▸"/>
                  <a:tabLst/>
                </a:pPr>
                <a:endParaRPr lang="en-US" sz="2400" dirty="0" smtClean="0"/>
              </a:p>
              <a:p>
                <a:pPr marL="444500" marR="0" indent="-444500" algn="l" defTabSz="584200" rtl="0" latinLnBrk="0">
                  <a:lnSpc>
                    <a:spcPct val="100000"/>
                  </a:lnSpc>
                  <a:spcBef>
                    <a:spcPts val="2800"/>
                  </a:spcBef>
                  <a:spcAft>
                    <a:spcPts val="0"/>
                  </a:spcAft>
                  <a:buClr>
                    <a:schemeClr val="accent1"/>
                  </a:buClr>
                  <a:buSzPct val="104999"/>
                  <a:buFont typeface="Avenir Next"/>
                  <a:buChar char="▸"/>
                  <a:tabLst/>
                </a:pPr>
                <a:endParaRPr lang="en-US" sz="2400" dirty="0" smtClean="0"/>
              </a:p>
            </p:txBody>
          </p:sp>
        </mc:Choice>
        <mc:Fallback>
          <p:sp>
            <p:nvSpPr>
              <p:cNvPr id="4" name="Tex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06400" y="2260600"/>
                <a:ext cx="12192000" cy="7493000"/>
              </a:xfrm>
              <a:blipFill rotWithShape="0">
                <a:blip r:embed="rId2"/>
                <a:stretch>
                  <a:fillRect l="-900" t="-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42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0110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1519" y="4020820"/>
            <a:ext cx="12192000" cy="723900"/>
          </a:xfrm>
        </p:spPr>
        <p:txBody>
          <a:bodyPr>
            <a:normAutofit/>
          </a:bodyPr>
          <a:lstStyle/>
          <a:p>
            <a:r>
              <a:rPr lang="en-US" sz="4800" b="1" i="1" dirty="0"/>
              <a:t>On-going </a:t>
            </a:r>
            <a:r>
              <a:rPr lang="en-US" sz="4800" b="1" i="1" dirty="0" smtClean="0"/>
              <a:t>experiments in </a:t>
            </a:r>
            <a:r>
              <a:rPr lang="en-US" sz="4800" b="1" i="1" dirty="0" err="1" smtClean="0"/>
              <a:t>saraf</a:t>
            </a:r>
            <a:endParaRPr lang="en-US" sz="4800" b="1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43</a:t>
            </a:fld>
            <a:endParaRPr lang="uk-U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47" y="1091393"/>
            <a:ext cx="9681882" cy="2923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7247" y="4744719"/>
            <a:ext cx="4262717" cy="489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560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aseline="30000" dirty="0" smtClean="0"/>
              <a:t>16</a:t>
            </a:r>
            <a:r>
              <a:rPr lang="en-US" dirty="0" smtClean="0"/>
              <a:t>N</a:t>
            </a:r>
            <a:r>
              <a:rPr lang="en-US" dirty="0" smtClean="0">
                <a:sym typeface="Wingdings"/>
              </a:rPr>
              <a:t></a:t>
            </a:r>
            <a:r>
              <a:rPr lang="en-US" baseline="30000" dirty="0" smtClean="0"/>
              <a:t>16</a:t>
            </a:r>
            <a:r>
              <a:rPr lang="en-US" dirty="0" smtClean="0"/>
              <a:t>O </a:t>
            </a:r>
            <a:r>
              <a:rPr lang="mr-IN" dirty="0" smtClean="0"/>
              <a:t>–</a:t>
            </a:r>
            <a:r>
              <a:rPr lang="en-US" dirty="0" smtClean="0"/>
              <a:t> nuclear physics test case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89D50-CFAD-D24D-87C9-F59FFE97E4A0}" type="slidenum">
              <a:rPr lang="en-US" smtClean="0"/>
              <a:t>44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702" y="2340294"/>
            <a:ext cx="6806603" cy="516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7003305" y="2390016"/>
            <a:ext cx="5283200" cy="5063778"/>
            <a:chOff x="4990511" y="1717302"/>
            <a:chExt cx="3714750" cy="3560469"/>
          </a:xfrm>
        </p:grpSpPr>
        <p:pic>
          <p:nvPicPr>
            <p:cNvPr id="8" name="Picture 4" descr="C:\Users\loginS\Documents\Bio_experiments\IMG_7955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3914" y="1717302"/>
              <a:ext cx="2669503" cy="3560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2"/>
            <p:cNvSpPr txBox="1">
              <a:spLocks noChangeArrowheads="1"/>
            </p:cNvSpPr>
            <p:nvPr/>
          </p:nvSpPr>
          <p:spPr bwMode="auto">
            <a:xfrm>
              <a:off x="4990511" y="1901836"/>
              <a:ext cx="3714750" cy="1223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sz="2844" b="1" dirty="0">
                  <a:solidFill>
                    <a:srgbClr val="FFFFFF"/>
                  </a:solidFill>
                  <a:latin typeface="+mj-lt"/>
                  <a:ea typeface="+mj-ea"/>
                  <a:cs typeface="+mj-cs"/>
                </a:rPr>
                <a:t>SARAF Phase I</a:t>
              </a:r>
            </a:p>
            <a:p>
              <a:pPr algn="ctr">
                <a:defRPr/>
              </a:pPr>
              <a:r>
                <a:rPr lang="en-US" sz="2844" b="1" dirty="0">
                  <a:solidFill>
                    <a:srgbClr val="FFFFFF"/>
                  </a:solidFill>
                  <a:latin typeface="+mj-lt"/>
                  <a:ea typeface="+mj-ea"/>
                  <a:cs typeface="+mj-cs"/>
                </a:rPr>
                <a:t>@</a:t>
              </a:r>
            </a:p>
            <a:p>
              <a:pPr algn="ctr">
                <a:defRPr/>
              </a:pPr>
              <a:r>
                <a:rPr lang="en-US" sz="2844" b="1" dirty="0" err="1">
                  <a:solidFill>
                    <a:srgbClr val="FFFFFF"/>
                  </a:solidFill>
                  <a:latin typeface="+mj-lt"/>
                  <a:ea typeface="+mj-ea"/>
                  <a:cs typeface="+mj-cs"/>
                </a:rPr>
                <a:t>Soreq</a:t>
              </a:r>
              <a:r>
                <a:rPr lang="en-US" sz="2844" b="1" dirty="0">
                  <a:solidFill>
                    <a:srgbClr val="FFFFFF"/>
                  </a:solidFill>
                  <a:latin typeface="+mj-lt"/>
                  <a:ea typeface="+mj-ea"/>
                  <a:cs typeface="+mj-cs"/>
                </a:rPr>
                <a:t> Center – </a:t>
              </a:r>
              <a:r>
                <a:rPr lang="en-US" sz="2844" b="1" dirty="0" smtClean="0">
                  <a:solidFill>
                    <a:srgbClr val="FFFFFF"/>
                  </a:solidFill>
                  <a:latin typeface="+mj-lt"/>
                  <a:ea typeface="+mj-ea"/>
                  <a:cs typeface="+mj-cs"/>
                </a:rPr>
                <a:t>Israel</a:t>
              </a:r>
              <a:endParaRPr lang="en-US" sz="2844" b="1" dirty="0">
                <a:solidFill>
                  <a:srgbClr val="FFFFFF"/>
                </a:solidFill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650240" y="7453794"/>
            <a:ext cx="8286236" cy="171316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487672" indent="-487672" eaLnBrk="1" hangingPunct="1">
              <a:buFont typeface="+mj-lt"/>
              <a:buAutoNum type="arabicPeriod"/>
            </a:pPr>
            <a:r>
              <a:rPr lang="en-US" sz="2844" dirty="0">
                <a:solidFill>
                  <a:srgbClr val="F8FFFF"/>
                </a:solidFill>
              </a:rPr>
              <a:t>Different </a:t>
            </a:r>
            <a:r>
              <a:rPr lang="en-US" sz="2844" dirty="0">
                <a:solidFill>
                  <a:srgbClr val="F8FFFF"/>
                </a:solidFill>
                <a:latin typeface="Symbol" charset="2"/>
                <a:cs typeface="Symbol" charset="2"/>
              </a:rPr>
              <a:t>b-n </a:t>
            </a:r>
            <a:r>
              <a:rPr lang="en-US" sz="2844" dirty="0">
                <a:solidFill>
                  <a:srgbClr val="F8FFFF"/>
                </a:solidFill>
              </a:rPr>
              <a:t>correlation properties for GT and unique 1</a:t>
            </a:r>
            <a:r>
              <a:rPr lang="en-US" sz="2844" baseline="30000" dirty="0">
                <a:solidFill>
                  <a:srgbClr val="F8FFFF"/>
                </a:solidFill>
              </a:rPr>
              <a:t>st</a:t>
            </a:r>
            <a:r>
              <a:rPr lang="en-US" sz="2844" dirty="0">
                <a:solidFill>
                  <a:srgbClr val="F8FFFF"/>
                </a:solidFill>
              </a:rPr>
              <a:t> forbidden – </a:t>
            </a:r>
            <a:r>
              <a:rPr lang="en-US" sz="2844" b="1" i="1" dirty="0">
                <a:solidFill>
                  <a:srgbClr val="F8FFFF"/>
                </a:solidFill>
              </a:rPr>
              <a:t>BSM test</a:t>
            </a:r>
          </a:p>
          <a:p>
            <a:pPr marL="487672" indent="-487672" eaLnBrk="1" hangingPunct="1">
              <a:buFont typeface="+mj-lt"/>
              <a:buAutoNum type="arabicPeriod"/>
            </a:pPr>
            <a:r>
              <a:rPr lang="en-US" sz="2844" dirty="0">
                <a:solidFill>
                  <a:srgbClr val="F8FFFF"/>
                </a:solidFill>
              </a:rPr>
              <a:t>Unique 1</a:t>
            </a:r>
            <a:r>
              <a:rPr lang="en-US" sz="2844" baseline="30000" dirty="0">
                <a:solidFill>
                  <a:srgbClr val="F8FFFF"/>
                </a:solidFill>
              </a:rPr>
              <a:t>st</a:t>
            </a:r>
            <a:r>
              <a:rPr lang="en-US" sz="2844" dirty="0">
                <a:solidFill>
                  <a:srgbClr val="F8FFFF"/>
                </a:solidFill>
              </a:rPr>
              <a:t> forbidden spectrum </a:t>
            </a:r>
            <a:r>
              <a:rPr lang="mr-IN" sz="2844" dirty="0">
                <a:solidFill>
                  <a:srgbClr val="F8FFFF"/>
                </a:solidFill>
              </a:rPr>
              <a:t>–</a:t>
            </a:r>
            <a:r>
              <a:rPr lang="en-US" sz="2844" dirty="0">
                <a:solidFill>
                  <a:srgbClr val="F8FFFF"/>
                </a:solidFill>
              </a:rPr>
              <a:t> </a:t>
            </a:r>
            <a:r>
              <a:rPr lang="en-US" sz="2844" b="1" i="1" dirty="0">
                <a:solidFill>
                  <a:srgbClr val="F8FFFF"/>
                </a:solidFill>
              </a:rPr>
              <a:t>BSM test</a:t>
            </a:r>
            <a:endParaRPr lang="en-US" sz="2844" dirty="0">
              <a:solidFill>
                <a:srgbClr val="F8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0413" y="0"/>
            <a:ext cx="132883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2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Neon isotopes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400" y="3082572"/>
            <a:ext cx="4794189" cy="622103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89D50-CFAD-D24D-87C9-F59FFE97E4A0}" type="slidenum">
              <a:rPr lang="en-US" smtClean="0"/>
              <a:t>45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542" y="4735255"/>
            <a:ext cx="5493891" cy="35564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0730" y="2667141"/>
            <a:ext cx="2185529" cy="4154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065" y="2631016"/>
            <a:ext cx="1986844" cy="451556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3118346" y="2660525"/>
            <a:ext cx="728289" cy="451556"/>
          </a:xfrm>
          <a:prstGeom prst="cloud">
            <a:avLst/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13" name="TextBox 12"/>
          <p:cNvSpPr txBox="1"/>
          <p:nvPr/>
        </p:nvSpPr>
        <p:spPr>
          <a:xfrm rot="19406063">
            <a:off x="4259027" y="2216845"/>
            <a:ext cx="2389361" cy="1843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44" dirty="0"/>
              <a:t>DAMA, </a:t>
            </a:r>
            <a:br>
              <a:rPr lang="en-US" sz="2844" dirty="0"/>
            </a:br>
            <a:r>
              <a:rPr lang="en-US" sz="2844" dirty="0"/>
              <a:t>DM-ice, ANAIS experiments</a:t>
            </a:r>
          </a:p>
        </p:txBody>
      </p:sp>
      <p:sp>
        <p:nvSpPr>
          <p:cNvPr id="14" name="Cloud 13"/>
          <p:cNvSpPr/>
          <p:nvPr/>
        </p:nvSpPr>
        <p:spPr>
          <a:xfrm>
            <a:off x="9164137" y="2579594"/>
            <a:ext cx="728289" cy="451556"/>
          </a:xfrm>
          <a:prstGeom prst="cloud">
            <a:avLst/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15" name="TextBox 14"/>
          <p:cNvSpPr txBox="1"/>
          <p:nvPr/>
        </p:nvSpPr>
        <p:spPr>
          <a:xfrm rot="19406063">
            <a:off x="9853457" y="2284523"/>
            <a:ext cx="2274342" cy="1843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44" dirty="0"/>
              <a:t>PICASSO, SIMPLE</a:t>
            </a:r>
            <a:r>
              <a:rPr lang="en-US" sz="2844"/>
              <a:t>, COUPP experiments</a:t>
            </a:r>
            <a:endParaRPr lang="en-US" sz="2844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3676" y="7409598"/>
            <a:ext cx="3773904" cy="17641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3077" y="79841"/>
            <a:ext cx="3447569" cy="208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1519" y="4020820"/>
            <a:ext cx="12192000" cy="7239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From Symmetry considerations to the cross-section </a:t>
            </a:r>
            <a:endParaRPr lang="en-US" sz="4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901782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</p:spPr>
        <p:txBody>
          <a:bodyPr/>
          <a:lstStyle/>
          <a:p>
            <a:pPr rtl="0"/>
            <a:r>
              <a:rPr lang="en-US" dirty="0"/>
              <a:t>Lee-Yang </a:t>
            </a:r>
            <a:r>
              <a:rPr lang="en-US" dirty="0" smtClean="0"/>
              <a:t>approach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sz="4400" b="1" i="1" dirty="0"/>
                  <a:t>Low energy reaction of a </a:t>
                </a:r>
                <a:r>
                  <a:rPr lang="en-US" sz="4400" b="1" i="1" dirty="0" smtClean="0"/>
                  <a:t>spin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dirty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4400" b="1" i="1" dirty="0">
                            <a:latin typeface="Cambria Math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dirty="0">
                            <a:latin typeface="Cambria Math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400" b="1" i="1" dirty="0"/>
                  <a:t>  particle with a nucleus</a:t>
                </a:r>
                <a:br>
                  <a:rPr lang="en-US" sz="4400" b="1" i="1" dirty="0"/>
                </a:br>
                <a:endParaRPr lang="en-US" sz="4400" dirty="0"/>
              </a:p>
            </p:txBody>
          </p:sp>
        </mc:Choice>
        <mc:Fallback xmlns="">
          <p:sp>
            <p:nvSpPr>
              <p:cNvPr id="75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2350" t="-8403" b="-54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71F5F32-2FC5-48D2-82BE-75E01CFB6CB8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4294967295"/>
          </p:nvPr>
        </p:nvSpPr>
        <p:spPr>
          <a:xfrm rot="16200000">
            <a:off x="11120438" y="1073150"/>
            <a:ext cx="1884362" cy="520700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March 28, 2017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7218" name="AutoShape 2" descr="data:image/jpg;base64,/9j/4AAQSkZJRgABAQAAAQABAAD/2wBDAAkGBwgHBgkIBwgKCgkLDRYPDQwMDRsUFRAWIB0iIiAdHx8kKDQsJCYxJx8fLT0tMTU3Ojo6Iys/RD84QzQ5Ojf/2wBDAQoKCg0MDRoPDxo3JR8lNzc3Nzc3Nzc3Nzc3Nzc3Nzc3Nzc3Nzc3Nzc3Nzc3Nzc3Nzc3Nzc3Nzc3Nzc3Nzc3Nzf/wAARCACAAG4DASIAAhEBAxEB/8QAGwAAAgIDAQAAAAAAAAAAAAAABQYDBAACBwH/xABBEAACAQMCAwUFBQMKBwAAAAABAgMABBEFEiExQQYTUWFxIjKBkaEUQlKxwQdichUjJDNDU2OCstE1c5LC0uHw/8QAGgEAAgMBAQAAAAAAAAAAAAAAAgQAAwUBBv/EAC8RAAICAQIFAQYGAwAAAAAAAAECAAMREiEEEzFBUWEyM4GR0eEUIiNCobFx8PH/2gAMAwEAAhEDEQA/AJNlebfWrGyt+54KWIUMcKMZLHyA4muEgDJhIjOcKJV2Vm31oiumXD8RE4/iXbU0eh30nuwj/qFBzU8wjU47QRt9a82+tH17NXx94RL6t/6r2Ts+bdd1zdxIAM8BmoLUY4ByYLKVGpthAG31qSG1mnOIIpJD+4pNUdV7V6HozNHbqdRuQevBFP60q6l+0DXbzKQzraRdEgXGKuOhfaMXD2P7tdvJ2+86Guh6gwyYNv8AHIq/ma2Og6iBkQB/4JFP61x2bV9RnbMt/csfOQ15Fq2oQtmK+uVPiJDQ8yv1hcviPI/mdXntJ7ZsXEMkZ/fUiotvrSZpX7QdescJNOLyD70c43ZFOeja5o/aMbLbFjf4/qHPsOf3T0ogFb2TANj1+9XbyNxM2etebM1aeFo3KSKVZTggjlXmzyoZf1lmOLdIq/iYCmrs1YRbJb6RQZZHZI8/cjU4wPUgk/DwpbA7t0c8ldSfTIo7Y6iLW3MJODG7D5kn9aS4rOQI9QP0TjzGcJAFy7geVDb64tIuMR2N4g/pS9qPaEIpAagMurNMrTOW7oNtVV5yN0VaorqawgAQHdahqYxh1LtGtpbtJM4Cg4Ujmx6ADqa5n2x1PXtTkeIq1tbg8Y8+03qaa4bIzMZ9QVHlZSoixlI1PQeJ8TUFzZ9zHtZWmtQOH3nh9OrL5cx0z0ddGqTFPx8mUUqt75v28DsPv6zkMsEkRxIpBq3puk3OoEGNCEJ2hsZLHwUdT9B1IpxuezhvtRRDg2xG/ejcJB0wfDxPT1wKa7HT4bOMLGihgu3KrgAeAHQf/HJquotYM4xLbhy20xPsuw5KBriRIz+Eje3x4gD4Z9ay+7ECWGWOzwL1I2khCZ23AXiyYJO18cRg4PlT1trFf7PPb3I5wzI/wzg/QmrLUwhK9RKVY53nFo9OncZxW62N1A6yRkq6nIYcxXT9V0KO21i8hjQBBKSo8FPEfQ1Um0hdpO2sv8fvNIcHqXMn7M602tWRt73/AIhbL7396n+4opspQEbaVqFveR8O7kAbzUnB/SnbaDxHI8q2KrhdWH+cyGpNFpq7dRJ3jDqynkwxVDWppIrSK7HDcO7lx0deH1ox3frVW6to5kltJuEN2Nob8Eo90/Hl8BQXLkZ8Rvhm6oe/9xBW8k1G8aPeVhjG6WQfdHgPM8gKb9MsCmye4jCOF2xRf3K/+R6n4eOafZnQGsyz3KEGOQkA/fcfe9ByHxPhTL3frVqAKuBFGDM+W7dJX2VNa2vfSHcSI0G52HQeXmeVbbPWjdrZiOARH3vefzbw+A4euao4m3lrgdTLq01NOe6tfT6Rqjzrbf0CVsyQxj+r/eXz8fHnzo1azQ3cCT28gkicZVlPOmC/0KK8Qqyg58qXB2Yv9GlefTUMsLHMlvng3mPBvz61RVcF2jToHGD8D/vaWNlR3MW+2lUcyjAfKp4JEnjDxngcggjBBHMEdCPCpGTgaeBDDaJspU4M81pRJdw3B/treN/pj9KrX1xB9jWGNACObVtr9ytvZaSXIBayT6Up3msIcgNXkuUxc4m/VYvKXMi1vD20oHPHCmuzXdaxE/hpHSU3twkS8QzAn0HGuhwQmOFEPNVANei4BClJz3MxeNYPxAx2H9mW9tLXbXUjZWfdxnEhwQfA8wfhjNNu3yrmXb+R5NSZByUsPlgfpTbNpUtFsFmVR3P3jPoGurrGnrdx7TPH7N1F1z+IUZSeJh723yYYrjWg3d/o2qLd2qllPCSM8nXwrsehXNpqkCNGQA/Bc81P4T5+FJC4oNtxNN6RcNfQ9/rLVu8MRa4lKmOFd548z0HxJFarrgHHcCeZyaty6MCCAo48+FU5NEx/Zj5VS7ixtRgVpo6SdNfA57fnVmHtGg58PjQhtJI/s6jOmf4VDhYR36y9qTW1zMb60KpOcd8g4CUeP8Q8eo4HpinPdW8cDO00a+ySMsOPCojpn+H9KiGkCS6t4SvB5VH14/TNWpdywYFihlx4in+2C+mstR0ixibHdaehYeZJH6UhW9xPM/FiaYv2sXn8odvL5YzuW3CW6/5V4/UmrHZHs3JctHI8fvcUU9fM+QrvDVZRQBvKXt0DJhvsTpDFhcTLyw3H6D9fhTxsrLOzS0gWGPjjiT1Y+NT93WhgAYHQRZc7s3UyfbXPu2NiRqzsRwY7h6MB+oNdJ2UH7R6UL23EqqWeMEMFHErz4eYPEfHxoXXWhTzOlihDjsf+xDsNNRiPZFHY7OWx/nYBsfHtI3ASDwPgfA0NhuW0+6EcuAwwyt0cdCPKi8N6dSvYIy2WlkVOHmcV5iw3V2b7ET0dT1smtTtGvRteieIxXyOrodrb+DKfBh4+fX8y4ntZRmJwaAajpq3rtcwMIbnc22TGQy5OFYdRj4jp5rV3c3unSthHV0G6SDOTj8SH7y/l9BrGltIPmZoKWbrsfH0nQyqNyxUbRKegpR0ntOlyo9sH40xQXyygHNUspE6PQyZ7dDyAqCJEivGnbGy2jMhJ/EeA+mfnU73CIhdjgAZNCtaF01jHZ2w23F2/fTkjOxfuj14D5UBGohT3g2EhcDczn0PZEX3aa7vZSJu9kMnd5O0MT7TMfwk8QOZzXQLDT4rKLantOcbnIwT/ALDyqO2046QkLkkiRtshJySSOZ+RorsFbFVisuEGBEnpZSHc5J+Q9BK+2s21Y2Cs2CrIMsd3Wd3U+2s21JIta/2Yt9UhYKu0klgAdpVvxKeh8RyPkeNK3ZvRNS0jtTape/zlugeRZdu0+ypIBHj6Ejzrp22qOrEpBw6rJ/oaluLRWqJI3EKnUjflOAe3abRBVijBYAhRz4dKivrK1voe7ucHByjq2GQ+KnoaSbWa7t41ENzMgxyWQgfKpjqN+ed5Mf8ANR86vGMScu4HIx/IgrtJoVxo85vrVg8Wcu8YwreZHJW9OB8jwJXQtSMsa+0CSOhrT7TMzZkkZz4sc/nQ7s1aTTatdWtooEazNjh7Ma8/kM0tYyYJGwjK6/39fSPlkBO++XJhhw0n7zfdUfHB+XjRu2WJSZZlDTucsTyHkPSlObVreKUWNg6utufa4+079W86kj1s5wW40mgZjrlprOMnaGe0jqdJncYBjKuMeTD9M17bZe3jbxUUvapqn2iza2VstMQuB0XIJPypns4WitYUcYYIMjzp/hQRmV3gCof5mu01m01Y21m2nInLGyvdlTd2fKs7s+VSSQ7KG66m2xEvSNwW/hOVP+rPwox3Z8q1kgWWNo5FVkcFWU8iDzFA6a1KnvOg4OZzKRQo29V4H4VWdlXrijmsdmdRtpWNrHJdW591oyDIo6BlPPHiOflQ+17NX9w432F43/NxEvxyc/KkNLrsQcxrWpEqWscl5L3duuce8x91fWjCaLqY0z7J2dSGNZyWnv7hypfPPaACT68vCmLS+zSwRr9sMbBeIt4hiMevVvoPKjoj4YGKsThi+9nTx9ZW1uPZnO7X9nEjbTqGsyEjiBbQhcHyZifyoyex0axqkeo3R2jGbhUkz9Aaa+79Kzu/SmVorUYAnBxFoOdUX9N7M29lKJpJGndTlQUCqD44HP4mjOzrVjuz5V5sPlViqF2EB3ZzljmV9le7Kn2Vm2uwJY21m2tqypJILlnigeSOIysoyEBwT6edDo9WlaMM+kagrAAsO7Bxwzw48aMUuanaTvfSumnXcgyNs0F2sZYEAEdOAyTg9QKkktnWJBz0jU8+USn/ALq3bUp0lKnS7wphCHUAk5GTwzwxyPH0oVDZzPad8thqcb7wVj+27TjBbPkN3DHnXq2t1EGEemagwdSpDXynB3BtwHEcSOf0xUkhWDU3uLZ54rC6GxS3dypsZhs3DaOOcnh65rx9VK26yrp1++XKmNYssMYGcZxzPj0PhQ9LCVlhVLXUYw8hD7r4juwHXjz4/ewPD1qB7G5MrFdM1Jl3NxOoAZUg4GM8uPLPDzxUkhiLU5JBJu0y+jZASA8Ywx3bQAQTx5HwAPOtrrUWgnES6ffTA/fijBXkDzJHj9Ko/wAm5Ekotb1JBHEwVLkKWYKAVyPAAc+BOfjUj065jsn7qw1FHXCrEdR2lgeZBHAHgPnUkhOfVpoZpEOk3rKsgRWQA7x+IeWATRbbQnQ4Zo5p++trqFRgK00/eB+eefEcfh4UZqSTTbWba3rKkk/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0959254" y="-824089"/>
            <a:ext cx="1490133" cy="1733975"/>
          </a:xfrm>
          <a:prstGeom prst="rect">
            <a:avLst/>
          </a:prstGeom>
          <a:noFill/>
        </p:spPr>
        <p:txBody>
          <a:bodyPr vert="horz" wrap="square" lIns="130048" tIns="65024" rIns="130048" bIns="65024" numCol="1" anchor="t" anchorCtr="0" compatLnSpc="1">
            <a:prstTxWarp prst="textNoShape">
              <a:avLst/>
            </a:prstTxWarp>
          </a:bodyPr>
          <a:lstStyle/>
          <a:p>
            <a:pPr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37220" name="AutoShape 4" descr="data:image/jpg;base64,/9j/4AAQSkZJRgABAQAAAQABAAD/2wBDAAkGBwgHBgkIBwgKCgkLDRYPDQwMDRsUFRAWIB0iIiAdHx8kKDQsJCYxJx8fLT0tMTU3Ojo6Iys/RD84QzQ5Ojf/2wBDAQoKCg0MDRoPDxo3JR8lNzc3Nzc3Nzc3Nzc3Nzc3Nzc3Nzc3Nzc3Nzc3Nzc3Nzc3Nzc3Nzc3Nzc3Nzc3Nzc3Nzf/wAARCACAAG4DASIAAhEBAxEB/8QAGwAAAgIDAQAAAAAAAAAAAAAABQYDBAACBwH/xABBEAACAQMCAwUFBQMKBwAAAAABAgMABBEFEiExQQYTUWFxIjKBkaEUQlKxwQdichUjJDNDU2OCstE1c5LC0uHw/8QAGgEAAgMBAQAAAAAAAAAAAAAAAgQAAwUBBv/EAC8RAAICAQIFAQYGAwAAAAAAAAECAAMREiEEEzFBUWEyM4GR0eEUIiNCobFx8PH/2gAMAwEAAhEDEQA/AJNlebfWrGyt+54KWIUMcKMZLHyA4muEgDJhIjOcKJV2Vm31oiumXD8RE4/iXbU0eh30nuwj/qFBzU8wjU47QRt9a82+tH17NXx94RL6t/6r2Ts+bdd1zdxIAM8BmoLUY4ByYLKVGpthAG31qSG1mnOIIpJD+4pNUdV7V6HozNHbqdRuQevBFP60q6l+0DXbzKQzraRdEgXGKuOhfaMXD2P7tdvJ2+86Guh6gwyYNv8AHIq/ma2Og6iBkQB/4JFP61x2bV9RnbMt/csfOQ15Fq2oQtmK+uVPiJDQ8yv1hcviPI/mdXntJ7ZsXEMkZ/fUiotvrSZpX7QdescJNOLyD70c43ZFOeja5o/aMbLbFjf4/qHPsOf3T0ogFb2TANj1+9XbyNxM2etebM1aeFo3KSKVZTggjlXmzyoZf1lmOLdIq/iYCmrs1YRbJb6RQZZHZI8/cjU4wPUgk/DwpbA7t0c8ldSfTIo7Y6iLW3MJODG7D5kn9aS4rOQI9QP0TjzGcJAFy7geVDb64tIuMR2N4g/pS9qPaEIpAagMurNMrTOW7oNtVV5yN0VaorqawgAQHdahqYxh1LtGtpbtJM4Cg4Ujmx6ADqa5n2x1PXtTkeIq1tbg8Y8+03qaa4bIzMZ9QVHlZSoixlI1PQeJ8TUFzZ9zHtZWmtQOH3nh9OrL5cx0z0ddGqTFPx8mUUqt75v28DsPv6zkMsEkRxIpBq3puk3OoEGNCEJ2hsZLHwUdT9B1IpxuezhvtRRDg2xG/ejcJB0wfDxPT1wKa7HT4bOMLGihgu3KrgAeAHQf/HJquotYM4xLbhy20xPsuw5KBriRIz+Eje3x4gD4Z9ay+7ECWGWOzwL1I2khCZ23AXiyYJO18cRg4PlT1trFf7PPb3I5wzI/wzg/QmrLUwhK9RKVY53nFo9OncZxW62N1A6yRkq6nIYcxXT9V0KO21i8hjQBBKSo8FPEfQ1Um0hdpO2sv8fvNIcHqXMn7M602tWRt73/AIhbL7396n+4opspQEbaVqFveR8O7kAbzUnB/SnbaDxHI8q2KrhdWH+cyGpNFpq7dRJ3jDqynkwxVDWppIrSK7HDcO7lx0deH1ox3frVW6to5kltJuEN2Nob8Eo90/Hl8BQXLkZ8Rvhm6oe/9xBW8k1G8aPeVhjG6WQfdHgPM8gKb9MsCmye4jCOF2xRf3K/+R6n4eOafZnQGsyz3KEGOQkA/fcfe9ByHxPhTL3frVqAKuBFGDM+W7dJX2VNa2vfSHcSI0G52HQeXmeVbbPWjdrZiOARH3vefzbw+A4euao4m3lrgdTLq01NOe6tfT6Rqjzrbf0CVsyQxj+r/eXz8fHnzo1azQ3cCT28gkicZVlPOmC/0KK8Qqyg58qXB2Yv9GlefTUMsLHMlvng3mPBvz61RVcF2jToHGD8D/vaWNlR3MW+2lUcyjAfKp4JEnjDxngcggjBBHMEdCPCpGTgaeBDDaJspU4M81pRJdw3B/treN/pj9KrX1xB9jWGNACObVtr9ytvZaSXIBayT6Up3msIcgNXkuUxc4m/VYvKXMi1vD20oHPHCmuzXdaxE/hpHSU3twkS8QzAn0HGuhwQmOFEPNVANei4BClJz3MxeNYPxAx2H9mW9tLXbXUjZWfdxnEhwQfA8wfhjNNu3yrmXb+R5NSZByUsPlgfpTbNpUtFsFmVR3P3jPoGurrGnrdx7TPH7N1F1z+IUZSeJh723yYYrjWg3d/o2qLd2qllPCSM8nXwrsehXNpqkCNGQA/Bc81P4T5+FJC4oNtxNN6RcNfQ9/rLVu8MRa4lKmOFd548z0HxJFarrgHHcCeZyaty6MCCAo48+FU5NEx/Zj5VS7ixtRgVpo6SdNfA57fnVmHtGg58PjQhtJI/s6jOmf4VDhYR36y9qTW1zMb60KpOcd8g4CUeP8Q8eo4HpinPdW8cDO00a+ySMsOPCojpn+H9KiGkCS6t4SvB5VH14/TNWpdywYFihlx4in+2C+mstR0ixibHdaehYeZJH6UhW9xPM/FiaYv2sXn8odvL5YzuW3CW6/5V4/UmrHZHs3JctHI8fvcUU9fM+QrvDVZRQBvKXt0DJhvsTpDFhcTLyw3H6D9fhTxsrLOzS0gWGPjjiT1Y+NT93WhgAYHQRZc7s3UyfbXPu2NiRqzsRwY7h6MB+oNdJ2UH7R6UL23EqqWeMEMFHErz4eYPEfHxoXXWhTzOlihDjsf+xDsNNRiPZFHY7OWx/nYBsfHtI3ASDwPgfA0NhuW0+6EcuAwwyt0cdCPKi8N6dSvYIy2WlkVOHmcV5iw3V2b7ET0dT1smtTtGvRteieIxXyOrodrb+DKfBh4+fX8y4ntZRmJwaAajpq3rtcwMIbnc22TGQy5OFYdRj4jp5rV3c3unSthHV0G6SDOTj8SH7y/l9BrGltIPmZoKWbrsfH0nQyqNyxUbRKegpR0ntOlyo9sH40xQXyygHNUspE6PQyZ7dDyAqCJEivGnbGy2jMhJ/EeA+mfnU73CIhdjgAZNCtaF01jHZ2w23F2/fTkjOxfuj14D5UBGohT3g2EhcDczn0PZEX3aa7vZSJu9kMnd5O0MT7TMfwk8QOZzXQLDT4rKLantOcbnIwT/ALDyqO2046QkLkkiRtshJySSOZ+RorsFbFVisuEGBEnpZSHc5J+Q9BK+2s21Y2Cs2CrIMsd3Wd3U+2s21JIta/2Yt9UhYKu0klgAdpVvxKeh8RyPkeNK3ZvRNS0jtTape/zlugeRZdu0+ypIBHj6Ejzrp22qOrEpBw6rJ/oaluLRWqJI3EKnUjflOAe3abRBVijBYAhRz4dKivrK1voe7ucHByjq2GQ+KnoaSbWa7t41ENzMgxyWQgfKpjqN+ed5Mf8ANR86vGMScu4HIx/IgrtJoVxo85vrVg8Wcu8YwreZHJW9OB8jwJXQtSMsa+0CSOhrT7TMzZkkZz4sc/nQ7s1aTTatdWtooEazNjh7Ma8/kM0tYyYJGwjK6/39fSPlkBO++XJhhw0n7zfdUfHB+XjRu2WJSZZlDTucsTyHkPSlObVreKUWNg6utufa4+079W86kj1s5wW40mgZjrlprOMnaGe0jqdJncYBjKuMeTD9M17bZe3jbxUUvapqn2iza2VstMQuB0XIJPypns4WitYUcYYIMjzp/hQRmV3gCof5mu01m01Y21m2nInLGyvdlTd2fKs7s+VSSQ7KG66m2xEvSNwW/hOVP+rPwox3Z8q1kgWWNo5FVkcFWU8iDzFA6a1KnvOg4OZzKRQo29V4H4VWdlXrijmsdmdRtpWNrHJdW591oyDIo6BlPPHiOflQ+17NX9w432F43/NxEvxyc/KkNLrsQcxrWpEqWscl5L3duuce8x91fWjCaLqY0z7J2dSGNZyWnv7hypfPPaACT68vCmLS+zSwRr9sMbBeIt4hiMevVvoPKjoj4YGKsThi+9nTx9ZW1uPZnO7X9nEjbTqGsyEjiBbQhcHyZifyoyex0axqkeo3R2jGbhUkz9Aaa+79Kzu/SmVorUYAnBxFoOdUX9N7M29lKJpJGndTlQUCqD44HP4mjOzrVjuz5V5sPlViqF2EB3ZzljmV9le7Kn2Vm2uwJY21m2tqypJILlnigeSOIysoyEBwT6edDo9WlaMM+kagrAAsO7Bxwzw48aMUuanaTvfSumnXcgyNs0F2sZYEAEdOAyTg9QKkktnWJBz0jU8+USn/ALq3bUp0lKnS7wphCHUAk5GTwzwxyPH0oVDZzPad8thqcb7wVj+27TjBbPkN3DHnXq2t1EGEemagwdSpDXynB3BtwHEcSOf0xUkhWDU3uLZ54rC6GxS3dypsZhs3DaOOcnh65rx9VK26yrp1++XKmNYssMYGcZxzPj0PhQ9LCVlhVLXUYw8hD7r4juwHXjz4/ewPD1qB7G5MrFdM1Jl3NxOoAZUg4GM8uPLPDzxUkhiLU5JBJu0y+jZASA8Ywx3bQAQTx5HwAPOtrrUWgnES6ffTA/fijBXkDzJHj9Ko/wAm5Ekotb1JBHEwVLkKWYKAVyPAAc+BOfjUj065jsn7qw1FHXCrEdR2lgeZBHAHgPnUkhOfVpoZpEOk3rKsgRWQA7x+IeWATRbbQnQ4Zo5p++trqFRgK00/eB+eefEcfh4UZqSTTbWba3rKkk/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0959254" y="-824089"/>
            <a:ext cx="1490133" cy="1733975"/>
          </a:xfrm>
          <a:prstGeom prst="rect">
            <a:avLst/>
          </a:prstGeom>
          <a:noFill/>
        </p:spPr>
        <p:txBody>
          <a:bodyPr vert="horz" wrap="square" lIns="130048" tIns="65024" rIns="130048" bIns="65024" numCol="1" anchor="t" anchorCtr="0" compatLnSpc="1">
            <a:prstTxWarp prst="textNoShape">
              <a:avLst/>
            </a:prstTxWarp>
          </a:bodyPr>
          <a:lstStyle/>
          <a:p>
            <a:pPr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78" name="Rectangle 3"/>
          <p:cNvSpPr>
            <a:spLocks noChangeArrowheads="1"/>
          </p:cNvSpPr>
          <p:nvPr/>
        </p:nvSpPr>
        <p:spPr bwMode="auto">
          <a:xfrm>
            <a:off x="6196052" y="2647019"/>
            <a:ext cx="5734756" cy="542769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79" name="Oval 5"/>
          <p:cNvSpPr>
            <a:spLocks noChangeArrowheads="1"/>
          </p:cNvSpPr>
          <p:nvPr/>
        </p:nvSpPr>
        <p:spPr bwMode="auto">
          <a:xfrm>
            <a:off x="8714800" y="5087677"/>
            <a:ext cx="325120" cy="334151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94" name="Line 7"/>
          <p:cNvSpPr>
            <a:spLocks noChangeShapeType="1"/>
          </p:cNvSpPr>
          <p:nvPr/>
        </p:nvSpPr>
        <p:spPr bwMode="auto">
          <a:xfrm>
            <a:off x="8963156" y="5392477"/>
            <a:ext cx="713458" cy="2002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99" name="Line 8"/>
          <p:cNvSpPr>
            <a:spLocks noChangeShapeType="1"/>
          </p:cNvSpPr>
          <p:nvPr/>
        </p:nvSpPr>
        <p:spPr bwMode="auto">
          <a:xfrm>
            <a:off x="8922516" y="5415055"/>
            <a:ext cx="713458" cy="2002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02" name="Line 10"/>
          <p:cNvSpPr>
            <a:spLocks noChangeShapeType="1"/>
          </p:cNvSpPr>
          <p:nvPr/>
        </p:nvSpPr>
        <p:spPr bwMode="auto">
          <a:xfrm>
            <a:off x="8866072" y="5415054"/>
            <a:ext cx="722489" cy="202296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06" name="Line 12"/>
          <p:cNvSpPr>
            <a:spLocks noChangeShapeType="1"/>
          </p:cNvSpPr>
          <p:nvPr/>
        </p:nvSpPr>
        <p:spPr bwMode="auto">
          <a:xfrm flipV="1">
            <a:off x="8906712" y="3276940"/>
            <a:ext cx="471876" cy="1781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10" name="Line 13"/>
          <p:cNvSpPr>
            <a:spLocks noChangeShapeType="1"/>
          </p:cNvSpPr>
          <p:nvPr/>
        </p:nvSpPr>
        <p:spPr bwMode="auto">
          <a:xfrm flipV="1">
            <a:off x="8963157" y="3297259"/>
            <a:ext cx="456071" cy="183557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14" name="Line 14"/>
          <p:cNvSpPr>
            <a:spLocks noChangeShapeType="1"/>
          </p:cNvSpPr>
          <p:nvPr/>
        </p:nvSpPr>
        <p:spPr bwMode="auto">
          <a:xfrm flipV="1">
            <a:off x="9015086" y="3290486"/>
            <a:ext cx="483164" cy="1817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16" name="Line 15"/>
          <p:cNvSpPr>
            <a:spLocks noChangeShapeType="1"/>
          </p:cNvSpPr>
          <p:nvPr/>
        </p:nvSpPr>
        <p:spPr bwMode="auto">
          <a:xfrm flipH="1">
            <a:off x="9048952" y="5895962"/>
            <a:ext cx="60961" cy="26641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23" name="Line 16"/>
          <p:cNvSpPr>
            <a:spLocks noChangeShapeType="1"/>
          </p:cNvSpPr>
          <p:nvPr/>
        </p:nvSpPr>
        <p:spPr bwMode="auto">
          <a:xfrm>
            <a:off x="9121200" y="5898220"/>
            <a:ext cx="191912" cy="12417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26" name="Line 17"/>
          <p:cNvSpPr>
            <a:spLocks noChangeShapeType="1"/>
          </p:cNvSpPr>
          <p:nvPr/>
        </p:nvSpPr>
        <p:spPr bwMode="auto">
          <a:xfrm flipV="1">
            <a:off x="8936063" y="4191339"/>
            <a:ext cx="257387" cy="13321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27" name="Line 18"/>
          <p:cNvSpPr>
            <a:spLocks noChangeShapeType="1"/>
          </p:cNvSpPr>
          <p:nvPr/>
        </p:nvSpPr>
        <p:spPr bwMode="auto">
          <a:xfrm>
            <a:off x="9202481" y="4191339"/>
            <a:ext cx="121920" cy="3048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graphicFrame>
        <p:nvGraphicFramePr>
          <p:cNvPr id="128" name="Object 4"/>
          <p:cNvGraphicFramePr>
            <a:graphicFrameLocks noChangeAspect="1"/>
          </p:cNvGraphicFramePr>
          <p:nvPr>
            <p:extLst/>
          </p:nvPr>
        </p:nvGraphicFramePr>
        <p:xfrm>
          <a:off x="9419227" y="6216566"/>
          <a:ext cx="1165013" cy="372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17" name="Equation" r:id="rId5" imgW="774761" imgH="241592" progId="Equation.3">
                  <p:embed/>
                </p:oleObj>
              </mc:Choice>
              <mc:Fallback>
                <p:oleObj name="Equation" r:id="rId5" imgW="774761" imgH="241592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9227" y="6216566"/>
                        <a:ext cx="1165013" cy="3725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" name="Object 5"/>
          <p:cNvGraphicFramePr>
            <a:graphicFrameLocks noChangeAspect="1"/>
          </p:cNvGraphicFramePr>
          <p:nvPr>
            <p:extLst/>
          </p:nvPr>
        </p:nvGraphicFramePr>
        <p:xfrm>
          <a:off x="9340205" y="4022007"/>
          <a:ext cx="1338863" cy="431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18" name="Equation" r:id="rId7" imgW="889397" imgH="279797" progId="Equation.DSMT4">
                  <p:embed/>
                </p:oleObj>
              </mc:Choice>
              <mc:Fallback>
                <p:oleObj name="Equation" r:id="rId7" imgW="889397" imgH="279797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40205" y="4022007"/>
                        <a:ext cx="1338863" cy="4312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0" name="Group 49"/>
          <p:cNvGrpSpPr/>
          <p:nvPr/>
        </p:nvGrpSpPr>
        <p:grpSpPr>
          <a:xfrm>
            <a:off x="8149395" y="2845704"/>
            <a:ext cx="873759" cy="4901636"/>
            <a:chOff x="4852988" y="1819275"/>
            <a:chExt cx="614362" cy="3446463"/>
          </a:xfrm>
        </p:grpSpPr>
        <p:sp>
          <p:nvSpPr>
            <p:cNvPr id="131" name="Line 19"/>
            <p:cNvSpPr>
              <a:spLocks noChangeShapeType="1"/>
            </p:cNvSpPr>
            <p:nvPr/>
          </p:nvSpPr>
          <p:spPr bwMode="auto">
            <a:xfrm flipV="1">
              <a:off x="4951413" y="3587750"/>
              <a:ext cx="363538" cy="1360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650230" fontAlgn="base">
                <a:spcBef>
                  <a:spcPct val="0"/>
                </a:spcBef>
                <a:spcAft>
                  <a:spcPct val="0"/>
                </a:spcAft>
              </a:pPr>
              <a:endParaRPr lang="he-IL" sz="2844">
                <a:solidFill>
                  <a:prstClr val="black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grpSp>
          <p:nvGrpSpPr>
            <p:cNvPr id="132" name="Group 48"/>
            <p:cNvGrpSpPr/>
            <p:nvPr/>
          </p:nvGrpSpPr>
          <p:grpSpPr>
            <a:xfrm>
              <a:off x="4852988" y="1819275"/>
              <a:ext cx="614362" cy="3446463"/>
              <a:chOff x="4852988" y="1819275"/>
              <a:chExt cx="614362" cy="3446463"/>
            </a:xfrm>
          </p:grpSpPr>
          <p:sp>
            <p:nvSpPr>
              <p:cNvPr id="133" name="Oval 6"/>
              <p:cNvSpPr>
                <a:spLocks noChangeArrowheads="1"/>
              </p:cNvSpPr>
              <p:nvPr/>
            </p:nvSpPr>
            <p:spPr bwMode="auto">
              <a:xfrm>
                <a:off x="5238750" y="3390900"/>
                <a:ext cx="228600" cy="23495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650230" fontAlgn="base">
                  <a:spcBef>
                    <a:spcPct val="0"/>
                  </a:spcBef>
                  <a:spcAft>
                    <a:spcPct val="0"/>
                  </a:spcAft>
                </a:pPr>
                <a:endParaRPr lang="he-IL" sz="2844">
                  <a:solidFill>
                    <a:prstClr val="black"/>
                  </a:solidFill>
                  <a:ea typeface="MS PGothic" pitchFamily="34" charset="-128"/>
                </a:endParaRPr>
              </a:p>
            </p:txBody>
          </p:sp>
          <p:sp>
            <p:nvSpPr>
              <p:cNvPr id="134" name="Line 20"/>
              <p:cNvSpPr>
                <a:spLocks noChangeShapeType="1"/>
              </p:cNvSpPr>
              <p:nvPr/>
            </p:nvSpPr>
            <p:spPr bwMode="auto">
              <a:xfrm flipH="1" flipV="1">
                <a:off x="4951413" y="2085975"/>
                <a:ext cx="363538" cy="13128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defTabSz="650230" fontAlgn="base">
                  <a:spcBef>
                    <a:spcPct val="0"/>
                  </a:spcBef>
                  <a:spcAft>
                    <a:spcPct val="0"/>
                  </a:spcAft>
                </a:pPr>
                <a:endParaRPr lang="he-IL" sz="2844" dirty="0">
                  <a:solidFill>
                    <a:prstClr val="black"/>
                  </a:solidFill>
                  <a:latin typeface="Arial" pitchFamily="34" charset="0"/>
                  <a:ea typeface="MS PGothic" pitchFamily="34" charset="-128"/>
                </a:endParaRPr>
              </a:p>
            </p:txBody>
          </p:sp>
          <p:graphicFrame>
            <p:nvGraphicFramePr>
              <p:cNvPr id="135" name="Object 3"/>
              <p:cNvGraphicFramePr>
                <a:graphicFrameLocks noChangeAspect="1"/>
              </p:cNvGraphicFramePr>
              <p:nvPr/>
            </p:nvGraphicFramePr>
            <p:xfrm>
              <a:off x="4852988" y="5030788"/>
              <a:ext cx="127000" cy="2349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219" name="Equation" r:id="rId9" imgW="76200" imgH="139700" progId="Equation.3">
                      <p:embed/>
                    </p:oleObj>
                  </mc:Choice>
                  <mc:Fallback>
                    <p:oleObj name="Equation" r:id="rId9" imgW="76200" imgH="139700" progId="Equation.3">
                      <p:embed/>
                      <p:pic>
                        <p:nvPicPr>
                          <p:cNvPr id="0" name="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52988" y="5030788"/>
                            <a:ext cx="127000" cy="2349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bg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6" name="Object 6"/>
              <p:cNvGraphicFramePr>
                <a:graphicFrameLocks noChangeAspect="1"/>
              </p:cNvGraphicFramePr>
              <p:nvPr/>
            </p:nvGraphicFramePr>
            <p:xfrm>
              <a:off x="5214144" y="4129088"/>
              <a:ext cx="201612" cy="2635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220" name="Equation" r:id="rId11" imgW="190440" imgH="241200" progId="Equation.DSMT4">
                      <p:embed/>
                    </p:oleObj>
                  </mc:Choice>
                  <mc:Fallback>
                    <p:oleObj name="Equation" r:id="rId11" imgW="190440" imgH="241200" progId="Equation.DSMT4">
                      <p:embed/>
                      <p:pic>
                        <p:nvPicPr>
                          <p:cNvPr id="0" name="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14144" y="4129088"/>
                            <a:ext cx="201612" cy="2635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bg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7" name="Object 7"/>
              <p:cNvGraphicFramePr>
                <a:graphicFrameLocks noChangeAspect="1"/>
              </p:cNvGraphicFramePr>
              <p:nvPr/>
            </p:nvGraphicFramePr>
            <p:xfrm>
              <a:off x="5214144" y="2574925"/>
              <a:ext cx="201613" cy="2619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221" name="Equation" r:id="rId13" imgW="190440" imgH="241200" progId="Equation.DSMT4">
                      <p:embed/>
                    </p:oleObj>
                  </mc:Choice>
                  <mc:Fallback>
                    <p:oleObj name="Equation" r:id="rId13" imgW="190440" imgH="241200" progId="Equation.DSMT4">
                      <p:embed/>
                      <p:pic>
                        <p:nvPicPr>
                          <p:cNvPr id="0" name="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14144" y="2574925"/>
                            <a:ext cx="201613" cy="2619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bg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8" name="Object 9"/>
              <p:cNvGraphicFramePr>
                <a:graphicFrameLocks noChangeAspect="1"/>
              </p:cNvGraphicFramePr>
              <p:nvPr/>
            </p:nvGraphicFramePr>
            <p:xfrm>
              <a:off x="4859338" y="1819275"/>
              <a:ext cx="125413" cy="2333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222" name="Equation" r:id="rId15" imgW="76200" imgH="139700" progId="Equation.3">
                      <p:embed/>
                    </p:oleObj>
                  </mc:Choice>
                  <mc:Fallback>
                    <p:oleObj name="Equation" r:id="rId15" imgW="76200" imgH="139700" progId="Equation.3">
                      <p:embed/>
                      <p:pic>
                        <p:nvPicPr>
                          <p:cNvPr id="0" name="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59338" y="1819275"/>
                            <a:ext cx="125413" cy="23336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bg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50" name="Title 2"/>
          <p:cNvSpPr txBox="1">
            <a:spLocks/>
          </p:cNvSpPr>
          <p:nvPr/>
        </p:nvSpPr>
        <p:spPr>
          <a:xfrm>
            <a:off x="650240" y="348915"/>
            <a:ext cx="11379200" cy="1018257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982" b="1" i="1" dirty="0"/>
          </a:p>
        </p:txBody>
      </p:sp>
      <p:sp>
        <p:nvSpPr>
          <p:cNvPr id="49" name="Oval 48"/>
          <p:cNvSpPr/>
          <p:nvPr/>
        </p:nvSpPr>
        <p:spPr>
          <a:xfrm>
            <a:off x="8248880" y="4659386"/>
            <a:ext cx="1151539" cy="115153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>
              <a:solidFill>
                <a:srgbClr val="F8FFFF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423619" y="2131499"/>
            <a:ext cx="1369286" cy="53001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44" dirty="0">
                <a:solidFill>
                  <a:srgbClr val="F8FFFF"/>
                </a:solidFill>
              </a:rPr>
              <a:t>Couplings: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645652" y="2850110"/>
            <a:ext cx="3180260" cy="96770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44" dirty="0">
                <a:solidFill>
                  <a:srgbClr val="F8FFFF"/>
                </a:solidFill>
              </a:rPr>
              <a:t>U(1): </a:t>
            </a:r>
            <a:r>
              <a:rPr lang="en-US" sz="2844" dirty="0" err="1">
                <a:solidFill>
                  <a:srgbClr val="F8FFFF"/>
                </a:solidFill>
              </a:rPr>
              <a:t>anapole</a:t>
            </a:r>
            <a:r>
              <a:rPr lang="en-US" sz="2844" dirty="0">
                <a:solidFill>
                  <a:srgbClr val="F8FFFF"/>
                </a:solidFill>
              </a:rPr>
              <a:t>,</a:t>
            </a:r>
            <a:br>
              <a:rPr lang="en-US" sz="2844" dirty="0">
                <a:solidFill>
                  <a:srgbClr val="F8FFFF"/>
                </a:solidFill>
              </a:rPr>
            </a:br>
            <a:r>
              <a:rPr lang="en-US" sz="2844" dirty="0">
                <a:solidFill>
                  <a:srgbClr val="F8FFFF"/>
                </a:solidFill>
              </a:rPr>
              <a:t>          E/M dipole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652528" y="4068547"/>
            <a:ext cx="3199020" cy="53001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44" dirty="0">
                <a:solidFill>
                  <a:srgbClr val="F8FFFF"/>
                </a:solidFill>
              </a:rPr>
              <a:t>Scalar, Pseudo-scalar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651390" y="4893031"/>
            <a:ext cx="3211374" cy="53001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44" dirty="0">
                <a:solidFill>
                  <a:srgbClr val="F8FFFF"/>
                </a:solidFill>
              </a:rPr>
              <a:t>Vector, Axial-vector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616647" y="6377611"/>
            <a:ext cx="2771913" cy="53001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44" dirty="0">
                <a:solidFill>
                  <a:srgbClr val="F8FFFF"/>
                </a:solidFill>
              </a:rPr>
              <a:t>Tensor, Pseudo-tensor</a:t>
            </a:r>
          </a:p>
        </p:txBody>
      </p:sp>
      <p:cxnSp>
        <p:nvCxnSpPr>
          <p:cNvPr id="56" name="Straight Connector 55"/>
          <p:cNvCxnSpPr>
            <a:stCxn id="49" idx="1"/>
            <a:endCxn id="56" idx="3"/>
          </p:cNvCxnSpPr>
          <p:nvPr/>
        </p:nvCxnSpPr>
        <p:spPr>
          <a:xfrm flipH="1" flipV="1">
            <a:off x="7825912" y="3309723"/>
            <a:ext cx="591607" cy="151830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 flipV="1">
            <a:off x="7851548" y="4331183"/>
            <a:ext cx="469619" cy="65740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49" idx="2"/>
          </p:cNvCxnSpPr>
          <p:nvPr/>
        </p:nvCxnSpPr>
        <p:spPr>
          <a:xfrm flipH="1" flipV="1">
            <a:off x="7862763" y="5155667"/>
            <a:ext cx="386118" cy="7948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endCxn id="55" idx="3"/>
          </p:cNvCxnSpPr>
          <p:nvPr/>
        </p:nvCxnSpPr>
        <p:spPr>
          <a:xfrm flipH="1">
            <a:off x="7388560" y="5441118"/>
            <a:ext cx="909794" cy="120150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1" y="4061913"/>
                <a:ext cx="4518706" cy="967701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844" i="1" smtClean="0">
                            <a:solidFill>
                              <a:srgbClr val="F8FFFF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844" i="1">
                            <a:solidFill>
                              <a:srgbClr val="F8FFFF"/>
                            </a:solidFill>
                            <a:latin typeface="Cambria Math" charset="0"/>
                          </a:rPr>
                          <m:t>𝜒</m:t>
                        </m:r>
                      </m:e>
                    </m:acc>
                    <m:r>
                      <a:rPr lang="en-US" sz="2844" i="1">
                        <a:solidFill>
                          <a:srgbClr val="F8FFFF"/>
                        </a:solidFill>
                        <a:latin typeface="Cambria Math" charset="0"/>
                      </a:rPr>
                      <m:t>𝜒</m:t>
                    </m:r>
                    <m:d>
                      <m:dPr>
                        <m:begChr m:val="〈"/>
                        <m:endChr m:val="〉"/>
                        <m:ctrlPr>
                          <a:rPr lang="en-US" sz="2844" i="1">
                            <a:solidFill>
                              <a:srgbClr val="F8FFFF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844">
                            <a:solidFill>
                              <a:srgbClr val="F8FFFF"/>
                            </a:solidFill>
                            <a:latin typeface="Cambria Math" charset="0"/>
                          </a:rPr>
                          <m:t>Ψ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2844" i="1">
                                <a:solidFill>
                                  <a:srgbClr val="F8FFFF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sz="2844" i="1">
                                    <a:solidFill>
                                      <a:srgbClr val="F8FFFF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844" i="1">
                                    <a:solidFill>
                                      <a:srgbClr val="F8FFFF"/>
                                    </a:solidFill>
                                    <a:latin typeface="Cambria Math" charset="0"/>
                                  </a:rPr>
                                  <m:t>𝑞</m:t>
                                </m:r>
                              </m:e>
                            </m:acc>
                            <m:r>
                              <a:rPr lang="en-US" sz="2844" i="1">
                                <a:solidFill>
                                  <a:srgbClr val="F8FFFF"/>
                                </a:solidFill>
                                <a:latin typeface="Cambria Math" charset="0"/>
                              </a:rPr>
                              <m:t>𝑞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en-US" sz="2844">
                            <a:solidFill>
                              <a:srgbClr val="F8FFFF"/>
                            </a:solidFill>
                            <a:latin typeface="Cambria Math" charset="0"/>
                          </a:rPr>
                          <m:t>Ψ</m:t>
                        </m:r>
                      </m:e>
                    </m:d>
                  </m:oMath>
                </a14:m>
                <a:r>
                  <a:rPr lang="en-US" sz="2844" dirty="0">
                    <a:solidFill>
                      <a:srgbClr val="F8FFFF"/>
                    </a:solidFill>
                  </a:rPr>
                  <a:t> ;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844" i="1">
                            <a:solidFill>
                              <a:srgbClr val="F8FFFF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844" i="1">
                            <a:solidFill>
                              <a:srgbClr val="F8FFFF"/>
                            </a:solidFill>
                            <a:latin typeface="Cambria Math" charset="0"/>
                          </a:rPr>
                          <m:t>𝜒</m:t>
                        </m:r>
                      </m:e>
                    </m:acc>
                    <m:sSub>
                      <m:sSubPr>
                        <m:ctrlPr>
                          <a:rPr lang="en-US" sz="2844" i="1">
                            <a:solidFill>
                              <a:srgbClr val="F8FFFF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44" i="1">
                            <a:solidFill>
                              <a:srgbClr val="F8FFFF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2844" i="1">
                            <a:solidFill>
                              <a:srgbClr val="F8FFFF"/>
                            </a:solidFill>
                            <a:latin typeface="Cambria Math" charset="0"/>
                          </a:rPr>
                          <m:t>5</m:t>
                        </m:r>
                      </m:sub>
                    </m:sSub>
                    <m:r>
                      <a:rPr lang="en-US" sz="2844" i="1">
                        <a:solidFill>
                          <a:srgbClr val="F8FFFF"/>
                        </a:solidFill>
                        <a:latin typeface="Cambria Math" charset="0"/>
                      </a:rPr>
                      <m:t>𝜒</m:t>
                    </m:r>
                    <m:d>
                      <m:dPr>
                        <m:begChr m:val="〈"/>
                        <m:endChr m:val="〉"/>
                        <m:ctrlPr>
                          <a:rPr lang="en-US" sz="2844" i="1">
                            <a:solidFill>
                              <a:srgbClr val="F8FFFF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844">
                            <a:solidFill>
                              <a:srgbClr val="F8FFFF"/>
                            </a:solidFill>
                            <a:latin typeface="Cambria Math" charset="0"/>
                          </a:rPr>
                          <m:t>Ψ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2844" i="1">
                                <a:solidFill>
                                  <a:srgbClr val="F8FFFF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sz="2844" i="1">
                                    <a:solidFill>
                                      <a:srgbClr val="F8FFFF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844" i="1">
                                    <a:solidFill>
                                      <a:srgbClr val="F8FFFF"/>
                                    </a:solidFill>
                                    <a:latin typeface="Cambria Math" charset="0"/>
                                  </a:rPr>
                                  <m:t>𝑞</m:t>
                                </m:r>
                              </m:e>
                            </m:acc>
                            <m:sSub>
                              <m:sSubPr>
                                <m:ctrlPr>
                                  <a:rPr lang="en-US" sz="2844" i="1">
                                    <a:solidFill>
                                      <a:srgbClr val="F8FFFF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844" i="1">
                                    <a:solidFill>
                                      <a:srgbClr val="F8FFFF"/>
                                    </a:solidFill>
                                    <a:latin typeface="Cambria Math" charset="0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lang="en-US" sz="2844" i="1">
                                    <a:solidFill>
                                      <a:srgbClr val="F8FFFF"/>
                                    </a:solidFill>
                                    <a:latin typeface="Cambria Math" charset="0"/>
                                  </a:rPr>
                                  <m:t>5</m:t>
                                </m:r>
                              </m:sub>
                            </m:sSub>
                            <m:r>
                              <a:rPr lang="en-US" sz="2844" i="1">
                                <a:solidFill>
                                  <a:srgbClr val="F8FFFF"/>
                                </a:solidFill>
                                <a:latin typeface="Cambria Math" charset="0"/>
                              </a:rPr>
                              <m:t>𝑞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en-US" sz="2844">
                            <a:solidFill>
                              <a:srgbClr val="F8FFFF"/>
                            </a:solidFill>
                            <a:latin typeface="Cambria Math" charset="0"/>
                          </a:rPr>
                          <m:t>Ψ</m:t>
                        </m:r>
                      </m:e>
                    </m:d>
                  </m:oMath>
                </a14:m>
                <a:endParaRPr lang="en-US" sz="2844" dirty="0">
                  <a:solidFill>
                    <a:srgbClr val="F8FFFF"/>
                  </a:solidFill>
                </a:endParaRPr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4061913"/>
                <a:ext cx="4518706" cy="967701"/>
              </a:xfrm>
              <a:prstGeom prst="rect">
                <a:avLst/>
              </a:prstGeom>
              <a:blipFill rotWithShape="0">
                <a:blip r:embed="rId16"/>
                <a:stretch>
                  <a:fillRect l="-2550" b="-15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-1" y="4895972"/>
                <a:ext cx="4518706" cy="1038361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844" i="1" smtClean="0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𝜒</m:t>
                          </m:r>
                        </m:e>
                      </m:acc>
                      <m:sSub>
                        <m:sSubPr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  <m:r>
                        <a:rPr lang="en-US" sz="2844" i="1">
                          <a:solidFill>
                            <a:srgbClr val="F8FFFF"/>
                          </a:solidFill>
                          <a:latin typeface="Cambria Math" charset="0"/>
                        </a:rPr>
                        <m:t>𝜒</m:t>
                      </m:r>
                      <m:d>
                        <m:dPr>
                          <m:begChr m:val="〈"/>
                          <m:endChr m:val="〉"/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44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Ψ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𝑞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𝜇</m:t>
                                  </m:r>
                                </m:sup>
                              </m:sSup>
                              <m: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2844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Ψ</m:t>
                          </m:r>
                        </m:e>
                      </m:d>
                    </m:oMath>
                  </m:oMathPara>
                </a14:m>
                <a:endParaRPr lang="en-US" sz="2844" dirty="0">
                  <a:solidFill>
                    <a:srgbClr val="F8FFFF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𝜒</m:t>
                          </m:r>
                        </m:e>
                      </m:acc>
                      <m:sSub>
                        <m:sSubPr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5</m:t>
                          </m:r>
                        </m:sub>
                      </m:sSub>
                      <m:r>
                        <a:rPr lang="en-US" sz="2844" i="1">
                          <a:solidFill>
                            <a:srgbClr val="F8FFFF"/>
                          </a:solidFill>
                          <a:latin typeface="Cambria Math" charset="0"/>
                        </a:rPr>
                        <m:t>𝜒</m:t>
                      </m:r>
                      <m:d>
                        <m:dPr>
                          <m:begChr m:val="〈"/>
                          <m:endChr m:val="〉"/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44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Ψ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𝑞</m:t>
                                  </m:r>
                                </m:e>
                              </m:acc>
                              <m:sSub>
                                <m:sSubPr>
                                  <m:ctrlP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sSup>
                                    <m:sSupPr>
                                      <m:ctrlPr>
                                        <a:rPr lang="en-US" sz="2844" i="1">
                                          <a:solidFill>
                                            <a:srgbClr val="F8FFFF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44" i="1">
                                          <a:solidFill>
                                            <a:srgbClr val="F8FFFF"/>
                                          </a:solidFill>
                                          <a:latin typeface="Cambria Math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sz="2844" i="1">
                                          <a:solidFill>
                                            <a:srgbClr val="F8FFFF"/>
                                          </a:solidFill>
                                          <a:latin typeface="Cambria Math" charset="0"/>
                                        </a:rPr>
                                        <m:t>𝜇</m:t>
                                      </m:r>
                                    </m:sup>
                                  </m:sSup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5</m:t>
                                  </m:r>
                                </m:sub>
                              </m:sSub>
                              <m: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2844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Ψ</m:t>
                          </m:r>
                        </m:e>
                      </m:d>
                    </m:oMath>
                  </m:oMathPara>
                </a14:m>
                <a:endParaRPr lang="en-US" sz="2844" dirty="0">
                  <a:solidFill>
                    <a:srgbClr val="F8FFFF"/>
                  </a:solidFill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4895972"/>
                <a:ext cx="4518706" cy="1038361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-10935" y="6388391"/>
                <a:ext cx="4518706" cy="1038361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0"/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844" i="1" smtClean="0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𝜒</m:t>
                          </m:r>
                        </m:e>
                      </m:acc>
                      <m:sSub>
                        <m:sSubPr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𝜇𝜈</m:t>
                          </m:r>
                        </m:sub>
                      </m:sSub>
                      <m:r>
                        <a:rPr lang="en-US" sz="2844" i="1">
                          <a:solidFill>
                            <a:srgbClr val="F8FFFF"/>
                          </a:solidFill>
                          <a:latin typeface="Cambria Math" charset="0"/>
                        </a:rPr>
                        <m:t>𝜒</m:t>
                      </m:r>
                      <m:d>
                        <m:dPr>
                          <m:begChr m:val="〈"/>
                          <m:endChr m:val="〉"/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44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Ψ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𝑞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𝜇𝜈</m:t>
                                  </m:r>
                                </m:sup>
                              </m:sSup>
                              <m: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2844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Ψ</m:t>
                          </m:r>
                        </m:e>
                      </m:d>
                    </m:oMath>
                  </m:oMathPara>
                </a14:m>
                <a:endParaRPr lang="en-US" sz="2844" dirty="0">
                  <a:solidFill>
                    <a:srgbClr val="F8FFFF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𝜒</m:t>
                          </m:r>
                        </m:e>
                      </m:acc>
                      <m:sSub>
                        <m:sSubPr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  <m:t>𝜇𝜈</m:t>
                              </m:r>
                            </m:sub>
                          </m:sSub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5</m:t>
                          </m:r>
                        </m:sub>
                      </m:sSub>
                      <m:r>
                        <a:rPr lang="en-US" sz="2844" i="1">
                          <a:solidFill>
                            <a:srgbClr val="F8FFFF"/>
                          </a:solidFill>
                          <a:latin typeface="Cambria Math" charset="0"/>
                        </a:rPr>
                        <m:t>𝜒</m:t>
                      </m:r>
                      <m:d>
                        <m:dPr>
                          <m:begChr m:val="〈"/>
                          <m:endChr m:val="〉"/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44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Ψ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𝑞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𝜇𝜈</m:t>
                                  </m:r>
                                </m:sup>
                              </m:sSup>
                              <m: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2844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Ψ</m:t>
                          </m:r>
                        </m:e>
                      </m:d>
                    </m:oMath>
                  </m:oMathPara>
                </a14:m>
                <a:endParaRPr lang="en-US" sz="2844" dirty="0">
                  <a:solidFill>
                    <a:srgbClr val="F8FFFF"/>
                  </a:solidFill>
                </a:endParaRP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935" y="6388391"/>
                <a:ext cx="4518706" cy="1038361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  <a:effectLst>
                <a:softEdge rad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/>
          <p:cNvSpPr txBox="1"/>
          <p:nvPr/>
        </p:nvSpPr>
        <p:spPr>
          <a:xfrm>
            <a:off x="741315" y="2121747"/>
            <a:ext cx="2629246" cy="53001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44" dirty="0">
                <a:solidFill>
                  <a:srgbClr val="F8FFFF"/>
                </a:solidFill>
              </a:rPr>
              <a:t>Effective </a:t>
            </a:r>
            <a:r>
              <a:rPr lang="en-US" sz="2844" dirty="0" err="1">
                <a:solidFill>
                  <a:srgbClr val="F8FFFF"/>
                </a:solidFill>
              </a:rPr>
              <a:t>Lagrangians</a:t>
            </a:r>
            <a:endParaRPr lang="en-US" sz="2844" dirty="0">
              <a:solidFill>
                <a:srgbClr val="F8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-10936" y="2855417"/>
                <a:ext cx="4518706" cy="83612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44" i="1" smtClean="0">
                          <a:solidFill>
                            <a:srgbClr val="F8FFFF"/>
                          </a:solidFill>
                          <a:latin typeface="Cambria Math" charset="0"/>
                        </a:rPr>
                        <m:t>𝑒</m:t>
                      </m:r>
                      <m:r>
                        <a:rPr lang="en-US" sz="2844" i="1" smtClean="0">
                          <a:solidFill>
                            <a:srgbClr val="F8FFFF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en-US" sz="2844" i="1" smtClean="0">
                          <a:solidFill>
                            <a:srgbClr val="F8FFFF"/>
                          </a:solidFill>
                          <a:latin typeface="Cambria Math" charset="0"/>
                        </a:rPr>
                        <m:t>𝑔</m:t>
                      </m:r>
                      <m:r>
                        <a:rPr lang="en-US" sz="2844" i="1" smtClean="0">
                          <a:solidFill>
                            <a:srgbClr val="F8FFFF"/>
                          </a:solidFill>
                          <a:latin typeface="Cambria Math" charset="0"/>
                        </a:rPr>
                        <m:t>., </m:t>
                      </m:r>
                      <m:f>
                        <m:fPr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𝜇</m:t>
                          </m:r>
                        </m:num>
                        <m:den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  <m:acc>
                        <m:accPr>
                          <m:chr m:val="̅"/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𝜒</m:t>
                          </m:r>
                        </m:e>
                      </m:acc>
                      <m:sSub>
                        <m:sSubPr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𝜇𝜈</m:t>
                          </m:r>
                        </m:sub>
                      </m:sSub>
                      <m:r>
                        <a:rPr lang="en-US" sz="2844" i="1">
                          <a:solidFill>
                            <a:srgbClr val="F8FFFF"/>
                          </a:solidFill>
                          <a:latin typeface="Cambria Math" charset="0"/>
                        </a:rPr>
                        <m:t>𝜒</m:t>
                      </m:r>
                      <m:sSup>
                        <m:sSupPr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𝐹</m:t>
                          </m:r>
                        </m:e>
                        <m:sup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𝜇𝜈</m:t>
                          </m:r>
                        </m:sup>
                      </m:sSup>
                    </m:oMath>
                  </m:oMathPara>
                </a14:m>
                <a:endParaRPr lang="en-US" sz="2844" dirty="0">
                  <a:solidFill>
                    <a:srgbClr val="F8FFFF"/>
                  </a:solidFill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936" y="2855417"/>
                <a:ext cx="4518706" cy="836126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02466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</p:spPr>
        <p:txBody>
          <a:bodyPr/>
          <a:lstStyle/>
          <a:p>
            <a:pPr rtl="0"/>
            <a:r>
              <a:rPr lang="en-US" dirty="0"/>
              <a:t>Lee-Yang </a:t>
            </a:r>
            <a:r>
              <a:rPr lang="en-US" dirty="0" smtClean="0"/>
              <a:t>approach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sz="4400" b="1" i="1" dirty="0"/>
                  <a:t>Low energy reaction of a </a:t>
                </a:r>
                <a:r>
                  <a:rPr lang="en-US" sz="4400" b="1" i="1" dirty="0" smtClean="0"/>
                  <a:t>spin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dirty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4400" b="1" i="1" dirty="0">
                            <a:latin typeface="Cambria Math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dirty="0">
                            <a:latin typeface="Cambria Math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400" b="1" i="1" dirty="0"/>
                  <a:t>  particle with a nucleus</a:t>
                </a:r>
                <a:br>
                  <a:rPr lang="en-US" sz="4400" b="1" i="1" dirty="0"/>
                </a:br>
                <a:endParaRPr lang="en-US" sz="4400" dirty="0"/>
              </a:p>
            </p:txBody>
          </p:sp>
        </mc:Choice>
        <mc:Fallback xmlns="">
          <p:sp>
            <p:nvSpPr>
              <p:cNvPr id="75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2350" t="-8403" b="-54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71F5F32-2FC5-48D2-82BE-75E01CFB6CB8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4294967295"/>
          </p:nvPr>
        </p:nvSpPr>
        <p:spPr>
          <a:xfrm rot="16200000">
            <a:off x="11120438" y="1073150"/>
            <a:ext cx="1884362" cy="520700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March 28, 2017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7218" name="AutoShape 2" descr="data:image/jpg;base64,/9j/4AAQSkZJRgABAQAAAQABAAD/2wBDAAkGBwgHBgkIBwgKCgkLDRYPDQwMDRsUFRAWIB0iIiAdHx8kKDQsJCYxJx8fLT0tMTU3Ojo6Iys/RD84QzQ5Ojf/2wBDAQoKCg0MDRoPDxo3JR8lNzc3Nzc3Nzc3Nzc3Nzc3Nzc3Nzc3Nzc3Nzc3Nzc3Nzc3Nzc3Nzc3Nzc3Nzc3Nzc3Nzf/wAARCACAAG4DASIAAhEBAxEB/8QAGwAAAgIDAQAAAAAAAAAAAAAABQYDBAACBwH/xABBEAACAQMCAwUFBQMKBwAAAAABAgMABBEFEiExQQYTUWFxIjKBkaEUQlKxwQdichUjJDNDU2OCstE1c5LC0uHw/8QAGgEAAgMBAQAAAAAAAAAAAAAAAgQAAwUBBv/EAC8RAAICAQIFAQYGAwAAAAAAAAECAAMREiEEEzFBUWEyM4GR0eEUIiNCobFx8PH/2gAMAwEAAhEDEQA/AJNlebfWrGyt+54KWIUMcKMZLHyA4muEgDJhIjOcKJV2Vm31oiumXD8RE4/iXbU0eh30nuwj/qFBzU8wjU47QRt9a82+tH17NXx94RL6t/6r2Ts+bdd1zdxIAM8BmoLUY4ByYLKVGpthAG31qSG1mnOIIpJD+4pNUdV7V6HozNHbqdRuQevBFP60q6l+0DXbzKQzraRdEgXGKuOhfaMXD2P7tdvJ2+86Guh6gwyYNv8AHIq/ma2Og6iBkQB/4JFP61x2bV9RnbMt/csfOQ15Fq2oQtmK+uVPiJDQ8yv1hcviPI/mdXntJ7ZsXEMkZ/fUiotvrSZpX7QdescJNOLyD70c43ZFOeja5o/aMbLbFjf4/qHPsOf3T0ogFb2TANj1+9XbyNxM2etebM1aeFo3KSKVZTggjlXmzyoZf1lmOLdIq/iYCmrs1YRbJb6RQZZHZI8/cjU4wPUgk/DwpbA7t0c8ldSfTIo7Y6iLW3MJODG7D5kn9aS4rOQI9QP0TjzGcJAFy7geVDb64tIuMR2N4g/pS9qPaEIpAagMurNMrTOW7oNtVV5yN0VaorqawgAQHdahqYxh1LtGtpbtJM4Cg4Ujmx6ADqa5n2x1PXtTkeIq1tbg8Y8+03qaa4bIzMZ9QVHlZSoixlI1PQeJ8TUFzZ9zHtZWmtQOH3nh9OrL5cx0z0ddGqTFPx8mUUqt75v28DsPv6zkMsEkRxIpBq3puk3OoEGNCEJ2hsZLHwUdT9B1IpxuezhvtRRDg2xG/ejcJB0wfDxPT1wKa7HT4bOMLGihgu3KrgAeAHQf/HJquotYM4xLbhy20xPsuw5KBriRIz+Eje3x4gD4Z9ay+7ECWGWOzwL1I2khCZ23AXiyYJO18cRg4PlT1trFf7PPb3I5wzI/wzg/QmrLUwhK9RKVY53nFo9OncZxW62N1A6yRkq6nIYcxXT9V0KO21i8hjQBBKSo8FPEfQ1Um0hdpO2sv8fvNIcHqXMn7M602tWRt73/AIhbL7396n+4opspQEbaVqFveR8O7kAbzUnB/SnbaDxHI8q2KrhdWH+cyGpNFpq7dRJ3jDqynkwxVDWppIrSK7HDcO7lx0deH1ox3frVW6to5kltJuEN2Nob8Eo90/Hl8BQXLkZ8Rvhm6oe/9xBW8k1G8aPeVhjG6WQfdHgPM8gKb9MsCmye4jCOF2xRf3K/+R6n4eOafZnQGsyz3KEGOQkA/fcfe9ByHxPhTL3frVqAKuBFGDM+W7dJX2VNa2vfSHcSI0G52HQeXmeVbbPWjdrZiOARH3vefzbw+A4euao4m3lrgdTLq01NOe6tfT6Rqjzrbf0CVsyQxj+r/eXz8fHnzo1azQ3cCT28gkicZVlPOmC/0KK8Qqyg58qXB2Yv9GlefTUMsLHMlvng3mPBvz61RVcF2jToHGD8D/vaWNlR3MW+2lUcyjAfKp4JEnjDxngcggjBBHMEdCPCpGTgaeBDDaJspU4M81pRJdw3B/treN/pj9KrX1xB9jWGNACObVtr9ytvZaSXIBayT6Up3msIcgNXkuUxc4m/VYvKXMi1vD20oHPHCmuzXdaxE/hpHSU3twkS8QzAn0HGuhwQmOFEPNVANei4BClJz3MxeNYPxAx2H9mW9tLXbXUjZWfdxnEhwQfA8wfhjNNu3yrmXb+R5NSZByUsPlgfpTbNpUtFsFmVR3P3jPoGurrGnrdx7TPH7N1F1z+IUZSeJh723yYYrjWg3d/o2qLd2qllPCSM8nXwrsehXNpqkCNGQA/Bc81P4T5+FJC4oNtxNN6RcNfQ9/rLVu8MRa4lKmOFd548z0HxJFarrgHHcCeZyaty6MCCAo48+FU5NEx/Zj5VS7ixtRgVpo6SdNfA57fnVmHtGg58PjQhtJI/s6jOmf4VDhYR36y9qTW1zMb60KpOcd8g4CUeP8Q8eo4HpinPdW8cDO00a+ySMsOPCojpn+H9KiGkCS6t4SvB5VH14/TNWpdywYFihlx4in+2C+mstR0ixibHdaehYeZJH6UhW9xPM/FiaYv2sXn8odvL5YzuW3CW6/5V4/UmrHZHs3JctHI8fvcUU9fM+QrvDVZRQBvKXt0DJhvsTpDFhcTLyw3H6D9fhTxsrLOzS0gWGPjjiT1Y+NT93WhgAYHQRZc7s3UyfbXPu2NiRqzsRwY7h6MB+oNdJ2UH7R6UL23EqqWeMEMFHErz4eYPEfHxoXXWhTzOlihDjsf+xDsNNRiPZFHY7OWx/nYBsfHtI3ASDwPgfA0NhuW0+6EcuAwwyt0cdCPKi8N6dSvYIy2WlkVOHmcV5iw3V2b7ET0dT1smtTtGvRteieIxXyOrodrb+DKfBh4+fX8y4ntZRmJwaAajpq3rtcwMIbnc22TGQy5OFYdRj4jp5rV3c3unSthHV0G6SDOTj8SH7y/l9BrGltIPmZoKWbrsfH0nQyqNyxUbRKegpR0ntOlyo9sH40xQXyygHNUspE6PQyZ7dDyAqCJEivGnbGy2jMhJ/EeA+mfnU73CIhdjgAZNCtaF01jHZ2w23F2/fTkjOxfuj14D5UBGohT3g2EhcDczn0PZEX3aa7vZSJu9kMnd5O0MT7TMfwk8QOZzXQLDT4rKLantOcbnIwT/ALDyqO2046QkLkkiRtshJySSOZ+RorsFbFVisuEGBEnpZSHc5J+Q9BK+2s21Y2Cs2CrIMsd3Wd3U+2s21JIta/2Yt9UhYKu0klgAdpVvxKeh8RyPkeNK3ZvRNS0jtTape/zlugeRZdu0+ypIBHj6Ejzrp22qOrEpBw6rJ/oaluLRWqJI3EKnUjflOAe3abRBVijBYAhRz4dKivrK1voe7ucHByjq2GQ+KnoaSbWa7t41ENzMgxyWQgfKpjqN+ed5Mf8ANR86vGMScu4HIx/IgrtJoVxo85vrVg8Wcu8YwreZHJW9OB8jwJXQtSMsa+0CSOhrT7TMzZkkZz4sc/nQ7s1aTTatdWtooEazNjh7Ma8/kM0tYyYJGwjK6/39fSPlkBO++XJhhw0n7zfdUfHB+XjRu2WJSZZlDTucsTyHkPSlObVreKUWNg6utufa4+079W86kj1s5wW40mgZjrlprOMnaGe0jqdJncYBjKuMeTD9M17bZe3jbxUUvapqn2iza2VstMQuB0XIJPypns4WitYUcYYIMjzp/hQRmV3gCof5mu01m01Y21m2nInLGyvdlTd2fKs7s+VSSQ7KG66m2xEvSNwW/hOVP+rPwox3Z8q1kgWWNo5FVkcFWU8iDzFA6a1KnvOg4OZzKRQo29V4H4VWdlXrijmsdmdRtpWNrHJdW591oyDIo6BlPPHiOflQ+17NX9w432F43/NxEvxyc/KkNLrsQcxrWpEqWscl5L3duuce8x91fWjCaLqY0z7J2dSGNZyWnv7hypfPPaACT68vCmLS+zSwRr9sMbBeIt4hiMevVvoPKjoj4YGKsThi+9nTx9ZW1uPZnO7X9nEjbTqGsyEjiBbQhcHyZifyoyex0axqkeo3R2jGbhUkz9Aaa+79Kzu/SmVorUYAnBxFoOdUX9N7M29lKJpJGndTlQUCqD44HP4mjOzrVjuz5V5sPlViqF2EB3ZzljmV9le7Kn2Vm2uwJY21m2tqypJILlnigeSOIysoyEBwT6edDo9WlaMM+kagrAAsO7Bxwzw48aMUuanaTvfSumnXcgyNs0F2sZYEAEdOAyTg9QKkktnWJBz0jU8+USn/ALq3bUp0lKnS7wphCHUAk5GTwzwxyPH0oVDZzPad8thqcb7wVj+27TjBbPkN3DHnXq2t1EGEemagwdSpDXynB3BtwHEcSOf0xUkhWDU3uLZ54rC6GxS3dypsZhs3DaOOcnh65rx9VK26yrp1++XKmNYssMYGcZxzPj0PhQ9LCVlhVLXUYw8hD7r4juwHXjz4/ewPD1qB7G5MrFdM1Jl3NxOoAZUg4GM8uPLPDzxUkhiLU5JBJu0y+jZASA8Ywx3bQAQTx5HwAPOtrrUWgnES6ffTA/fijBXkDzJHj9Ko/wAm5Ekotb1JBHEwVLkKWYKAVyPAAc+BOfjUj065jsn7qw1FHXCrEdR2lgeZBHAHgPnUkhOfVpoZpEOk3rKsgRWQA7x+IeWATRbbQnQ4Zo5p++trqFRgK00/eB+eefEcfh4UZqSTTbWba3rKkk/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0959254" y="-824089"/>
            <a:ext cx="1490133" cy="1733975"/>
          </a:xfrm>
          <a:prstGeom prst="rect">
            <a:avLst/>
          </a:prstGeom>
          <a:noFill/>
        </p:spPr>
        <p:txBody>
          <a:bodyPr vert="horz" wrap="square" lIns="130048" tIns="65024" rIns="130048" bIns="65024" numCol="1" anchor="t" anchorCtr="0" compatLnSpc="1">
            <a:prstTxWarp prst="textNoShape">
              <a:avLst/>
            </a:prstTxWarp>
          </a:bodyPr>
          <a:lstStyle/>
          <a:p>
            <a:pPr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37220" name="AutoShape 4" descr="data:image/jpg;base64,/9j/4AAQSkZJRgABAQAAAQABAAD/2wBDAAkGBwgHBgkIBwgKCgkLDRYPDQwMDRsUFRAWIB0iIiAdHx8kKDQsJCYxJx8fLT0tMTU3Ojo6Iys/RD84QzQ5Ojf/2wBDAQoKCg0MDRoPDxo3JR8lNzc3Nzc3Nzc3Nzc3Nzc3Nzc3Nzc3Nzc3Nzc3Nzc3Nzc3Nzc3Nzc3Nzc3Nzc3Nzc3Nzf/wAARCACAAG4DASIAAhEBAxEB/8QAGwAAAgIDAQAAAAAAAAAAAAAABQYDBAACBwH/xABBEAACAQMCAwUFBQMKBwAAAAABAgMABBEFEiExQQYTUWFxIjKBkaEUQlKxwQdichUjJDNDU2OCstE1c5LC0uHw/8QAGgEAAgMBAQAAAAAAAAAAAAAAAgQAAwUBBv/EAC8RAAICAQIFAQYGAwAAAAAAAAECAAMREiEEEzFBUWEyM4GR0eEUIiNCobFx8PH/2gAMAwEAAhEDEQA/AJNlebfWrGyt+54KWIUMcKMZLHyA4muEgDJhIjOcKJV2Vm31oiumXD8RE4/iXbU0eh30nuwj/qFBzU8wjU47QRt9a82+tH17NXx94RL6t/6r2Ts+bdd1zdxIAM8BmoLUY4ByYLKVGpthAG31qSG1mnOIIpJD+4pNUdV7V6HozNHbqdRuQevBFP60q6l+0DXbzKQzraRdEgXGKuOhfaMXD2P7tdvJ2+86Guh6gwyYNv8AHIq/ma2Og6iBkQB/4JFP61x2bV9RnbMt/csfOQ15Fq2oQtmK+uVPiJDQ8yv1hcviPI/mdXntJ7ZsXEMkZ/fUiotvrSZpX7QdescJNOLyD70c43ZFOeja5o/aMbLbFjf4/qHPsOf3T0ogFb2TANj1+9XbyNxM2etebM1aeFo3KSKVZTggjlXmzyoZf1lmOLdIq/iYCmrs1YRbJb6RQZZHZI8/cjU4wPUgk/DwpbA7t0c8ldSfTIo7Y6iLW3MJODG7D5kn9aS4rOQI9QP0TjzGcJAFy7geVDb64tIuMR2N4g/pS9qPaEIpAagMurNMrTOW7oNtVV5yN0VaorqawgAQHdahqYxh1LtGtpbtJM4Cg4Ujmx6ADqa5n2x1PXtTkeIq1tbg8Y8+03qaa4bIzMZ9QVHlZSoixlI1PQeJ8TUFzZ9zHtZWmtQOH3nh9OrL5cx0z0ddGqTFPx8mUUqt75v28DsPv6zkMsEkRxIpBq3puk3OoEGNCEJ2hsZLHwUdT9B1IpxuezhvtRRDg2xG/ejcJB0wfDxPT1wKa7HT4bOMLGihgu3KrgAeAHQf/HJquotYM4xLbhy20xPsuw5KBriRIz+Eje3x4gD4Z9ay+7ECWGWOzwL1I2khCZ23AXiyYJO18cRg4PlT1trFf7PPb3I5wzI/wzg/QmrLUwhK9RKVY53nFo9OncZxW62N1A6yRkq6nIYcxXT9V0KO21i8hjQBBKSo8FPEfQ1Um0hdpO2sv8fvNIcHqXMn7M602tWRt73/AIhbL7396n+4opspQEbaVqFveR8O7kAbzUnB/SnbaDxHI8q2KrhdWH+cyGpNFpq7dRJ3jDqynkwxVDWppIrSK7HDcO7lx0deH1ox3frVW6to5kltJuEN2Nob8Eo90/Hl8BQXLkZ8Rvhm6oe/9xBW8k1G8aPeVhjG6WQfdHgPM8gKb9MsCmye4jCOF2xRf3K/+R6n4eOafZnQGsyz3KEGOQkA/fcfe9ByHxPhTL3frVqAKuBFGDM+W7dJX2VNa2vfSHcSI0G52HQeXmeVbbPWjdrZiOARH3vefzbw+A4euao4m3lrgdTLq01NOe6tfT6Rqjzrbf0CVsyQxj+r/eXz8fHnzo1azQ3cCT28gkicZVlPOmC/0KK8Qqyg58qXB2Yv9GlefTUMsLHMlvng3mPBvz61RVcF2jToHGD8D/vaWNlR3MW+2lUcyjAfKp4JEnjDxngcggjBBHMEdCPCpGTgaeBDDaJspU4M81pRJdw3B/treN/pj9KrX1xB9jWGNACObVtr9ytvZaSXIBayT6Up3msIcgNXkuUxc4m/VYvKXMi1vD20oHPHCmuzXdaxE/hpHSU3twkS8QzAn0HGuhwQmOFEPNVANei4BClJz3MxeNYPxAx2H9mW9tLXbXUjZWfdxnEhwQfA8wfhjNNu3yrmXb+R5NSZByUsPlgfpTbNpUtFsFmVR3P3jPoGurrGnrdx7TPH7N1F1z+IUZSeJh723yYYrjWg3d/o2qLd2qllPCSM8nXwrsehXNpqkCNGQA/Bc81P4T5+FJC4oNtxNN6RcNfQ9/rLVu8MRa4lKmOFd548z0HxJFarrgHHcCeZyaty6MCCAo48+FU5NEx/Zj5VS7ixtRgVpo6SdNfA57fnVmHtGg58PjQhtJI/s6jOmf4VDhYR36y9qTW1zMb60KpOcd8g4CUeP8Q8eo4HpinPdW8cDO00a+ySMsOPCojpn+H9KiGkCS6t4SvB5VH14/TNWpdywYFihlx4in+2C+mstR0ixibHdaehYeZJH6UhW9xPM/FiaYv2sXn8odvL5YzuW3CW6/5V4/UmrHZHs3JctHI8fvcUU9fM+QrvDVZRQBvKXt0DJhvsTpDFhcTLyw3H6D9fhTxsrLOzS0gWGPjjiT1Y+NT93WhgAYHQRZc7s3UyfbXPu2NiRqzsRwY7h6MB+oNdJ2UH7R6UL23EqqWeMEMFHErz4eYPEfHxoXXWhTzOlihDjsf+xDsNNRiPZFHY7OWx/nYBsfHtI3ASDwPgfA0NhuW0+6EcuAwwyt0cdCPKi8N6dSvYIy2WlkVOHmcV5iw3V2b7ET0dT1smtTtGvRteieIxXyOrodrb+DKfBh4+fX8y4ntZRmJwaAajpq3rtcwMIbnc22TGQy5OFYdRj4jp5rV3c3unSthHV0G6SDOTj8SH7y/l9BrGltIPmZoKWbrsfH0nQyqNyxUbRKegpR0ntOlyo9sH40xQXyygHNUspE6PQyZ7dDyAqCJEivGnbGy2jMhJ/EeA+mfnU73CIhdjgAZNCtaF01jHZ2w23F2/fTkjOxfuj14D5UBGohT3g2EhcDczn0PZEX3aa7vZSJu9kMnd5O0MT7TMfwk8QOZzXQLDT4rKLantOcbnIwT/ALDyqO2046QkLkkiRtshJySSOZ+RorsFbFVisuEGBEnpZSHc5J+Q9BK+2s21Y2Cs2CrIMsd3Wd3U+2s21JIta/2Yt9UhYKu0klgAdpVvxKeh8RyPkeNK3ZvRNS0jtTape/zlugeRZdu0+ypIBHj6Ejzrp22qOrEpBw6rJ/oaluLRWqJI3EKnUjflOAe3abRBVijBYAhRz4dKivrK1voe7ucHByjq2GQ+KnoaSbWa7t41ENzMgxyWQgfKpjqN+ed5Mf8ANR86vGMScu4HIx/IgrtJoVxo85vrVg8Wcu8YwreZHJW9OB8jwJXQtSMsa+0CSOhrT7TMzZkkZz4sc/nQ7s1aTTatdWtooEazNjh7Ma8/kM0tYyYJGwjK6/39fSPlkBO++XJhhw0n7zfdUfHB+XjRu2WJSZZlDTucsTyHkPSlObVreKUWNg6utufa4+079W86kj1s5wW40mgZjrlprOMnaGe0jqdJncYBjKuMeTD9M17bZe3jbxUUvapqn2iza2VstMQuB0XIJPypns4WitYUcYYIMjzp/hQRmV3gCof5mu01m01Y21m2nInLGyvdlTd2fKs7s+VSSQ7KG66m2xEvSNwW/hOVP+rPwox3Z8q1kgWWNo5FVkcFWU8iDzFA6a1KnvOg4OZzKRQo29V4H4VWdlXrijmsdmdRtpWNrHJdW591oyDIo6BlPPHiOflQ+17NX9w432F43/NxEvxyc/KkNLrsQcxrWpEqWscl5L3duuce8x91fWjCaLqY0z7J2dSGNZyWnv7hypfPPaACT68vCmLS+zSwRr9sMbBeIt4hiMevVvoPKjoj4YGKsThi+9nTx9ZW1uPZnO7X9nEjbTqGsyEjiBbQhcHyZifyoyex0axqkeo3R2jGbhUkz9Aaa+79Kzu/SmVorUYAnBxFoOdUX9N7M29lKJpJGndTlQUCqD44HP4mjOzrVjuz5V5sPlViqF2EB3ZzljmV9le7Kn2Vm2uwJY21m2tqypJILlnigeSOIysoyEBwT6edDo9WlaMM+kagrAAsO7Bxwzw48aMUuanaTvfSumnXcgyNs0F2sZYEAEdOAyTg9QKkktnWJBz0jU8+USn/ALq3bUp0lKnS7wphCHUAk5GTwzwxyPH0oVDZzPad8thqcb7wVj+27TjBbPkN3DHnXq2t1EGEemagwdSpDXynB3BtwHEcSOf0xUkhWDU3uLZ54rC6GxS3dypsZhs3DaOOcnh65rx9VK26yrp1++XKmNYssMYGcZxzPj0PhQ9LCVlhVLXUYw8hD7r4juwHXjz4/ewPD1qB7G5MrFdM1Jl3NxOoAZUg4GM8uPLPDzxUkhiLU5JBJu0y+jZASA8Ywx3bQAQTx5HwAPOtrrUWgnES6ffTA/fijBXkDzJHj9Ko/wAm5Ekotb1JBHEwVLkKWYKAVyPAAc+BOfjUj065jsn7qw1FHXCrEdR2lgeZBHAHgPnUkhOfVpoZpEOk3rKsgRWQA7x+IeWATRbbQnQ4Zo5p++trqFRgK00/eB+eefEcfh4UZqSTTbWba3rKkk/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0959254" y="-824089"/>
            <a:ext cx="1490133" cy="1733975"/>
          </a:xfrm>
          <a:prstGeom prst="rect">
            <a:avLst/>
          </a:prstGeom>
          <a:noFill/>
        </p:spPr>
        <p:txBody>
          <a:bodyPr vert="horz" wrap="square" lIns="130048" tIns="65024" rIns="130048" bIns="65024" numCol="1" anchor="t" anchorCtr="0" compatLnSpc="1">
            <a:prstTxWarp prst="textNoShape">
              <a:avLst/>
            </a:prstTxWarp>
          </a:bodyPr>
          <a:lstStyle/>
          <a:p>
            <a:pPr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78" name="Rectangle 3"/>
          <p:cNvSpPr>
            <a:spLocks noChangeArrowheads="1"/>
          </p:cNvSpPr>
          <p:nvPr/>
        </p:nvSpPr>
        <p:spPr bwMode="auto">
          <a:xfrm>
            <a:off x="6196052" y="2647019"/>
            <a:ext cx="5734756" cy="542769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79" name="Oval 5"/>
          <p:cNvSpPr>
            <a:spLocks noChangeArrowheads="1"/>
          </p:cNvSpPr>
          <p:nvPr/>
        </p:nvSpPr>
        <p:spPr bwMode="auto">
          <a:xfrm>
            <a:off x="8714800" y="5087677"/>
            <a:ext cx="325120" cy="334151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94" name="Line 7"/>
          <p:cNvSpPr>
            <a:spLocks noChangeShapeType="1"/>
          </p:cNvSpPr>
          <p:nvPr/>
        </p:nvSpPr>
        <p:spPr bwMode="auto">
          <a:xfrm>
            <a:off x="8963156" y="5392477"/>
            <a:ext cx="713458" cy="2002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99" name="Line 8"/>
          <p:cNvSpPr>
            <a:spLocks noChangeShapeType="1"/>
          </p:cNvSpPr>
          <p:nvPr/>
        </p:nvSpPr>
        <p:spPr bwMode="auto">
          <a:xfrm>
            <a:off x="8922516" y="5415055"/>
            <a:ext cx="713458" cy="2002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02" name="Line 10"/>
          <p:cNvSpPr>
            <a:spLocks noChangeShapeType="1"/>
          </p:cNvSpPr>
          <p:nvPr/>
        </p:nvSpPr>
        <p:spPr bwMode="auto">
          <a:xfrm>
            <a:off x="8866072" y="5415054"/>
            <a:ext cx="722489" cy="202296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06" name="Line 12"/>
          <p:cNvSpPr>
            <a:spLocks noChangeShapeType="1"/>
          </p:cNvSpPr>
          <p:nvPr/>
        </p:nvSpPr>
        <p:spPr bwMode="auto">
          <a:xfrm flipV="1">
            <a:off x="8906712" y="3276940"/>
            <a:ext cx="471876" cy="1781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10" name="Line 13"/>
          <p:cNvSpPr>
            <a:spLocks noChangeShapeType="1"/>
          </p:cNvSpPr>
          <p:nvPr/>
        </p:nvSpPr>
        <p:spPr bwMode="auto">
          <a:xfrm flipV="1">
            <a:off x="8963157" y="3297259"/>
            <a:ext cx="456071" cy="183557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14" name="Line 14"/>
          <p:cNvSpPr>
            <a:spLocks noChangeShapeType="1"/>
          </p:cNvSpPr>
          <p:nvPr/>
        </p:nvSpPr>
        <p:spPr bwMode="auto">
          <a:xfrm flipV="1">
            <a:off x="9015086" y="3290486"/>
            <a:ext cx="483164" cy="1817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16" name="Line 15"/>
          <p:cNvSpPr>
            <a:spLocks noChangeShapeType="1"/>
          </p:cNvSpPr>
          <p:nvPr/>
        </p:nvSpPr>
        <p:spPr bwMode="auto">
          <a:xfrm flipH="1">
            <a:off x="9048952" y="5895962"/>
            <a:ext cx="60961" cy="26641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23" name="Line 16"/>
          <p:cNvSpPr>
            <a:spLocks noChangeShapeType="1"/>
          </p:cNvSpPr>
          <p:nvPr/>
        </p:nvSpPr>
        <p:spPr bwMode="auto">
          <a:xfrm>
            <a:off x="9121200" y="5898220"/>
            <a:ext cx="191912" cy="12417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26" name="Line 17"/>
          <p:cNvSpPr>
            <a:spLocks noChangeShapeType="1"/>
          </p:cNvSpPr>
          <p:nvPr/>
        </p:nvSpPr>
        <p:spPr bwMode="auto">
          <a:xfrm flipV="1">
            <a:off x="8936063" y="4191339"/>
            <a:ext cx="257387" cy="13321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27" name="Line 18"/>
          <p:cNvSpPr>
            <a:spLocks noChangeShapeType="1"/>
          </p:cNvSpPr>
          <p:nvPr/>
        </p:nvSpPr>
        <p:spPr bwMode="auto">
          <a:xfrm>
            <a:off x="9202481" y="4191339"/>
            <a:ext cx="121920" cy="3048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50230" fontAlgn="base">
              <a:spcBef>
                <a:spcPct val="0"/>
              </a:spcBef>
              <a:spcAft>
                <a:spcPct val="0"/>
              </a:spcAft>
            </a:pPr>
            <a:endParaRPr lang="he-IL" sz="2844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graphicFrame>
        <p:nvGraphicFramePr>
          <p:cNvPr id="128" name="Object 4"/>
          <p:cNvGraphicFramePr>
            <a:graphicFrameLocks noChangeAspect="1"/>
          </p:cNvGraphicFramePr>
          <p:nvPr>
            <p:extLst/>
          </p:nvPr>
        </p:nvGraphicFramePr>
        <p:xfrm>
          <a:off x="9419227" y="6216566"/>
          <a:ext cx="1165013" cy="372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65" name="Equation" r:id="rId5" imgW="774761" imgH="241592" progId="Equation.3">
                  <p:embed/>
                </p:oleObj>
              </mc:Choice>
              <mc:Fallback>
                <p:oleObj name="Equation" r:id="rId5" imgW="774761" imgH="241592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9227" y="6216566"/>
                        <a:ext cx="1165013" cy="3725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" name="Object 5"/>
          <p:cNvGraphicFramePr>
            <a:graphicFrameLocks noChangeAspect="1"/>
          </p:cNvGraphicFramePr>
          <p:nvPr>
            <p:extLst/>
          </p:nvPr>
        </p:nvGraphicFramePr>
        <p:xfrm>
          <a:off x="9340205" y="4022007"/>
          <a:ext cx="1338863" cy="431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66" name="Equation" r:id="rId7" imgW="889397" imgH="279797" progId="Equation.DSMT4">
                  <p:embed/>
                </p:oleObj>
              </mc:Choice>
              <mc:Fallback>
                <p:oleObj name="Equation" r:id="rId7" imgW="889397" imgH="279797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40205" y="4022007"/>
                        <a:ext cx="1338863" cy="4312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0" name="Group 49"/>
          <p:cNvGrpSpPr/>
          <p:nvPr/>
        </p:nvGrpSpPr>
        <p:grpSpPr>
          <a:xfrm>
            <a:off x="8149395" y="2845704"/>
            <a:ext cx="873759" cy="4901636"/>
            <a:chOff x="4852988" y="1819275"/>
            <a:chExt cx="614362" cy="3446463"/>
          </a:xfrm>
        </p:grpSpPr>
        <p:sp>
          <p:nvSpPr>
            <p:cNvPr id="131" name="Line 19"/>
            <p:cNvSpPr>
              <a:spLocks noChangeShapeType="1"/>
            </p:cNvSpPr>
            <p:nvPr/>
          </p:nvSpPr>
          <p:spPr bwMode="auto">
            <a:xfrm flipV="1">
              <a:off x="4951413" y="3587750"/>
              <a:ext cx="363538" cy="1360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650230" fontAlgn="base">
                <a:spcBef>
                  <a:spcPct val="0"/>
                </a:spcBef>
                <a:spcAft>
                  <a:spcPct val="0"/>
                </a:spcAft>
              </a:pPr>
              <a:endParaRPr lang="he-IL" sz="2844">
                <a:solidFill>
                  <a:prstClr val="black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grpSp>
          <p:nvGrpSpPr>
            <p:cNvPr id="132" name="Group 48"/>
            <p:cNvGrpSpPr/>
            <p:nvPr/>
          </p:nvGrpSpPr>
          <p:grpSpPr>
            <a:xfrm>
              <a:off x="4852988" y="1819275"/>
              <a:ext cx="614362" cy="3446463"/>
              <a:chOff x="4852988" y="1819275"/>
              <a:chExt cx="614362" cy="3446463"/>
            </a:xfrm>
          </p:grpSpPr>
          <p:sp>
            <p:nvSpPr>
              <p:cNvPr id="133" name="Oval 6"/>
              <p:cNvSpPr>
                <a:spLocks noChangeArrowheads="1"/>
              </p:cNvSpPr>
              <p:nvPr/>
            </p:nvSpPr>
            <p:spPr bwMode="auto">
              <a:xfrm>
                <a:off x="5238750" y="3390900"/>
                <a:ext cx="228600" cy="23495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650230" fontAlgn="base">
                  <a:spcBef>
                    <a:spcPct val="0"/>
                  </a:spcBef>
                  <a:spcAft>
                    <a:spcPct val="0"/>
                  </a:spcAft>
                </a:pPr>
                <a:endParaRPr lang="he-IL" sz="2844">
                  <a:solidFill>
                    <a:prstClr val="black"/>
                  </a:solidFill>
                  <a:ea typeface="MS PGothic" pitchFamily="34" charset="-128"/>
                </a:endParaRPr>
              </a:p>
            </p:txBody>
          </p:sp>
          <p:sp>
            <p:nvSpPr>
              <p:cNvPr id="134" name="Line 20"/>
              <p:cNvSpPr>
                <a:spLocks noChangeShapeType="1"/>
              </p:cNvSpPr>
              <p:nvPr/>
            </p:nvSpPr>
            <p:spPr bwMode="auto">
              <a:xfrm flipH="1" flipV="1">
                <a:off x="4951413" y="2085975"/>
                <a:ext cx="363538" cy="13128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defTabSz="650230" fontAlgn="base">
                  <a:spcBef>
                    <a:spcPct val="0"/>
                  </a:spcBef>
                  <a:spcAft>
                    <a:spcPct val="0"/>
                  </a:spcAft>
                </a:pPr>
                <a:endParaRPr lang="he-IL" sz="2844" dirty="0">
                  <a:solidFill>
                    <a:prstClr val="black"/>
                  </a:solidFill>
                  <a:latin typeface="Arial" pitchFamily="34" charset="0"/>
                  <a:ea typeface="MS PGothic" pitchFamily="34" charset="-128"/>
                </a:endParaRPr>
              </a:p>
            </p:txBody>
          </p:sp>
          <p:graphicFrame>
            <p:nvGraphicFramePr>
              <p:cNvPr id="135" name="Object 3"/>
              <p:cNvGraphicFramePr>
                <a:graphicFrameLocks noChangeAspect="1"/>
              </p:cNvGraphicFramePr>
              <p:nvPr/>
            </p:nvGraphicFramePr>
            <p:xfrm>
              <a:off x="4852988" y="5030788"/>
              <a:ext cx="127000" cy="2349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267" name="Equation" r:id="rId9" imgW="76200" imgH="139700" progId="Equation.3">
                      <p:embed/>
                    </p:oleObj>
                  </mc:Choice>
                  <mc:Fallback>
                    <p:oleObj name="Equation" r:id="rId9" imgW="76200" imgH="139700" progId="Equation.3">
                      <p:embed/>
                      <p:pic>
                        <p:nvPicPr>
                          <p:cNvPr id="0" name="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52988" y="5030788"/>
                            <a:ext cx="127000" cy="2349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bg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6" name="Object 6"/>
              <p:cNvGraphicFramePr>
                <a:graphicFrameLocks noChangeAspect="1"/>
              </p:cNvGraphicFramePr>
              <p:nvPr/>
            </p:nvGraphicFramePr>
            <p:xfrm>
              <a:off x="5214144" y="4129088"/>
              <a:ext cx="201612" cy="2635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268" name="Equation" r:id="rId11" imgW="190440" imgH="241200" progId="Equation.DSMT4">
                      <p:embed/>
                    </p:oleObj>
                  </mc:Choice>
                  <mc:Fallback>
                    <p:oleObj name="Equation" r:id="rId11" imgW="190440" imgH="241200" progId="Equation.DSMT4">
                      <p:embed/>
                      <p:pic>
                        <p:nvPicPr>
                          <p:cNvPr id="0" name="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14144" y="4129088"/>
                            <a:ext cx="201612" cy="2635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bg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7" name="Object 7"/>
              <p:cNvGraphicFramePr>
                <a:graphicFrameLocks noChangeAspect="1"/>
              </p:cNvGraphicFramePr>
              <p:nvPr/>
            </p:nvGraphicFramePr>
            <p:xfrm>
              <a:off x="5214144" y="2574925"/>
              <a:ext cx="201613" cy="2619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269" name="Equation" r:id="rId13" imgW="190440" imgH="241200" progId="Equation.DSMT4">
                      <p:embed/>
                    </p:oleObj>
                  </mc:Choice>
                  <mc:Fallback>
                    <p:oleObj name="Equation" r:id="rId13" imgW="190440" imgH="241200" progId="Equation.DSMT4">
                      <p:embed/>
                      <p:pic>
                        <p:nvPicPr>
                          <p:cNvPr id="0" name="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14144" y="2574925"/>
                            <a:ext cx="201613" cy="2619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bg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8" name="Object 9"/>
              <p:cNvGraphicFramePr>
                <a:graphicFrameLocks noChangeAspect="1"/>
              </p:cNvGraphicFramePr>
              <p:nvPr/>
            </p:nvGraphicFramePr>
            <p:xfrm>
              <a:off x="4859338" y="1819275"/>
              <a:ext cx="125413" cy="2333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270" name="Equation" r:id="rId15" imgW="76200" imgH="139700" progId="Equation.3">
                      <p:embed/>
                    </p:oleObj>
                  </mc:Choice>
                  <mc:Fallback>
                    <p:oleObj name="Equation" r:id="rId15" imgW="76200" imgH="139700" progId="Equation.3">
                      <p:embed/>
                      <p:pic>
                        <p:nvPicPr>
                          <p:cNvPr id="0" name="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59338" y="1819275"/>
                            <a:ext cx="125413" cy="23336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bg2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50" name="Title 2"/>
          <p:cNvSpPr txBox="1">
            <a:spLocks/>
          </p:cNvSpPr>
          <p:nvPr/>
        </p:nvSpPr>
        <p:spPr>
          <a:xfrm>
            <a:off x="650240" y="348915"/>
            <a:ext cx="11379200" cy="1018257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982" b="1" i="1" dirty="0"/>
          </a:p>
        </p:txBody>
      </p:sp>
      <p:sp>
        <p:nvSpPr>
          <p:cNvPr id="49" name="Oval 48"/>
          <p:cNvSpPr/>
          <p:nvPr/>
        </p:nvSpPr>
        <p:spPr>
          <a:xfrm>
            <a:off x="8248880" y="4659386"/>
            <a:ext cx="1151539" cy="115153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>
              <a:solidFill>
                <a:srgbClr val="F8FFFF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423619" y="2131499"/>
            <a:ext cx="1369286" cy="53001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44" dirty="0">
                <a:solidFill>
                  <a:srgbClr val="F8FFFF"/>
                </a:solidFill>
              </a:rPr>
              <a:t>Couplings: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645652" y="2850110"/>
            <a:ext cx="3180260" cy="96770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44" dirty="0">
                <a:solidFill>
                  <a:srgbClr val="F8FFFF"/>
                </a:solidFill>
              </a:rPr>
              <a:t>U(1): </a:t>
            </a:r>
            <a:r>
              <a:rPr lang="en-US" sz="2844" dirty="0" err="1">
                <a:solidFill>
                  <a:srgbClr val="F8FFFF"/>
                </a:solidFill>
              </a:rPr>
              <a:t>anapole</a:t>
            </a:r>
            <a:r>
              <a:rPr lang="en-US" sz="2844" dirty="0">
                <a:solidFill>
                  <a:srgbClr val="F8FFFF"/>
                </a:solidFill>
              </a:rPr>
              <a:t>,</a:t>
            </a:r>
            <a:br>
              <a:rPr lang="en-US" sz="2844" dirty="0">
                <a:solidFill>
                  <a:srgbClr val="F8FFFF"/>
                </a:solidFill>
              </a:rPr>
            </a:br>
            <a:r>
              <a:rPr lang="en-US" sz="2844" dirty="0">
                <a:solidFill>
                  <a:srgbClr val="F8FFFF"/>
                </a:solidFill>
              </a:rPr>
              <a:t>          E/M dipole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652528" y="4068547"/>
            <a:ext cx="3199020" cy="53001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44" dirty="0">
                <a:solidFill>
                  <a:srgbClr val="F8FFFF"/>
                </a:solidFill>
              </a:rPr>
              <a:t>Scalar, Pseudo-scalar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651390" y="4893031"/>
            <a:ext cx="3211374" cy="53001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44" dirty="0">
                <a:solidFill>
                  <a:srgbClr val="F8FFFF"/>
                </a:solidFill>
              </a:rPr>
              <a:t>Vector, Axial-vector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616647" y="6377611"/>
            <a:ext cx="2771913" cy="53001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44" dirty="0">
                <a:solidFill>
                  <a:srgbClr val="F8FFFF"/>
                </a:solidFill>
              </a:rPr>
              <a:t>Tensor, Pseudo-tensor</a:t>
            </a:r>
          </a:p>
        </p:txBody>
      </p:sp>
      <p:cxnSp>
        <p:nvCxnSpPr>
          <p:cNvPr id="56" name="Straight Connector 55"/>
          <p:cNvCxnSpPr>
            <a:stCxn id="49" idx="1"/>
            <a:endCxn id="56" idx="3"/>
          </p:cNvCxnSpPr>
          <p:nvPr/>
        </p:nvCxnSpPr>
        <p:spPr>
          <a:xfrm flipH="1" flipV="1">
            <a:off x="7825912" y="3309723"/>
            <a:ext cx="591607" cy="151830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 flipV="1">
            <a:off x="7851548" y="4331183"/>
            <a:ext cx="469619" cy="65740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49" idx="2"/>
          </p:cNvCxnSpPr>
          <p:nvPr/>
        </p:nvCxnSpPr>
        <p:spPr>
          <a:xfrm flipH="1" flipV="1">
            <a:off x="7862763" y="5155667"/>
            <a:ext cx="386118" cy="7948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endCxn id="55" idx="3"/>
          </p:cNvCxnSpPr>
          <p:nvPr/>
        </p:nvCxnSpPr>
        <p:spPr>
          <a:xfrm flipH="1">
            <a:off x="7388560" y="5441118"/>
            <a:ext cx="909794" cy="120150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1" y="4061913"/>
                <a:ext cx="4518706" cy="967701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844" i="1" smtClean="0">
                            <a:solidFill>
                              <a:srgbClr val="F8FFFF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844" i="1">
                            <a:solidFill>
                              <a:srgbClr val="F8FFFF"/>
                            </a:solidFill>
                            <a:latin typeface="Cambria Math" charset="0"/>
                          </a:rPr>
                          <m:t>𝜒</m:t>
                        </m:r>
                      </m:e>
                    </m:acc>
                    <m:r>
                      <a:rPr lang="en-US" sz="2844" i="1">
                        <a:solidFill>
                          <a:srgbClr val="F8FFFF"/>
                        </a:solidFill>
                        <a:latin typeface="Cambria Math" charset="0"/>
                      </a:rPr>
                      <m:t>𝜒</m:t>
                    </m:r>
                    <m:d>
                      <m:dPr>
                        <m:begChr m:val="〈"/>
                        <m:endChr m:val="〉"/>
                        <m:ctrlPr>
                          <a:rPr lang="en-US" sz="2844" i="1">
                            <a:solidFill>
                              <a:srgbClr val="F8FFFF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844">
                            <a:solidFill>
                              <a:srgbClr val="F8FFFF"/>
                            </a:solidFill>
                            <a:latin typeface="Cambria Math" charset="0"/>
                          </a:rPr>
                          <m:t>Ψ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2844" i="1">
                                <a:solidFill>
                                  <a:srgbClr val="F8FFFF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sz="2844" i="1">
                                    <a:solidFill>
                                      <a:srgbClr val="F8FFFF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844" i="1">
                                    <a:solidFill>
                                      <a:srgbClr val="F8FFFF"/>
                                    </a:solidFill>
                                    <a:latin typeface="Cambria Math" charset="0"/>
                                  </a:rPr>
                                  <m:t>𝑞</m:t>
                                </m:r>
                              </m:e>
                            </m:acc>
                            <m:r>
                              <a:rPr lang="en-US" sz="2844" i="1">
                                <a:solidFill>
                                  <a:srgbClr val="F8FFFF"/>
                                </a:solidFill>
                                <a:latin typeface="Cambria Math" charset="0"/>
                              </a:rPr>
                              <m:t>𝑞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en-US" sz="2844">
                            <a:solidFill>
                              <a:srgbClr val="F8FFFF"/>
                            </a:solidFill>
                            <a:latin typeface="Cambria Math" charset="0"/>
                          </a:rPr>
                          <m:t>Ψ</m:t>
                        </m:r>
                      </m:e>
                    </m:d>
                  </m:oMath>
                </a14:m>
                <a:r>
                  <a:rPr lang="en-US" sz="2844" dirty="0">
                    <a:solidFill>
                      <a:srgbClr val="F8FFFF"/>
                    </a:solidFill>
                  </a:rPr>
                  <a:t> ;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844" i="1">
                            <a:solidFill>
                              <a:srgbClr val="F8FFFF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844" i="1">
                            <a:solidFill>
                              <a:srgbClr val="F8FFFF"/>
                            </a:solidFill>
                            <a:latin typeface="Cambria Math" charset="0"/>
                          </a:rPr>
                          <m:t>𝜒</m:t>
                        </m:r>
                      </m:e>
                    </m:acc>
                    <m:sSub>
                      <m:sSubPr>
                        <m:ctrlPr>
                          <a:rPr lang="en-US" sz="2844" i="1">
                            <a:solidFill>
                              <a:srgbClr val="F8FFFF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44" i="1">
                            <a:solidFill>
                              <a:srgbClr val="F8FFFF"/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2844" i="1">
                            <a:solidFill>
                              <a:srgbClr val="F8FFFF"/>
                            </a:solidFill>
                            <a:latin typeface="Cambria Math" charset="0"/>
                          </a:rPr>
                          <m:t>5</m:t>
                        </m:r>
                      </m:sub>
                    </m:sSub>
                    <m:r>
                      <a:rPr lang="en-US" sz="2844" i="1">
                        <a:solidFill>
                          <a:srgbClr val="F8FFFF"/>
                        </a:solidFill>
                        <a:latin typeface="Cambria Math" charset="0"/>
                      </a:rPr>
                      <m:t>𝜒</m:t>
                    </m:r>
                    <m:d>
                      <m:dPr>
                        <m:begChr m:val="〈"/>
                        <m:endChr m:val="〉"/>
                        <m:ctrlPr>
                          <a:rPr lang="en-US" sz="2844" i="1">
                            <a:solidFill>
                              <a:srgbClr val="F8FFFF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844">
                            <a:solidFill>
                              <a:srgbClr val="F8FFFF"/>
                            </a:solidFill>
                            <a:latin typeface="Cambria Math" charset="0"/>
                          </a:rPr>
                          <m:t>Ψ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2844" i="1">
                                <a:solidFill>
                                  <a:srgbClr val="F8FFFF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sz="2844" i="1">
                                    <a:solidFill>
                                      <a:srgbClr val="F8FFFF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844" i="1">
                                    <a:solidFill>
                                      <a:srgbClr val="F8FFFF"/>
                                    </a:solidFill>
                                    <a:latin typeface="Cambria Math" charset="0"/>
                                  </a:rPr>
                                  <m:t>𝑞</m:t>
                                </m:r>
                              </m:e>
                            </m:acc>
                            <m:sSub>
                              <m:sSubPr>
                                <m:ctrlPr>
                                  <a:rPr lang="en-US" sz="2844" i="1">
                                    <a:solidFill>
                                      <a:srgbClr val="F8FFFF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844" i="1">
                                    <a:solidFill>
                                      <a:srgbClr val="F8FFFF"/>
                                    </a:solidFill>
                                    <a:latin typeface="Cambria Math" charset="0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lang="en-US" sz="2844" i="1">
                                    <a:solidFill>
                                      <a:srgbClr val="F8FFFF"/>
                                    </a:solidFill>
                                    <a:latin typeface="Cambria Math" charset="0"/>
                                  </a:rPr>
                                  <m:t>5</m:t>
                                </m:r>
                              </m:sub>
                            </m:sSub>
                            <m:r>
                              <a:rPr lang="en-US" sz="2844" i="1">
                                <a:solidFill>
                                  <a:srgbClr val="F8FFFF"/>
                                </a:solidFill>
                                <a:latin typeface="Cambria Math" charset="0"/>
                              </a:rPr>
                              <m:t>𝑞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en-US" sz="2844">
                            <a:solidFill>
                              <a:srgbClr val="F8FFFF"/>
                            </a:solidFill>
                            <a:latin typeface="Cambria Math" charset="0"/>
                          </a:rPr>
                          <m:t>Ψ</m:t>
                        </m:r>
                      </m:e>
                    </m:d>
                  </m:oMath>
                </a14:m>
                <a:endParaRPr lang="en-US" sz="2844" dirty="0">
                  <a:solidFill>
                    <a:srgbClr val="F8FFFF"/>
                  </a:solidFill>
                </a:endParaRPr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4061913"/>
                <a:ext cx="4518706" cy="967701"/>
              </a:xfrm>
              <a:prstGeom prst="rect">
                <a:avLst/>
              </a:prstGeom>
              <a:blipFill rotWithShape="0">
                <a:blip r:embed="rId16"/>
                <a:stretch>
                  <a:fillRect l="-2550" b="-15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-1" y="4895972"/>
                <a:ext cx="4518706" cy="1038361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844" i="1" smtClean="0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𝜒</m:t>
                          </m:r>
                        </m:e>
                      </m:acc>
                      <m:sSub>
                        <m:sSubPr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  <m:r>
                        <a:rPr lang="en-US" sz="2844" i="1">
                          <a:solidFill>
                            <a:srgbClr val="F8FFFF"/>
                          </a:solidFill>
                          <a:latin typeface="Cambria Math" charset="0"/>
                        </a:rPr>
                        <m:t>𝜒</m:t>
                      </m:r>
                      <m:d>
                        <m:dPr>
                          <m:begChr m:val="〈"/>
                          <m:endChr m:val="〉"/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44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Ψ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𝑞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𝜇</m:t>
                                  </m:r>
                                </m:sup>
                              </m:sSup>
                              <m: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2844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Ψ</m:t>
                          </m:r>
                        </m:e>
                      </m:d>
                    </m:oMath>
                  </m:oMathPara>
                </a14:m>
                <a:endParaRPr lang="en-US" sz="2844" dirty="0">
                  <a:solidFill>
                    <a:srgbClr val="F8FFFF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𝜒</m:t>
                          </m:r>
                        </m:e>
                      </m:acc>
                      <m:sSub>
                        <m:sSubPr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5</m:t>
                          </m:r>
                        </m:sub>
                      </m:sSub>
                      <m:r>
                        <a:rPr lang="en-US" sz="2844" i="1">
                          <a:solidFill>
                            <a:srgbClr val="F8FFFF"/>
                          </a:solidFill>
                          <a:latin typeface="Cambria Math" charset="0"/>
                        </a:rPr>
                        <m:t>𝜒</m:t>
                      </m:r>
                      <m:d>
                        <m:dPr>
                          <m:begChr m:val="〈"/>
                          <m:endChr m:val="〉"/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44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Ψ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𝑞</m:t>
                                  </m:r>
                                </m:e>
                              </m:acc>
                              <m:sSub>
                                <m:sSubPr>
                                  <m:ctrlP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sSup>
                                    <m:sSupPr>
                                      <m:ctrlPr>
                                        <a:rPr lang="en-US" sz="2844" i="1">
                                          <a:solidFill>
                                            <a:srgbClr val="F8FFFF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44" i="1">
                                          <a:solidFill>
                                            <a:srgbClr val="F8FFFF"/>
                                          </a:solidFill>
                                          <a:latin typeface="Cambria Math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sz="2844" i="1">
                                          <a:solidFill>
                                            <a:srgbClr val="F8FFFF"/>
                                          </a:solidFill>
                                          <a:latin typeface="Cambria Math" charset="0"/>
                                        </a:rPr>
                                        <m:t>𝜇</m:t>
                                      </m:r>
                                    </m:sup>
                                  </m:sSup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5</m:t>
                                  </m:r>
                                </m:sub>
                              </m:sSub>
                              <m: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2844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Ψ</m:t>
                          </m:r>
                        </m:e>
                      </m:d>
                    </m:oMath>
                  </m:oMathPara>
                </a14:m>
                <a:endParaRPr lang="en-US" sz="2844" dirty="0">
                  <a:solidFill>
                    <a:srgbClr val="F8FFFF"/>
                  </a:solidFill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4895972"/>
                <a:ext cx="4518706" cy="1038361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-10935" y="6388391"/>
                <a:ext cx="4518706" cy="1038361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0"/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844" i="1" smtClean="0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𝜒</m:t>
                          </m:r>
                        </m:e>
                      </m:acc>
                      <m:sSub>
                        <m:sSubPr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𝜇𝜈</m:t>
                          </m:r>
                        </m:sub>
                      </m:sSub>
                      <m:r>
                        <a:rPr lang="en-US" sz="2844" i="1">
                          <a:solidFill>
                            <a:srgbClr val="F8FFFF"/>
                          </a:solidFill>
                          <a:latin typeface="Cambria Math" charset="0"/>
                        </a:rPr>
                        <m:t>𝜒</m:t>
                      </m:r>
                      <m:d>
                        <m:dPr>
                          <m:begChr m:val="〈"/>
                          <m:endChr m:val="〉"/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44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Ψ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𝑞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𝜇𝜈</m:t>
                                  </m:r>
                                </m:sup>
                              </m:sSup>
                              <m: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2844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Ψ</m:t>
                          </m:r>
                        </m:e>
                      </m:d>
                    </m:oMath>
                  </m:oMathPara>
                </a14:m>
                <a:endParaRPr lang="en-US" sz="2844" dirty="0">
                  <a:solidFill>
                    <a:srgbClr val="F8FFFF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𝜒</m:t>
                          </m:r>
                        </m:e>
                      </m:acc>
                      <m:sSub>
                        <m:sSubPr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  <m:t>𝜇𝜈</m:t>
                              </m:r>
                            </m:sub>
                          </m:sSub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5</m:t>
                          </m:r>
                        </m:sub>
                      </m:sSub>
                      <m:r>
                        <a:rPr lang="en-US" sz="2844" i="1">
                          <a:solidFill>
                            <a:srgbClr val="F8FFFF"/>
                          </a:solidFill>
                          <a:latin typeface="Cambria Math" charset="0"/>
                        </a:rPr>
                        <m:t>𝜒</m:t>
                      </m:r>
                      <m:d>
                        <m:dPr>
                          <m:begChr m:val="〈"/>
                          <m:endChr m:val="〉"/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44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Ψ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𝑞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𝜇𝜈</m:t>
                                  </m:r>
                                </m:sup>
                              </m:sSup>
                              <m: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2844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Ψ</m:t>
                          </m:r>
                        </m:e>
                      </m:d>
                    </m:oMath>
                  </m:oMathPara>
                </a14:m>
                <a:endParaRPr lang="en-US" sz="2844" dirty="0">
                  <a:solidFill>
                    <a:srgbClr val="F8FFFF"/>
                  </a:solidFill>
                </a:endParaRP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935" y="6388391"/>
                <a:ext cx="4518706" cy="1038361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  <a:effectLst>
                <a:softEdge rad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/>
          <p:cNvSpPr txBox="1"/>
          <p:nvPr/>
        </p:nvSpPr>
        <p:spPr>
          <a:xfrm>
            <a:off x="741315" y="2121747"/>
            <a:ext cx="2629246" cy="53001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44" dirty="0">
                <a:solidFill>
                  <a:srgbClr val="F8FFFF"/>
                </a:solidFill>
              </a:rPr>
              <a:t>Effective </a:t>
            </a:r>
            <a:r>
              <a:rPr lang="en-US" sz="2844" dirty="0" err="1">
                <a:solidFill>
                  <a:srgbClr val="F8FFFF"/>
                </a:solidFill>
              </a:rPr>
              <a:t>Lagrangians</a:t>
            </a:r>
            <a:endParaRPr lang="en-US" sz="2844" dirty="0">
              <a:solidFill>
                <a:srgbClr val="F8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-10936" y="2855417"/>
                <a:ext cx="4518706" cy="83612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44" i="1" smtClean="0">
                          <a:solidFill>
                            <a:srgbClr val="F8FFFF"/>
                          </a:solidFill>
                          <a:latin typeface="Cambria Math" charset="0"/>
                        </a:rPr>
                        <m:t>𝑒</m:t>
                      </m:r>
                      <m:r>
                        <a:rPr lang="en-US" sz="2844" i="1" smtClean="0">
                          <a:solidFill>
                            <a:srgbClr val="F8FFFF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en-US" sz="2844" i="1" smtClean="0">
                          <a:solidFill>
                            <a:srgbClr val="F8FFFF"/>
                          </a:solidFill>
                          <a:latin typeface="Cambria Math" charset="0"/>
                        </a:rPr>
                        <m:t>𝑔</m:t>
                      </m:r>
                      <m:r>
                        <a:rPr lang="en-US" sz="2844" i="1" smtClean="0">
                          <a:solidFill>
                            <a:srgbClr val="F8FFFF"/>
                          </a:solidFill>
                          <a:latin typeface="Cambria Math" charset="0"/>
                        </a:rPr>
                        <m:t>., </m:t>
                      </m:r>
                      <m:f>
                        <m:fPr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𝜇</m:t>
                          </m:r>
                        </m:num>
                        <m:den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  <m:acc>
                        <m:accPr>
                          <m:chr m:val="̅"/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𝜒</m:t>
                          </m:r>
                        </m:e>
                      </m:acc>
                      <m:sSub>
                        <m:sSubPr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𝜇𝜈</m:t>
                          </m:r>
                        </m:sub>
                      </m:sSub>
                      <m:r>
                        <a:rPr lang="en-US" sz="2844" i="1">
                          <a:solidFill>
                            <a:srgbClr val="F8FFFF"/>
                          </a:solidFill>
                          <a:latin typeface="Cambria Math" charset="0"/>
                        </a:rPr>
                        <m:t>𝜒</m:t>
                      </m:r>
                      <m:sSup>
                        <m:sSupPr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𝐹</m:t>
                          </m:r>
                        </m:e>
                        <m:sup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𝜇𝜈</m:t>
                          </m:r>
                        </m:sup>
                      </m:sSup>
                    </m:oMath>
                  </m:oMathPara>
                </a14:m>
                <a:endParaRPr lang="en-US" sz="2844" dirty="0">
                  <a:solidFill>
                    <a:srgbClr val="F8FFFF"/>
                  </a:solidFill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936" y="2855417"/>
                <a:ext cx="4518706" cy="836126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/>
          <p:cNvSpPr txBox="1"/>
          <p:nvPr/>
        </p:nvSpPr>
        <p:spPr>
          <a:xfrm>
            <a:off x="4651390" y="4893031"/>
            <a:ext cx="3211374" cy="53001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44" dirty="0">
                <a:solidFill>
                  <a:srgbClr val="F8FFFF"/>
                </a:solidFill>
              </a:rPr>
              <a:t>Vector, Axial-vector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-1" y="4895972"/>
                <a:ext cx="4518706" cy="1038361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844" i="1" smtClean="0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𝜒</m:t>
                          </m:r>
                        </m:e>
                      </m:acc>
                      <m:sSub>
                        <m:sSubPr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  <m:r>
                        <a:rPr lang="en-US" sz="2844" i="1">
                          <a:solidFill>
                            <a:srgbClr val="F8FFFF"/>
                          </a:solidFill>
                          <a:latin typeface="Cambria Math" charset="0"/>
                        </a:rPr>
                        <m:t>𝜒</m:t>
                      </m:r>
                      <m:d>
                        <m:dPr>
                          <m:begChr m:val="〈"/>
                          <m:endChr m:val="〉"/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44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Ψ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𝑞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𝜇</m:t>
                                  </m:r>
                                </m:sup>
                              </m:sSup>
                              <m: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2844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Ψ</m:t>
                          </m:r>
                        </m:e>
                      </m:d>
                    </m:oMath>
                  </m:oMathPara>
                </a14:m>
                <a:endParaRPr lang="en-US" sz="2844" dirty="0">
                  <a:solidFill>
                    <a:srgbClr val="F8FFFF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𝜒</m:t>
                          </m:r>
                        </m:e>
                      </m:acc>
                      <m:sSub>
                        <m:sSubPr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5</m:t>
                          </m:r>
                        </m:sub>
                      </m:sSub>
                      <m:r>
                        <a:rPr lang="en-US" sz="2844" i="1">
                          <a:solidFill>
                            <a:srgbClr val="F8FFFF"/>
                          </a:solidFill>
                          <a:latin typeface="Cambria Math" charset="0"/>
                        </a:rPr>
                        <m:t>𝜒</m:t>
                      </m:r>
                      <m:d>
                        <m:dPr>
                          <m:begChr m:val="〈"/>
                          <m:endChr m:val="〉"/>
                          <m:ctrlPr>
                            <a:rPr lang="en-US" sz="2844" i="1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44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Ψ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𝑞</m:t>
                                  </m:r>
                                </m:e>
                              </m:acc>
                              <m:sSub>
                                <m:sSubPr>
                                  <m:ctrlP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sSup>
                                    <m:sSupPr>
                                      <m:ctrlPr>
                                        <a:rPr lang="en-US" sz="2844" i="1">
                                          <a:solidFill>
                                            <a:srgbClr val="F8FFFF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44" i="1">
                                          <a:solidFill>
                                            <a:srgbClr val="F8FFFF"/>
                                          </a:solidFill>
                                          <a:latin typeface="Cambria Math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sz="2844" i="1">
                                          <a:solidFill>
                                            <a:srgbClr val="F8FFFF"/>
                                          </a:solidFill>
                                          <a:latin typeface="Cambria Math" charset="0"/>
                                        </a:rPr>
                                        <m:t>𝜇</m:t>
                                      </m:r>
                                    </m:sup>
                                  </m:sSup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sz="2844" i="1">
                                      <a:solidFill>
                                        <a:srgbClr val="F8FFFF"/>
                                      </a:solidFill>
                                      <a:latin typeface="Cambria Math" charset="0"/>
                                    </a:rPr>
                                    <m:t>5</m:t>
                                  </m:r>
                                </m:sub>
                              </m:sSub>
                              <m:r>
                                <a:rPr lang="en-US" sz="2844" i="1">
                                  <a:solidFill>
                                    <a:srgbClr val="F8FFFF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2844">
                              <a:solidFill>
                                <a:srgbClr val="F8FFFF"/>
                              </a:solidFill>
                              <a:latin typeface="Cambria Math" charset="0"/>
                            </a:rPr>
                            <m:t>Ψ</m:t>
                          </m:r>
                        </m:e>
                      </m:d>
                    </m:oMath>
                  </m:oMathPara>
                </a14:m>
                <a:endParaRPr lang="en-US" sz="2844" dirty="0">
                  <a:solidFill>
                    <a:srgbClr val="F8FFFF"/>
                  </a:solidFill>
                </a:endParaRPr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4895972"/>
                <a:ext cx="4518706" cy="1038361"/>
              </a:xfrm>
              <a:prstGeom prst="rect">
                <a:avLst/>
              </a:prstGeom>
              <a:blipFill rotWithShape="0">
                <a:blip r:embed="rId23"/>
                <a:stretch>
                  <a:fillRect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TextBox 75"/>
          <p:cNvSpPr txBox="1"/>
          <p:nvPr/>
        </p:nvSpPr>
        <p:spPr>
          <a:xfrm rot="2976008">
            <a:off x="6888961" y="4128382"/>
            <a:ext cx="6173485" cy="53001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44" dirty="0">
                <a:solidFill>
                  <a:srgbClr val="F8FFFF"/>
                </a:solidFill>
                <a:latin typeface="Chalkduster" charset="0"/>
                <a:ea typeface="Chalkduster" charset="0"/>
                <a:cs typeface="Chalkduster" charset="0"/>
              </a:rPr>
              <a:t>This is the Weak Interaction</a:t>
            </a:r>
          </a:p>
        </p:txBody>
      </p:sp>
      <p:cxnSp>
        <p:nvCxnSpPr>
          <p:cNvPr id="77" name="Straight Arrow Connector 76"/>
          <p:cNvCxnSpPr>
            <a:stCxn id="74" idx="2"/>
          </p:cNvCxnSpPr>
          <p:nvPr/>
        </p:nvCxnSpPr>
        <p:spPr>
          <a:xfrm flipH="1">
            <a:off x="7862764" y="4565148"/>
            <a:ext cx="1911125" cy="592892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36370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</p:spPr>
        <p:txBody>
          <a:bodyPr/>
          <a:lstStyle/>
          <a:p>
            <a:pPr rtl="0"/>
            <a:r>
              <a:rPr lang="en-US" dirty="0"/>
              <a:t>Lee-Yang </a:t>
            </a:r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Size of “New Physics” Beyond Standard Model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22" y="2260600"/>
            <a:ext cx="10095528" cy="260632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05657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06400" y="516342"/>
            <a:ext cx="11176000" cy="398058"/>
          </a:xfrm>
        </p:spPr>
        <p:txBody>
          <a:bodyPr/>
          <a:lstStyle/>
          <a:p>
            <a:pPr rtl="0"/>
            <a:r>
              <a:rPr lang="en-US" dirty="0"/>
              <a:t>Lee-Yang </a:t>
            </a:r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Size of “New Physics” Beyond Standard Model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22" y="2260600"/>
            <a:ext cx="10095528" cy="260632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9</a:t>
            </a:fld>
            <a:endParaRPr lang="uk-U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300" y="5283802"/>
            <a:ext cx="2197100" cy="825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69457" y="5754049"/>
            <a:ext cx="363369" cy="418481"/>
          </a:xfrm>
          <a:prstGeom prst="rect">
            <a:avLst/>
          </a:prstGeom>
          <a:solidFill>
            <a:schemeClr val="accent2">
              <a:alpha val="46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p:sp>
        <p:nvSpPr>
          <p:cNvPr id="12" name="Rectangle 11"/>
          <p:cNvSpPr/>
          <p:nvPr/>
        </p:nvSpPr>
        <p:spPr>
          <a:xfrm>
            <a:off x="3924300" y="6847594"/>
            <a:ext cx="3096459" cy="745051"/>
          </a:xfrm>
          <a:prstGeom prst="rect">
            <a:avLst/>
          </a:prstGeom>
          <a:solidFill>
            <a:schemeClr val="accent2">
              <a:alpha val="46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44" smtClean="0"/>
              <a:t>NEW PHYSICS SCALE</a:t>
            </a:r>
            <a:endParaRPr lang="en-US" sz="2844"/>
          </a:p>
        </p:txBody>
      </p:sp>
      <p:cxnSp>
        <p:nvCxnSpPr>
          <p:cNvPr id="13" name="Straight Connector 12"/>
          <p:cNvCxnSpPr>
            <a:stCxn id="11" idx="2"/>
            <a:endCxn id="12" idx="0"/>
          </p:cNvCxnSpPr>
          <p:nvPr/>
        </p:nvCxnSpPr>
        <p:spPr>
          <a:xfrm>
            <a:off x="5451142" y="6172530"/>
            <a:ext cx="21388" cy="675064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06400" y="7909604"/>
                <a:ext cx="11957954" cy="8426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2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dirty="0" smtClean="0">
                    <a:solidFill>
                      <a:schemeClr val="bg2"/>
                    </a:solidFill>
                    <a:latin typeface="Casual" charset="0"/>
                    <a:ea typeface="Casual" charset="0"/>
                    <a:cs typeface="Casual" charset="0"/>
                  </a:rPr>
                  <a:t>For the simplest BSM operator (n=2), a </a:t>
                </a:r>
                <a:r>
                  <a:rPr lang="he-IL" sz="2800" dirty="0" smtClean="0">
                    <a:solidFill>
                      <a:schemeClr val="bg2"/>
                    </a:solidFill>
                    <a:latin typeface="Casual" charset="0"/>
                    <a:ea typeface="Casual" charset="0"/>
                    <a:cs typeface="Casual" charset="0"/>
                  </a:rPr>
                  <a:t>3</a:t>
                </a:r>
                <a:r>
                  <a:rPr lang="en-US" sz="2800" dirty="0" smtClean="0">
                    <a:solidFill>
                      <a:schemeClr val="bg2"/>
                    </a:solidFill>
                    <a:latin typeface="Casual" charset="0"/>
                    <a:ea typeface="Casual" charset="0"/>
                    <a:cs typeface="Casual" charset="0"/>
                  </a:rPr>
                  <a:t> </a:t>
                </a:r>
                <a:r>
                  <a:rPr lang="en-US" sz="2800" dirty="0" err="1" smtClean="0">
                    <a:solidFill>
                      <a:schemeClr val="bg2"/>
                    </a:solidFill>
                    <a:latin typeface="Casual" charset="0"/>
                    <a:ea typeface="Casual" charset="0"/>
                    <a:cs typeface="Casual" charset="0"/>
                  </a:rPr>
                  <a:t>TeV</a:t>
                </a:r>
                <a:r>
                  <a:rPr lang="en-US" sz="2800" dirty="0" smtClean="0">
                    <a:solidFill>
                      <a:schemeClr val="bg2"/>
                    </a:solidFill>
                    <a:latin typeface="Casual" charset="0"/>
                    <a:ea typeface="Casual" charset="0"/>
                    <a:cs typeface="Casual" charset="0"/>
                  </a:rPr>
                  <a:t> scale means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bg2"/>
                            </a:solidFill>
                            <a:latin typeface="Cambria Math" charset="0"/>
                            <a:ea typeface="Casual" charset="0"/>
                            <a:cs typeface="Casual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2"/>
                            </a:solidFill>
                            <a:latin typeface="Cambria Math" charset="0"/>
                            <a:ea typeface="Casual" charset="0"/>
                            <a:cs typeface="Casual" charset="0"/>
                          </a:rPr>
                          <m:t>𝜖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2"/>
                            </a:solidFill>
                            <a:latin typeface="Cambria Math" charset="0"/>
                            <a:ea typeface="Casual" charset="0"/>
                            <a:cs typeface="Casual" charset="0"/>
                          </a:rPr>
                          <m:t>𝐵𝑆𝑀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2"/>
                        </a:solidFill>
                        <a:latin typeface="Cambria Math" charset="0"/>
                        <a:ea typeface="Casual" charset="0"/>
                        <a:cs typeface="Casual" charset="0"/>
                      </a:rPr>
                      <m:t>≈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2"/>
                            </a:solidFill>
                            <a:latin typeface="Cambria Math" charset="0"/>
                            <a:ea typeface="Casual" charset="0"/>
                            <a:cs typeface="Casual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2"/>
                            </a:solidFill>
                            <a:latin typeface="Cambria Math" charset="0"/>
                            <a:ea typeface="Casual" charset="0"/>
                            <a:cs typeface="Casual" charset="0"/>
                          </a:rPr>
                          <m:t>10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2"/>
                            </a:solidFill>
                            <a:latin typeface="Cambria Math" charset="0"/>
                            <a:ea typeface="Casual" charset="0"/>
                            <a:cs typeface="Casual" charset="0"/>
                          </a:rPr>
                          <m:t>−3</m:t>
                        </m:r>
                      </m:sup>
                    </m:sSup>
                  </m:oMath>
                </a14:m>
                <a:endParaRPr kumimoji="0" lang="en-US" sz="2800" b="0" i="0" u="none" strike="noStrike" cap="none" spc="0" normalizeH="0" baseline="0" dirty="0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Casual" charset="0"/>
                  <a:ea typeface="Casual" charset="0"/>
                  <a:cs typeface="Casual" charset="0"/>
                  <a:sym typeface="Avenir Next Medium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0" y="7909604"/>
                <a:ext cx="11957954" cy="842667"/>
              </a:xfrm>
              <a:prstGeom prst="rect">
                <a:avLst/>
              </a:prstGeom>
              <a:blipFill rotWithShape="0">
                <a:blip r:embed="rId4"/>
                <a:stretch>
                  <a:fillRect l="-1377" b="-1956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5814511" y="5282805"/>
            <a:ext cx="371463" cy="387417"/>
          </a:xfrm>
          <a:prstGeom prst="rect">
            <a:avLst/>
          </a:prstGeom>
          <a:solidFill>
            <a:schemeClr val="accent5">
              <a:alpha val="46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4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6633928" y="4866927"/>
                <a:ext cx="3781660" cy="1215292"/>
              </a:xfrm>
              <a:prstGeom prst="rect">
                <a:avLst/>
              </a:prstGeom>
              <a:solidFill>
                <a:schemeClr val="accent5">
                  <a:alpha val="46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2"/>
                          </a:solidFill>
                          <a:latin typeface="Cambria Math" charset="0"/>
                          <a:ea typeface="Casual" charset="0"/>
                          <a:cs typeface="Casual" charset="0"/>
                        </a:rPr>
                        <m:t>𝑛</m:t>
                      </m:r>
                      <m:r>
                        <a:rPr lang="en-US" sz="2800" b="0" i="1" smtClean="0">
                          <a:solidFill>
                            <a:schemeClr val="bg2"/>
                          </a:solidFill>
                          <a:latin typeface="Cambria Math" charset="0"/>
                          <a:ea typeface="Casual" charset="0"/>
                          <a:cs typeface="Casual" charset="0"/>
                        </a:rPr>
                        <m:t>=0 </m:t>
                      </m:r>
                      <m:r>
                        <a:rPr lang="en-US" sz="2800" b="0" i="1" smtClean="0">
                          <a:solidFill>
                            <a:schemeClr val="bg2"/>
                          </a:solidFill>
                          <a:latin typeface="Cambria Math" charset="0"/>
                          <a:ea typeface="Casual" charset="0"/>
                          <a:cs typeface="Casual" charset="0"/>
                        </a:rPr>
                        <m:t>𝑓𝑜𝑟</m:t>
                      </m:r>
                      <m:r>
                        <a:rPr lang="en-US" sz="2800" b="0" i="1" smtClean="0">
                          <a:solidFill>
                            <a:schemeClr val="bg2"/>
                          </a:solidFill>
                          <a:latin typeface="Cambria Math" charset="0"/>
                          <a:ea typeface="Casual" charset="0"/>
                          <a:cs typeface="Casual" charset="0"/>
                        </a:rPr>
                        <m:t> </m:t>
                      </m:r>
                      <m:r>
                        <a:rPr lang="en-US" sz="2800" b="0" i="1" smtClean="0">
                          <a:solidFill>
                            <a:schemeClr val="bg2"/>
                          </a:solidFill>
                          <a:latin typeface="Cambria Math" charset="0"/>
                          <a:ea typeface="Casual" charset="0"/>
                          <a:cs typeface="Casual" charset="0"/>
                        </a:rPr>
                        <m:t>𝑖</m:t>
                      </m:r>
                      <m:r>
                        <a:rPr lang="en-US" sz="2800" b="0" i="1" smtClean="0">
                          <a:solidFill>
                            <a:schemeClr val="bg2"/>
                          </a:solidFill>
                          <a:latin typeface="Cambria Math" charset="0"/>
                          <a:ea typeface="Casual" charset="0"/>
                          <a:cs typeface="Casual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bg2"/>
                          </a:solidFill>
                          <a:latin typeface="Cambria Math" charset="0"/>
                          <a:ea typeface="Casual" charset="0"/>
                          <a:cs typeface="Casual" charset="0"/>
                        </a:rPr>
                        <m:t>𝑉</m:t>
                      </m:r>
                      <m:r>
                        <a:rPr lang="en-US" sz="2800" b="0" i="1" smtClean="0">
                          <a:solidFill>
                            <a:schemeClr val="bg2"/>
                          </a:solidFill>
                          <a:latin typeface="Cambria Math" charset="0"/>
                          <a:ea typeface="Casual" charset="0"/>
                          <a:cs typeface="Casual" charset="0"/>
                        </a:rPr>
                        <m:t>,</m:t>
                      </m:r>
                      <m:r>
                        <a:rPr lang="en-US" sz="2800" b="0" i="1" smtClean="0">
                          <a:solidFill>
                            <a:schemeClr val="bg2"/>
                          </a:solidFill>
                          <a:latin typeface="Cambria Math" charset="0"/>
                          <a:ea typeface="Casual" charset="0"/>
                          <a:cs typeface="Casual" charset="0"/>
                        </a:rPr>
                        <m:t>𝐴</m:t>
                      </m:r>
                    </m:oMath>
                  </m:oMathPara>
                </a14:m>
                <a:endParaRPr lang="en-US" sz="280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charset="0"/>
                          <a:ea typeface="Casual" charset="0"/>
                          <a:cs typeface="Casual" charset="0"/>
                        </a:rPr>
                        <m:t>𝑛</m:t>
                      </m:r>
                      <m:r>
                        <a:rPr lang="en-US" sz="2800" b="0" i="1" smtClean="0">
                          <a:solidFill>
                            <a:schemeClr val="bg2"/>
                          </a:solidFill>
                          <a:latin typeface="Cambria Math" charset="0"/>
                          <a:ea typeface="Casual" charset="0"/>
                          <a:cs typeface="Casual" charset="0"/>
                        </a:rPr>
                        <m:t>≥2</m:t>
                      </m:r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charset="0"/>
                          <a:ea typeface="Casual" charset="0"/>
                          <a:cs typeface="Casual" charset="0"/>
                        </a:rPr>
                        <m:t> </m:t>
                      </m:r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charset="0"/>
                          <a:ea typeface="Casual" charset="0"/>
                          <a:cs typeface="Casual" charset="0"/>
                        </a:rPr>
                        <m:t>𝑓𝑜𝑟</m:t>
                      </m:r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charset="0"/>
                          <a:ea typeface="Casual" charset="0"/>
                          <a:cs typeface="Casual" charset="0"/>
                        </a:rPr>
                        <m:t> </m:t>
                      </m:r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charset="0"/>
                          <a:ea typeface="Casual" charset="0"/>
                          <a:cs typeface="Casual" charset="0"/>
                        </a:rPr>
                        <m:t>𝑖</m:t>
                      </m:r>
                      <m:r>
                        <a:rPr lang="en-US" sz="2800" b="0" i="1" smtClean="0">
                          <a:solidFill>
                            <a:schemeClr val="bg2"/>
                          </a:solidFill>
                          <a:latin typeface="Cambria Math" charset="0"/>
                          <a:ea typeface="Casual" charset="0"/>
                          <a:cs typeface="Casual" charset="0"/>
                        </a:rPr>
                        <m:t>≠</m:t>
                      </m:r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charset="0"/>
                          <a:ea typeface="Casual" charset="0"/>
                          <a:cs typeface="Casual" charset="0"/>
                        </a:rPr>
                        <m:t>𝑉</m:t>
                      </m:r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charset="0"/>
                          <a:ea typeface="Casual" charset="0"/>
                          <a:cs typeface="Casual" charset="0"/>
                        </a:rPr>
                        <m:t>,</m:t>
                      </m:r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charset="0"/>
                          <a:ea typeface="Casual" charset="0"/>
                          <a:cs typeface="Casual" charset="0"/>
                        </a:rPr>
                        <m:t>𝐴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928" y="4866927"/>
                <a:ext cx="3781660" cy="1215292"/>
              </a:xfrm>
              <a:prstGeom prst="rect">
                <a:avLst/>
              </a:prstGeom>
              <a:blipFill rotWithShape="0">
                <a:blip r:embed="rId5"/>
                <a:stretch>
                  <a:fillRect t="-34804" b="-43627"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/>
          <p:cNvCxnSpPr>
            <a:stCxn id="25" idx="3"/>
            <a:endCxn id="26" idx="1"/>
          </p:cNvCxnSpPr>
          <p:nvPr/>
        </p:nvCxnSpPr>
        <p:spPr>
          <a:xfrm flipV="1">
            <a:off x="6185974" y="5474573"/>
            <a:ext cx="447954" cy="194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0601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19755</TotalTime>
  <Words>2908</Words>
  <Application>Microsoft Macintosh PowerPoint</Application>
  <PresentationFormat>Custom</PresentationFormat>
  <Paragraphs>412</Paragraphs>
  <Slides>45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66" baseType="lpstr">
      <vt:lpstr>Avenir Next</vt:lpstr>
      <vt:lpstr>Avenir Next Medium</vt:lpstr>
      <vt:lpstr>Bradley Hand</vt:lpstr>
      <vt:lpstr>Calibri</vt:lpstr>
      <vt:lpstr>Cambria Math</vt:lpstr>
      <vt:lpstr>Casual</vt:lpstr>
      <vt:lpstr>Chalkduster</vt:lpstr>
      <vt:lpstr>DIN Alternate</vt:lpstr>
      <vt:lpstr>DIN Condensed</vt:lpstr>
      <vt:lpstr>Handwriting - Dakota</vt:lpstr>
      <vt:lpstr>Helvetica</vt:lpstr>
      <vt:lpstr>Helvetica Neue</vt:lpstr>
      <vt:lpstr>MS PGothic</vt:lpstr>
      <vt:lpstr>ＭＳ Ｐゴシック</vt:lpstr>
      <vt:lpstr>Symbol</vt:lpstr>
      <vt:lpstr>Times</vt:lpstr>
      <vt:lpstr>Times New Roman</vt:lpstr>
      <vt:lpstr>Wingdings</vt:lpstr>
      <vt:lpstr>Arial</vt:lpstr>
      <vt:lpstr>New_Template7</vt:lpstr>
      <vt:lpstr>Equation</vt:lpstr>
      <vt:lpstr>Summary and discussion for Wednesday: Theory NEEDS for Beta decay Experiments searching for beyond the standard model physics</vt:lpstr>
      <vt:lpstr>BSM efforts using nuclear beta decays</vt:lpstr>
      <vt:lpstr>BSM efforts using nuclear beta decays</vt:lpstr>
      <vt:lpstr>BSM efforts using nuclear beta decays</vt:lpstr>
      <vt:lpstr>From Symmetry considerations to the cross-section </vt:lpstr>
      <vt:lpstr>Low energy reaction of a spin  1/2  particle with a nucleus </vt:lpstr>
      <vt:lpstr>Low energy reaction of a spin  1/2  particle with a nucleus </vt:lpstr>
      <vt:lpstr>Size of “New Physics” Beyond Standard Model</vt:lpstr>
      <vt:lpstr>Size of “New Physics” Beyond Standard Model</vt:lpstr>
      <vt:lpstr>From The quark to the nucleon</vt:lpstr>
      <vt:lpstr>From The quark to the nucleon</vt:lpstr>
      <vt:lpstr>From The quark to the nucleon</vt:lpstr>
      <vt:lpstr>From The quark to the nucleon - non standard couplings</vt:lpstr>
      <vt:lpstr>From The quark to the nucleus</vt:lpstr>
      <vt:lpstr>Nucleus interaction with a probe, EFT point of view:</vt:lpstr>
      <vt:lpstr>How to find the nuclear currents?</vt:lpstr>
      <vt:lpstr>How to find the nuclear currents?</vt:lpstr>
      <vt:lpstr>Small parameter expansion of the operators</vt:lpstr>
      <vt:lpstr>Small parameter expansion of the operators</vt:lpstr>
      <vt:lpstr>Small parameter expansion of the operators</vt:lpstr>
      <vt:lpstr>Small parameter expansion of the operators</vt:lpstr>
      <vt:lpstr>Cross-section evaluation</vt:lpstr>
      <vt:lpstr>PowerPoint Presentation</vt:lpstr>
      <vt:lpstr>PowerPoint Presentation</vt:lpstr>
      <vt:lpstr>Calculation of the nuclear Matrix element</vt:lpstr>
      <vt:lpstr>Calculation of the nuclear Matrix element</vt:lpstr>
      <vt:lpstr>PowerPoint Presentation</vt:lpstr>
      <vt:lpstr>PowerPoint Presentation</vt:lpstr>
      <vt:lpstr>PowerPoint Presentation</vt:lpstr>
      <vt:lpstr>PowerPoint Presentation</vt:lpstr>
      <vt:lpstr>Shape/recoil corrections</vt:lpstr>
      <vt:lpstr>Shape/recoil corrections</vt:lpstr>
      <vt:lpstr>Shape/recoil corrections</vt:lpstr>
      <vt:lpstr>Shape/recoil corrections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Shape corrections</vt:lpstr>
      <vt:lpstr>Summary</vt:lpstr>
      <vt:lpstr>Summary</vt:lpstr>
      <vt:lpstr>On-going experiments in saraf</vt:lpstr>
      <vt:lpstr>16N16O – nuclear physics test case</vt:lpstr>
      <vt:lpstr>Neon isotopes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Solar opacities, their uncertainties, and the standard solar model</dc:title>
  <cp:lastModifiedBy>Doron Gazit</cp:lastModifiedBy>
  <cp:revision>543</cp:revision>
  <cp:lastPrinted>2018-06-22T02:14:53Z</cp:lastPrinted>
  <dcterms:modified xsi:type="dcterms:W3CDTF">2019-04-10T07:57:59Z</dcterms:modified>
</cp:coreProperties>
</file>