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7" r:id="rId3"/>
    <p:sldMasterId id="2147483710" r:id="rId4"/>
    <p:sldMasterId id="2147483723" r:id="rId5"/>
    <p:sldMasterId id="2147483736" r:id="rId6"/>
    <p:sldMasterId id="2147483750" r:id="rId7"/>
  </p:sldMasterIdLst>
  <p:notesMasterIdLst>
    <p:notesMasterId r:id="rId69"/>
  </p:notesMasterIdLst>
  <p:handoutMasterIdLst>
    <p:handoutMasterId r:id="rId70"/>
  </p:handoutMasterIdLst>
  <p:sldIdLst>
    <p:sldId id="584" r:id="rId8"/>
    <p:sldId id="683" r:id="rId9"/>
    <p:sldId id="692" r:id="rId10"/>
    <p:sldId id="664" r:id="rId11"/>
    <p:sldId id="644" r:id="rId12"/>
    <p:sldId id="665" r:id="rId13"/>
    <p:sldId id="673" r:id="rId14"/>
    <p:sldId id="747" r:id="rId15"/>
    <p:sldId id="748" r:id="rId16"/>
    <p:sldId id="670" r:id="rId17"/>
    <p:sldId id="672" r:id="rId18"/>
    <p:sldId id="752" r:id="rId19"/>
    <p:sldId id="678" r:id="rId20"/>
    <p:sldId id="679" r:id="rId21"/>
    <p:sldId id="668" r:id="rId22"/>
    <p:sldId id="629" r:id="rId23"/>
    <p:sldId id="680" r:id="rId24"/>
    <p:sldId id="704" r:id="rId25"/>
    <p:sldId id="705" r:id="rId26"/>
    <p:sldId id="706" r:id="rId27"/>
    <p:sldId id="707" r:id="rId28"/>
    <p:sldId id="709" r:id="rId29"/>
    <p:sldId id="713" r:id="rId30"/>
    <p:sldId id="714" r:id="rId31"/>
    <p:sldId id="715" r:id="rId32"/>
    <p:sldId id="716" r:id="rId33"/>
    <p:sldId id="718" r:id="rId34"/>
    <p:sldId id="717" r:id="rId35"/>
    <p:sldId id="720" r:id="rId36"/>
    <p:sldId id="721" r:id="rId37"/>
    <p:sldId id="722" r:id="rId38"/>
    <p:sldId id="753" r:id="rId39"/>
    <p:sldId id="723" r:id="rId40"/>
    <p:sldId id="693" r:id="rId41"/>
    <p:sldId id="694" r:id="rId42"/>
    <p:sldId id="695" r:id="rId43"/>
    <p:sldId id="696" r:id="rId44"/>
    <p:sldId id="697" r:id="rId45"/>
    <p:sldId id="735" r:id="rId46"/>
    <p:sldId id="736" r:id="rId47"/>
    <p:sldId id="737" r:id="rId48"/>
    <p:sldId id="738" r:id="rId49"/>
    <p:sldId id="739" r:id="rId50"/>
    <p:sldId id="740" r:id="rId51"/>
    <p:sldId id="741" r:id="rId52"/>
    <p:sldId id="742" r:id="rId53"/>
    <p:sldId id="744" r:id="rId54"/>
    <p:sldId id="745" r:id="rId55"/>
    <p:sldId id="751" r:id="rId56"/>
    <p:sldId id="689" r:id="rId57"/>
    <p:sldId id="690" r:id="rId58"/>
    <p:sldId id="624" r:id="rId59"/>
    <p:sldId id="699" r:id="rId60"/>
    <p:sldId id="700" r:id="rId61"/>
    <p:sldId id="701" r:id="rId62"/>
    <p:sldId id="702" r:id="rId63"/>
    <p:sldId id="724" r:id="rId64"/>
    <p:sldId id="725" r:id="rId65"/>
    <p:sldId id="726" r:id="rId66"/>
    <p:sldId id="727" r:id="rId67"/>
    <p:sldId id="728" r:id="rId68"/>
  </p:sldIdLst>
  <p:sldSz cx="9144000" cy="6858000" type="screen4x3"/>
  <p:notesSz cx="6858000" cy="9144000"/>
  <p:defaultTextStyle>
    <a:defPPr>
      <a:defRPr lang="en-US"/>
    </a:defPPr>
    <a:lvl1pPr marL="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olsky, Pavel" initials="NP" lastIdx="2" clrIdx="0">
    <p:extLst/>
  </p:cmAuthor>
  <p:cmAuthor id="2" name="Pavel Nadolsky" initials="P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FFFF"/>
    <a:srgbClr val="FFFF99"/>
    <a:srgbClr val="FFCC99"/>
    <a:srgbClr val="333399"/>
    <a:srgbClr val="5454A9"/>
    <a:srgbClr val="FF6600"/>
    <a:srgbClr val="CC00FF"/>
    <a:srgbClr val="FFFFC1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3575" autoAdjust="0"/>
  </p:normalViewPr>
  <p:slideViewPr>
    <p:cSldViewPr snapToGrid="0">
      <p:cViewPr varScale="1">
        <p:scale>
          <a:sx n="65" d="100"/>
          <a:sy n="65" d="100"/>
        </p:scale>
        <p:origin x="126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3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71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04T03:35:59.032" idx="2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08595-0B3D-7F47-8D46-14E1CEEC7908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7F395-C38F-4040-BF95-A98DB5484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02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FE4ED-F9AF-45C4-A6F3-E2DD9D4DA0A3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683AE-068D-4368-866D-D9F1756B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542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D3B9D-1C57-9C49-B5DE-CBC9179C31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7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683AE-068D-4368-866D-D9F1756B6F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436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D3B9D-1C57-9C49-B5DE-CBC9179C31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267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D3B9D-1C57-9C49-B5DE-CBC9179C31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53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32" indent="0" algn="ctr">
              <a:buNone/>
              <a:defRPr/>
            </a:lvl2pPr>
            <a:lvl3pPr marL="685661" indent="0" algn="ctr">
              <a:buNone/>
              <a:defRPr/>
            </a:lvl3pPr>
            <a:lvl4pPr marL="1028493" indent="0" algn="ctr">
              <a:buNone/>
              <a:defRPr/>
            </a:lvl4pPr>
            <a:lvl5pPr marL="1371322" indent="0" algn="ctr">
              <a:buNone/>
              <a:defRPr/>
            </a:lvl5pPr>
            <a:lvl6pPr marL="1714151" indent="0" algn="ctr">
              <a:buNone/>
              <a:defRPr/>
            </a:lvl6pPr>
            <a:lvl7pPr marL="2056981" indent="0" algn="ctr">
              <a:buNone/>
              <a:defRPr/>
            </a:lvl7pPr>
            <a:lvl8pPr marL="2399811" indent="0" algn="ctr">
              <a:buNone/>
              <a:defRPr/>
            </a:lvl8pPr>
            <a:lvl9pPr marL="274264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2018-09-10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P. Nadolsky, ECT* workshop "Mapping PDFs and PDAs"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96020-EEA9-4D3C-B87B-000380D57995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5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9EC1AD-FF7F-430E-AB58-CC9E6CE5E82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73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D9AE5D-6749-48B6-8E76-CB225621E63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089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84" indent="0" algn="ctr">
              <a:buNone/>
              <a:defRPr/>
            </a:lvl2pPr>
            <a:lvl3pPr marL="685766" indent="0" algn="ctr">
              <a:buNone/>
              <a:defRPr/>
            </a:lvl3pPr>
            <a:lvl4pPr marL="1028649" indent="0" algn="ctr">
              <a:buNone/>
              <a:defRPr/>
            </a:lvl4pPr>
            <a:lvl5pPr marL="1371532" indent="0" algn="ctr">
              <a:buNone/>
              <a:defRPr/>
            </a:lvl5pPr>
            <a:lvl6pPr marL="1714415" indent="0" algn="ctr">
              <a:buNone/>
              <a:defRPr/>
            </a:lvl6pPr>
            <a:lvl7pPr marL="2057297" indent="0" algn="ctr">
              <a:buNone/>
              <a:defRPr/>
            </a:lvl7pPr>
            <a:lvl8pPr marL="2400180" indent="0" algn="ctr">
              <a:buNone/>
              <a:defRPr/>
            </a:lvl8pPr>
            <a:lvl9pPr marL="27430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2018-09-10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P. Nadolsky, ECT* workshop "Mapping PDFs and PDAs"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96020-EEA9-4D3C-B87B-000380D57995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11BA8A-B252-41B4-9EBD-47EF7D1734B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446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84" indent="0">
              <a:buNone/>
              <a:defRPr sz="1350"/>
            </a:lvl2pPr>
            <a:lvl3pPr marL="685766" indent="0">
              <a:buNone/>
              <a:defRPr sz="1200"/>
            </a:lvl3pPr>
            <a:lvl4pPr marL="1028649" indent="0">
              <a:buNone/>
              <a:defRPr sz="1050"/>
            </a:lvl4pPr>
            <a:lvl5pPr marL="1371532" indent="0">
              <a:buNone/>
              <a:defRPr sz="1050"/>
            </a:lvl5pPr>
            <a:lvl6pPr marL="1714415" indent="0">
              <a:buNone/>
              <a:defRPr sz="1050"/>
            </a:lvl6pPr>
            <a:lvl7pPr marL="2057297" indent="0">
              <a:buNone/>
              <a:defRPr sz="1050"/>
            </a:lvl7pPr>
            <a:lvl8pPr marL="2400180" indent="0">
              <a:buNone/>
              <a:defRPr sz="1050"/>
            </a:lvl8pPr>
            <a:lvl9pPr marL="2743064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AE472D-6BF8-49B3-AC9A-46E26D1176F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225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5CD15-EFFF-47AB-BF6A-3BD232391A3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108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2042E7-5644-40F3-B068-F39947BEC51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208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C7C3E7-B95B-433C-B684-E665F01F277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349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E0F3EA-F3E4-450E-8EF1-55128E22BD4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964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A4DB5-0262-44B9-98B9-78C7D6DC641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92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11BA8A-B252-41B4-9EBD-47EF7D1734B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6374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E3AA39-A1D2-4C3D-94EB-55D3E3524A8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09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9EC1AD-FF7F-430E-AB58-CC9E6CE5E82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28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D9AE5D-6749-48B6-8E76-CB225621E63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761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32" indent="0" algn="ctr">
              <a:buNone/>
              <a:defRPr/>
            </a:lvl2pPr>
            <a:lvl3pPr marL="685661" indent="0" algn="ctr">
              <a:buNone/>
              <a:defRPr/>
            </a:lvl3pPr>
            <a:lvl4pPr marL="1028493" indent="0" algn="ctr">
              <a:buNone/>
              <a:defRPr/>
            </a:lvl4pPr>
            <a:lvl5pPr marL="1371322" indent="0" algn="ctr">
              <a:buNone/>
              <a:defRPr/>
            </a:lvl5pPr>
            <a:lvl6pPr marL="1714151" indent="0" algn="ctr">
              <a:buNone/>
              <a:defRPr/>
            </a:lvl6pPr>
            <a:lvl7pPr marL="2056981" indent="0" algn="ctr">
              <a:buNone/>
              <a:defRPr/>
            </a:lvl7pPr>
            <a:lvl8pPr marL="2399811" indent="0" algn="ctr">
              <a:buNone/>
              <a:defRPr/>
            </a:lvl8pPr>
            <a:lvl9pPr marL="274264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2018-09-10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P. Nadolsky, ECT* workshop "Mapping PDFs and PDAs"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96020-EEA9-4D3C-B87B-000380D57995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90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11BA8A-B252-41B4-9EBD-47EF7D1734B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636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32" indent="0">
              <a:buNone/>
              <a:defRPr sz="1300"/>
            </a:lvl2pPr>
            <a:lvl3pPr marL="685661" indent="0">
              <a:buNone/>
              <a:defRPr sz="1200"/>
            </a:lvl3pPr>
            <a:lvl4pPr marL="1028493" indent="0">
              <a:buNone/>
              <a:defRPr sz="1100"/>
            </a:lvl4pPr>
            <a:lvl5pPr marL="1371322" indent="0">
              <a:buNone/>
              <a:defRPr sz="1100"/>
            </a:lvl5pPr>
            <a:lvl6pPr marL="1714151" indent="0">
              <a:buNone/>
              <a:defRPr sz="1100"/>
            </a:lvl6pPr>
            <a:lvl7pPr marL="2056981" indent="0">
              <a:buNone/>
              <a:defRPr sz="1100"/>
            </a:lvl7pPr>
            <a:lvl8pPr marL="2399811" indent="0">
              <a:buNone/>
              <a:defRPr sz="1100"/>
            </a:lvl8pPr>
            <a:lvl9pPr marL="274264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AE472D-6BF8-49B3-AC9A-46E26D1176F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121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5CD15-EFFF-47AB-BF6A-3BD232391A3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8959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2" indent="0">
              <a:buNone/>
              <a:defRPr sz="1500" b="1"/>
            </a:lvl2pPr>
            <a:lvl3pPr marL="685661" indent="0">
              <a:buNone/>
              <a:defRPr sz="1300" b="1"/>
            </a:lvl3pPr>
            <a:lvl4pPr marL="1028493" indent="0">
              <a:buNone/>
              <a:defRPr sz="1200" b="1"/>
            </a:lvl4pPr>
            <a:lvl5pPr marL="1371322" indent="0">
              <a:buNone/>
              <a:defRPr sz="1200" b="1"/>
            </a:lvl5pPr>
            <a:lvl6pPr marL="1714151" indent="0">
              <a:buNone/>
              <a:defRPr sz="1200" b="1"/>
            </a:lvl6pPr>
            <a:lvl7pPr marL="2056981" indent="0">
              <a:buNone/>
              <a:defRPr sz="1200" b="1"/>
            </a:lvl7pPr>
            <a:lvl8pPr marL="2399811" indent="0">
              <a:buNone/>
              <a:defRPr sz="1200" b="1"/>
            </a:lvl8pPr>
            <a:lvl9pPr marL="274264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2" indent="0">
              <a:buNone/>
              <a:defRPr sz="1500" b="1"/>
            </a:lvl2pPr>
            <a:lvl3pPr marL="685661" indent="0">
              <a:buNone/>
              <a:defRPr sz="1300" b="1"/>
            </a:lvl3pPr>
            <a:lvl4pPr marL="1028493" indent="0">
              <a:buNone/>
              <a:defRPr sz="1200" b="1"/>
            </a:lvl4pPr>
            <a:lvl5pPr marL="1371322" indent="0">
              <a:buNone/>
              <a:defRPr sz="1200" b="1"/>
            </a:lvl5pPr>
            <a:lvl6pPr marL="1714151" indent="0">
              <a:buNone/>
              <a:defRPr sz="1200" b="1"/>
            </a:lvl6pPr>
            <a:lvl7pPr marL="2056981" indent="0">
              <a:buNone/>
              <a:defRPr sz="1200" b="1"/>
            </a:lvl7pPr>
            <a:lvl8pPr marL="2399811" indent="0">
              <a:buNone/>
              <a:defRPr sz="1200" b="1"/>
            </a:lvl8pPr>
            <a:lvl9pPr marL="274264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2042E7-5644-40F3-B068-F39947BEC51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155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C7C3E7-B95B-433C-B684-E665F01F277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6429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E0F3EA-F3E4-450E-8EF1-55128E22BD4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06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32" indent="0">
              <a:buNone/>
              <a:defRPr sz="1300"/>
            </a:lvl2pPr>
            <a:lvl3pPr marL="685661" indent="0">
              <a:buNone/>
              <a:defRPr sz="1200"/>
            </a:lvl3pPr>
            <a:lvl4pPr marL="1028493" indent="0">
              <a:buNone/>
              <a:defRPr sz="1100"/>
            </a:lvl4pPr>
            <a:lvl5pPr marL="1371322" indent="0">
              <a:buNone/>
              <a:defRPr sz="1100"/>
            </a:lvl5pPr>
            <a:lvl6pPr marL="1714151" indent="0">
              <a:buNone/>
              <a:defRPr sz="1100"/>
            </a:lvl6pPr>
            <a:lvl7pPr marL="2056981" indent="0">
              <a:buNone/>
              <a:defRPr sz="1100"/>
            </a:lvl7pPr>
            <a:lvl8pPr marL="2399811" indent="0">
              <a:buNone/>
              <a:defRPr sz="1100"/>
            </a:lvl8pPr>
            <a:lvl9pPr marL="274264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AE472D-6BF8-49B3-AC9A-46E26D1176F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841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42832" indent="0">
              <a:buNone/>
              <a:defRPr sz="900"/>
            </a:lvl2pPr>
            <a:lvl3pPr marL="685661" indent="0">
              <a:buNone/>
              <a:defRPr sz="800"/>
            </a:lvl3pPr>
            <a:lvl4pPr marL="1028493" indent="0">
              <a:buNone/>
              <a:defRPr sz="700"/>
            </a:lvl4pPr>
            <a:lvl5pPr marL="1371322" indent="0">
              <a:buNone/>
              <a:defRPr sz="700"/>
            </a:lvl5pPr>
            <a:lvl6pPr marL="1714151" indent="0">
              <a:buNone/>
              <a:defRPr sz="700"/>
            </a:lvl6pPr>
            <a:lvl7pPr marL="2056981" indent="0">
              <a:buNone/>
              <a:defRPr sz="700"/>
            </a:lvl7pPr>
            <a:lvl8pPr marL="2399811" indent="0">
              <a:buNone/>
              <a:defRPr sz="700"/>
            </a:lvl8pPr>
            <a:lvl9pPr marL="274264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A4DB5-0262-44B9-98B9-78C7D6DC641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361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32" indent="0">
              <a:buNone/>
              <a:defRPr sz="2100"/>
            </a:lvl2pPr>
            <a:lvl3pPr marL="685661" indent="0">
              <a:buNone/>
              <a:defRPr sz="1800"/>
            </a:lvl3pPr>
            <a:lvl4pPr marL="1028493" indent="0">
              <a:buNone/>
              <a:defRPr sz="1500"/>
            </a:lvl4pPr>
            <a:lvl5pPr marL="1371322" indent="0">
              <a:buNone/>
              <a:defRPr sz="1500"/>
            </a:lvl5pPr>
            <a:lvl6pPr marL="1714151" indent="0">
              <a:buNone/>
              <a:defRPr sz="1500"/>
            </a:lvl6pPr>
            <a:lvl7pPr marL="2056981" indent="0">
              <a:buNone/>
              <a:defRPr sz="1500"/>
            </a:lvl7pPr>
            <a:lvl8pPr marL="2399811" indent="0">
              <a:buNone/>
              <a:defRPr sz="1500"/>
            </a:lvl8pPr>
            <a:lvl9pPr marL="2742643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00"/>
            </a:lvl1pPr>
            <a:lvl2pPr marL="342832" indent="0">
              <a:buNone/>
              <a:defRPr sz="900"/>
            </a:lvl2pPr>
            <a:lvl3pPr marL="685661" indent="0">
              <a:buNone/>
              <a:defRPr sz="800"/>
            </a:lvl3pPr>
            <a:lvl4pPr marL="1028493" indent="0">
              <a:buNone/>
              <a:defRPr sz="700"/>
            </a:lvl4pPr>
            <a:lvl5pPr marL="1371322" indent="0">
              <a:buNone/>
              <a:defRPr sz="700"/>
            </a:lvl5pPr>
            <a:lvl6pPr marL="1714151" indent="0">
              <a:buNone/>
              <a:defRPr sz="700"/>
            </a:lvl6pPr>
            <a:lvl7pPr marL="2056981" indent="0">
              <a:buNone/>
              <a:defRPr sz="700"/>
            </a:lvl7pPr>
            <a:lvl8pPr marL="2399811" indent="0">
              <a:buNone/>
              <a:defRPr sz="700"/>
            </a:lvl8pPr>
            <a:lvl9pPr marL="274264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E3AA39-A1D2-4C3D-94EB-55D3E3524A8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6064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9EC1AD-FF7F-430E-AB58-CC9E6CE5E82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30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D9AE5D-6749-48B6-8E76-CB225621E63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129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1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172" y="1604841"/>
            <a:ext cx="8228763" cy="397748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4432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32" indent="0" algn="ctr">
              <a:buNone/>
              <a:defRPr/>
            </a:lvl2pPr>
            <a:lvl3pPr marL="685661" indent="0" algn="ctr">
              <a:buNone/>
              <a:defRPr/>
            </a:lvl3pPr>
            <a:lvl4pPr marL="1028493" indent="0" algn="ctr">
              <a:buNone/>
              <a:defRPr/>
            </a:lvl4pPr>
            <a:lvl5pPr marL="1371322" indent="0" algn="ctr">
              <a:buNone/>
              <a:defRPr/>
            </a:lvl5pPr>
            <a:lvl6pPr marL="1714151" indent="0" algn="ctr">
              <a:buNone/>
              <a:defRPr/>
            </a:lvl6pPr>
            <a:lvl7pPr marL="2056981" indent="0" algn="ctr">
              <a:buNone/>
              <a:defRPr/>
            </a:lvl7pPr>
            <a:lvl8pPr marL="2399811" indent="0" algn="ctr">
              <a:buNone/>
              <a:defRPr/>
            </a:lvl8pPr>
            <a:lvl9pPr marL="274264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2018-09-10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P. Nadolsky, ECT* workshop "Mapping PDFs and PDAs"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96020-EEA9-4D3C-B87B-000380D57995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89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11BA8A-B252-41B4-9EBD-47EF7D1734B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552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32" indent="0">
              <a:buNone/>
              <a:defRPr sz="1300"/>
            </a:lvl2pPr>
            <a:lvl3pPr marL="685661" indent="0">
              <a:buNone/>
              <a:defRPr sz="1200"/>
            </a:lvl3pPr>
            <a:lvl4pPr marL="1028493" indent="0">
              <a:buNone/>
              <a:defRPr sz="1100"/>
            </a:lvl4pPr>
            <a:lvl5pPr marL="1371322" indent="0">
              <a:buNone/>
              <a:defRPr sz="1100"/>
            </a:lvl5pPr>
            <a:lvl6pPr marL="1714151" indent="0">
              <a:buNone/>
              <a:defRPr sz="1100"/>
            </a:lvl6pPr>
            <a:lvl7pPr marL="2056981" indent="0">
              <a:buNone/>
              <a:defRPr sz="1100"/>
            </a:lvl7pPr>
            <a:lvl8pPr marL="2399811" indent="0">
              <a:buNone/>
              <a:defRPr sz="1100"/>
            </a:lvl8pPr>
            <a:lvl9pPr marL="274264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AE472D-6BF8-49B3-AC9A-46E26D1176F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7166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5CD15-EFFF-47AB-BF6A-3BD232391A3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649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2" indent="0">
              <a:buNone/>
              <a:defRPr sz="1500" b="1"/>
            </a:lvl2pPr>
            <a:lvl3pPr marL="685661" indent="0">
              <a:buNone/>
              <a:defRPr sz="1300" b="1"/>
            </a:lvl3pPr>
            <a:lvl4pPr marL="1028493" indent="0">
              <a:buNone/>
              <a:defRPr sz="1200" b="1"/>
            </a:lvl4pPr>
            <a:lvl5pPr marL="1371322" indent="0">
              <a:buNone/>
              <a:defRPr sz="1200" b="1"/>
            </a:lvl5pPr>
            <a:lvl6pPr marL="1714151" indent="0">
              <a:buNone/>
              <a:defRPr sz="1200" b="1"/>
            </a:lvl6pPr>
            <a:lvl7pPr marL="2056981" indent="0">
              <a:buNone/>
              <a:defRPr sz="1200" b="1"/>
            </a:lvl7pPr>
            <a:lvl8pPr marL="2399811" indent="0">
              <a:buNone/>
              <a:defRPr sz="1200" b="1"/>
            </a:lvl8pPr>
            <a:lvl9pPr marL="274264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2" indent="0">
              <a:buNone/>
              <a:defRPr sz="1500" b="1"/>
            </a:lvl2pPr>
            <a:lvl3pPr marL="685661" indent="0">
              <a:buNone/>
              <a:defRPr sz="1300" b="1"/>
            </a:lvl3pPr>
            <a:lvl4pPr marL="1028493" indent="0">
              <a:buNone/>
              <a:defRPr sz="1200" b="1"/>
            </a:lvl4pPr>
            <a:lvl5pPr marL="1371322" indent="0">
              <a:buNone/>
              <a:defRPr sz="1200" b="1"/>
            </a:lvl5pPr>
            <a:lvl6pPr marL="1714151" indent="0">
              <a:buNone/>
              <a:defRPr sz="1200" b="1"/>
            </a:lvl6pPr>
            <a:lvl7pPr marL="2056981" indent="0">
              <a:buNone/>
              <a:defRPr sz="1200" b="1"/>
            </a:lvl7pPr>
            <a:lvl8pPr marL="2399811" indent="0">
              <a:buNone/>
              <a:defRPr sz="1200" b="1"/>
            </a:lvl8pPr>
            <a:lvl9pPr marL="274264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2042E7-5644-40F3-B068-F39947BEC51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99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5CD15-EFFF-47AB-BF6A-3BD232391A3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51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C7C3E7-B95B-433C-B684-E665F01F277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7533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E0F3EA-F3E4-450E-8EF1-55128E22BD4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1838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42832" indent="0">
              <a:buNone/>
              <a:defRPr sz="900"/>
            </a:lvl2pPr>
            <a:lvl3pPr marL="685661" indent="0">
              <a:buNone/>
              <a:defRPr sz="800"/>
            </a:lvl3pPr>
            <a:lvl4pPr marL="1028493" indent="0">
              <a:buNone/>
              <a:defRPr sz="700"/>
            </a:lvl4pPr>
            <a:lvl5pPr marL="1371322" indent="0">
              <a:buNone/>
              <a:defRPr sz="700"/>
            </a:lvl5pPr>
            <a:lvl6pPr marL="1714151" indent="0">
              <a:buNone/>
              <a:defRPr sz="700"/>
            </a:lvl6pPr>
            <a:lvl7pPr marL="2056981" indent="0">
              <a:buNone/>
              <a:defRPr sz="700"/>
            </a:lvl7pPr>
            <a:lvl8pPr marL="2399811" indent="0">
              <a:buNone/>
              <a:defRPr sz="700"/>
            </a:lvl8pPr>
            <a:lvl9pPr marL="274264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A4DB5-0262-44B9-98B9-78C7D6DC641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3196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32" indent="0">
              <a:buNone/>
              <a:defRPr sz="2100"/>
            </a:lvl2pPr>
            <a:lvl3pPr marL="685661" indent="0">
              <a:buNone/>
              <a:defRPr sz="1800"/>
            </a:lvl3pPr>
            <a:lvl4pPr marL="1028493" indent="0">
              <a:buNone/>
              <a:defRPr sz="1500"/>
            </a:lvl4pPr>
            <a:lvl5pPr marL="1371322" indent="0">
              <a:buNone/>
              <a:defRPr sz="1500"/>
            </a:lvl5pPr>
            <a:lvl6pPr marL="1714151" indent="0">
              <a:buNone/>
              <a:defRPr sz="1500"/>
            </a:lvl6pPr>
            <a:lvl7pPr marL="2056981" indent="0">
              <a:buNone/>
              <a:defRPr sz="1500"/>
            </a:lvl7pPr>
            <a:lvl8pPr marL="2399811" indent="0">
              <a:buNone/>
              <a:defRPr sz="1500"/>
            </a:lvl8pPr>
            <a:lvl9pPr marL="2742643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00"/>
            </a:lvl1pPr>
            <a:lvl2pPr marL="342832" indent="0">
              <a:buNone/>
              <a:defRPr sz="900"/>
            </a:lvl2pPr>
            <a:lvl3pPr marL="685661" indent="0">
              <a:buNone/>
              <a:defRPr sz="800"/>
            </a:lvl3pPr>
            <a:lvl4pPr marL="1028493" indent="0">
              <a:buNone/>
              <a:defRPr sz="700"/>
            </a:lvl4pPr>
            <a:lvl5pPr marL="1371322" indent="0">
              <a:buNone/>
              <a:defRPr sz="700"/>
            </a:lvl5pPr>
            <a:lvl6pPr marL="1714151" indent="0">
              <a:buNone/>
              <a:defRPr sz="700"/>
            </a:lvl6pPr>
            <a:lvl7pPr marL="2056981" indent="0">
              <a:buNone/>
              <a:defRPr sz="700"/>
            </a:lvl7pPr>
            <a:lvl8pPr marL="2399811" indent="0">
              <a:buNone/>
              <a:defRPr sz="700"/>
            </a:lvl8pPr>
            <a:lvl9pPr marL="274264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E3AA39-A1D2-4C3D-94EB-55D3E3524A8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4677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9EC1AD-FF7F-430E-AB58-CC9E6CE5E82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427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D9AE5D-6749-48B6-8E76-CB225621E63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9583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2018-09-10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Nadolsky, ECT* workshop "Mapping PDFs and PDAs"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09841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84" indent="0" algn="ctr">
              <a:buNone/>
              <a:defRPr/>
            </a:lvl2pPr>
            <a:lvl3pPr marL="685766" indent="0" algn="ctr">
              <a:buNone/>
              <a:defRPr/>
            </a:lvl3pPr>
            <a:lvl4pPr marL="1028649" indent="0" algn="ctr">
              <a:buNone/>
              <a:defRPr/>
            </a:lvl4pPr>
            <a:lvl5pPr marL="1371532" indent="0" algn="ctr">
              <a:buNone/>
              <a:defRPr/>
            </a:lvl5pPr>
            <a:lvl6pPr marL="1714415" indent="0" algn="ctr">
              <a:buNone/>
              <a:defRPr/>
            </a:lvl6pPr>
            <a:lvl7pPr marL="2057297" indent="0" algn="ctr">
              <a:buNone/>
              <a:defRPr/>
            </a:lvl7pPr>
            <a:lvl8pPr marL="2400180" indent="0" algn="ctr">
              <a:buNone/>
              <a:defRPr/>
            </a:lvl8pPr>
            <a:lvl9pPr marL="27430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2018-09-10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P. Nadolsky, ECT* workshop "Mapping PDFs and PDAs"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96020-EEA9-4D3C-B87B-000380D57995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6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11BA8A-B252-41B4-9EBD-47EF7D1734B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5759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84" indent="0">
              <a:buNone/>
              <a:defRPr sz="1350"/>
            </a:lvl2pPr>
            <a:lvl3pPr marL="685766" indent="0">
              <a:buNone/>
              <a:defRPr sz="1200"/>
            </a:lvl3pPr>
            <a:lvl4pPr marL="1028649" indent="0">
              <a:buNone/>
              <a:defRPr sz="1050"/>
            </a:lvl4pPr>
            <a:lvl5pPr marL="1371532" indent="0">
              <a:buNone/>
              <a:defRPr sz="1050"/>
            </a:lvl5pPr>
            <a:lvl6pPr marL="1714415" indent="0">
              <a:buNone/>
              <a:defRPr sz="1050"/>
            </a:lvl6pPr>
            <a:lvl7pPr marL="2057297" indent="0">
              <a:buNone/>
              <a:defRPr sz="1050"/>
            </a:lvl7pPr>
            <a:lvl8pPr marL="2400180" indent="0">
              <a:buNone/>
              <a:defRPr sz="1050"/>
            </a:lvl8pPr>
            <a:lvl9pPr marL="2743064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AE472D-6BF8-49B3-AC9A-46E26D1176F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41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2" indent="0">
              <a:buNone/>
              <a:defRPr sz="1500" b="1"/>
            </a:lvl2pPr>
            <a:lvl3pPr marL="685661" indent="0">
              <a:buNone/>
              <a:defRPr sz="1300" b="1"/>
            </a:lvl3pPr>
            <a:lvl4pPr marL="1028493" indent="0">
              <a:buNone/>
              <a:defRPr sz="1200" b="1"/>
            </a:lvl4pPr>
            <a:lvl5pPr marL="1371322" indent="0">
              <a:buNone/>
              <a:defRPr sz="1200" b="1"/>
            </a:lvl5pPr>
            <a:lvl6pPr marL="1714151" indent="0">
              <a:buNone/>
              <a:defRPr sz="1200" b="1"/>
            </a:lvl6pPr>
            <a:lvl7pPr marL="2056981" indent="0">
              <a:buNone/>
              <a:defRPr sz="1200" b="1"/>
            </a:lvl7pPr>
            <a:lvl8pPr marL="2399811" indent="0">
              <a:buNone/>
              <a:defRPr sz="1200" b="1"/>
            </a:lvl8pPr>
            <a:lvl9pPr marL="274264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2" indent="0">
              <a:buNone/>
              <a:defRPr sz="1500" b="1"/>
            </a:lvl2pPr>
            <a:lvl3pPr marL="685661" indent="0">
              <a:buNone/>
              <a:defRPr sz="1300" b="1"/>
            </a:lvl3pPr>
            <a:lvl4pPr marL="1028493" indent="0">
              <a:buNone/>
              <a:defRPr sz="1200" b="1"/>
            </a:lvl4pPr>
            <a:lvl5pPr marL="1371322" indent="0">
              <a:buNone/>
              <a:defRPr sz="1200" b="1"/>
            </a:lvl5pPr>
            <a:lvl6pPr marL="1714151" indent="0">
              <a:buNone/>
              <a:defRPr sz="1200" b="1"/>
            </a:lvl6pPr>
            <a:lvl7pPr marL="2056981" indent="0">
              <a:buNone/>
              <a:defRPr sz="1200" b="1"/>
            </a:lvl7pPr>
            <a:lvl8pPr marL="2399811" indent="0">
              <a:buNone/>
              <a:defRPr sz="1200" b="1"/>
            </a:lvl8pPr>
            <a:lvl9pPr marL="274264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2042E7-5644-40F3-B068-F39947BEC51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0291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5CD15-EFFF-47AB-BF6A-3BD232391A3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5411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2042E7-5644-40F3-B068-F39947BEC51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4442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C7C3E7-B95B-433C-B684-E665F01F277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6799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E0F3EA-F3E4-450E-8EF1-55128E22BD4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7384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A4DB5-0262-44B9-98B9-78C7D6DC641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3762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E3AA39-A1D2-4C3D-94EB-55D3E3524A8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4394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9EC1AD-FF7F-430E-AB58-CC9E6CE5E82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2396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D9AE5D-6749-48B6-8E76-CB225621E63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1825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2018-09-10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Nadolsky, ECT* workshop "Mapping PDFs and PDAs"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8544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193675"/>
            <a:ext cx="5780088" cy="603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160463"/>
            <a:ext cx="3962400" cy="5087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0463"/>
            <a:ext cx="3962400" cy="5087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6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C7C3E7-B95B-433C-B684-E665F01F277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8185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84" indent="0" algn="ctr">
              <a:buNone/>
              <a:defRPr/>
            </a:lvl2pPr>
            <a:lvl3pPr marL="685766" indent="0" algn="ctr">
              <a:buNone/>
              <a:defRPr/>
            </a:lvl3pPr>
            <a:lvl4pPr marL="1028649" indent="0" algn="ctr">
              <a:buNone/>
              <a:defRPr/>
            </a:lvl4pPr>
            <a:lvl5pPr marL="1371532" indent="0" algn="ctr">
              <a:buNone/>
              <a:defRPr/>
            </a:lvl5pPr>
            <a:lvl6pPr marL="1714415" indent="0" algn="ctr">
              <a:buNone/>
              <a:defRPr/>
            </a:lvl6pPr>
            <a:lvl7pPr marL="2057297" indent="0" algn="ctr">
              <a:buNone/>
              <a:defRPr/>
            </a:lvl7pPr>
            <a:lvl8pPr marL="2400180" indent="0" algn="ctr">
              <a:buNone/>
              <a:defRPr/>
            </a:lvl8pPr>
            <a:lvl9pPr marL="27430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2018-09-10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P. Nadolsky, ECT* workshop "Mapping PDFs and PDAs"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96020-EEA9-4D3C-B87B-000380D57995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827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11BA8A-B252-41B4-9EBD-47EF7D1734B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8424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84" indent="0">
              <a:buNone/>
              <a:defRPr sz="1350"/>
            </a:lvl2pPr>
            <a:lvl3pPr marL="685766" indent="0">
              <a:buNone/>
              <a:defRPr sz="1200"/>
            </a:lvl3pPr>
            <a:lvl4pPr marL="1028649" indent="0">
              <a:buNone/>
              <a:defRPr sz="1050"/>
            </a:lvl4pPr>
            <a:lvl5pPr marL="1371532" indent="0">
              <a:buNone/>
              <a:defRPr sz="1050"/>
            </a:lvl5pPr>
            <a:lvl6pPr marL="1714415" indent="0">
              <a:buNone/>
              <a:defRPr sz="1050"/>
            </a:lvl6pPr>
            <a:lvl7pPr marL="2057297" indent="0">
              <a:buNone/>
              <a:defRPr sz="1050"/>
            </a:lvl7pPr>
            <a:lvl8pPr marL="2400180" indent="0">
              <a:buNone/>
              <a:defRPr sz="1050"/>
            </a:lvl8pPr>
            <a:lvl9pPr marL="2743064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AE472D-6BF8-49B3-AC9A-46E26D1176F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4166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5CD15-EFFF-47AB-BF6A-3BD232391A3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9692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2042E7-5644-40F3-B068-F39947BEC51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6130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C7C3E7-B95B-433C-B684-E665F01F277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2539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E0F3EA-F3E4-450E-8EF1-55128E22BD4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8857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A4DB5-0262-44B9-98B9-78C7D6DC641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3824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E3AA39-A1D2-4C3D-94EB-55D3E3524A8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2175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9EC1AD-FF7F-430E-AB58-CC9E6CE5E82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86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E0F3EA-F3E4-450E-8EF1-55128E22BD4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7591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D9AE5D-6749-48B6-8E76-CB225621E63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089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32" indent="0" algn="ctr">
              <a:buNone/>
              <a:defRPr/>
            </a:lvl2pPr>
            <a:lvl3pPr marL="685661" indent="0" algn="ctr">
              <a:buNone/>
              <a:defRPr/>
            </a:lvl3pPr>
            <a:lvl4pPr marL="1028493" indent="0" algn="ctr">
              <a:buNone/>
              <a:defRPr/>
            </a:lvl4pPr>
            <a:lvl5pPr marL="1371322" indent="0" algn="ctr">
              <a:buNone/>
              <a:defRPr/>
            </a:lvl5pPr>
            <a:lvl6pPr marL="1714151" indent="0" algn="ctr">
              <a:buNone/>
              <a:defRPr/>
            </a:lvl6pPr>
            <a:lvl7pPr marL="2056981" indent="0" algn="ctr">
              <a:buNone/>
              <a:defRPr/>
            </a:lvl7pPr>
            <a:lvl8pPr marL="2399811" indent="0" algn="ctr">
              <a:buNone/>
              <a:defRPr/>
            </a:lvl8pPr>
            <a:lvl9pPr marL="274264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2018-09-10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P. Nadolsky, ECT* workshop "Mapping PDFs and PDAs"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96020-EEA9-4D3C-B87B-000380D57995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055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11BA8A-B252-41B4-9EBD-47EF7D1734B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4819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32" indent="0">
              <a:buNone/>
              <a:defRPr sz="1300"/>
            </a:lvl2pPr>
            <a:lvl3pPr marL="685661" indent="0">
              <a:buNone/>
              <a:defRPr sz="1200"/>
            </a:lvl3pPr>
            <a:lvl4pPr marL="1028493" indent="0">
              <a:buNone/>
              <a:defRPr sz="1100"/>
            </a:lvl4pPr>
            <a:lvl5pPr marL="1371322" indent="0">
              <a:buNone/>
              <a:defRPr sz="1100"/>
            </a:lvl5pPr>
            <a:lvl6pPr marL="1714151" indent="0">
              <a:buNone/>
              <a:defRPr sz="1100"/>
            </a:lvl6pPr>
            <a:lvl7pPr marL="2056981" indent="0">
              <a:buNone/>
              <a:defRPr sz="1100"/>
            </a:lvl7pPr>
            <a:lvl8pPr marL="2399811" indent="0">
              <a:buNone/>
              <a:defRPr sz="1100"/>
            </a:lvl8pPr>
            <a:lvl9pPr marL="274264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AE472D-6BF8-49B3-AC9A-46E26D1176F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904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5CD15-EFFF-47AB-BF6A-3BD232391A3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0151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2" indent="0">
              <a:buNone/>
              <a:defRPr sz="1500" b="1"/>
            </a:lvl2pPr>
            <a:lvl3pPr marL="685661" indent="0">
              <a:buNone/>
              <a:defRPr sz="1300" b="1"/>
            </a:lvl3pPr>
            <a:lvl4pPr marL="1028493" indent="0">
              <a:buNone/>
              <a:defRPr sz="1200" b="1"/>
            </a:lvl4pPr>
            <a:lvl5pPr marL="1371322" indent="0">
              <a:buNone/>
              <a:defRPr sz="1200" b="1"/>
            </a:lvl5pPr>
            <a:lvl6pPr marL="1714151" indent="0">
              <a:buNone/>
              <a:defRPr sz="1200" b="1"/>
            </a:lvl6pPr>
            <a:lvl7pPr marL="2056981" indent="0">
              <a:buNone/>
              <a:defRPr sz="1200" b="1"/>
            </a:lvl7pPr>
            <a:lvl8pPr marL="2399811" indent="0">
              <a:buNone/>
              <a:defRPr sz="1200" b="1"/>
            </a:lvl8pPr>
            <a:lvl9pPr marL="274264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2" indent="0">
              <a:buNone/>
              <a:defRPr sz="1500" b="1"/>
            </a:lvl2pPr>
            <a:lvl3pPr marL="685661" indent="0">
              <a:buNone/>
              <a:defRPr sz="1300" b="1"/>
            </a:lvl3pPr>
            <a:lvl4pPr marL="1028493" indent="0">
              <a:buNone/>
              <a:defRPr sz="1200" b="1"/>
            </a:lvl4pPr>
            <a:lvl5pPr marL="1371322" indent="0">
              <a:buNone/>
              <a:defRPr sz="1200" b="1"/>
            </a:lvl5pPr>
            <a:lvl6pPr marL="1714151" indent="0">
              <a:buNone/>
              <a:defRPr sz="1200" b="1"/>
            </a:lvl6pPr>
            <a:lvl7pPr marL="2056981" indent="0">
              <a:buNone/>
              <a:defRPr sz="1200" b="1"/>
            </a:lvl7pPr>
            <a:lvl8pPr marL="2399811" indent="0">
              <a:buNone/>
              <a:defRPr sz="1200" b="1"/>
            </a:lvl8pPr>
            <a:lvl9pPr marL="274264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2042E7-5644-40F3-B068-F39947BEC51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6636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C7C3E7-B95B-433C-B684-E665F01F277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0399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E0F3EA-F3E4-450E-8EF1-55128E22BD4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9567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42832" indent="0">
              <a:buNone/>
              <a:defRPr sz="900"/>
            </a:lvl2pPr>
            <a:lvl3pPr marL="685661" indent="0">
              <a:buNone/>
              <a:defRPr sz="800"/>
            </a:lvl3pPr>
            <a:lvl4pPr marL="1028493" indent="0">
              <a:buNone/>
              <a:defRPr sz="700"/>
            </a:lvl4pPr>
            <a:lvl5pPr marL="1371322" indent="0">
              <a:buNone/>
              <a:defRPr sz="700"/>
            </a:lvl5pPr>
            <a:lvl6pPr marL="1714151" indent="0">
              <a:buNone/>
              <a:defRPr sz="700"/>
            </a:lvl6pPr>
            <a:lvl7pPr marL="2056981" indent="0">
              <a:buNone/>
              <a:defRPr sz="700"/>
            </a:lvl7pPr>
            <a:lvl8pPr marL="2399811" indent="0">
              <a:buNone/>
              <a:defRPr sz="700"/>
            </a:lvl8pPr>
            <a:lvl9pPr marL="274264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A4DB5-0262-44B9-98B9-78C7D6DC641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5425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32" indent="0">
              <a:buNone/>
              <a:defRPr sz="2100"/>
            </a:lvl2pPr>
            <a:lvl3pPr marL="685661" indent="0">
              <a:buNone/>
              <a:defRPr sz="1800"/>
            </a:lvl3pPr>
            <a:lvl4pPr marL="1028493" indent="0">
              <a:buNone/>
              <a:defRPr sz="1500"/>
            </a:lvl4pPr>
            <a:lvl5pPr marL="1371322" indent="0">
              <a:buNone/>
              <a:defRPr sz="1500"/>
            </a:lvl5pPr>
            <a:lvl6pPr marL="1714151" indent="0">
              <a:buNone/>
              <a:defRPr sz="1500"/>
            </a:lvl6pPr>
            <a:lvl7pPr marL="2056981" indent="0">
              <a:buNone/>
              <a:defRPr sz="1500"/>
            </a:lvl7pPr>
            <a:lvl8pPr marL="2399811" indent="0">
              <a:buNone/>
              <a:defRPr sz="1500"/>
            </a:lvl8pPr>
            <a:lvl9pPr marL="2742643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00"/>
            </a:lvl1pPr>
            <a:lvl2pPr marL="342832" indent="0">
              <a:buNone/>
              <a:defRPr sz="900"/>
            </a:lvl2pPr>
            <a:lvl3pPr marL="685661" indent="0">
              <a:buNone/>
              <a:defRPr sz="800"/>
            </a:lvl3pPr>
            <a:lvl4pPr marL="1028493" indent="0">
              <a:buNone/>
              <a:defRPr sz="700"/>
            </a:lvl4pPr>
            <a:lvl5pPr marL="1371322" indent="0">
              <a:buNone/>
              <a:defRPr sz="700"/>
            </a:lvl5pPr>
            <a:lvl6pPr marL="1714151" indent="0">
              <a:buNone/>
              <a:defRPr sz="700"/>
            </a:lvl6pPr>
            <a:lvl7pPr marL="2056981" indent="0">
              <a:buNone/>
              <a:defRPr sz="700"/>
            </a:lvl7pPr>
            <a:lvl8pPr marL="2399811" indent="0">
              <a:buNone/>
              <a:defRPr sz="700"/>
            </a:lvl8pPr>
            <a:lvl9pPr marL="274264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E3AA39-A1D2-4C3D-94EB-55D3E3524A8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54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42832" indent="0">
              <a:buNone/>
              <a:defRPr sz="900"/>
            </a:lvl2pPr>
            <a:lvl3pPr marL="685661" indent="0">
              <a:buNone/>
              <a:defRPr sz="800"/>
            </a:lvl3pPr>
            <a:lvl4pPr marL="1028493" indent="0">
              <a:buNone/>
              <a:defRPr sz="700"/>
            </a:lvl4pPr>
            <a:lvl5pPr marL="1371322" indent="0">
              <a:buNone/>
              <a:defRPr sz="700"/>
            </a:lvl5pPr>
            <a:lvl6pPr marL="1714151" indent="0">
              <a:buNone/>
              <a:defRPr sz="700"/>
            </a:lvl6pPr>
            <a:lvl7pPr marL="2056981" indent="0">
              <a:buNone/>
              <a:defRPr sz="700"/>
            </a:lvl7pPr>
            <a:lvl8pPr marL="2399811" indent="0">
              <a:buNone/>
              <a:defRPr sz="700"/>
            </a:lvl8pPr>
            <a:lvl9pPr marL="274264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A4DB5-0262-44B9-98B9-78C7D6DC641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9657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9EC1AD-FF7F-430E-AB58-CC9E6CE5E82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1722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D9AE5D-6749-48B6-8E76-CB225621E63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16889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1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172" y="1604841"/>
            <a:ext cx="8228763" cy="397748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208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32" indent="0">
              <a:buNone/>
              <a:defRPr sz="2100"/>
            </a:lvl2pPr>
            <a:lvl3pPr marL="685661" indent="0">
              <a:buNone/>
              <a:defRPr sz="1800"/>
            </a:lvl3pPr>
            <a:lvl4pPr marL="1028493" indent="0">
              <a:buNone/>
              <a:defRPr sz="1500"/>
            </a:lvl4pPr>
            <a:lvl5pPr marL="1371322" indent="0">
              <a:buNone/>
              <a:defRPr sz="1500"/>
            </a:lvl5pPr>
            <a:lvl6pPr marL="1714151" indent="0">
              <a:buNone/>
              <a:defRPr sz="1500"/>
            </a:lvl6pPr>
            <a:lvl7pPr marL="2056981" indent="0">
              <a:buNone/>
              <a:defRPr sz="1500"/>
            </a:lvl7pPr>
            <a:lvl8pPr marL="2399811" indent="0">
              <a:buNone/>
              <a:defRPr sz="1500"/>
            </a:lvl8pPr>
            <a:lvl9pPr marL="2742643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00"/>
            </a:lvl1pPr>
            <a:lvl2pPr marL="342832" indent="0">
              <a:buNone/>
              <a:defRPr sz="900"/>
            </a:lvl2pPr>
            <a:lvl3pPr marL="685661" indent="0">
              <a:buNone/>
              <a:defRPr sz="800"/>
            </a:lvl3pPr>
            <a:lvl4pPr marL="1028493" indent="0">
              <a:buNone/>
              <a:defRPr sz="700"/>
            </a:lvl4pPr>
            <a:lvl5pPr marL="1371322" indent="0">
              <a:buNone/>
              <a:defRPr sz="700"/>
            </a:lvl5pPr>
            <a:lvl6pPr marL="1714151" indent="0">
              <a:buNone/>
              <a:defRPr sz="700"/>
            </a:lvl6pPr>
            <a:lvl7pPr marL="2056981" indent="0">
              <a:buNone/>
              <a:defRPr sz="700"/>
            </a:lvl7pPr>
            <a:lvl8pPr marL="2399811" indent="0">
              <a:buNone/>
              <a:defRPr sz="700"/>
            </a:lvl8pPr>
            <a:lvl9pPr marL="274264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E3AA39-A1D2-4C3D-94EB-55D3E3524A8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94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CC33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35E188-B62E-49DB-A8EC-123E640121F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4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C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3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661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493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32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23" indent="-25712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01" indent="-21427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075" indent="-171415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199906" indent="-171415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2737" indent="-171415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565" indent="-17141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397" indent="-17141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228" indent="-17141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058" indent="-17141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2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1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3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2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51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81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11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43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CC33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35E188-B62E-49DB-A8EC-123E640121F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92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C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84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6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649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53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62" indent="-25716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07" indent="-171442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090" indent="-171442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2974" indent="-171442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856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739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622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505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CC33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35E188-B62E-49DB-A8EC-123E640121F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8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C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3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661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493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32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23" indent="-25712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01" indent="-21427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075" indent="-171415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199906" indent="-171415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2737" indent="-171415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565" indent="-17141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397" indent="-17141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228" indent="-17141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058" indent="-17141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2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1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3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2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51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81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11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43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CC33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35E188-B62E-49DB-A8EC-123E640121F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72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C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3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661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493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32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23" indent="-25712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01" indent="-21427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075" indent="-171415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199906" indent="-171415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2737" indent="-171415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565" indent="-17141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397" indent="-17141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228" indent="-17141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058" indent="-17141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2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1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3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2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51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81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11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43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CC33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35E188-B62E-49DB-A8EC-123E640121F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53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49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C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84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6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649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53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62" indent="-25716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07" indent="-171442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090" indent="-171442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2974" indent="-171442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856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739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622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505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CC33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35E188-B62E-49DB-A8EC-123E640121F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31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C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84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6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649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53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62" indent="-25716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07" indent="-171442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090" indent="-171442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2974" indent="-171442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856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739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622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505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CC33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35E188-B62E-49DB-A8EC-123E640121F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95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C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3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661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493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32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23" indent="-25712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01" indent="-21427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075" indent="-171415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199906" indent="-171415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2737" indent="-171415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565" indent="-17141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397" indent="-17141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228" indent="-17141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058" indent="-17141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2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1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3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2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51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81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11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43" algn="l" defTabSz="685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38.xml"/><Relationship Id="rId5" Type="http://schemas.openxmlformats.org/officeDocument/2006/relationships/hyperlink" Target="http://hep.pa.msu.edu/cteq/public/index.html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5" Type="http://schemas.openxmlformats.org/officeDocument/2006/relationships/comments" Target="../comments/commen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5.xml"/><Relationship Id="rId4" Type="http://schemas.openxmlformats.org/officeDocument/2006/relationships/hyperlink" Target="http://metapdf.hepforge.org/PDFSens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11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0.png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8.png"/><Relationship Id="rId5" Type="http://schemas.openxmlformats.org/officeDocument/2006/relationships/image" Target="../media/image370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9.png"/><Relationship Id="rId4" Type="http://schemas.microsoft.com/office/2007/relationships/hdphoto" Target="../media/hdphoto5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NUL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7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NULL"/><Relationship Id="rId1" Type="http://schemas.openxmlformats.org/officeDocument/2006/relationships/slideLayout" Target="../slideLayouts/slideLayout50.xml"/><Relationship Id="rId6" Type="http://schemas.openxmlformats.org/officeDocument/2006/relationships/image" Target="NUL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21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67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7" Type="http://schemas.openxmlformats.org/officeDocument/2006/relationships/image" Target="../media/image16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700.png"/><Relationship Id="rId5" Type="http://schemas.openxmlformats.org/officeDocument/2006/relationships/image" Target="../media/image130.png"/><Relationship Id="rId9" Type="http://schemas.openxmlformats.org/officeDocument/2006/relationships/image" Target="../media/image1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8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84.png"/><Relationship Id="rId5" Type="http://schemas.openxmlformats.org/officeDocument/2006/relationships/image" Target="../media/image210.png"/><Relationship Id="rId4" Type="http://schemas.openxmlformats.org/officeDocument/2006/relationships/image" Target="../media/image83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750.png"/><Relationship Id="rId5" Type="http://schemas.openxmlformats.org/officeDocument/2006/relationships/image" Target="../media/image740.png"/><Relationship Id="rId4" Type="http://schemas.openxmlformats.org/officeDocument/2006/relationships/image" Target="../media/image7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87.png"/><Relationship Id="rId4" Type="http://schemas.openxmlformats.org/officeDocument/2006/relationships/image" Target="../media/image780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830.png"/><Relationship Id="rId5" Type="http://schemas.openxmlformats.org/officeDocument/2006/relationships/image" Target="../media/image820.png"/><Relationship Id="rId4" Type="http://schemas.openxmlformats.org/officeDocument/2006/relationships/image" Target="../media/image8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481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890.png"/><Relationship Id="rId4" Type="http://schemas.openxmlformats.org/officeDocument/2006/relationships/image" Target="../media/image9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5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3.png"/><Relationship Id="rId4" Type="http://schemas.openxmlformats.org/officeDocument/2006/relationships/image" Target="../media/image9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7.jpeg"/><Relationship Id="rId4" Type="http://schemas.openxmlformats.org/officeDocument/2006/relationships/image" Target="../media/image96.gi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6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0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771.png"/><Relationship Id="rId11" Type="http://schemas.openxmlformats.org/officeDocument/2006/relationships/image" Target="../media/image104.png"/><Relationship Id="rId10" Type="http://schemas.openxmlformats.org/officeDocument/2006/relationships/image" Target="../media/image103.png"/><Relationship Id="rId9" Type="http://schemas.openxmlformats.org/officeDocument/2006/relationships/image" Target="../media/image10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6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400.png"/><Relationship Id="rId5" Type="http://schemas.openxmlformats.org/officeDocument/2006/relationships/image" Target="../media/image1300.png"/><Relationship Id="rId4" Type="http://schemas.openxmlformats.org/officeDocument/2006/relationships/image" Target="../media/image1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3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6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3794"/>
            <a:ext cx="8686799" cy="117260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CTEQ-TEA </a:t>
            </a:r>
            <a:r>
              <a:rPr lang="en-US" b="1" dirty="0" err="1" smtClean="0">
                <a:solidFill>
                  <a:srgbClr val="C00000"/>
                </a:solidFill>
              </a:rPr>
              <a:t>parton</a:t>
            </a:r>
            <a:r>
              <a:rPr lang="en-US" b="1" dirty="0" smtClean="0">
                <a:solidFill>
                  <a:srgbClr val="C00000"/>
                </a:solidFill>
              </a:rPr>
              <a:t> distribution functions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now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and in the future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sz="2700" dirty="0">
              <a:solidFill>
                <a:srgbClr val="C0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1689" y="1370233"/>
            <a:ext cx="6858000" cy="621683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Pavel </a:t>
            </a:r>
            <a:r>
              <a:rPr lang="en-US" b="1" dirty="0" smtClean="0"/>
              <a:t>Nadolsky</a:t>
            </a:r>
          </a:p>
          <a:p>
            <a:pPr algn="l"/>
            <a:r>
              <a:rPr lang="en-US" sz="2000" dirty="0" smtClean="0"/>
              <a:t>Southern Methodist University</a:t>
            </a:r>
            <a:endParaRPr lang="en-US" sz="2000" dirty="0"/>
          </a:p>
          <a:p>
            <a:pPr algn="l"/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34319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2018-09-10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689" y="4851853"/>
            <a:ext cx="1481137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96020-EEA9-4D3C-B87B-000380D57995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969" y="3527935"/>
            <a:ext cx="1552575" cy="1143000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P. Nadolsky, ECT* workshop "Mapping PDFs and PDAs"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457200" y="2230041"/>
            <a:ext cx="7686598" cy="377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/>
                </a:solidFill>
                <a:latin typeface="+mn-lt"/>
              </a:defRPr>
            </a:lvl2pPr>
            <a:lvl3pPr marL="685766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028649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4pPr>
            <a:lvl5pPr marL="1371532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5pPr>
            <a:lvl6pPr marL="1714415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6pPr>
            <a:lvl7pPr marL="2057297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7pPr>
            <a:lvl8pPr marL="240018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8pPr>
            <a:lvl9pPr marL="2743064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b="1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CTEQ-TEA (Tung et al.) working group</a:t>
            </a:r>
          </a:p>
          <a:p>
            <a:pPr algn="l"/>
            <a:r>
              <a:rPr lang="en-US" sz="2000" b="1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Shanghai </a:t>
            </a:r>
            <a:r>
              <a:rPr lang="en-US" sz="2000" b="1" kern="0" dirty="0">
                <a:solidFill>
                  <a:schemeClr val="tx2"/>
                </a:solidFill>
                <a:latin typeface="Arial"/>
                <a:ea typeface="ＭＳ Ｐゴシック"/>
              </a:rPr>
              <a:t>Jiao Tong University: </a:t>
            </a:r>
            <a:r>
              <a:rPr lang="en-US" sz="2000" kern="0" dirty="0">
                <a:latin typeface="Arial"/>
                <a:ea typeface="ＭＳ Ｐゴシック"/>
              </a:rPr>
              <a:t>J. Gao</a:t>
            </a:r>
          </a:p>
          <a:p>
            <a:pPr algn="l"/>
            <a:r>
              <a:rPr lang="en-US" sz="2000" b="1" kern="0" dirty="0" smtClean="0">
                <a:solidFill>
                  <a:schemeClr val="tx2"/>
                </a:solidFill>
                <a:latin typeface="Arial"/>
                <a:ea typeface="ＭＳ Ｐゴシック"/>
              </a:rPr>
              <a:t>Kennesaw State University:</a:t>
            </a:r>
            <a:r>
              <a:rPr lang="en-US" sz="2000" kern="0" dirty="0" smtClean="0">
                <a:latin typeface="Arial"/>
                <a:ea typeface="ＭＳ Ｐゴシック"/>
              </a:rPr>
              <a:t> </a:t>
            </a:r>
            <a:r>
              <a:rPr lang="en-US" sz="2000" kern="0" dirty="0">
                <a:latin typeface="Arial"/>
                <a:ea typeface="ＭＳ Ｐゴシック"/>
              </a:rPr>
              <a:t>M. </a:t>
            </a:r>
            <a:r>
              <a:rPr lang="en-US" sz="2000" kern="0" dirty="0" err="1">
                <a:latin typeface="Arial"/>
                <a:ea typeface="ＭＳ Ｐゴシック"/>
              </a:rPr>
              <a:t>Guzzi</a:t>
            </a:r>
            <a:endParaRPr lang="en-US" sz="2000" kern="0" dirty="0">
              <a:latin typeface="Arial"/>
              <a:ea typeface="ＭＳ Ｐゴシック"/>
            </a:endParaRPr>
          </a:p>
          <a:p>
            <a:pPr algn="l"/>
            <a:r>
              <a:rPr lang="en-US" sz="2000" b="1" kern="0" dirty="0">
                <a:solidFill>
                  <a:schemeClr val="tx2"/>
                </a:solidFill>
                <a:latin typeface="Arial"/>
                <a:ea typeface="ＭＳ Ｐゴシック"/>
              </a:rPr>
              <a:t>Michigan State University: </a:t>
            </a:r>
            <a:r>
              <a:rPr lang="en-US" sz="2000" kern="0" dirty="0">
                <a:latin typeface="Arial"/>
                <a:ea typeface="ＭＳ Ｐゴシック"/>
              </a:rPr>
              <a:t>J. Huston, </a:t>
            </a:r>
            <a:endParaRPr lang="en-US" sz="2000" kern="0" dirty="0" smtClean="0">
              <a:latin typeface="Arial"/>
              <a:ea typeface="ＭＳ Ｐゴシック"/>
            </a:endParaRPr>
          </a:p>
          <a:p>
            <a:pPr algn="l"/>
            <a:r>
              <a:rPr lang="en-US" sz="2000" kern="0" dirty="0" smtClean="0">
                <a:latin typeface="Arial"/>
                <a:ea typeface="ＭＳ Ｐゴシック"/>
              </a:rPr>
              <a:t>J</a:t>
            </a:r>
            <a:r>
              <a:rPr lang="en-US" sz="2000" kern="0" dirty="0">
                <a:latin typeface="Arial"/>
                <a:ea typeface="ＭＳ Ｐゴシック"/>
              </a:rPr>
              <a:t>. </a:t>
            </a:r>
            <a:r>
              <a:rPr lang="en-US" sz="2000" kern="0" dirty="0" err="1">
                <a:latin typeface="Arial"/>
                <a:ea typeface="ＭＳ Ｐゴシック"/>
              </a:rPr>
              <a:t>Pumplin</a:t>
            </a:r>
            <a:r>
              <a:rPr lang="en-US" sz="2000" kern="0" dirty="0">
                <a:latin typeface="Arial"/>
                <a:ea typeface="ＭＳ Ｐゴシック"/>
              </a:rPr>
              <a:t>, </a:t>
            </a:r>
            <a:r>
              <a:rPr lang="en-US" sz="2000" kern="0" dirty="0" smtClean="0">
                <a:latin typeface="Arial"/>
                <a:ea typeface="ＭＳ Ｐゴシック"/>
              </a:rPr>
              <a:t>D</a:t>
            </a:r>
            <a:r>
              <a:rPr lang="en-US" sz="2000" kern="0" dirty="0">
                <a:latin typeface="Arial"/>
                <a:ea typeface="ＭＳ Ｐゴシック"/>
              </a:rPr>
              <a:t>. Stump, C. Schmidt, J. Winter, </a:t>
            </a:r>
            <a:endParaRPr lang="en-US" sz="2000" kern="0" dirty="0" smtClean="0">
              <a:latin typeface="Arial"/>
              <a:ea typeface="ＭＳ Ｐゴシック"/>
            </a:endParaRPr>
          </a:p>
          <a:p>
            <a:pPr algn="l"/>
            <a:r>
              <a:rPr lang="en-US" sz="2000" kern="0" dirty="0" smtClean="0">
                <a:latin typeface="Arial"/>
                <a:ea typeface="ＭＳ Ｐゴシック"/>
              </a:rPr>
              <a:t>C</a:t>
            </a:r>
            <a:r>
              <a:rPr lang="en-US" sz="2000" kern="0" dirty="0">
                <a:latin typeface="Arial"/>
                <a:ea typeface="ＭＳ Ｐゴシック"/>
              </a:rPr>
              <a:t>.-P. Yuan</a:t>
            </a:r>
          </a:p>
          <a:p>
            <a:pPr algn="l"/>
            <a:r>
              <a:rPr lang="en-US" sz="2000" b="1" kern="0" dirty="0">
                <a:solidFill>
                  <a:schemeClr val="tx2"/>
                </a:solidFill>
                <a:latin typeface="Arial"/>
                <a:ea typeface="ＭＳ Ｐゴシック"/>
              </a:rPr>
              <a:t>Southern Methodist University: </a:t>
            </a:r>
            <a:r>
              <a:rPr lang="en-US" sz="2000" kern="0" dirty="0" smtClean="0">
                <a:ea typeface="ＭＳ Ｐゴシック"/>
              </a:rPr>
              <a:t>Tim Hobbs, </a:t>
            </a:r>
            <a:endParaRPr lang="en-US" sz="2000" kern="0" dirty="0">
              <a:ea typeface="ＭＳ Ｐゴシック"/>
            </a:endParaRPr>
          </a:p>
          <a:p>
            <a:pPr algn="l"/>
            <a:r>
              <a:rPr lang="en-US" sz="2000" kern="0" dirty="0">
                <a:ea typeface="ＭＳ Ｐゴシック"/>
              </a:rPr>
              <a:t>P</a:t>
            </a:r>
            <a:r>
              <a:rPr lang="en-US" sz="2000" kern="0" dirty="0">
                <a:latin typeface="Arial"/>
                <a:ea typeface="ＭＳ Ｐゴシック"/>
              </a:rPr>
              <a:t>. Nadolsky, B. T. Wang, K. P. </a:t>
            </a:r>
            <a:r>
              <a:rPr lang="en-US" sz="2000" kern="0" dirty="0" err="1">
                <a:latin typeface="Arial"/>
                <a:ea typeface="ＭＳ Ｐゴシック"/>
              </a:rPr>
              <a:t>Xie</a:t>
            </a:r>
            <a:endParaRPr lang="en-US" sz="2000" kern="0" dirty="0">
              <a:latin typeface="Arial"/>
              <a:ea typeface="ＭＳ Ｐゴシック"/>
            </a:endParaRPr>
          </a:p>
          <a:p>
            <a:pPr algn="l"/>
            <a:r>
              <a:rPr lang="en-US" sz="2000" b="1" kern="0" dirty="0">
                <a:solidFill>
                  <a:schemeClr val="tx2"/>
                </a:solidFill>
                <a:latin typeface="Arial"/>
                <a:ea typeface="ＭＳ Ｐゴシック"/>
              </a:rPr>
              <a:t>Xinjiang University: </a:t>
            </a:r>
            <a:r>
              <a:rPr lang="en-US" sz="2000" kern="0" dirty="0">
                <a:latin typeface="Arial"/>
                <a:ea typeface="ＭＳ Ｐゴシック"/>
              </a:rPr>
              <a:t>S. </a:t>
            </a:r>
            <a:r>
              <a:rPr lang="en-US" sz="2000" kern="0" dirty="0" err="1" smtClean="0">
                <a:latin typeface="Arial"/>
                <a:ea typeface="ＭＳ Ｐゴシック"/>
              </a:rPr>
              <a:t>Dulat</a:t>
            </a:r>
            <a:r>
              <a:rPr lang="en-US" sz="2000" kern="0" dirty="0" smtClean="0">
                <a:latin typeface="Arial"/>
                <a:ea typeface="ＭＳ Ｐゴシック"/>
              </a:rPr>
              <a:t>, T.-J. </a:t>
            </a:r>
            <a:r>
              <a:rPr lang="en-US" sz="2000" kern="0" dirty="0" err="1" smtClean="0">
                <a:latin typeface="Arial"/>
                <a:ea typeface="ＭＳ Ｐゴシック"/>
              </a:rPr>
              <a:t>Hou</a:t>
            </a:r>
            <a:r>
              <a:rPr lang="en-US" sz="2000" kern="0" dirty="0" smtClean="0">
                <a:latin typeface="Arial"/>
                <a:ea typeface="ＭＳ Ｐゴシック"/>
              </a:rPr>
              <a:t>, I. </a:t>
            </a:r>
            <a:r>
              <a:rPr lang="en-US" sz="2000" kern="0" dirty="0" err="1" smtClean="0">
                <a:latin typeface="Arial"/>
                <a:ea typeface="ＭＳ Ｐゴシック"/>
              </a:rPr>
              <a:t>Sitiwaldi</a:t>
            </a:r>
            <a:endParaRPr lang="en-US" sz="2000" kern="0" dirty="0"/>
          </a:p>
          <a:p>
            <a:pPr algn="l"/>
            <a:endParaRPr lang="en-US" kern="0" dirty="0"/>
          </a:p>
          <a:p>
            <a:pPr algn="l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632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22592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r>
              <a:rPr dirty="0"/>
              <a:t>CT14 Parton distributions</a:t>
            </a:r>
          </a:p>
        </p:txBody>
      </p:sp>
      <p:sp>
        <p:nvSpPr>
          <p:cNvPr id="186" name="Shape 18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Shape 187"/>
              <p:cNvSpPr/>
              <p:nvPr/>
            </p:nvSpPr>
            <p:spPr>
              <a:xfrm>
                <a:off x="607877" y="831223"/>
                <a:ext cx="7860883" cy="71230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35711" tIns="35711" rIns="35711" bIns="35711">
                <a:spAutoFit/>
              </a:bodyPr>
              <a:lstStyle/>
              <a:p>
                <a:pPr marL="258913" marR="0" lvl="0" indent="-258913" algn="just" defTabSz="41068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73F9B"/>
                  </a:buClr>
                  <a:buSzPct val="75000"/>
                  <a:buFontTx/>
                  <a:buChar char="✦"/>
                  <a:tabLst/>
                  <a:defRPr sz="2800">
                    <a:latin typeface="Optima"/>
                    <a:ea typeface="Optima"/>
                    <a:cs typeface="Optima"/>
                    <a:sym typeface="Optima"/>
                  </a:defRPr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tima"/>
                    <a:ea typeface="Optima"/>
                    <a:cs typeface="Optima"/>
                    <a:sym typeface="Optima"/>
                  </a:rPr>
                  <a:t>2015 major release on general-purpose PDFs, CT14 NNLO/NLO sets including alternative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Optima"/>
                            <a:cs typeface="Optima"/>
                            <a:sym typeface="Optima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Optima"/>
                            <a:cs typeface="Optima"/>
                            <a:sym typeface="Optima"/>
                          </a:rPr>
                          <m:t>𝛼</m:t>
                        </m:r>
                      </m:e>
                      <m:sub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Optima"/>
                            <a:cs typeface="Optima"/>
                            <a:sym typeface="Optima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tima"/>
                    <a:ea typeface="Optima"/>
                    <a:cs typeface="Optima"/>
                    <a:sym typeface="Optima"/>
                  </a:rPr>
                  <a:t> series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Optima"/>
                            <a:cs typeface="Optima"/>
                            <a:sym typeface="Optima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Optima"/>
                            <a:cs typeface="Optima"/>
                            <a:sym typeface="Optima"/>
                          </a:rPr>
                          <m:t>𝑁</m:t>
                        </m:r>
                      </m:e>
                      <m:sub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Optima"/>
                            <a:cs typeface="Optima"/>
                            <a:sym typeface="Optima"/>
                          </a:rPr>
                          <m:t>𝑓</m:t>
                        </m:r>
                      </m:sub>
                    </m:sSub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Optima"/>
                        <a:cs typeface="Optima"/>
                        <a:sym typeface="Optima"/>
                      </a:rPr>
                      <m:t>=3,4,6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tima"/>
                    <a:ea typeface="Optima"/>
                    <a:cs typeface="Optima"/>
                    <a:sym typeface="Optima"/>
                  </a:rPr>
                  <a:t> </a:t>
                </a:r>
                <a:r>
                  <a:rPr kumimoji="0" lang="en-US" sz="1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882B">
                        <a:hueOff val="-554920"/>
                        <a:satOff val="-21482"/>
                        <a:lumOff val="-6228"/>
                      </a:srgbClr>
                    </a:solidFill>
                    <a:effectLst/>
                    <a:uLnTx/>
                    <a:uFillTx/>
                    <a:latin typeface="Optima"/>
                    <a:ea typeface="Optima"/>
                    <a:cs typeface="Optima"/>
                    <a:sym typeface="Optima"/>
                  </a:rPr>
                  <a:t>[1506.07443]</a:t>
                </a:r>
                <a:endParaRPr kumimoji="0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882B">
                      <a:hueOff val="-554920"/>
                      <a:satOff val="-21482"/>
                      <a:lumOff val="-6228"/>
                    </a:srgbClr>
                  </a:solidFill>
                  <a:effectLst/>
                  <a:uLnTx/>
                  <a:uFillTx/>
                  <a:latin typeface="Optima"/>
                  <a:ea typeface="Optima"/>
                  <a:cs typeface="Optima"/>
                  <a:sym typeface="Optima"/>
                </a:endParaRPr>
              </a:p>
            </p:txBody>
          </p:sp>
        </mc:Choice>
        <mc:Fallback xmlns="">
          <p:sp>
            <p:nvSpPr>
              <p:cNvPr id="187" name="Shape 1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77" y="831223"/>
                <a:ext cx="7860883" cy="712303"/>
              </a:xfrm>
              <a:prstGeom prst="rect">
                <a:avLst/>
              </a:prstGeom>
              <a:blipFill rotWithShape="1">
                <a:blip r:embed="rId2"/>
                <a:stretch>
                  <a:fillRect l="-776" t="-4274" r="-1552" b="-1282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8" name="image36.png"/>
          <p:cNvPicPr>
            <a:picLocks noChangeAspect="1"/>
          </p:cNvPicPr>
          <p:nvPr/>
        </p:nvPicPr>
        <p:blipFill>
          <a:blip r:embed="rId3">
            <a:extLst/>
          </a:blip>
          <a:srcRect t="3534" r="57274" b="48045"/>
          <a:stretch>
            <a:fillRect/>
          </a:stretch>
        </p:blipFill>
        <p:spPr>
          <a:xfrm>
            <a:off x="412044" y="4411134"/>
            <a:ext cx="3443246" cy="241451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8" name="Group 198"/>
          <p:cNvGrpSpPr/>
          <p:nvPr/>
        </p:nvGrpSpPr>
        <p:grpSpPr>
          <a:xfrm>
            <a:off x="298787" y="1906448"/>
            <a:ext cx="3170907" cy="2160265"/>
            <a:chOff x="0" y="225727"/>
            <a:chExt cx="4509733" cy="3072375"/>
          </a:xfrm>
        </p:grpSpPr>
        <p:pic>
          <p:nvPicPr>
            <p:cNvPr id="193" name="allpdf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t="6844" r="7394"/>
            <a:stretch>
              <a:fillRect/>
            </a:stretch>
          </p:blipFill>
          <p:spPr>
            <a:xfrm>
              <a:off x="-1" y="225727"/>
              <a:ext cx="4509735" cy="30723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4" name="Shape 194"/>
            <p:cNvSpPr/>
            <p:nvPr/>
          </p:nvSpPr>
          <p:spPr>
            <a:xfrm>
              <a:off x="2827555" y="637920"/>
              <a:ext cx="910627" cy="4707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300" b="1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pPr marL="0" marR="0" lvl="0" indent="0" algn="ctr" defTabSz="41068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300" b="1" i="0" u="none" strike="noStrike" kern="0" cap="none" spc="0" normalizeH="0" baseline="0" noProof="0">
                  <a:ln>
                    <a:noFill/>
                  </a:ln>
                  <a:solidFill>
                    <a:srgbClr val="0365C0">
                      <a:hueOff val="47394"/>
                      <a:satOff val="-25753"/>
                      <a:lumOff val="-7544"/>
                    </a:srgbClr>
                  </a:solidFill>
                  <a:effectLst/>
                  <a:uLnTx/>
                  <a:uFillTx/>
                  <a:latin typeface="Book Antiqua"/>
                  <a:sym typeface="Book Antiqua"/>
                </a:rPr>
                <a:t>u</a:t>
              </a:r>
            </a:p>
          </p:txBody>
        </p:sp>
        <p:sp>
          <p:nvSpPr>
            <p:cNvPr id="195" name="Shape 195"/>
            <p:cNvSpPr/>
            <p:nvPr/>
          </p:nvSpPr>
          <p:spPr>
            <a:xfrm>
              <a:off x="2827555" y="1413648"/>
              <a:ext cx="910627" cy="4707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300" b="1">
                  <a:solidFill>
                    <a:schemeClr val="accent2">
                      <a:hueOff val="-2473793"/>
                      <a:satOff val="-50209"/>
                      <a:lumOff val="23543"/>
                    </a:schemeClr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pPr marL="0" marR="0" lvl="0" indent="0" algn="ctr" defTabSz="41068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300" b="1" i="0" u="none" strike="noStrike" kern="0" cap="none" spc="0" normalizeH="0" baseline="0" noProof="0">
                  <a:ln>
                    <a:noFill/>
                  </a:ln>
                  <a:solidFill>
                    <a:srgbClr val="00882B">
                      <a:hueOff val="-2473793"/>
                      <a:satOff val="-50209"/>
                      <a:lumOff val="23543"/>
                    </a:srgbClr>
                  </a:solidFill>
                  <a:effectLst/>
                  <a:uLnTx/>
                  <a:uFillTx/>
                  <a:latin typeface="Book Antiqua"/>
                  <a:sym typeface="Book Antiqua"/>
                </a:rPr>
                <a:t>d</a:t>
              </a:r>
            </a:p>
          </p:txBody>
        </p:sp>
        <p:sp>
          <p:nvSpPr>
            <p:cNvPr id="196" name="Shape 196"/>
            <p:cNvSpPr/>
            <p:nvPr/>
          </p:nvSpPr>
          <p:spPr>
            <a:xfrm>
              <a:off x="2609607" y="1960585"/>
              <a:ext cx="910627" cy="4707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300" b="1">
                  <a:solidFill>
                    <a:schemeClr val="accent5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pPr marL="0" marR="0" lvl="0" indent="0" algn="ctr" defTabSz="41068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300" b="1" i="0" u="none" strike="noStrike" kern="0" cap="none" spc="0" normalizeH="0" baseline="0" noProof="0">
                  <a:ln>
                    <a:noFill/>
                  </a:ln>
                  <a:solidFill>
                    <a:srgbClr val="C82506"/>
                  </a:solidFill>
                  <a:effectLst/>
                  <a:uLnTx/>
                  <a:uFillTx/>
                  <a:latin typeface="Book Antiqua"/>
                  <a:sym typeface="Book Antiqua"/>
                </a:rPr>
                <a:t>g</a:t>
              </a:r>
            </a:p>
          </p:txBody>
        </p:sp>
        <p:sp>
          <p:nvSpPr>
            <p:cNvPr id="197" name="Shape 197"/>
            <p:cNvSpPr/>
            <p:nvPr/>
          </p:nvSpPr>
          <p:spPr>
            <a:xfrm>
              <a:off x="846889" y="2462528"/>
              <a:ext cx="910628" cy="470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300" b="1">
                  <a:solidFill>
                    <a:srgbClr val="31B8B8"/>
                  </a:solidFill>
                  <a:latin typeface="Book Antiqua"/>
                  <a:ea typeface="Book Antiqua"/>
                  <a:cs typeface="Book Antiqua"/>
                  <a:sym typeface="Book Antiqua"/>
                </a:defRPr>
              </a:lvl1pPr>
            </a:lstStyle>
            <a:p>
              <a:pPr marL="0" marR="0" lvl="0" indent="0" algn="ctr" defTabSz="41068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300" b="1" i="0" u="none" strike="noStrike" kern="0" cap="none" spc="0" normalizeH="0" baseline="0" noProof="0">
                  <a:ln>
                    <a:noFill/>
                  </a:ln>
                  <a:solidFill>
                    <a:srgbClr val="31B8B8"/>
                  </a:solidFill>
                  <a:effectLst/>
                  <a:uLnTx/>
                  <a:uFillTx/>
                  <a:latin typeface="Book Antiqua"/>
                  <a:sym typeface="Book Antiqua"/>
                </a:rPr>
                <a:t>s</a:t>
              </a:r>
            </a:p>
          </p:txBody>
        </p:sp>
      </p:grpSp>
      <p:sp>
        <p:nvSpPr>
          <p:cNvPr id="199" name="Shape 199"/>
          <p:cNvSpPr/>
          <p:nvPr/>
        </p:nvSpPr>
        <p:spPr>
          <a:xfrm>
            <a:off x="488413" y="4075910"/>
            <a:ext cx="2771584" cy="379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1" tIns="35711" rIns="35711" bIns="35711" anchor="ctr">
            <a:spAutoFit/>
          </a:bodyPr>
          <a:lstStyle>
            <a:lvl1pPr>
              <a:defRPr sz="2300">
                <a:solidFill>
                  <a:schemeClr val="accent5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marL="0" marR="0" lvl="0" indent="0" algn="ctr" defTabSz="41068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C82506"/>
                </a:solidFill>
                <a:effectLst/>
                <a:uLnTx/>
                <a:uFillTx/>
                <a:latin typeface="Book Antiqua"/>
                <a:sym typeface="Book Antiqua"/>
              </a:rPr>
              <a:t>gluon-gluon luminosity</a:t>
            </a:r>
          </a:p>
        </p:txBody>
      </p:sp>
      <p:sp>
        <p:nvSpPr>
          <p:cNvPr id="200" name="Shape 200"/>
          <p:cNvSpPr/>
          <p:nvPr/>
        </p:nvSpPr>
        <p:spPr>
          <a:xfrm>
            <a:off x="744248" y="1564202"/>
            <a:ext cx="2186488" cy="379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1" tIns="35711" rIns="35711" bIns="35711" anchor="ctr">
            <a:spAutoFit/>
          </a:bodyPr>
          <a:lstStyle>
            <a:lvl1pPr>
              <a:defRPr sz="2300">
                <a:solidFill>
                  <a:schemeClr val="accent5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 marL="0" marR="0" lvl="0" indent="0" algn="ctr" defTabSz="41068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C82506"/>
                </a:solidFill>
                <a:effectLst/>
                <a:uLnTx/>
                <a:uFillTx/>
                <a:latin typeface="Book Antiqua"/>
                <a:sym typeface="Book Antiqua"/>
              </a:rPr>
              <a:t>CT14 NNLO PDFs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38318" y="1546707"/>
            <a:ext cx="3977640" cy="487489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285722" marR="0" lvl="0" indent="-285722" algn="l" defTabSz="41068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6A1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combined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HERA charm production, H1 FL data in NC DIS</a:t>
            </a:r>
          </a:p>
          <a:p>
            <a:pPr marL="285722" marR="0" lvl="0" indent="-285722" algn="l" defTabSz="41068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6A1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early LHC Run I data on W/Z charged lepton rapidity and asymmetry data;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22" marR="0" lvl="0" indent="-285722" algn="l" defTabSz="41068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6A1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old D0 W-electron asymmetry data superseded by the new one with full luminosity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22" marR="0" lvl="0" indent="-285722" algn="l" defTabSz="41068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6A1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inclusive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jet production from ATLAS and CMS</a:t>
            </a:r>
          </a:p>
          <a:p>
            <a:pPr marL="285722" marR="0" lvl="0" indent="-285722" algn="l" defTabSz="41068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6A1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22" marR="0" lvl="0" indent="-285722" algn="l" defTabSz="41068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E6A1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flexible parametrization for gluon, d/u at large-x, both d/u and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dbar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ubar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at small-x, 28 eigenvectors comparing to 25 for CT10</a:t>
            </a:r>
          </a:p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Shape 181"/>
          <p:cNvSpPr/>
          <p:nvPr/>
        </p:nvSpPr>
        <p:spPr>
          <a:xfrm>
            <a:off x="3542865" y="6017208"/>
            <a:ext cx="5584681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5" tIns="50795" rIns="50795" bIns="50795" numCol="1" anchor="ctr">
            <a:spAutoFit/>
          </a:bodyPr>
          <a:lstStyle>
            <a:lvl1pPr>
              <a:defRPr sz="2400" u="sng">
                <a:solidFill>
                  <a:schemeClr val="accent2">
                    <a:hueOff val="-554920"/>
                    <a:satOff val="-21482"/>
                    <a:lumOff val="-6228"/>
                  </a:schemeClr>
                </a:solidFill>
                <a:latin typeface="Book Antiqua"/>
                <a:ea typeface="Book Antiqua"/>
                <a:cs typeface="Book Antiqua"/>
                <a:sym typeface="Book Antiqua"/>
                <a:hlinkClick r:id="rId5"/>
              </a:defRPr>
            </a:lvl1pPr>
          </a:lstStyle>
          <a:p>
            <a:pPr marL="0" marR="0" lvl="0" indent="0" algn="ctr" defTabSz="41068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u="none"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882B">
                    <a:hueOff val="-554920"/>
                    <a:satOff val="-21482"/>
                    <a:lumOff val="-6228"/>
                  </a:srgbClr>
                </a:solidFill>
                <a:effectLst/>
                <a:uLnTx/>
                <a:uFillTx/>
                <a:latin typeface="Book Antiqua"/>
                <a:sym typeface="Book Antiqua"/>
                <a:hlinkClick r:id="rId5"/>
              </a:rPr>
              <a:t>http://hep.pa.msu.edu/cteq/public/index.html</a:t>
            </a:r>
          </a:p>
        </p:txBody>
      </p:sp>
    </p:spTree>
    <p:extLst>
      <p:ext uri="{BB962C8B-B14F-4D97-AF65-F5344CB8AC3E}">
        <p14:creationId xmlns:p14="http://schemas.microsoft.com/office/powerpoint/2010/main" val="202778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7" y="1503670"/>
            <a:ext cx="8229600" cy="2625878"/>
          </a:xfrm>
        </p:spPr>
        <p:txBody>
          <a:bodyPr/>
          <a:lstStyle/>
          <a:p>
            <a:r>
              <a:rPr lang="en-US" dirty="0" smtClean="0"/>
              <a:t>Toward a new generation of PDFs</a:t>
            </a:r>
            <a:br>
              <a:rPr lang="en-US" dirty="0" smtClean="0"/>
            </a:br>
            <a:r>
              <a:rPr lang="en-US" sz="2400" dirty="0" smtClean="0">
                <a:solidFill>
                  <a:schemeClr val="tx1"/>
                </a:solidFill>
              </a:rPr>
              <a:t>[“CT17preliminary” PDFs]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dirty="0" smtClean="0"/>
              <a:t>Will the [high-luminosity] LHC </a:t>
            </a:r>
            <a:br>
              <a:rPr lang="en-US" dirty="0" smtClean="0"/>
            </a:br>
            <a:r>
              <a:rPr lang="en-US" dirty="0" smtClean="0"/>
              <a:t>fully constrain the PDFs?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2042E7-5644-40F3-B068-F39947BEC51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6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026"/>
          </a:xfrm>
        </p:spPr>
        <p:txBody>
          <a:bodyPr/>
          <a:lstStyle/>
          <a:p>
            <a:r>
              <a:rPr lang="en-US" sz="3200" dirty="0" smtClean="0"/>
              <a:t>2017-18: </a:t>
            </a:r>
            <a:r>
              <a:rPr lang="en-US" sz="3200" dirty="0" smtClean="0"/>
              <a:t>explicit and implicit advancements 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0239" y="1037873"/>
                <a:ext cx="8229600" cy="383678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All major groups rush toward implementing LHC data on </a:t>
                </a:r>
                <a:r>
                  <a:rPr lang="en-US" b="1" dirty="0"/>
                  <a:t>jet</a:t>
                </a:r>
                <a:r>
                  <a:rPr lang="en-US" dirty="0"/>
                  <a:t>, </a:t>
                </a:r>
                <a:r>
                  <a:rPr lang="en-US" b="1" dirty="0"/>
                  <a:t>W/Z</a:t>
                </a:r>
                <a:r>
                  <a:rPr lang="en-US" b="1" dirty="0" smtClean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̅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US" b="1" dirty="0" smtClean="0"/>
                  <a:t> </a:t>
                </a:r>
                <a:r>
                  <a:rPr lang="en-US" dirty="0"/>
                  <a:t>production in the PDF </a:t>
                </a:r>
                <a:r>
                  <a:rPr lang="en-US" dirty="0" smtClean="0"/>
                  <a:t>analysis</a:t>
                </a:r>
                <a:endParaRPr lang="en-US" dirty="0"/>
              </a:p>
              <a:p>
                <a:r>
                  <a:rPr lang="en-US" b="1" dirty="0"/>
                  <a:t>ABMP’16</a:t>
                </a:r>
                <a:r>
                  <a:rPr lang="en-US" dirty="0"/>
                  <a:t> (</a:t>
                </a:r>
                <a:r>
                  <a:rPr lang="en-US" sz="1800" dirty="0" smtClean="0"/>
                  <a:t>arXiv:1701.05838</a:t>
                </a:r>
                <a:r>
                  <a:rPr lang="en-US" dirty="0"/>
                  <a:t>) includes a large LHC W/Z data set, got closer to the other PDF </a:t>
                </a:r>
                <a:r>
                  <a:rPr lang="en-US" dirty="0" smtClean="0"/>
                  <a:t>sets</a:t>
                </a:r>
              </a:p>
              <a:p>
                <a:endParaRPr lang="en-US" sz="800" dirty="0"/>
              </a:p>
              <a:p>
                <a:r>
                  <a:rPr lang="en-US" dirty="0"/>
                  <a:t>The</a:t>
                </a:r>
                <a:r>
                  <a:rPr lang="en-US" b="1" dirty="0"/>
                  <a:t> NNPDF3.1</a:t>
                </a:r>
                <a:r>
                  <a:rPr lang="en-US" dirty="0"/>
                  <a:t> set has been released (</a:t>
                </a:r>
                <a:r>
                  <a:rPr lang="en-US" sz="1800" dirty="0" smtClean="0"/>
                  <a:t>arXiv:1706.00428</a:t>
                </a:r>
                <a:r>
                  <a:rPr lang="en-US" dirty="0" smtClean="0"/>
                  <a:t>), </a:t>
                </a:r>
                <a:r>
                  <a:rPr lang="en-US" dirty="0"/>
                  <a:t>including a compatible subset of the new LHC </a:t>
                </a:r>
                <a:r>
                  <a:rPr lang="en-US" dirty="0" smtClean="0"/>
                  <a:t>data</a:t>
                </a:r>
              </a:p>
              <a:p>
                <a:endParaRPr lang="en-US" sz="800" dirty="0"/>
              </a:p>
              <a:p>
                <a:r>
                  <a:rPr lang="en-US" b="1" dirty="0"/>
                  <a:t>CT1X </a:t>
                </a:r>
                <a:r>
                  <a:rPr lang="en-US" dirty="0"/>
                  <a:t>and </a:t>
                </a:r>
                <a:r>
                  <a:rPr lang="en-US" b="1" dirty="0"/>
                  <a:t>MMHT’XX</a:t>
                </a:r>
                <a:r>
                  <a:rPr lang="en-US" dirty="0"/>
                  <a:t> to be released within a few months, once compatibility of the new experiments is </a:t>
                </a:r>
                <a:r>
                  <a:rPr lang="en-US" dirty="0" smtClean="0"/>
                  <a:t>understood</a:t>
                </a:r>
                <a:endParaRPr lang="en-US" sz="800" dirty="0"/>
              </a:p>
              <a:p>
                <a:pPr marL="0" indent="0">
                  <a:buNone/>
                </a:pPr>
                <a:r>
                  <a:rPr lang="en-US" b="1" dirty="0"/>
                  <a:t>However, reduction of the current PDF uncertainties is conditioned on understanding of (dis)agreement between the available data sets and improved control of theoretical and methodological uncertainties</a:t>
                </a: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0239" y="1037873"/>
                <a:ext cx="8229600" cy="3836783"/>
              </a:xfrm>
              <a:blipFill>
                <a:blip r:embed="rId2"/>
                <a:stretch>
                  <a:fillRect l="-1111" t="-1111" r="-140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5CD15-EFFF-47AB-BF6A-3BD232391A3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187381" y="2300749"/>
                <a:ext cx="13596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>
                    <a:solidFill>
                      <a:srgbClr val="008080"/>
                    </a:solidFill>
                  </a:rPr>
                  <a:t> S. </a:t>
                </a:r>
                <a:r>
                  <a:rPr lang="en-US" dirty="0" err="1" smtClean="0">
                    <a:solidFill>
                      <a:srgbClr val="008080"/>
                    </a:solidFill>
                  </a:rPr>
                  <a:t>Moch</a:t>
                </a:r>
                <a:endParaRPr lang="en-US" dirty="0">
                  <a:solidFill>
                    <a:srgbClr val="00808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381" y="2300749"/>
                <a:ext cx="1359668" cy="369332"/>
              </a:xfrm>
              <a:prstGeom prst="rect">
                <a:avLst/>
              </a:prstGeom>
              <a:blipFill>
                <a:blip r:embed="rId3"/>
                <a:stretch>
                  <a:fillRect t="-8197" r="-358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47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2018-09-10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1BA8A-B252-41B4-9EBD-47EF7D1734B1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77" y="455075"/>
            <a:ext cx="6281532" cy="6192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11329" y="208308"/>
                <a:ext cx="2932671" cy="5914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NNPDF3.1: the most </a:t>
                </a: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extensive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data set to date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3431 non-LHC (75%)+ </a:t>
                </a: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854 LHC data points (25%)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subset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of available LHC data 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ℓ</m:t>
                    </m:r>
                    <m:acc>
                      <m:accPr>
                        <m:chr m:val="̅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ℓ</m:t>
                        </m:r>
                      </m:e>
                    </m:acc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jet,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𝒁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𝒑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𝑻</m:t>
                        </m:r>
                      </m:sub>
                    </m:sSub>
                  </m:oMath>
                </a14:m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𝒕</m:t>
                    </m:r>
                    <m:acc>
                      <m:accPr>
                        <m:chr m:val="̅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𝒕</m:t>
                        </m:r>
                      </m:e>
                    </m:acc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production, analyzed at NNLO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𝑍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acc>
                      <m:accPr>
                        <m:chr m:val="̅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</m:acc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moderately improve on NNPDF3.0 constraints 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𝑄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at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relevant for SM Higgs production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CT, MMHT also include D0 Run-2 jet production, get only slightly weaker constraints 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𝑄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329" y="208308"/>
                <a:ext cx="2932671" cy="5914824"/>
              </a:xfrm>
              <a:prstGeom prst="rect">
                <a:avLst/>
              </a:prstGeom>
              <a:blipFill>
                <a:blip r:embed="rId3"/>
                <a:stretch>
                  <a:fillRect l="-1871" t="-515" r="-3326" b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440873" y="45756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Impressive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4624" y="1766516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arXiv:1706.00428</a:t>
            </a:r>
          </a:p>
        </p:txBody>
      </p:sp>
      <p:sp>
        <p:nvSpPr>
          <p:cNvPr id="20" name="Freeform 19"/>
          <p:cNvSpPr/>
          <p:nvPr/>
        </p:nvSpPr>
        <p:spPr bwMode="auto">
          <a:xfrm>
            <a:off x="1533236" y="794327"/>
            <a:ext cx="4525819" cy="3537528"/>
          </a:xfrm>
          <a:custGeom>
            <a:avLst/>
            <a:gdLst>
              <a:gd name="connsiteX0" fmla="*/ 3075709 w 4525819"/>
              <a:gd name="connsiteY0" fmla="*/ 1708728 h 3537528"/>
              <a:gd name="connsiteX1" fmla="*/ 1607128 w 4525819"/>
              <a:gd name="connsiteY1" fmla="*/ 1745673 h 3537528"/>
              <a:gd name="connsiteX2" fmla="*/ 0 w 4525819"/>
              <a:gd name="connsiteY2" fmla="*/ 2364509 h 3537528"/>
              <a:gd name="connsiteX3" fmla="*/ 18473 w 4525819"/>
              <a:gd name="connsiteY3" fmla="*/ 2678546 h 3537528"/>
              <a:gd name="connsiteX4" fmla="*/ 711200 w 4525819"/>
              <a:gd name="connsiteY4" fmla="*/ 3528291 h 3537528"/>
              <a:gd name="connsiteX5" fmla="*/ 2863273 w 4525819"/>
              <a:gd name="connsiteY5" fmla="*/ 3537528 h 3537528"/>
              <a:gd name="connsiteX6" fmla="*/ 3325091 w 4525819"/>
              <a:gd name="connsiteY6" fmla="*/ 2844800 h 3537528"/>
              <a:gd name="connsiteX7" fmla="*/ 4525819 w 4525819"/>
              <a:gd name="connsiteY7" fmla="*/ 2835564 h 3537528"/>
              <a:gd name="connsiteX8" fmla="*/ 4488873 w 4525819"/>
              <a:gd name="connsiteY8" fmla="*/ 0 h 3537528"/>
              <a:gd name="connsiteX9" fmla="*/ 4054764 w 4525819"/>
              <a:gd name="connsiteY9" fmla="*/ 147782 h 3537528"/>
              <a:gd name="connsiteX10" fmla="*/ 3075709 w 4525819"/>
              <a:gd name="connsiteY10" fmla="*/ 1625600 h 3537528"/>
              <a:gd name="connsiteX0" fmla="*/ 3075709 w 4525819"/>
              <a:gd name="connsiteY0" fmla="*/ 1708728 h 3537528"/>
              <a:gd name="connsiteX1" fmla="*/ 1607128 w 4525819"/>
              <a:gd name="connsiteY1" fmla="*/ 1745673 h 3537528"/>
              <a:gd name="connsiteX2" fmla="*/ 0 w 4525819"/>
              <a:gd name="connsiteY2" fmla="*/ 2364509 h 3537528"/>
              <a:gd name="connsiteX3" fmla="*/ 18473 w 4525819"/>
              <a:gd name="connsiteY3" fmla="*/ 2678546 h 3537528"/>
              <a:gd name="connsiteX4" fmla="*/ 711200 w 4525819"/>
              <a:gd name="connsiteY4" fmla="*/ 3528291 h 3537528"/>
              <a:gd name="connsiteX5" fmla="*/ 2863273 w 4525819"/>
              <a:gd name="connsiteY5" fmla="*/ 3537528 h 3537528"/>
              <a:gd name="connsiteX6" fmla="*/ 3325091 w 4525819"/>
              <a:gd name="connsiteY6" fmla="*/ 2844800 h 3537528"/>
              <a:gd name="connsiteX7" fmla="*/ 4525819 w 4525819"/>
              <a:gd name="connsiteY7" fmla="*/ 2835564 h 3537528"/>
              <a:gd name="connsiteX8" fmla="*/ 4488873 w 4525819"/>
              <a:gd name="connsiteY8" fmla="*/ 0 h 3537528"/>
              <a:gd name="connsiteX9" fmla="*/ 4054764 w 4525819"/>
              <a:gd name="connsiteY9" fmla="*/ 147782 h 3537528"/>
              <a:gd name="connsiteX10" fmla="*/ 3057236 w 4525819"/>
              <a:gd name="connsiteY10" fmla="*/ 1708727 h 353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25819" h="3537528">
                <a:moveTo>
                  <a:pt x="3075709" y="1708728"/>
                </a:moveTo>
                <a:lnTo>
                  <a:pt x="1607128" y="1745673"/>
                </a:lnTo>
                <a:lnTo>
                  <a:pt x="0" y="2364509"/>
                </a:lnTo>
                <a:lnTo>
                  <a:pt x="18473" y="2678546"/>
                </a:lnTo>
                <a:lnTo>
                  <a:pt x="711200" y="3528291"/>
                </a:lnTo>
                <a:lnTo>
                  <a:pt x="2863273" y="3537528"/>
                </a:lnTo>
                <a:lnTo>
                  <a:pt x="3325091" y="2844800"/>
                </a:lnTo>
                <a:lnTo>
                  <a:pt x="4525819" y="2835564"/>
                </a:lnTo>
                <a:lnTo>
                  <a:pt x="4488873" y="0"/>
                </a:lnTo>
                <a:lnTo>
                  <a:pt x="4054764" y="147782"/>
                </a:lnTo>
                <a:lnTo>
                  <a:pt x="3057236" y="170872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7600" y="1766516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Tevatron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nd LHC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61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0218" y="5441365"/>
                <a:ext cx="85632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Central PDFs of 3 sets are compatible. The NNPDF3.1 uncertainty is moderately reduced 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𝑄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at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&gt;0.0</m:t>
                    </m:r>
                    <m: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5,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𝑠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acc>
                      <m:accPr>
                        <m:chr m:val="̅"/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e>
                    </m:acc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at all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 The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effect of the LHC data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on the error bands does not exceed dependence on the definition of the PDF uncertainty (CT vs. MMHT vs. NNPDF).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18" y="5441365"/>
                <a:ext cx="8563264" cy="1200329"/>
              </a:xfrm>
              <a:prstGeom prst="rect">
                <a:avLst/>
              </a:prstGeom>
              <a:blipFill>
                <a:blip r:embed="rId2"/>
                <a:stretch>
                  <a:fillRect l="-569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82" y="189920"/>
            <a:ext cx="8229600" cy="700837"/>
          </a:xfrm>
        </p:spPr>
        <p:txBody>
          <a:bodyPr/>
          <a:lstStyle/>
          <a:p>
            <a:r>
              <a:rPr lang="en-US" dirty="0" smtClean="0"/>
              <a:t>CT14, MMHT14, NNPDF3.1 PDFs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F5CD15-EFFF-47AB-BF6A-3BD232391A31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93882" y="773486"/>
            <a:ext cx="8085382" cy="4682339"/>
            <a:chOff x="204354" y="1004395"/>
            <a:chExt cx="8085382" cy="4682339"/>
          </a:xfrm>
        </p:grpSpPr>
        <p:pic>
          <p:nvPicPr>
            <p:cNvPr id="8" name="Picture 7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54" y="1033315"/>
              <a:ext cx="2834640" cy="242316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4779" y="1026085"/>
              <a:ext cx="2834640" cy="242316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096" y="1004395"/>
              <a:ext cx="2834640" cy="24231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54" y="3249114"/>
              <a:ext cx="2834640" cy="242316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4779" y="3263574"/>
              <a:ext cx="2834640" cy="242316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096" y="3230172"/>
              <a:ext cx="2834640" cy="2423160"/>
            </a:xfrm>
            <a:prstGeom prst="rect">
              <a:avLst/>
            </a:prstGeom>
          </p:spPr>
        </p:pic>
      </p:grpSp>
      <p:sp>
        <p:nvSpPr>
          <p:cNvPr id="6" name="Up Arrow 5"/>
          <p:cNvSpPr/>
          <p:nvPr/>
        </p:nvSpPr>
        <p:spPr bwMode="auto">
          <a:xfrm>
            <a:off x="7850909" y="2192848"/>
            <a:ext cx="240145" cy="404485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Up Arrow 17"/>
          <p:cNvSpPr/>
          <p:nvPr/>
        </p:nvSpPr>
        <p:spPr bwMode="auto">
          <a:xfrm>
            <a:off x="7837054" y="4634950"/>
            <a:ext cx="240145" cy="404485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23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8"/>
          <p:cNvGrpSpPr>
            <a:grpSpLocks noChangeAspect="1"/>
          </p:cNvGrpSpPr>
          <p:nvPr/>
        </p:nvGrpSpPr>
        <p:grpSpPr bwMode="auto">
          <a:xfrm>
            <a:off x="32322" y="209822"/>
            <a:ext cx="6623763" cy="6660385"/>
            <a:chOff x="88" y="198"/>
            <a:chExt cx="2713" cy="2728"/>
          </a:xfrm>
          <a:noFill/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198"/>
              <a:ext cx="2713" cy="27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</p:pic>
        <p:sp>
          <p:nvSpPr>
            <p:cNvPr id="11" name="AutoShape 7"/>
            <p:cNvSpPr>
              <a:spLocks noChangeAspect="1" noChangeArrowheads="1" noTextEdit="1"/>
            </p:cNvSpPr>
            <p:nvPr/>
          </p:nvSpPr>
          <p:spPr bwMode="auto">
            <a:xfrm>
              <a:off x="88" y="198"/>
              <a:ext cx="2708" cy="27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" name="TextShape 1"/>
          <p:cNvSpPr txBox="1"/>
          <p:nvPr/>
        </p:nvSpPr>
        <p:spPr>
          <a:xfrm rot="19557331">
            <a:off x="1937160" y="4566803"/>
            <a:ext cx="1537111" cy="433014"/>
          </a:xfrm>
          <a:prstGeom prst="rect">
            <a:avLst/>
          </a:prstGeom>
          <a:noFill/>
          <a:ln w="18360">
            <a:noFill/>
            <a:round/>
          </a:ln>
        </p:spPr>
        <p:txBody>
          <a:bodyPr lIns="89802" tIns="48983" rIns="89802" bIns="48983"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6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byssinica SIL"/>
                <a:ea typeface="+mn-ea"/>
                <a:cs typeface="+mn-cs"/>
              </a:rPr>
              <a:t>HERA DIS</a:t>
            </a:r>
            <a:endParaRPr kumimoji="0" lang="en-US" sz="1996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Shape 2"/>
          <p:cNvSpPr txBox="1"/>
          <p:nvPr/>
        </p:nvSpPr>
        <p:spPr>
          <a:xfrm rot="19730664">
            <a:off x="3234454" y="1163728"/>
            <a:ext cx="1575959" cy="381924"/>
          </a:xfrm>
          <a:prstGeom prst="rect">
            <a:avLst/>
          </a:prstGeom>
          <a:noFill/>
          <a:ln w="18360">
            <a:noFill/>
            <a:round/>
          </a:ln>
        </p:spPr>
        <p:txBody>
          <a:bodyPr lIns="89802" tIns="48983" rIns="89802" bIns="48983"/>
          <a:lstStyle/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byssinica SIL"/>
                <a:ea typeface="+mn-ea"/>
                <a:cs typeface="+mn-cs"/>
              </a:rPr>
              <a:t>Inclusive jets</a:t>
            </a:r>
            <a:endParaRPr kumimoji="0" lang="en-US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Shape 1"/>
          <p:cNvSpPr txBox="1"/>
          <p:nvPr/>
        </p:nvSpPr>
        <p:spPr>
          <a:xfrm rot="21597000">
            <a:off x="3903460" y="5954634"/>
            <a:ext cx="2740228" cy="433014"/>
          </a:xfrm>
          <a:prstGeom prst="rect">
            <a:avLst/>
          </a:prstGeom>
          <a:noFill/>
          <a:ln w="18360">
            <a:noFill/>
            <a:round/>
          </a:ln>
        </p:spPr>
        <p:txBody>
          <a:bodyPr lIns="89802" tIns="48983" rIns="89802" bIns="48983"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byssinica SIL"/>
                <a:ea typeface="+mn-ea"/>
                <a:cs typeface="+mn-cs"/>
              </a:rPr>
              <a:t>Fixed-target DIS &amp; DY</a:t>
            </a: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Shape 2"/>
              <p:cNvSpPr txBox="1"/>
              <p:nvPr/>
            </p:nvSpPr>
            <p:spPr>
              <a:xfrm rot="21597000">
                <a:off x="3344618" y="3534398"/>
                <a:ext cx="1117306" cy="393062"/>
              </a:xfrm>
              <a:prstGeom prst="rect">
                <a:avLst/>
              </a:prstGeom>
              <a:solidFill>
                <a:schemeClr val="bg1"/>
              </a:solidFill>
              <a:ln w="18360">
                <a:noFill/>
                <a:round/>
              </a:ln>
            </p:spPr>
            <p:txBody>
              <a:bodyPr lIns="89802" tIns="48983" rIns="89802" bIns="48983"/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996" b="1" i="1" u="none" strike="noStrike" kern="1200" cap="none" spc="-1" normalizeH="0" baseline="0" noProof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𝒕</m:t>
                    </m:r>
                    <m:acc>
                      <m:accPr>
                        <m:chr m:val="̅"/>
                        <m:ctrlPr>
                          <a:rPr kumimoji="0" lang="en-US" sz="1996" b="1" i="1" u="none" strike="noStrike" kern="1200" cap="none" spc="-1" normalizeH="0" baseline="0" noProof="0" smtClean="0">
                            <a:ln>
                              <a:noFill/>
                            </a:ln>
                            <a:solidFill>
                              <a:srgbClr val="33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996" b="1" i="1" u="none" strike="noStrike" kern="1200" cap="none" spc="-1" normalizeH="0" baseline="0" noProof="0" smtClean="0">
                            <a:ln>
                              <a:noFill/>
                            </a:ln>
                            <a:solidFill>
                              <a:srgbClr val="33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𝒕</m:t>
                        </m:r>
                      </m:e>
                    </m:acc>
                  </m:oMath>
                </a14:m>
                <a:r>
                  <a:rPr kumimoji="0" lang="en-US" sz="1996" b="1" i="0" u="none" strike="noStrike" kern="1200" cap="none" spc="-1" normalizeH="0" baseline="0" noProof="0" dirty="0" smtClean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1996" b="1" i="1" u="none" strike="noStrike" kern="1200" cap="none" spc="-1" normalizeH="0" baseline="0" noProof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𝒁</m:t>
                    </m:r>
                  </m:oMath>
                </a14:m>
                <a:r>
                  <a:rPr kumimoji="0" lang="en-US" sz="1996" b="1" i="0" u="none" strike="noStrike" kern="1200" cap="none" spc="-1" normalizeH="0" baseline="0" noProof="0" dirty="0" smtClean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996" b="1" i="1" u="none" strike="noStrike" kern="1200" cap="none" spc="-1" normalizeH="0" baseline="0" noProof="0" dirty="0" smtClean="0">
                            <a:ln>
                              <a:noFill/>
                            </a:ln>
                            <a:solidFill>
                              <a:srgbClr val="33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996" b="1" i="1" u="none" strike="noStrike" kern="1200" cap="none" spc="-1" normalizeH="0" baseline="0" noProof="0" dirty="0" smtClean="0">
                            <a:ln>
                              <a:noFill/>
                            </a:ln>
                            <a:solidFill>
                              <a:srgbClr val="33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𝒑</m:t>
                        </m:r>
                      </m:e>
                      <m:sub>
                        <m:r>
                          <a:rPr kumimoji="0" lang="en-US" sz="1996" b="1" i="1" u="none" strike="noStrike" kern="1200" cap="none" spc="-1" normalizeH="0" baseline="0" noProof="0" dirty="0" smtClean="0">
                            <a:ln>
                              <a:noFill/>
                            </a:ln>
                            <a:solidFill>
                              <a:srgbClr val="33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𝑻</m:t>
                        </m:r>
                      </m:sub>
                    </m:sSub>
                  </m:oMath>
                </a14:m>
                <a:endParaRPr kumimoji="0" lang="en-US" sz="1996" b="1" i="0" u="none" strike="noStrike" kern="1200" cap="none" spc="-1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Shap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597000">
                <a:off x="3344618" y="3534398"/>
                <a:ext cx="1117306" cy="393062"/>
              </a:xfrm>
              <a:prstGeom prst="rect">
                <a:avLst/>
              </a:prstGeom>
              <a:blipFill>
                <a:blip r:embed="rId3"/>
                <a:stretch>
                  <a:fillRect t="-6061" b="-27273"/>
                </a:stretch>
              </a:blipFill>
              <a:ln w="18360">
                <a:noFill/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Shape 1"/>
          <p:cNvSpPr txBox="1"/>
          <p:nvPr/>
        </p:nvSpPr>
        <p:spPr>
          <a:xfrm rot="21597000">
            <a:off x="738903" y="3099971"/>
            <a:ext cx="2123298" cy="433014"/>
          </a:xfrm>
          <a:prstGeom prst="rect">
            <a:avLst/>
          </a:prstGeom>
          <a:noFill/>
          <a:ln w="18360">
            <a:noFill/>
            <a:round/>
          </a:ln>
        </p:spPr>
        <p:txBody>
          <a:bodyPr lIns="89802" tIns="48983" rIns="89802" bIns="48983"/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yssinica SIL"/>
                <a:ea typeface="+mn-ea"/>
                <a:cs typeface="+mn-cs"/>
              </a:rPr>
              <a:t>W, Z prod. </a:t>
            </a:r>
            <a:r>
              <a:rPr kumimoji="0" lang="en-US" sz="2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yssinica SIL"/>
                <a:ea typeface="+mn-ea"/>
                <a:cs typeface="+mn-cs"/>
              </a:rPr>
              <a:t> {</a:t>
            </a: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309091" y="609600"/>
            <a:ext cx="4285673" cy="2632364"/>
          </a:xfrm>
          <a:custGeom>
            <a:avLst/>
            <a:gdLst>
              <a:gd name="connsiteX0" fmla="*/ 0 w 4285673"/>
              <a:gd name="connsiteY0" fmla="*/ 2549236 h 2632364"/>
              <a:gd name="connsiteX1" fmla="*/ 905164 w 4285673"/>
              <a:gd name="connsiteY1" fmla="*/ 1514764 h 2632364"/>
              <a:gd name="connsiteX2" fmla="*/ 3362036 w 4285673"/>
              <a:gd name="connsiteY2" fmla="*/ 0 h 2632364"/>
              <a:gd name="connsiteX3" fmla="*/ 4248727 w 4285673"/>
              <a:gd name="connsiteY3" fmla="*/ 36945 h 2632364"/>
              <a:gd name="connsiteX4" fmla="*/ 4285673 w 4285673"/>
              <a:gd name="connsiteY4" fmla="*/ 2632364 h 2632364"/>
              <a:gd name="connsiteX5" fmla="*/ 0 w 4285673"/>
              <a:gd name="connsiteY5" fmla="*/ 2549236 h 263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5673" h="2632364">
                <a:moveTo>
                  <a:pt x="0" y="2549236"/>
                </a:moveTo>
                <a:lnTo>
                  <a:pt x="905164" y="1514764"/>
                </a:lnTo>
                <a:lnTo>
                  <a:pt x="3362036" y="0"/>
                </a:lnTo>
                <a:lnTo>
                  <a:pt x="4248727" y="36945"/>
                </a:lnTo>
                <a:lnTo>
                  <a:pt x="4285673" y="2632364"/>
                </a:lnTo>
                <a:lnTo>
                  <a:pt x="0" y="2549236"/>
                </a:lnTo>
                <a:close/>
              </a:path>
            </a:pathLst>
          </a:custGeom>
          <a:noFill/>
          <a:ln w="19050" cap="flat" cmpd="sng" algn="ctr">
            <a:solidFill>
              <a:srgbClr val="FF522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468581" y="3121891"/>
            <a:ext cx="5107709" cy="2757304"/>
          </a:xfrm>
          <a:custGeom>
            <a:avLst/>
            <a:gdLst>
              <a:gd name="connsiteX0" fmla="*/ 120073 w 5116946"/>
              <a:gd name="connsiteY0" fmla="*/ 2752436 h 2752436"/>
              <a:gd name="connsiteX1" fmla="*/ 3131128 w 5116946"/>
              <a:gd name="connsiteY1" fmla="*/ 2743200 h 2752436"/>
              <a:gd name="connsiteX2" fmla="*/ 5116946 w 5116946"/>
              <a:gd name="connsiteY2" fmla="*/ 1006764 h 2752436"/>
              <a:gd name="connsiteX3" fmla="*/ 5107710 w 5116946"/>
              <a:gd name="connsiteY3" fmla="*/ 0 h 2752436"/>
              <a:gd name="connsiteX4" fmla="*/ 4054764 w 5116946"/>
              <a:gd name="connsiteY4" fmla="*/ 18473 h 2752436"/>
              <a:gd name="connsiteX5" fmla="*/ 0 w 5116946"/>
              <a:gd name="connsiteY5" fmla="*/ 2706254 h 2752436"/>
              <a:gd name="connsiteX6" fmla="*/ 221673 w 5116946"/>
              <a:gd name="connsiteY6" fmla="*/ 2715491 h 275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6946" h="2752436">
                <a:moveTo>
                  <a:pt x="120073" y="2752436"/>
                </a:moveTo>
                <a:lnTo>
                  <a:pt x="3131128" y="2743200"/>
                </a:lnTo>
                <a:lnTo>
                  <a:pt x="5116946" y="1006764"/>
                </a:lnTo>
                <a:cubicBezTo>
                  <a:pt x="5113867" y="671176"/>
                  <a:pt x="5110789" y="335588"/>
                  <a:pt x="5107710" y="0"/>
                </a:cubicBezTo>
                <a:lnTo>
                  <a:pt x="4054764" y="18473"/>
                </a:lnTo>
                <a:lnTo>
                  <a:pt x="0" y="2706254"/>
                </a:lnTo>
                <a:lnTo>
                  <a:pt x="221673" y="2715491"/>
                </a:lnTo>
              </a:path>
            </a:pathLst>
          </a:custGeom>
          <a:noFill/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943927" y="4294909"/>
            <a:ext cx="2586182" cy="1699491"/>
          </a:xfrm>
          <a:custGeom>
            <a:avLst/>
            <a:gdLst>
              <a:gd name="connsiteX0" fmla="*/ 0 w 2586182"/>
              <a:gd name="connsiteY0" fmla="*/ 1699491 h 1699491"/>
              <a:gd name="connsiteX1" fmla="*/ 2041237 w 2586182"/>
              <a:gd name="connsiteY1" fmla="*/ 1579418 h 1699491"/>
              <a:gd name="connsiteX2" fmla="*/ 2586182 w 2586182"/>
              <a:gd name="connsiteY2" fmla="*/ 905164 h 1699491"/>
              <a:gd name="connsiteX3" fmla="*/ 2586182 w 2586182"/>
              <a:gd name="connsiteY3" fmla="*/ 277091 h 1699491"/>
              <a:gd name="connsiteX4" fmla="*/ 2382982 w 2586182"/>
              <a:gd name="connsiteY4" fmla="*/ 0 h 1699491"/>
              <a:gd name="connsiteX5" fmla="*/ 1985818 w 2586182"/>
              <a:gd name="connsiteY5" fmla="*/ 46182 h 1699491"/>
              <a:gd name="connsiteX6" fmla="*/ 572655 w 2586182"/>
              <a:gd name="connsiteY6" fmla="*/ 932873 h 1699491"/>
              <a:gd name="connsiteX7" fmla="*/ 55418 w 2586182"/>
              <a:gd name="connsiteY7" fmla="*/ 1671782 h 169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6182" h="1699491">
                <a:moveTo>
                  <a:pt x="0" y="1699491"/>
                </a:moveTo>
                <a:lnTo>
                  <a:pt x="2041237" y="1579418"/>
                </a:lnTo>
                <a:lnTo>
                  <a:pt x="2586182" y="905164"/>
                </a:lnTo>
                <a:lnTo>
                  <a:pt x="2586182" y="277091"/>
                </a:lnTo>
                <a:lnTo>
                  <a:pt x="2382982" y="0"/>
                </a:lnTo>
                <a:lnTo>
                  <a:pt x="1985818" y="46182"/>
                </a:lnTo>
                <a:lnTo>
                  <a:pt x="572655" y="932873"/>
                </a:lnTo>
                <a:lnTo>
                  <a:pt x="55418" y="1671782"/>
                </a:lnTo>
              </a:path>
            </a:pathLst>
          </a:custGeom>
          <a:noFill/>
          <a:ln w="28575" cap="flat" cmpd="sng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Flowchart: Process 1"/>
              <p:cNvSpPr/>
              <p:nvPr/>
            </p:nvSpPr>
            <p:spPr bwMode="auto">
              <a:xfrm>
                <a:off x="6784258" y="1032387"/>
                <a:ext cx="2068801" cy="2762866"/>
              </a:xfrm>
              <a:prstGeom prst="flowChartProcess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CT17pre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analysis</a:t>
                </a:r>
                <a:r>
                  <a:rPr kumimoji="0" lang="en-US" sz="20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includes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b="1" dirty="0" smtClean="0">
                    <a:latin typeface="Arial" charset="0"/>
                  </a:rPr>
                  <a:t>new</a:t>
                </a:r>
                <a:r>
                  <a:rPr lang="en-US" sz="2000" dirty="0" smtClean="0">
                    <a:latin typeface="Arial" charset="0"/>
                  </a:rPr>
                  <a:t> LHC experiments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000" dirty="0" smtClean="0">
                    <a:latin typeface="Arial" charset="0"/>
                  </a:rPr>
                  <a:t>, high-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Z, jet,</a:t>
                </a:r>
                <a:r>
                  <a:rPr kumimoji="0" lang="en-US" sz="20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kumimoji="0" lang="en-US" sz="20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0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production</a:t>
                </a:r>
              </a:p>
            </p:txBody>
          </p:sp>
        </mc:Choice>
        <mc:Fallback>
          <p:sp>
            <p:nvSpPr>
              <p:cNvPr id="2" name="Flowchart: Proces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4258" y="1032387"/>
                <a:ext cx="2068801" cy="2762866"/>
              </a:xfrm>
              <a:prstGeom prst="flowChartProcess">
                <a:avLst/>
              </a:prstGeom>
              <a:blipFill>
                <a:blip r:embed="rId4"/>
                <a:stretch>
                  <a:fillRect l="-2950" t="-881" r="-4130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11BA8A-B252-41B4-9EBD-47EF7D1734B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5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67"/>
            <a:ext cx="3903271" cy="473507"/>
          </a:xfrm>
        </p:spPr>
        <p:txBody>
          <a:bodyPr/>
          <a:lstStyle/>
          <a:p>
            <a:r>
              <a:rPr lang="en-US" sz="1800" dirty="0" smtClean="0"/>
              <a:t>Experiments in the CT14 HERA2 fit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11BA8A-B252-41B4-9EBD-47EF7D1734B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" y="674254"/>
            <a:ext cx="4041673" cy="259426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783529" y="274638"/>
            <a:ext cx="3903271" cy="47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5pPr>
            <a:lvl6pPr marL="342832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6pPr>
            <a:lvl7pPr marL="685661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7pPr>
            <a:lvl8pPr marL="1028493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8pPr>
            <a:lvl9pPr marL="1371322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/>
              <a:t>New</a:t>
            </a:r>
            <a:r>
              <a:rPr lang="en-US" sz="1800" kern="0" dirty="0" smtClean="0"/>
              <a:t> </a:t>
            </a:r>
            <a:r>
              <a:rPr lang="en-US" sz="1800" kern="0" dirty="0" smtClean="0"/>
              <a:t>experiments in the </a:t>
            </a:r>
            <a:r>
              <a:rPr lang="en-US" sz="1800" kern="0" dirty="0" smtClean="0"/>
              <a:t>CT17pre </a:t>
            </a:r>
            <a:r>
              <a:rPr lang="en-US" sz="1800" kern="0" dirty="0" smtClean="0"/>
              <a:t>fit</a:t>
            </a:r>
            <a:endParaRPr lang="en-US" sz="1800" kern="0" dirty="0"/>
          </a:p>
        </p:txBody>
      </p:sp>
      <p:grpSp>
        <p:nvGrpSpPr>
          <p:cNvPr id="13" name="Group 8"/>
          <p:cNvGrpSpPr>
            <a:grpSpLocks noChangeAspect="1"/>
          </p:cNvGrpSpPr>
          <p:nvPr/>
        </p:nvGrpSpPr>
        <p:grpSpPr bwMode="auto">
          <a:xfrm>
            <a:off x="341313" y="3203575"/>
            <a:ext cx="4019550" cy="3041650"/>
            <a:chOff x="215" y="2018"/>
            <a:chExt cx="2532" cy="1916"/>
          </a:xfrm>
        </p:grpSpPr>
        <p:sp>
          <p:nvSpPr>
            <p:cNvPr id="14" name="AutoShape 7"/>
            <p:cNvSpPr>
              <a:spLocks noChangeAspect="1" noChangeArrowheads="1" noTextEdit="1"/>
            </p:cNvSpPr>
            <p:nvPr/>
          </p:nvSpPr>
          <p:spPr bwMode="auto">
            <a:xfrm>
              <a:off x="215" y="2018"/>
              <a:ext cx="2532" cy="1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" y="2018"/>
              <a:ext cx="2537" cy="1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902200" y="5875893"/>
                <a:ext cx="3367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is the number of data points</a:t>
                </a:r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200" y="5875893"/>
                <a:ext cx="3367140" cy="369332"/>
              </a:xfrm>
              <a:prstGeom prst="rect">
                <a:avLst/>
              </a:prstGeom>
              <a:blipFill>
                <a:blip r:embed="rId4"/>
                <a:stretch>
                  <a:fillRect t="-10000" r="-90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572001" y="819029"/>
                <a:ext cx="4572000" cy="466281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8080"/>
                    </a:solidFill>
                    <a:latin typeface="NimbusRomNo9L-Regu"/>
                  </a:rPr>
                  <a:t>LHCb 7 </a:t>
                </a:r>
                <a:r>
                  <a:rPr lang="en-US" dirty="0" err="1" smtClean="0">
                    <a:solidFill>
                      <a:srgbClr val="008080"/>
                    </a:solidFill>
                    <a:latin typeface="NimbusRomNo9L-Regu"/>
                  </a:rPr>
                  <a:t>TeV</a:t>
                </a:r>
                <a:r>
                  <a:rPr lang="en-US" dirty="0" smtClean="0">
                    <a:solidFill>
                      <a:srgbClr val="008080"/>
                    </a:solidFill>
                    <a:latin typeface="NimbusRomNo9L-Regu"/>
                  </a:rPr>
                  <a:t> Z/W </a:t>
                </a:r>
                <a:r>
                  <a:rPr lang="en-US" dirty="0">
                    <a:solidFill>
                      <a:srgbClr val="008080"/>
                    </a:solidFill>
                    <a:latin typeface="NimbusRomNo9L-Regu"/>
                  </a:rPr>
                  <a:t>muon </a:t>
                </a:r>
                <a:r>
                  <a:rPr lang="en-US" dirty="0" smtClean="0">
                    <a:solidFill>
                      <a:srgbClr val="008080"/>
                    </a:solidFill>
                    <a:latin typeface="NimbusRomNo9L-Regu"/>
                  </a:rPr>
                  <a:t>rapidity </a:t>
                </a:r>
                <a:r>
                  <a:rPr lang="en-US" sz="1200" dirty="0">
                    <a:latin typeface="NimbusRomNo9L-Regu"/>
                  </a:rPr>
                  <a:t>1505.07024</a:t>
                </a:r>
                <a:endParaRPr lang="en-US" dirty="0" smtClean="0">
                  <a:latin typeface="NimbusRomNo9L-Regu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 err="1" smtClean="0">
                    <a:solidFill>
                      <a:srgbClr val="008080"/>
                    </a:solidFill>
                    <a:latin typeface="NimbusRomNo9L-Regu"/>
                  </a:rPr>
                  <a:t>LHCb</a:t>
                </a:r>
                <a:r>
                  <a:rPr lang="en-US" dirty="0" smtClean="0">
                    <a:solidFill>
                      <a:srgbClr val="008080"/>
                    </a:solidFill>
                    <a:latin typeface="NimbusRomNo9L-Regu"/>
                  </a:rPr>
                  <a:t> </a:t>
                </a:r>
                <a:r>
                  <a:rPr lang="en-US" dirty="0">
                    <a:solidFill>
                      <a:srgbClr val="008080"/>
                    </a:solidFill>
                    <a:latin typeface="NimbusRomNo9L-Regu"/>
                  </a:rPr>
                  <a:t>8 </a:t>
                </a:r>
                <a:r>
                  <a:rPr lang="en-US" dirty="0" err="1">
                    <a:solidFill>
                      <a:srgbClr val="008080"/>
                    </a:solidFill>
                    <a:latin typeface="NimbusRomNo9L-Regu"/>
                  </a:rPr>
                  <a:t>TeV</a:t>
                </a:r>
                <a:r>
                  <a:rPr lang="en-US" dirty="0">
                    <a:solidFill>
                      <a:srgbClr val="008080"/>
                    </a:solidFill>
                    <a:latin typeface="NimbusRomNo9L-Regu"/>
                  </a:rPr>
                  <a:t> Z rapidity </a:t>
                </a:r>
                <a:r>
                  <a:rPr lang="en-US" sz="1200" dirty="0">
                    <a:latin typeface="NimbusRomNo9L-Regu"/>
                  </a:rPr>
                  <a:t>1503.00963</a:t>
                </a:r>
                <a:endParaRPr lang="en-US" dirty="0" smtClean="0">
                  <a:latin typeface="NimbusRomNo9L-Regu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8080"/>
                    </a:solidFill>
                    <a:latin typeface="NimbusRomNo9L-Regu"/>
                  </a:rPr>
                  <a:t>CMS 8 </a:t>
                </a:r>
                <a:r>
                  <a:rPr lang="en-US" dirty="0" err="1" smtClean="0">
                    <a:solidFill>
                      <a:srgbClr val="008080"/>
                    </a:solidFill>
                    <a:latin typeface="NimbusRomNo9L-Regu"/>
                  </a:rPr>
                  <a:t>TeV</a:t>
                </a:r>
                <a:r>
                  <a:rPr lang="en-US" dirty="0" smtClean="0">
                    <a:solidFill>
                      <a:srgbClr val="008080"/>
                    </a:solidFill>
                    <a:latin typeface="NimbusRomNo9L-Regu"/>
                  </a:rPr>
                  <a:t> W </a:t>
                </a:r>
                <a:r>
                  <a:rPr lang="en-US" dirty="0" err="1" smtClean="0">
                    <a:solidFill>
                      <a:srgbClr val="008080"/>
                    </a:solidFill>
                    <a:latin typeface="NimbusRomNo9L-Regu"/>
                  </a:rPr>
                  <a:t>lept</a:t>
                </a:r>
                <a:r>
                  <a:rPr lang="en-US" dirty="0" smtClean="0">
                    <a:solidFill>
                      <a:srgbClr val="008080"/>
                    </a:solidFill>
                    <a:latin typeface="NimbusRomNo9L-Regu"/>
                  </a:rPr>
                  <a:t>. asymmetry </a:t>
                </a:r>
                <a:r>
                  <a:rPr lang="en-US" sz="1200" dirty="0">
                    <a:latin typeface="NimbusRomNo9L-Regu"/>
                  </a:rPr>
                  <a:t>1603.01803</a:t>
                </a:r>
                <a:endParaRPr lang="en-US" dirty="0">
                  <a:latin typeface="NimbusRomNo9L-Regu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 err="1" smtClean="0">
                    <a:solidFill>
                      <a:srgbClr val="008080"/>
                    </a:solidFill>
                    <a:latin typeface="NimbusRomNo9L-Regu"/>
                  </a:rPr>
                  <a:t>LHCb</a:t>
                </a:r>
                <a:r>
                  <a:rPr lang="en-US" dirty="0" smtClean="0">
                    <a:solidFill>
                      <a:srgbClr val="008080"/>
                    </a:solidFill>
                    <a:latin typeface="NimbusRomNo9L-Regu"/>
                  </a:rPr>
                  <a:t> 8 </a:t>
                </a:r>
                <a:r>
                  <a:rPr lang="en-US" dirty="0" err="1" smtClean="0">
                    <a:solidFill>
                      <a:srgbClr val="008080"/>
                    </a:solidFill>
                    <a:latin typeface="NimbusRomNo9L-Regu"/>
                  </a:rPr>
                  <a:t>TeV</a:t>
                </a:r>
                <a:r>
                  <a:rPr lang="en-US" dirty="0" smtClean="0">
                    <a:solidFill>
                      <a:srgbClr val="008080"/>
                    </a:solidFill>
                    <a:latin typeface="NimbusRomNo9L-Regu"/>
                  </a:rPr>
                  <a:t> Z/W muon rapidity </a:t>
                </a:r>
                <a:r>
                  <a:rPr lang="en-US" sz="1200" dirty="0">
                    <a:latin typeface="NimbusRomNo9L-Regu"/>
                  </a:rPr>
                  <a:t>1511.08039</a:t>
                </a:r>
                <a:endParaRPr lang="en-US" dirty="0">
                  <a:latin typeface="NimbusRomNo9L-Regu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8080"/>
                    </a:solidFill>
                    <a:latin typeface="NimbusRomNo9L-Regu"/>
                  </a:rPr>
                  <a:t>ATLAS </a:t>
                </a:r>
                <a:r>
                  <a:rPr lang="en-US" dirty="0">
                    <a:solidFill>
                      <a:srgbClr val="008080"/>
                    </a:solidFill>
                    <a:latin typeface="NimbusRomNo9L-Regu"/>
                  </a:rPr>
                  <a:t>7 </a:t>
                </a:r>
                <a:r>
                  <a:rPr lang="en-US" dirty="0" err="1">
                    <a:solidFill>
                      <a:srgbClr val="008080"/>
                    </a:solidFill>
                    <a:latin typeface="NimbusRomNo9L-Regu"/>
                  </a:rPr>
                  <a:t>TeV</a:t>
                </a:r>
                <a:r>
                  <a:rPr lang="en-US" dirty="0">
                    <a:solidFill>
                      <a:srgbClr val="008080"/>
                    </a:solidFill>
                    <a:latin typeface="NimbusRomNo9L-Regu"/>
                  </a:rPr>
                  <a:t> </a:t>
                </a:r>
                <a:r>
                  <a:rPr lang="en-US" dirty="0" smtClean="0">
                    <a:solidFill>
                      <a:srgbClr val="008080"/>
                    </a:solidFill>
                    <a:latin typeface="NimbusRomNo9L-Regu"/>
                  </a:rPr>
                  <a:t>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m:rPr>
                        <m:nor/>
                      </m:rPr>
                      <a:rPr lang="en-US" sz="1600" b="0" i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sz="1200" dirty="0" smtClean="0">
                        <a:solidFill>
                          <a:schemeClr val="tx1"/>
                        </a:solidFill>
                        <a:latin typeface="NimbusRomNo9L-Regu"/>
                      </a:rPr>
                      <m:t>1512.02192</m:t>
                    </m:r>
                  </m:oMath>
                </a14:m>
                <a:endParaRPr lang="en-US" sz="1400" dirty="0" smtClean="0">
                  <a:solidFill>
                    <a:srgbClr val="008080"/>
                  </a:solidFill>
                  <a:latin typeface="NimbusRomNo9L-Regu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8080"/>
                    </a:solidFill>
                    <a:latin typeface="NimbusRomNo9L-Regu"/>
                  </a:rPr>
                  <a:t>CMS </a:t>
                </a:r>
                <a:r>
                  <a:rPr lang="en-US" dirty="0">
                    <a:solidFill>
                      <a:srgbClr val="008080"/>
                    </a:solidFill>
                    <a:latin typeface="NimbusRomNo9L-Regu"/>
                  </a:rPr>
                  <a:t>incl. </a:t>
                </a:r>
                <a:r>
                  <a:rPr lang="en-US" dirty="0" smtClean="0">
                    <a:solidFill>
                      <a:srgbClr val="008080"/>
                    </a:solidFill>
                    <a:latin typeface="NimbusRomNo9L-Regu"/>
                  </a:rPr>
                  <a:t>jet 7 </a:t>
                </a:r>
                <a:r>
                  <a:rPr lang="en-US" dirty="0" err="1" smtClean="0">
                    <a:solidFill>
                      <a:srgbClr val="008080"/>
                    </a:solidFill>
                    <a:latin typeface="NimbusRomNo9L-Regu"/>
                  </a:rPr>
                  <a:t>TeV</a:t>
                </a:r>
                <a:r>
                  <a:rPr lang="en-US" dirty="0" smtClean="0">
                    <a:solidFill>
                      <a:srgbClr val="008080"/>
                    </a:solidFill>
                    <a:latin typeface="NimbusRomNo9L-Regu"/>
                  </a:rPr>
                  <a:t>, R=0.7 </a:t>
                </a:r>
                <a:r>
                  <a:rPr lang="en-US" sz="1200" dirty="0">
                    <a:latin typeface="NimbusRomNo9L-Regu"/>
                  </a:rPr>
                  <a:t>1406.0324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8080"/>
                    </a:solidFill>
                    <a:latin typeface="NimbusRomNo9L-Regu"/>
                  </a:rPr>
                  <a:t>ATLAS </a:t>
                </a:r>
                <a:r>
                  <a:rPr lang="en-US" dirty="0">
                    <a:solidFill>
                      <a:srgbClr val="008080"/>
                    </a:solidFill>
                    <a:latin typeface="NimbusRomNo9L-Regu"/>
                  </a:rPr>
                  <a:t>incl. jet at 7 </a:t>
                </a:r>
                <a:r>
                  <a:rPr lang="en-US" dirty="0" err="1" smtClean="0">
                    <a:solidFill>
                      <a:srgbClr val="008080"/>
                    </a:solidFill>
                    <a:latin typeface="NimbusRomNo9L-Regu"/>
                  </a:rPr>
                  <a:t>TeV</a:t>
                </a:r>
                <a:r>
                  <a:rPr lang="en-US" dirty="0" smtClean="0">
                    <a:solidFill>
                      <a:srgbClr val="008080"/>
                    </a:solidFill>
                    <a:latin typeface="NimbusRomNo9L-Regu"/>
                  </a:rPr>
                  <a:t>, R=0.6 </a:t>
                </a:r>
                <a:r>
                  <a:rPr lang="en-US" sz="1200" dirty="0">
                    <a:latin typeface="NimbusRomNo9L-Regu"/>
                  </a:rPr>
                  <a:t>1410.8857</a:t>
                </a:r>
                <a:endParaRPr lang="en-US" dirty="0">
                  <a:latin typeface="NimbusRomNo9L-Regu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8080"/>
                    </a:solidFill>
                    <a:latin typeface="NimbusRomNo9L-Regu"/>
                  </a:rPr>
                  <a:t>CMS </a:t>
                </a:r>
                <a:r>
                  <a:rPr lang="en-US" dirty="0">
                    <a:solidFill>
                      <a:srgbClr val="008080"/>
                    </a:solidFill>
                    <a:latin typeface="NimbusRomNo9L-Regu"/>
                  </a:rPr>
                  <a:t>incl. jet at 8 </a:t>
                </a:r>
                <a:r>
                  <a:rPr lang="en-US" dirty="0" err="1" smtClean="0">
                    <a:solidFill>
                      <a:srgbClr val="008080"/>
                    </a:solidFill>
                    <a:latin typeface="NimbusRomNo9L-Regu"/>
                  </a:rPr>
                  <a:t>TeV</a:t>
                </a:r>
                <a:r>
                  <a:rPr lang="en-US" dirty="0" smtClean="0">
                    <a:solidFill>
                      <a:srgbClr val="008080"/>
                    </a:solidFill>
                    <a:latin typeface="NimbusRomNo9L-Regu"/>
                  </a:rPr>
                  <a:t>, R=0.7 </a:t>
                </a:r>
                <a:r>
                  <a:rPr lang="en-US" sz="1200" dirty="0">
                    <a:latin typeface="NimbusRomNo9L-Regu"/>
                  </a:rPr>
                  <a:t>1609.05331</a:t>
                </a:r>
                <a:endParaRPr lang="en-US" dirty="0" smtClean="0">
                  <a:latin typeface="NimbusRomNo9L-Regu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8080"/>
                    </a:solidFill>
                    <a:latin typeface="NimbusRomNo9L-Regu"/>
                  </a:rPr>
                  <a:t>ATLAS </a:t>
                </a:r>
                <a:r>
                  <a:rPr lang="en-US" dirty="0">
                    <a:solidFill>
                      <a:srgbClr val="008080"/>
                    </a:solidFill>
                    <a:latin typeface="NimbusRomNo9L-Regu"/>
                  </a:rPr>
                  <a:t>8 </a:t>
                </a:r>
                <a:r>
                  <a:rPr lang="en-US" dirty="0" err="1" smtClean="0">
                    <a:solidFill>
                      <a:srgbClr val="008080"/>
                    </a:solidFill>
                    <a:latin typeface="NimbusRomNo9L-Regu"/>
                  </a:rPr>
                  <a:t>TeV</a:t>
                </a:r>
                <a:r>
                  <a:rPr lang="en-US" dirty="0" smtClean="0">
                    <a:solidFill>
                      <a:srgbClr val="008080"/>
                    </a:solidFill>
                    <a:latin typeface="NimbusRomNo9L-Regu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8080"/>
                    </a:solidFill>
                    <a:latin typeface="NimbusRomNo9L-Regu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latin typeface="NimbusRomNo9L-Regu"/>
                  </a:rPr>
                  <a:t>1511.04716</a:t>
                </a:r>
                <a:endParaRPr lang="en-US" dirty="0" smtClean="0">
                  <a:latin typeface="NimbusRomNo9L-Regu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8080"/>
                    </a:solidFill>
                    <a:latin typeface="NimbusRomNo9L-Regu"/>
                  </a:rPr>
                  <a:t> ATLAS </a:t>
                </a:r>
                <a:r>
                  <a:rPr lang="en-US" dirty="0">
                    <a:solidFill>
                      <a:srgbClr val="008080"/>
                    </a:solidFill>
                    <a:latin typeface="NimbusRomNo9L-Regu"/>
                  </a:rPr>
                  <a:t>8 </a:t>
                </a:r>
                <a:r>
                  <a:rPr lang="en-US" dirty="0" err="1">
                    <a:solidFill>
                      <a:srgbClr val="008080"/>
                    </a:solidFill>
                    <a:latin typeface="NimbusRomNo9L-Regu"/>
                  </a:rPr>
                  <a:t>TeV</a:t>
                </a:r>
                <a:r>
                  <a:rPr lang="en-US" dirty="0">
                    <a:solidFill>
                      <a:srgbClr val="008080"/>
                    </a:solidFill>
                    <a:latin typeface="NimbusRomNo9L-Regu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8080"/>
                    </a:solidFill>
                    <a:latin typeface="NimbusRomNo9L-Regu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acc>
                          <m:accPr>
                            <m:chr m:val="̅"/>
                            <m:ctrlPr>
                              <a:rPr lang="en-US" b="0" i="1" dirty="0" smtClean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 smtClean="0">
                    <a:solidFill>
                      <a:srgbClr val="008080"/>
                    </a:solidFill>
                    <a:latin typeface="NimbusRomNo9L-Regu"/>
                  </a:rPr>
                  <a:t> </a:t>
                </a:r>
                <a:r>
                  <a:rPr lang="en-US" sz="1200" dirty="0">
                    <a:latin typeface="NimbusRomNo9L-Regu"/>
                  </a:rPr>
                  <a:t>1511.04716</a:t>
                </a:r>
                <a:endParaRPr lang="en-US" dirty="0" smtClean="0">
                  <a:latin typeface="NimbusRomNo9L-Regu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8080"/>
                    </a:solidFill>
                    <a:latin typeface="NimbusRomNo9L-Regu"/>
                  </a:rPr>
                  <a:t> CMS </a:t>
                </a:r>
                <a:r>
                  <a:rPr lang="en-US" dirty="0">
                    <a:solidFill>
                      <a:srgbClr val="008080"/>
                    </a:solidFill>
                    <a:latin typeface="NimbusRomNo9L-Regu"/>
                  </a:rPr>
                  <a:t>8 </a:t>
                </a:r>
                <a:r>
                  <a:rPr lang="en-US" dirty="0" err="1">
                    <a:solidFill>
                      <a:srgbClr val="008080"/>
                    </a:solidFill>
                    <a:latin typeface="NimbusRomNo9L-Regu"/>
                  </a:rPr>
                  <a:t>TeV</a:t>
                </a:r>
                <a:r>
                  <a:rPr lang="en-US" dirty="0">
                    <a:solidFill>
                      <a:srgbClr val="008080"/>
                    </a:solidFill>
                    <a:latin typeface="NimbusRomNo9L-Regu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808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𝑇𝑡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8080"/>
                    </a:solidFill>
                  </a:rPr>
                  <a:t> </a:t>
                </a:r>
                <a:r>
                  <a:rPr lang="en-US" sz="1200" dirty="0" smtClean="0">
                    <a:latin typeface="NimbusRomNo9L-Regu"/>
                  </a:rPr>
                  <a:t>1703.01630</a:t>
                </a:r>
                <a:endParaRPr lang="en-US" sz="16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819029"/>
                <a:ext cx="4572000" cy="4662815"/>
              </a:xfrm>
              <a:prstGeom prst="rect">
                <a:avLst/>
              </a:prstGeom>
              <a:blipFill>
                <a:blip r:embed="rId5"/>
                <a:stretch>
                  <a:fillRect l="-800" b="-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67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457200" y="106286"/>
            <a:ext cx="8458202" cy="40499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defTabSz="332691">
              <a:defRPr sz="324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CT</a:t>
            </a:r>
            <a:r>
              <a:rPr lang="en-US" dirty="0"/>
              <a:t>17p:</a:t>
            </a:r>
            <a:r>
              <a:rPr dirty="0"/>
              <a:t> </a:t>
            </a:r>
            <a:r>
              <a:rPr lang="en-US" dirty="0"/>
              <a:t>preliminary </a:t>
            </a:r>
            <a:r>
              <a:rPr dirty="0"/>
              <a:t>PDFs with </a:t>
            </a:r>
            <a:r>
              <a:rPr lang="en-US" dirty="0"/>
              <a:t>new </a:t>
            </a:r>
            <a:r>
              <a:rPr dirty="0"/>
              <a:t>LHC data</a:t>
            </a:r>
            <a:endParaRPr sz="1700" dirty="0">
              <a:solidFill>
                <a:schemeClr val="accent2">
                  <a:hueOff val="-554920"/>
                  <a:satOff val="-21482"/>
                  <a:lumOff val="-6228"/>
                </a:schemeClr>
              </a:solidFill>
            </a:endParaRP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2018-09-10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Shape 147"/>
              <p:cNvSpPr/>
              <p:nvPr/>
            </p:nvSpPr>
            <p:spPr>
              <a:xfrm>
                <a:off x="564613" y="511277"/>
                <a:ext cx="8014774" cy="602338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35715" tIns="35715" rIns="35715" bIns="35715" anchor="ctr"/>
              <a:lstStyle>
                <a:lvl1pPr>
                  <a:defRPr sz="2500" b="1">
                    <a:solidFill>
                      <a:schemeClr val="accent5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100" kern="0" dirty="0">
                    <a:solidFill>
                      <a:srgbClr val="000000"/>
                    </a:solidFill>
                    <a:ea typeface="+mn-ea"/>
                    <a:cs typeface="+mn-cs"/>
                  </a:rPr>
                  <a:t>Issues:</a:t>
                </a:r>
              </a:p>
              <a:p>
                <a:pPr marL="257162" lvl="0" indent="-257162"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sz="2100" b="0" kern="0" dirty="0">
                    <a:solidFill>
                      <a:srgbClr val="000000"/>
                    </a:solidFill>
                    <a:ea typeface="+mn-ea"/>
                    <a:cs typeface="+mn-cs"/>
                  </a:rPr>
                  <a:t>Experimental, theoretical, and procedural </a:t>
                </a:r>
                <a:r>
                  <a:rPr lang="en-US" sz="2100" kern="0" dirty="0">
                    <a:solidFill>
                      <a:srgbClr val="000000"/>
                    </a:solidFill>
                    <a:ea typeface="+mn-ea"/>
                    <a:cs typeface="+mn-cs"/>
                  </a:rPr>
                  <a:t>systematic</a:t>
                </a:r>
                <a:r>
                  <a:rPr lang="en-US" sz="2100" b="0" kern="0" dirty="0">
                    <a:solidFill>
                      <a:srgbClr val="000000"/>
                    </a:solidFill>
                    <a:ea typeface="+mn-ea"/>
                    <a:cs typeface="+mn-cs"/>
                  </a:rPr>
                  <a:t> uncertainties dominate the PDF uncertainty in many </a:t>
                </a:r>
                <a:r>
                  <a:rPr lang="en-US" sz="2100" b="0" kern="0" dirty="0" smtClean="0">
                    <a:solidFill>
                      <a:srgbClr val="000000"/>
                    </a:solidFill>
                    <a:ea typeface="+mn-ea"/>
                    <a:cs typeface="+mn-cs"/>
                  </a:rPr>
                  <a:t>cases</a:t>
                </a:r>
              </a:p>
              <a:p>
                <a:pPr marL="557185" lvl="1" indent="-214303"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Char char="–"/>
                </a:pPr>
                <a:r>
                  <a:rPr lang="en-US" kern="0" dirty="0" smtClean="0">
                    <a:solidFill>
                      <a:srgbClr val="000000"/>
                    </a:solidFill>
                  </a:rPr>
                  <a:t>Tensions between some experimental data sets</a:t>
                </a:r>
              </a:p>
              <a:p>
                <a:pPr marL="557185" lvl="1" indent="-214303"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Char char="–"/>
                </a:pPr>
                <a:r>
                  <a:rPr lang="en-US" kern="0" dirty="0" smtClean="0">
                    <a:solidFill>
                      <a:srgbClr val="000000"/>
                    </a:solidFill>
                  </a:rPr>
                  <a:t>Large </a:t>
                </a:r>
                <a:r>
                  <a:rPr lang="en-US" kern="0" dirty="0">
                    <a:solidFill>
                      <a:srgbClr val="000000"/>
                    </a:solidFill>
                  </a:rPr>
                  <a:t>QCD uncertainties in some kinematic regions (e.g., large 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kern="0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marL="557185" lvl="1" indent="-214303"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Char char="–"/>
                </a:pPr>
                <a:endParaRPr lang="en-US" sz="300" kern="0" dirty="0" smtClean="0">
                  <a:solidFill>
                    <a:srgbClr val="000000"/>
                  </a:solidFill>
                </a:endParaRPr>
              </a:p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endParaRPr lang="en-US" sz="2000" kern="0" dirty="0" smtClean="0">
                  <a:solidFill>
                    <a:srgbClr val="000000"/>
                  </a:solidFill>
                </a:endParaRPr>
              </a:p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000" kern="0" dirty="0" smtClean="0">
                    <a:solidFill>
                      <a:srgbClr val="000000"/>
                    </a:solidFill>
                  </a:rPr>
                  <a:t>The CT17pre analysis examines how the PDFs depends on…</a:t>
                </a:r>
                <a:endParaRPr lang="en-US" kern="0" dirty="0">
                  <a:solidFill>
                    <a:srgbClr val="000000"/>
                  </a:solidFill>
                </a:endParaRPr>
              </a:p>
              <a:p>
                <a:pPr lvl="0" defTabSz="914400">
                  <a:defRPr/>
                </a:pPr>
                <a:r>
                  <a:rPr lang="en-US" sz="1800" dirty="0">
                    <a:solidFill>
                      <a:srgbClr val="000000"/>
                    </a:solidFill>
                  </a:rPr>
                  <a:t>… settings of NNLO calculations </a:t>
                </a:r>
              </a:p>
              <a:p>
                <a:pPr marL="457200" lvl="1" defTabSz="914400">
                  <a:defRPr/>
                </a:pPr>
                <a:r>
                  <a:rPr lang="en-US" sz="1600" dirty="0">
                    <a:solidFill>
                      <a:srgbClr val="000000"/>
                    </a:solidFill>
                  </a:rPr>
                  <a:t>(SACOT-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</a:rPr>
                  <a:t> heavy-quark scheme, QCD scales,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</a:rPr>
                  <a:t> numerical codes,…)</a:t>
                </a:r>
              </a:p>
              <a:p>
                <a:pPr marL="457200" lvl="1" defTabSz="914400">
                  <a:defRPr/>
                </a:pPr>
                <a:endParaRPr lang="en-US" sz="1600" dirty="0">
                  <a:solidFill>
                    <a:srgbClr val="000000"/>
                  </a:solidFill>
                </a:endParaRPr>
              </a:p>
              <a:p>
                <a:pPr lvl="0" defTabSz="914400">
                  <a:defRPr/>
                </a:pPr>
                <a:r>
                  <a:rPr lang="en-US" sz="1800" dirty="0">
                    <a:solidFill>
                      <a:srgbClr val="000000"/>
                    </a:solidFill>
                  </a:rPr>
                  <a:t>… selection of experiments and kinematic cuts</a:t>
                </a:r>
              </a:p>
              <a:p>
                <a:pPr marL="457200" lvl="1" defTabSz="914400">
                  <a:defRPr/>
                </a:pPr>
                <a:r>
                  <a:rPr lang="en-US" sz="1600" dirty="0">
                    <a:solidFill>
                      <a:srgbClr val="000000"/>
                    </a:solidFill>
                  </a:rPr>
                  <a:t>For </a:t>
                </a:r>
                <a:r>
                  <a:rPr lang="en-US" sz="1600" dirty="0">
                    <a:solidFill>
                      <a:srgbClr val="000000"/>
                    </a:solidFill>
                  </a:rPr>
                  <a:t>instance,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&gt;0.05 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</a:rPr>
                  <a:t>is already constrained in CT14/MMHT14 by D0 </a:t>
                </a:r>
                <a:r>
                  <a:rPr lang="en-US" sz="1600" dirty="0">
                    <a:solidFill>
                      <a:srgbClr val="000000"/>
                    </a:solidFill>
                  </a:rPr>
                  <a:t>Run-2 </a:t>
                </a:r>
                <a:r>
                  <a:rPr lang="en-US" sz="1600" dirty="0">
                    <a:solidFill>
                      <a:srgbClr val="000000"/>
                    </a:solidFill>
                  </a:rPr>
                  <a:t>incl</a:t>
                </a:r>
                <a:r>
                  <a:rPr lang="en-US" sz="1600" dirty="0">
                    <a:solidFill>
                      <a:srgbClr val="000000"/>
                    </a:solidFill>
                  </a:rPr>
                  <a:t>. jet </a:t>
                </a:r>
                <a:r>
                  <a:rPr lang="en-US" sz="1600" dirty="0">
                    <a:solidFill>
                      <a:srgbClr val="000000"/>
                    </a:solidFill>
                  </a:rPr>
                  <a:t>data which is not in NNPDF3.1. Disagreements exist within available ATLAS/CMS experiments and between some LHC and non-LHC experiments</a:t>
                </a:r>
              </a:p>
              <a:p>
                <a:pPr lvl="0" defTabSz="914400">
                  <a:defRPr/>
                </a:pPr>
                <a:endParaRPr lang="en-US" sz="1800" b="0" dirty="0">
                  <a:solidFill>
                    <a:srgbClr val="000000"/>
                  </a:solidFill>
                </a:endParaRPr>
              </a:p>
              <a:p>
                <a:pPr lvl="0" defTabSz="914400">
                  <a:defRPr/>
                </a:pPr>
                <a:r>
                  <a:rPr lang="en-US" sz="1800" dirty="0">
                    <a:solidFill>
                      <a:srgbClr val="000000"/>
                    </a:solidFill>
                  </a:rPr>
                  <a:t>…the fitting procedure</a:t>
                </a:r>
              </a:p>
              <a:p>
                <a:pPr marL="457200" lvl="1" defTabSz="914400">
                  <a:defRPr/>
                </a:pPr>
                <a:r>
                  <a:rPr lang="en-US" sz="1600" dirty="0">
                    <a:solidFill>
                      <a:srgbClr val="000000"/>
                    </a:solidFill>
                  </a:rPr>
                  <a:t>Definition of PDF uncertainties</a:t>
                </a:r>
              </a:p>
              <a:p>
                <a:pPr marL="457200" lvl="1" defTabSz="914400">
                  <a:defRPr/>
                </a:pPr>
                <a:r>
                  <a:rPr lang="en-US" sz="1600" dirty="0">
                    <a:solidFill>
                      <a:srgbClr val="000000"/>
                    </a:solidFill>
                  </a:rPr>
                  <a:t>Parametrization forms</a:t>
                </a:r>
              </a:p>
              <a:p>
                <a:pPr marL="457200" lvl="1" defTabSz="914400">
                  <a:defRPr/>
                </a:pPr>
                <a:r>
                  <a:rPr lang="en-US" sz="1600" dirty="0">
                    <a:solidFill>
                      <a:srgbClr val="000000"/>
                    </a:solidFill>
                  </a:rPr>
                  <a:t>PDF error analysis (Hessian vs. Monte-Carlo)</a:t>
                </a:r>
              </a:p>
              <a:p>
                <a:pPr lvl="0" defTabSz="914400">
                  <a:defRPr/>
                </a:pPr>
                <a:r>
                  <a:rPr lang="en-US" sz="1800" b="0" dirty="0" smtClean="0">
                    <a:solidFill>
                      <a:srgbClr val="000000"/>
                    </a:solidFill>
                  </a:rPr>
                  <a:t>…</a:t>
                </a:r>
                <a:endParaRPr lang="en-US" sz="1800" b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1" name="Shape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13" y="511277"/>
                <a:ext cx="8014774" cy="6023385"/>
              </a:xfrm>
              <a:prstGeom prst="rect">
                <a:avLst/>
              </a:prstGeom>
              <a:blipFill>
                <a:blip r:embed="rId2"/>
                <a:stretch>
                  <a:fillRect l="-1674" r="-1370" b="-40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6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2018-09-10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P. Nadolsky, ECT* workshop "Mapping PDFs and PDAs"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2042E7-5644-40F3-B068-F39947BEC51A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2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14038" y="1374390"/>
                <a:ext cx="5705763" cy="4757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Aft>
                    <a:spcPts val="1200"/>
                  </a:spcAft>
                  <a:defRPr/>
                </a:pPr>
                <a:r>
                  <a:rPr lang="en-US" sz="2400" b="1" dirty="0" smtClean="0"/>
                  <a:t>Yes, using new statistical tools:</a:t>
                </a:r>
              </a:p>
              <a:p>
                <a:pPr marL="514350" lvl="0" indent="-514350">
                  <a:spcAft>
                    <a:spcPts val="1200"/>
                  </a:spcAft>
                  <a:buFont typeface="+mj-lt"/>
                  <a:buAutoNum type="arabicPeriod"/>
                  <a:defRPr/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Generalized </a:t>
                </a:r>
                <a:r>
                  <a:rPr lang="en-US" sz="2800" dirty="0">
                    <a:solidFill>
                      <a:srgbClr val="000000"/>
                    </a:solidFill>
                  </a:rPr>
                  <a:t>correlations (</a:t>
                </a:r>
                <a:r>
                  <a:rPr lang="en-US" sz="2800" b="1" dirty="0">
                    <a:solidFill>
                      <a:srgbClr val="000000"/>
                    </a:solidFill>
                  </a:rPr>
                  <a:t>sensitivities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) comparing experimental and PDF </a:t>
                </a:r>
                <a:r>
                  <a:rPr lang="en-US" sz="2800" dirty="0">
                    <a:solidFill>
                      <a:srgbClr val="000000"/>
                    </a:solidFill>
                  </a:rPr>
                  <a:t>uncertainties for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fitted </a:t>
                </a:r>
                <a:r>
                  <a:rPr lang="en-US" sz="2800" dirty="0">
                    <a:solidFill>
                      <a:srgbClr val="000000"/>
                    </a:solidFill>
                  </a:rPr>
                  <a:t>data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points</a:t>
                </a:r>
              </a:p>
              <a:p>
                <a:pPr lvl="0">
                  <a:spcAft>
                    <a:spcPts val="1200"/>
                  </a:spcAft>
                  <a:defRPr/>
                </a:pPr>
                <a:endParaRPr kumimoji="0" lang="en-US" sz="2000" b="0" i="0" u="non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lvl="0">
                  <a:spcAft>
                    <a:spcPts val="1200"/>
                  </a:spcAft>
                  <a:defRPr/>
                </a:pPr>
                <a:endParaRPr kumimoji="0" lang="en-US" sz="1050" b="0" i="0" u="non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lvl="0">
                  <a:spcAft>
                    <a:spcPts val="1200"/>
                  </a:spcAft>
                  <a:defRPr/>
                </a:pPr>
                <a:r>
                  <a:rPr kumimoji="0" lang="en-US" sz="2800" b="0" i="0" u="non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2. PDF reweighting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808080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</a:p>
              <a:p>
                <a:pPr lvl="0">
                  <a:spcAft>
                    <a:spcPts val="1200"/>
                  </a:spcAft>
                  <a:defRPr/>
                </a:pPr>
                <a:r>
                  <a:rPr lang="en-US" sz="2800" noProof="0" dirty="0" smtClean="0">
                    <a:latin typeface="Arial"/>
                  </a:rPr>
                  <a:t>3. </a:t>
                </a:r>
                <a:r>
                  <a:rPr kumimoji="0" lang="en-US" sz="2800" b="0" i="0" u="non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Hessian profiling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38" y="1374390"/>
                <a:ext cx="5705763" cy="4757521"/>
              </a:xfrm>
              <a:prstGeom prst="rect">
                <a:avLst/>
              </a:prstGeom>
              <a:blipFill>
                <a:blip r:embed="rId2"/>
                <a:stretch>
                  <a:fillRect l="-2244" t="-896"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101261" y="4767897"/>
                <a:ext cx="410742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} </a:t>
                </a:r>
                <a14:m>
                  <m:oMath xmlns:m="http://schemas.openxmlformats.org/officeDocument/2006/math">
                    <m:r>
                      <a:rPr kumimoji="0" lang="en-US" sz="8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</m:oMath>
                </a14:m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261" y="4767897"/>
                <a:ext cx="4107425" cy="1323439"/>
              </a:xfrm>
              <a:prstGeom prst="rect">
                <a:avLst/>
              </a:prstGeom>
              <a:blipFill>
                <a:blip r:embed="rId3"/>
                <a:stretch>
                  <a:fillRect l="-12760" t="-19816" b="-4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812094" y="4767897"/>
            <a:ext cx="3395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mcgen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1607.06066)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/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ePump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en-US" dirty="0"/>
              <a:t>1806.07950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7855" y="274638"/>
            <a:ext cx="8657505" cy="1027690"/>
          </a:xfrm>
        </p:spPr>
        <p:txBody>
          <a:bodyPr/>
          <a:lstStyle/>
          <a:p>
            <a:r>
              <a:rPr lang="en-US" sz="3200" dirty="0" smtClean="0"/>
              <a:t>How sensitive is an experiment to a PDF?</a:t>
            </a:r>
            <a:br>
              <a:rPr lang="en-US" sz="3200" dirty="0" smtClean="0"/>
            </a:br>
            <a:r>
              <a:rPr lang="en-US" sz="3200" dirty="0" smtClean="0"/>
              <a:t>Can we </a:t>
            </a:r>
            <a:r>
              <a:rPr lang="en-US" sz="3200" dirty="0" smtClean="0"/>
              <a:t>estimate </a:t>
            </a:r>
            <a:r>
              <a:rPr lang="en-US" sz="3200" dirty="0" smtClean="0"/>
              <a:t>it </a:t>
            </a:r>
            <a:r>
              <a:rPr lang="en-US" sz="3200" b="1" dirty="0" smtClean="0"/>
              <a:t>before</a:t>
            </a:r>
            <a:r>
              <a:rPr lang="en-US" sz="3200" dirty="0" smtClean="0"/>
              <a:t> doing the global fit?</a:t>
            </a:r>
            <a:endParaRPr lang="en-US" sz="3200" dirty="0"/>
          </a:p>
        </p:txBody>
      </p:sp>
      <p:sp>
        <p:nvSpPr>
          <p:cNvPr id="14" name="AutoShape 7"/>
          <p:cNvSpPr>
            <a:spLocks noChangeAspect="1" noChangeArrowheads="1" noTextEdit="1"/>
          </p:cNvSpPr>
          <p:nvPr/>
        </p:nvSpPr>
        <p:spPr bwMode="auto">
          <a:xfrm>
            <a:off x="-450992" y="2907912"/>
            <a:ext cx="2846280" cy="240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2960" y="2192776"/>
            <a:ext cx="3172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PDFSense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(1803.02777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lvl="0"/>
            <a:r>
              <a:rPr lang="en-US" dirty="0"/>
              <a:t> </a:t>
            </a:r>
            <a:r>
              <a:rPr lang="en-US" sz="1200" dirty="0">
                <a:solidFill>
                  <a:srgbClr val="000000"/>
                </a:solidFill>
                <a:hlinkClick r:id="rId4"/>
              </a:rPr>
              <a:t>http://</a:t>
            </a:r>
            <a:r>
              <a:rPr lang="en-US" sz="1200" dirty="0" smtClean="0">
                <a:solidFill>
                  <a:srgbClr val="000000"/>
                </a:solidFill>
                <a:hlinkClick r:id="rId4"/>
              </a:rPr>
              <a:t>metapdf.hepforge.org/PDFSense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85456" y="2033084"/>
            <a:ext cx="7643092" cy="3855623"/>
            <a:chOff x="4062672" y="919865"/>
            <a:chExt cx="4586921" cy="2861552"/>
          </a:xfrm>
        </p:grpSpPr>
        <p:pic>
          <p:nvPicPr>
            <p:cNvPr id="19460" name="Picture 4" descr="http://inspirehep.net/record/778591/files/eps_zwrat_lhc_pdfq8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2672" y="919865"/>
              <a:ext cx="4586921" cy="2861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Up Arrow 6"/>
            <p:cNvSpPr/>
            <p:nvPr/>
          </p:nvSpPr>
          <p:spPr bwMode="auto">
            <a:xfrm>
              <a:off x="6158911" y="1229969"/>
              <a:ext cx="293770" cy="235452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85800"/>
          </a:xfrm>
        </p:spPr>
        <p:txBody>
          <a:bodyPr/>
          <a:lstStyle/>
          <a:p>
            <a:r>
              <a:rPr lang="en-US" sz="2400" dirty="0" smtClean="0"/>
              <a:t>Statistical methods to identify the PDF dependence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57135" y="1879195"/>
                <a:ext cx="4705927" cy="307777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Correlation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𝜎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𝑊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/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𝜎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𝑍</m:t>
                        </m:r>
                      </m:sub>
                    </m:sSub>
                  </m:oMath>
                </a14:m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and f(</a:t>
                </a:r>
                <a:r>
                  <a:rPr kumimoji="0" lang="en-US" sz="1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x,Q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=85 </a:t>
                </a:r>
                <a:r>
                  <a:rPr kumimoji="0" lang="en-US" sz="1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GeV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)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135" y="1879195"/>
                <a:ext cx="4705927" cy="307777"/>
              </a:xfrm>
              <a:prstGeom prst="rect">
                <a:avLst/>
              </a:prstGeom>
              <a:blipFill>
                <a:blip r:embed="rId4"/>
                <a:stretch>
                  <a:fillRect l="-129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5456" y="781031"/>
                <a:ext cx="844928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PDF-driven correlations with theory cross sections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[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arXiv:0802.0007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]</a:t>
                </a:r>
              </a:p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If the </a:t>
                </a: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theory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cross section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𝜎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is sensitive to a given PDF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the Hessian correlation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cos</m:t>
                        </m:r>
                      </m:fName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𝜑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</m:func>
                  </m:oMath>
                </a14:m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is close to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±1</m:t>
                    </m:r>
                  </m:oMath>
                </a14:m>
                <a:endPara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56" y="781031"/>
                <a:ext cx="8449287" cy="923330"/>
              </a:xfrm>
              <a:prstGeom prst="rect">
                <a:avLst/>
              </a:prstGeom>
              <a:blipFill>
                <a:blip r:embed="rId5"/>
                <a:stretch>
                  <a:fillRect l="-577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690255" y="3110746"/>
            <a:ext cx="3657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Strangeness drives the PDF uncertainty!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423" y="6193088"/>
            <a:ext cx="1533832" cy="369332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rgbClr val="FFFF99"/>
              </a:gs>
              <a:gs pos="83000">
                <a:srgbClr val="FFFFFF"/>
              </a:gs>
              <a:gs pos="100000">
                <a:srgbClr val="FFCC99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Before</a:t>
            </a:r>
            <a:r>
              <a:rPr lang="en-US" dirty="0" smtClean="0"/>
              <a:t> the fit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11BA8A-B252-41B4-9EBD-47EF7D1734B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4997"/>
            <a:ext cx="8229600" cy="403788"/>
          </a:xfrm>
        </p:spPr>
        <p:txBody>
          <a:bodyPr/>
          <a:lstStyle/>
          <a:p>
            <a:r>
              <a:rPr lang="en-US" sz="2800" dirty="0"/>
              <a:t>Frequently asked </a:t>
            </a:r>
            <a:r>
              <a:rPr lang="en-US" sz="2800" dirty="0" smtClean="0"/>
              <a:t>questions</a:t>
            </a:r>
            <a:br>
              <a:rPr lang="en-US" sz="2800" dirty="0" smtClean="0"/>
            </a:b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7681"/>
                <a:ext cx="8229600" cy="4525963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b="1" dirty="0" smtClean="0"/>
                  <a:t>What </a:t>
                </a:r>
                <a:r>
                  <a:rPr lang="en-US" b="1" dirty="0" smtClean="0"/>
                  <a:t>is the meaning (definition) of my PDF? </a:t>
                </a:r>
                <a:endParaRPr lang="en-US" b="1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1" dirty="0" smtClean="0"/>
                  <a:t>Do I measure what I claim to be measuring?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1" dirty="0" smtClean="0"/>
                  <a:t>How large are higher-order contributions?</a:t>
                </a:r>
                <a:endParaRPr lang="en-US" b="1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1" dirty="0"/>
                  <a:t>How should the PDF uncertainties be estimated</a:t>
                </a:r>
                <a:r>
                  <a:rPr lang="en-US" b="1" dirty="0" smtClean="0"/>
                  <a:t>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1" dirty="0" smtClean="0"/>
                  <a:t>How much am I biased by my parametrization of PDFs?</a:t>
                </a:r>
                <a:endParaRPr lang="en-US" b="1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1" dirty="0"/>
                  <a:t>Are there hidden PDF uncertainties</a:t>
                </a:r>
                <a:r>
                  <a:rPr lang="en-US" b="1" dirty="0" smtClean="0"/>
                  <a:t>?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sz="2000" dirty="0" smtClean="0"/>
                  <a:t>These questions are best understood for </a:t>
                </a:r>
                <a:r>
                  <a:rPr lang="en-US" sz="2000" dirty="0" err="1" smtClean="0"/>
                  <a:t>unpolarized</a:t>
                </a:r>
                <a:r>
                  <a:rPr lang="en-US" sz="2000" dirty="0" smtClean="0"/>
                  <a:t> collinear PDFs </a:t>
                </a: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 smtClean="0">
                    <a:solidFill>
                      <a:srgbClr val="008080"/>
                    </a:solidFill>
                  </a:rPr>
                  <a:t>this talk and Tim Hobbs’ talk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They must be addressed when trying to measure the nuclear, polarized, </a:t>
                </a:r>
                <a:r>
                  <a:rPr lang="en-US" sz="2000" dirty="0" smtClean="0"/>
                  <a:t>meso</a:t>
                </a:r>
                <a:r>
                  <a:rPr lang="en-US" sz="2000" dirty="0" smtClean="0"/>
                  <a:t>n, TMD PDFs</a:t>
                </a:r>
                <a:endParaRPr lang="en-US" b="1" dirty="0" smtClean="0"/>
              </a:p>
              <a:p>
                <a:endParaRPr lang="en-US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7681"/>
                <a:ext cx="8229600" cy="4525963"/>
              </a:xfrm>
              <a:blipFill>
                <a:blip r:embed="rId2"/>
                <a:stretch>
                  <a:fillRect l="-963" t="-943" r="-741" b="-9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2018-09-10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P. Nadolsky, ECT* workshop "Mapping PDFs and PDAs"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1BA8A-B252-41B4-9EBD-47EF7D1734B1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8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3390009" y="1730477"/>
            <a:ext cx="5417365" cy="4581833"/>
            <a:chOff x="3516" y="2284"/>
            <a:chExt cx="1533" cy="1498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3516" y="2284"/>
              <a:ext cx="1533" cy="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" y="2284"/>
              <a:ext cx="1537" cy="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371795" y="1543783"/>
                <a:ext cx="3072015" cy="646331"/>
              </a:xfrm>
              <a:prstGeom prst="rect">
                <a:avLst/>
              </a:prstGeom>
              <a:solidFill>
                <a:srgbClr val="FFCC99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Sensitivity to the PDF error 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𝜎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𝑝𝑝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𝑋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) at 14 </a:t>
                </a:r>
                <a:r>
                  <a:rPr kumimoji="0" lang="en-US" sz="1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TeV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795" y="1543783"/>
                <a:ext cx="3072015" cy="646331"/>
              </a:xfrm>
              <a:prstGeom prst="rect">
                <a:avLst/>
              </a:prstGeom>
              <a:blipFill>
                <a:blip r:embed="rId3"/>
                <a:stretch>
                  <a:fillRect l="-1587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85800"/>
          </a:xfrm>
        </p:spPr>
        <p:txBody>
          <a:bodyPr/>
          <a:lstStyle/>
          <a:p>
            <a:r>
              <a:rPr lang="en-US" sz="2400" dirty="0" smtClean="0"/>
              <a:t>Statistical methods to identify the PDF dependence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01679" y="1884218"/>
                <a:ext cx="2967127" cy="3399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2. Sensitivity of a data point</a:t>
                </a:r>
                <a:endPara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Wingdings" pitchFamily="2" charset="2"/>
                  </a:rPr>
                  <a:t>[B.W. Wang, T.J.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Wingdings" pitchFamily="2" charset="2"/>
                  </a:rPr>
                  <a:t>Hobbs, et al., 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Wingdings" pitchFamily="2" charset="2"/>
                  </a:rPr>
                  <a:t>arXiv:1803.02777; </a:t>
                </a: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Wingdings" pitchFamily="2" charset="2"/>
                  </a:rPr>
                  <a:t>program </a:t>
                </a:r>
                <a:r>
                  <a:rPr kumimoji="0" lang="en-US" sz="1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Wingdings" pitchFamily="2" charset="2"/>
                  </a:rPr>
                  <a:t>PDFSense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Wingdings" pitchFamily="2" charset="2"/>
                  </a:rPr>
                  <a:t>]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If a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data point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is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sensitive to a given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PDF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then the sensitivity </a:t>
                </a:r>
                <a14:m>
                  <m:oMath xmlns:m="http://schemas.openxmlformats.org/officeDocument/2006/math">
                    <m: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of this data point to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is much larger than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[say,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|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|&gt;0.25</m:t>
                    </m:r>
                    <m: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]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is defined on the next slide.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79" y="1884218"/>
                <a:ext cx="2967127" cy="3399264"/>
              </a:xfrm>
              <a:prstGeom prst="rect">
                <a:avLst/>
              </a:prstGeom>
              <a:blipFill>
                <a:blip r:embed="rId4"/>
                <a:stretch>
                  <a:fillRect l="-1852" t="-896" r="-1646" b="-1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Up Arrow 12"/>
          <p:cNvSpPr/>
          <p:nvPr/>
        </p:nvSpPr>
        <p:spPr bwMode="auto">
          <a:xfrm rot="10800000">
            <a:off x="6690212" y="2609369"/>
            <a:ext cx="240145" cy="286328"/>
          </a:xfrm>
          <a:prstGeom prst="upArrow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Up Arrow 13"/>
          <p:cNvSpPr/>
          <p:nvPr/>
        </p:nvSpPr>
        <p:spPr bwMode="auto">
          <a:xfrm>
            <a:off x="7323737" y="5601912"/>
            <a:ext cx="240145" cy="286328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Up Arrow 15"/>
          <p:cNvSpPr/>
          <p:nvPr/>
        </p:nvSpPr>
        <p:spPr bwMode="auto">
          <a:xfrm>
            <a:off x="5907802" y="5601912"/>
            <a:ext cx="240145" cy="286328"/>
          </a:xfrm>
          <a:prstGeom prst="up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6423" y="6193088"/>
            <a:ext cx="1533832" cy="369332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rgbClr val="FFFF99"/>
              </a:gs>
              <a:gs pos="83000">
                <a:srgbClr val="FFFFFF"/>
              </a:gs>
              <a:gs pos="100000">
                <a:srgbClr val="FFCC99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Before</a:t>
            </a:r>
            <a:r>
              <a:rPr lang="en-US" dirty="0" smtClean="0"/>
              <a:t> the fit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11BA8A-B252-41B4-9EBD-47EF7D1734B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6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19073"/>
                <a:ext cx="8229600" cy="757696"/>
              </a:xfrm>
            </p:spPr>
            <p:txBody>
              <a:bodyPr/>
              <a:lstStyle/>
              <a:p>
                <a:r>
                  <a:rPr lang="en-US" dirty="0" smtClean="0"/>
                  <a:t>Correlation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 smtClean="0"/>
                  <a:t> and sensitivity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19073"/>
                <a:ext cx="8229600" cy="757696"/>
              </a:xfrm>
              <a:blipFill>
                <a:blip r:embed="rId2"/>
                <a:stretch>
                  <a:fillRect t="-4032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2018-09-10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P. Nadolsky, ECT* workshop "Mapping PDFs and PDAs"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1BA8A-B252-41B4-9EBD-47EF7D1734B1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2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97910" y="976769"/>
            <a:ext cx="3573053" cy="2569036"/>
            <a:chOff x="4618181" y="920750"/>
            <a:chExt cx="4352782" cy="3005138"/>
          </a:xfrm>
        </p:grpSpPr>
        <p:grpSp>
          <p:nvGrpSpPr>
            <p:cNvPr id="24" name="Group 4"/>
            <p:cNvGrpSpPr>
              <a:grpSpLocks noChangeAspect="1"/>
            </p:cNvGrpSpPr>
            <p:nvPr/>
          </p:nvGrpSpPr>
          <p:grpSpPr bwMode="auto">
            <a:xfrm>
              <a:off x="5068888" y="920750"/>
              <a:ext cx="3902075" cy="3005138"/>
              <a:chOff x="3193" y="580"/>
              <a:chExt cx="2458" cy="1893"/>
            </a:xfrm>
          </p:grpSpPr>
          <p:sp>
            <p:nvSpPr>
              <p:cNvPr id="2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193" y="580"/>
                <a:ext cx="2458" cy="1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8197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3" y="580"/>
                <a:ext cx="2463" cy="18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618181" y="3201627"/>
                  <a:ext cx="572655" cy="5064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25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𝛻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f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8181" y="3201627"/>
                  <a:ext cx="572655" cy="5064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707346" y="1119962"/>
                  <a:ext cx="572655" cy="942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25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𝛻</m:t>
                                </m:r>
                              </m:e>
                            </m:acc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𝐸</m:t>
                                </m:r>
                              </m:sub>
                            </m:s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7346" y="1119962"/>
                  <a:ext cx="572655" cy="942053"/>
                </a:xfrm>
                <a:prstGeom prst="rect">
                  <a:avLst/>
                </a:prstGeom>
                <a:blipFill>
                  <a:blip r:embed="rId5"/>
                  <a:stretch>
                    <a:fillRect r="-67949"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/>
            <p:nvPr/>
          </p:nvCxnSpPr>
          <p:spPr bwMode="auto">
            <a:xfrm>
              <a:off x="5601092" y="1783259"/>
              <a:ext cx="393308" cy="1347869"/>
            </a:xfrm>
            <a:prstGeom prst="line">
              <a:avLst/>
            </a:prstGeom>
            <a:ln w="9525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 bwMode="auto">
            <a:xfrm flipH="1">
              <a:off x="5994400" y="2900219"/>
              <a:ext cx="1026290" cy="30140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884764" y="3172035"/>
                  <a:ext cx="554383" cy="4912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25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𝑆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4764" y="3172035"/>
                  <a:ext cx="554383" cy="491288"/>
                </a:xfrm>
                <a:prstGeom prst="rect">
                  <a:avLst/>
                </a:prstGeom>
                <a:blipFill>
                  <a:blip r:embed="rId6"/>
                  <a:stretch>
                    <a:fillRect l="-2667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58668" y="1937486"/>
                <a:ext cx="4948862" cy="1505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3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3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𝐶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3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≡</m:t>
                        </m:r>
                      </m:fName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Corr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)),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𝑐𝑜𝑠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𝜑</m:t>
                    </m:r>
                  </m:oMath>
                </a14:m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≡</m:t>
                    </m:r>
                    <m:f>
                      <m:fPr>
                        <m:type m:val="lin"/>
                        <m:ctrlPr>
                          <a: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𝛻</m:t>
                            </m:r>
                          </m:e>
                        </m:acc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-- gradient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normalized to the </a:t>
                </a:r>
                <a:r>
                  <a:rPr kumimoji="0" lang="en-US" sz="1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r.m.s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 average residual in </a:t>
                </a:r>
                <a:r>
                  <a:rPr kumimoji="0" lang="en-US" sz="1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expt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E;</a:t>
                </a:r>
              </a:p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1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𝛻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3339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3339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33399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+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68" y="1937486"/>
                <a:ext cx="4948862" cy="1505156"/>
              </a:xfrm>
              <a:prstGeom prst="rect">
                <a:avLst/>
              </a:prstGeom>
              <a:blipFill>
                <a:blip r:embed="rId7"/>
                <a:stretch>
                  <a:fillRect l="-1601" t="-10121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54238" y="4344921"/>
                <a:ext cx="8635523" cy="1914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≡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𝜌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𝑐𝑜𝑠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𝜑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9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Δ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99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33399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33399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333399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9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 -- projection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acc>
                      <m:accPr>
                        <m:chr m:val="⃗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</m:acc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𝛻</m:t>
                        </m:r>
                      </m:e>
                    </m:acc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is proportional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cos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𝜑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and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ratio of the PDF uncertainty to the experimental uncertainty. We can sum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|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|.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 the figures, take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𝑆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&gt;0.25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to be significant.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38" y="4344921"/>
                <a:ext cx="8635523" cy="1914050"/>
              </a:xfrm>
              <a:prstGeom prst="rect">
                <a:avLst/>
              </a:prstGeom>
              <a:blipFill>
                <a:blip r:embed="rId8"/>
                <a:stretch>
                  <a:fillRect l="-777" b="-3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7258" y="880260"/>
                <a:ext cx="456708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relation of data point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on the PDF dependence of 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can be estimated by: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58" y="880260"/>
                <a:ext cx="4567084" cy="1015663"/>
              </a:xfrm>
              <a:prstGeom prst="rect">
                <a:avLst/>
              </a:prstGeom>
              <a:blipFill>
                <a:blip r:embed="rId9"/>
                <a:stretch>
                  <a:fillRect l="-1333" t="-2395" r="-1200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8668" y="3555737"/>
                <a:ext cx="8286136" cy="779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is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independent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of the experimental and PDF uncertainties.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In the figures, take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𝐶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≳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0.7 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to indicate a large correlation. 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68" y="3555737"/>
                <a:ext cx="8286136" cy="779252"/>
              </a:xfrm>
              <a:prstGeom prst="rect">
                <a:avLst/>
              </a:prstGeom>
              <a:blipFill>
                <a:blip r:embed="rId10"/>
                <a:stretch>
                  <a:fillRect l="-735" t="-3906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7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296"/>
            <a:ext cx="6611112" cy="6611112"/>
          </a:xfrm>
          <a:prstGeom prst="rect">
            <a:avLst/>
          </a:prstGeom>
        </p:spPr>
      </p:pic>
      <p:sp>
        <p:nvSpPr>
          <p:cNvPr id="213" name="CustomShape 1"/>
          <p:cNvSpPr/>
          <p:nvPr/>
        </p:nvSpPr>
        <p:spPr>
          <a:xfrm>
            <a:off x="24818" y="168861"/>
            <a:ext cx="132580" cy="398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5" name="TextShape 3"/>
              <p:cNvSpPr txBox="1"/>
              <p:nvPr/>
            </p:nvSpPr>
            <p:spPr>
              <a:xfrm>
                <a:off x="6611112" y="4030282"/>
                <a:ext cx="2319627" cy="21931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38" tIns="40819" rIns="81638" bIns="40819"/>
              <a:lstStyle/>
              <a:p>
                <a:pPr>
                  <a:buClr>
                    <a:srgbClr val="000000"/>
                  </a:buClr>
                  <a:buSzPct val="45000"/>
                </a:pPr>
                <a:r>
                  <a:rPr lang="en-US" sz="1814" spc="-1" dirty="0" smtClean="0">
                    <a:latin typeface="Arial"/>
                  </a:rPr>
                  <a:t>Good correlations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14" b="0" i="1" spc="-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14" b="0" i="1" spc="-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14" b="0" i="1" spc="-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814" spc="-1" dirty="0" smtClean="0">
                    <a:latin typeface="Arial"/>
                  </a:rPr>
                  <a:t> </a:t>
                </a:r>
                <a:r>
                  <a:rPr lang="en-US" sz="1814" spc="-1" dirty="0" smtClean="0">
                    <a:latin typeface="Arial"/>
                  </a:rPr>
                  <a:t>with some points in E866, BCDMS, CCFR, CMS WASY, </a:t>
                </a:r>
                <a14:m>
                  <m:oMath xmlns:m="http://schemas.openxmlformats.org/officeDocument/2006/math">
                    <m:r>
                      <a:rPr lang="en-US" sz="1814" b="0" i="1" spc="-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1814" spc="-1" dirty="0" smtClean="0">
                    <a:latin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14" b="0" i="1" spc="-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14" b="0" i="1" spc="-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14" b="0" i="1" spc="-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1814" spc="-1" dirty="0" smtClean="0">
                    <a:latin typeface="Arial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14" b="0" i="1" spc="-1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sz="1814" b="0" i="1" spc="-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14" b="0" i="1" spc="-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1814" spc="-1" dirty="0" smtClean="0">
                    <a:latin typeface="Arial"/>
                  </a:rPr>
                  <a:t> production; but not as many points with high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14" b="0" i="1" spc="-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14" b="0" i="1" spc="-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14" b="0" i="1" spc="-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14" b="0" i="1" spc="-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14" spc="-1" dirty="0" smtClean="0">
                    <a:latin typeface="Arial"/>
                  </a:rPr>
                  <a:t> in these processes</a:t>
                </a:r>
                <a:endParaRPr lang="en-US" sz="1814" spc="-1" dirty="0">
                  <a:latin typeface="Arial"/>
                </a:endParaRPr>
              </a:p>
            </p:txBody>
          </p:sp>
        </mc:Choice>
        <mc:Fallback>
          <p:sp>
            <p:nvSpPr>
              <p:cNvPr id="215" name="TextShap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112" y="4030282"/>
                <a:ext cx="2319627" cy="2193118"/>
              </a:xfrm>
              <a:prstGeom prst="rect">
                <a:avLst/>
              </a:prstGeom>
              <a:blipFill>
                <a:blip r:embed="rId3"/>
                <a:stretch>
                  <a:fillRect l="-2895" t="-1667" r="-526" b="-247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6" name="TextShape 4"/>
              <p:cNvSpPr txBox="1"/>
              <p:nvPr/>
            </p:nvSpPr>
            <p:spPr>
              <a:xfrm>
                <a:off x="6668086" y="1321612"/>
                <a:ext cx="2475914" cy="19817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38" tIns="40819" rIns="81638" bIns="40819"/>
              <a:lstStyle/>
              <a:p>
                <a:pPr>
                  <a:buClr>
                    <a:srgbClr val="000000"/>
                  </a:buClr>
                  <a:buSzPct val="45000"/>
                </a:pPr>
                <a:r>
                  <a:rPr lang="en-US" sz="1814" spc="-1" dirty="0" smtClean="0"/>
                  <a:t>HERA DIS still </a:t>
                </a:r>
                <a:r>
                  <a:rPr lang="en-US" sz="1814" spc="-1" dirty="0" smtClean="0">
                    <a:latin typeface="Arial"/>
                  </a:rPr>
                  <a:t>has </a:t>
                </a:r>
                <a:r>
                  <a:rPr lang="en-US" sz="1814" spc="-1" dirty="0">
                    <a:latin typeface="Arial"/>
                  </a:rPr>
                  <a:t>the </a:t>
                </a:r>
                <a:r>
                  <a:rPr lang="en-US" sz="1814" spc="-1" dirty="0">
                    <a:solidFill>
                      <a:srgbClr val="CE181E"/>
                    </a:solidFill>
                    <a:latin typeface="Arial"/>
                  </a:rPr>
                  <a:t>dominant sensitivity</a:t>
                </a:r>
                <a:r>
                  <a:rPr lang="en-US" sz="1814" spc="-1" dirty="0" smtClean="0">
                    <a:latin typeface="Arial"/>
                  </a:rPr>
                  <a:t>!</a:t>
                </a:r>
              </a:p>
              <a:p>
                <a:pPr>
                  <a:buClr>
                    <a:srgbClr val="000000"/>
                  </a:buClr>
                  <a:buSzPct val="45000"/>
                </a:pPr>
                <a:endParaRPr lang="en-US" sz="1814" spc="-1" dirty="0">
                  <a:latin typeface="Arial"/>
                </a:endParaRPr>
              </a:p>
              <a:p>
                <a:pPr>
                  <a:buClr>
                    <a:srgbClr val="000000"/>
                  </a:buClr>
                  <a:buSzPct val="45000"/>
                </a:pPr>
                <a:r>
                  <a:rPr lang="en-US" sz="1814" spc="-1" dirty="0" smtClean="0">
                    <a:latin typeface="Arial"/>
                  </a:rPr>
                  <a:t>CMS 8 </a:t>
                </a:r>
                <a:r>
                  <a:rPr lang="en-US" sz="1814" spc="-1" dirty="0" err="1" smtClean="0">
                    <a:latin typeface="Arial"/>
                  </a:rPr>
                  <a:t>TeV</a:t>
                </a:r>
                <a:r>
                  <a:rPr lang="en-US" sz="1814" spc="-1" dirty="0" smtClean="0">
                    <a:latin typeface="Arial"/>
                  </a:rPr>
                  <a:t> jets is the next </a:t>
                </a:r>
                <a:r>
                  <a:rPr lang="en-US" sz="1814" spc="-1" dirty="0" smtClean="0">
                    <a:latin typeface="Arial"/>
                  </a:rPr>
                  <a:t>expt. after </a:t>
                </a:r>
                <a:r>
                  <a:rPr lang="en-US" sz="1814" spc="-1" dirty="0" smtClean="0">
                    <a:latin typeface="Arial"/>
                  </a:rPr>
                  <a:t>HERA </a:t>
                </a:r>
                <a:r>
                  <a:rPr lang="en-US" sz="1814" spc="-1" dirty="0" smtClean="0"/>
                  <a:t>sensitive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14" b="0" i="1" spc="-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14" b="0" i="1" spc="-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14" b="0" i="1" spc="-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1814" b="0" i="1" spc="-1" smtClean="0">
                        <a:latin typeface="Cambria Math" panose="02040503050406030204" pitchFamily="18" charset="0"/>
                      </a:rPr>
                      <m:t>(14 </m:t>
                    </m:r>
                  </m:oMath>
                </a14:m>
                <a:r>
                  <a:rPr lang="en-US" sz="1814" spc="-1" dirty="0" err="1" smtClean="0">
                    <a:latin typeface="Arial"/>
                  </a:rPr>
                  <a:t>TeV</a:t>
                </a:r>
                <a:r>
                  <a:rPr lang="en-US" sz="1814" spc="-1" dirty="0" smtClean="0">
                    <a:latin typeface="Arial"/>
                  </a:rPr>
                  <a:t>); jet scale uncertainty dampens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14" b="0" i="1" spc="-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14" b="0" i="1" spc="-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14" b="0" i="1" spc="-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14" b="0" i="1" spc="-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814" b="0" i="1" spc="-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1814" spc="-1" dirty="0" smtClean="0">
                    <a:latin typeface="Arial"/>
                  </a:rPr>
                  <a:t> for jets</a:t>
                </a:r>
                <a:endParaRPr lang="en-US" sz="1814" spc="-1" dirty="0">
                  <a:latin typeface="Arial"/>
                </a:endParaRPr>
              </a:p>
            </p:txBody>
          </p:sp>
        </mc:Choice>
        <mc:Fallback>
          <p:sp>
            <p:nvSpPr>
              <p:cNvPr id="216" name="TextShap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86" y="1321612"/>
                <a:ext cx="2475914" cy="1981763"/>
              </a:xfrm>
              <a:prstGeom prst="rect">
                <a:avLst/>
              </a:prstGeom>
              <a:blipFill>
                <a:blip r:embed="rId4"/>
                <a:stretch>
                  <a:fillRect l="-2463" t="-1846" r="-4187" b="-34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43782" y="274638"/>
            <a:ext cx="2443018" cy="757696"/>
          </a:xfrm>
        </p:spPr>
        <p:txBody>
          <a:bodyPr/>
          <a:lstStyle/>
          <a:p>
            <a:r>
              <a:rPr lang="en-US" dirty="0" smtClean="0"/>
              <a:t>Higgs boson production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24960" y="2312494"/>
                <a:ext cx="1189703" cy="375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&gt;0.25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960" y="2312494"/>
                <a:ext cx="1189703" cy="375937"/>
              </a:xfrm>
              <a:prstGeom prst="rect">
                <a:avLst/>
              </a:prstGeom>
              <a:blipFill>
                <a:blip r:embed="rId5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Shape 1"/>
          <p:cNvSpPr txBox="1"/>
          <p:nvPr/>
        </p:nvSpPr>
        <p:spPr>
          <a:xfrm rot="21597000">
            <a:off x="1444226" y="4676593"/>
            <a:ext cx="1038082" cy="433014"/>
          </a:xfrm>
          <a:prstGeom prst="rect">
            <a:avLst/>
          </a:prstGeom>
          <a:noFill/>
          <a:ln w="18360">
            <a:solidFill>
              <a:srgbClr val="00CC00"/>
            </a:solidFill>
            <a:round/>
          </a:ln>
        </p:spPr>
        <p:txBody>
          <a:bodyPr lIns="89802" tIns="48983" rIns="89802" bIns="48983"/>
          <a:lstStyle/>
          <a:p>
            <a:r>
              <a:rPr lang="en-US" sz="1996" b="1" spc="-1" dirty="0">
                <a:solidFill>
                  <a:srgbClr val="009900"/>
                </a:solidFill>
                <a:latin typeface="Abyssinica SIL"/>
              </a:rPr>
              <a:t>HERA</a:t>
            </a:r>
            <a:endParaRPr lang="en-US" sz="1996" spc="-1" dirty="0">
              <a:latin typeface="Arial"/>
            </a:endParaRPr>
          </a:p>
        </p:txBody>
      </p:sp>
      <p:sp>
        <p:nvSpPr>
          <p:cNvPr id="12" name="TextShape 2"/>
          <p:cNvSpPr txBox="1"/>
          <p:nvPr/>
        </p:nvSpPr>
        <p:spPr>
          <a:xfrm rot="21597000">
            <a:off x="3293705" y="939251"/>
            <a:ext cx="2261354" cy="383347"/>
          </a:xfrm>
          <a:prstGeom prst="rect">
            <a:avLst/>
          </a:prstGeom>
          <a:noFill/>
          <a:ln w="18360">
            <a:solidFill>
              <a:srgbClr val="FF3300"/>
            </a:solidFill>
            <a:round/>
          </a:ln>
        </p:spPr>
        <p:txBody>
          <a:bodyPr lIns="89802" tIns="48983" rIns="89802" bIns="48983"/>
          <a:lstStyle/>
          <a:p>
            <a:r>
              <a:rPr lang="en-US" sz="1996" b="1" spc="-1" dirty="0" smtClean="0">
                <a:solidFill>
                  <a:srgbClr val="FF3300"/>
                </a:solidFill>
                <a:latin typeface="Abyssinica SIL"/>
              </a:rPr>
              <a:t>CMS, ATLAS </a:t>
            </a:r>
            <a:r>
              <a:rPr lang="en-US" sz="1996" b="1" spc="-1" dirty="0" smtClean="0">
                <a:solidFill>
                  <a:srgbClr val="FF3300"/>
                </a:solidFill>
                <a:latin typeface="Abyssinica SIL"/>
              </a:rPr>
              <a:t>jets</a:t>
            </a:r>
            <a:endParaRPr lang="en-US" sz="1996" spc="-1" dirty="0">
              <a:latin typeface="Arial"/>
            </a:endParaRPr>
          </a:p>
        </p:txBody>
      </p:sp>
      <p:sp>
        <p:nvSpPr>
          <p:cNvPr id="13" name="TextShape 1"/>
          <p:cNvSpPr txBox="1"/>
          <p:nvPr/>
        </p:nvSpPr>
        <p:spPr>
          <a:xfrm rot="21597000">
            <a:off x="3795293" y="5864627"/>
            <a:ext cx="2448331" cy="359841"/>
          </a:xfrm>
          <a:prstGeom prst="rect">
            <a:avLst/>
          </a:prstGeom>
          <a:noFill/>
          <a:ln w="18360">
            <a:solidFill>
              <a:srgbClr val="CC00FF"/>
            </a:solidFill>
            <a:round/>
          </a:ln>
        </p:spPr>
        <p:txBody>
          <a:bodyPr lIns="89802" tIns="48983" rIns="89802" bIns="48983"/>
          <a:lstStyle/>
          <a:p>
            <a:r>
              <a:rPr lang="en-US" sz="1600" b="1" spc="-1" dirty="0" smtClean="0">
                <a:solidFill>
                  <a:srgbClr val="CC00FF"/>
                </a:solidFill>
                <a:latin typeface="Abyssinica SIL"/>
              </a:rPr>
              <a:t>BCDMS</a:t>
            </a:r>
            <a:r>
              <a:rPr lang="en-US" sz="1400" b="1" spc="-1" dirty="0" smtClean="0">
                <a:solidFill>
                  <a:srgbClr val="CC00FF"/>
                </a:solidFill>
                <a:latin typeface="Abyssinica SIL"/>
              </a:rPr>
              <a:t>, CCFR, </a:t>
            </a:r>
            <a:r>
              <a:rPr lang="en-US" sz="1400" b="1" spc="-1" dirty="0" smtClean="0">
                <a:solidFill>
                  <a:srgbClr val="CC00FF"/>
                </a:solidFill>
                <a:latin typeface="Abyssinica SIL"/>
              </a:rPr>
              <a:t>E866, …</a:t>
            </a:r>
            <a:endParaRPr lang="en-US" sz="1400" spc="-1" dirty="0">
              <a:solidFill>
                <a:srgbClr val="CC00FF"/>
              </a:solidFill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Shape 2"/>
              <p:cNvSpPr txBox="1"/>
              <p:nvPr/>
            </p:nvSpPr>
            <p:spPr>
              <a:xfrm rot="21597000">
                <a:off x="2324397" y="3636733"/>
                <a:ext cx="1117306" cy="393062"/>
              </a:xfrm>
              <a:prstGeom prst="rect">
                <a:avLst/>
              </a:prstGeom>
              <a:noFill/>
              <a:ln w="18360">
                <a:solidFill>
                  <a:schemeClr val="accent2"/>
                </a:solidFill>
                <a:round/>
              </a:ln>
            </p:spPr>
            <p:txBody>
              <a:bodyPr lIns="89802" tIns="48983" rIns="89802" bIns="48983"/>
              <a:lstStyle/>
              <a:p>
                <a14:m>
                  <m:oMath xmlns:m="http://schemas.openxmlformats.org/officeDocument/2006/math">
                    <m:r>
                      <a:rPr lang="en-US" sz="1996" b="1" i="1" spc="-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̅"/>
                        <m:ctrlPr>
                          <a:rPr lang="en-US" sz="1996" b="1" i="1" spc="-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996" b="1" i="1" spc="-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US" sz="1996" b="1" spc="-1" dirty="0" smtClean="0">
                    <a:solidFill>
                      <a:schemeClr val="accent2"/>
                    </a:solidFill>
                    <a:latin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996" b="1" i="1" spc="-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1996" b="1" spc="-1" dirty="0" smtClean="0">
                    <a:solidFill>
                      <a:schemeClr val="accent2"/>
                    </a:solidFill>
                    <a:latin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96" b="1" i="1" spc="-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96" b="1" i="1" spc="-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996" b="1" i="1" spc="-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endParaRPr lang="en-US" sz="1996" b="1" spc="-1" dirty="0">
                  <a:solidFill>
                    <a:schemeClr val="accent2"/>
                  </a:solidFill>
                  <a:latin typeface="Arial"/>
                </a:endParaRPr>
              </a:p>
            </p:txBody>
          </p:sp>
        </mc:Choice>
        <mc:Fallback>
          <p:sp>
            <p:nvSpPr>
              <p:cNvPr id="14" name="TextShap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597000">
                <a:off x="2324397" y="3636733"/>
                <a:ext cx="1117306" cy="393062"/>
              </a:xfrm>
              <a:prstGeom prst="rect">
                <a:avLst/>
              </a:prstGeom>
              <a:blipFill>
                <a:blip r:embed="rId6"/>
                <a:stretch>
                  <a:fillRect t="-2899" b="-24638"/>
                </a:stretch>
              </a:blipFill>
              <a:ln w="18360">
                <a:solidFill>
                  <a:schemeClr val="accent2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1363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Gluon PDF before and after </a:t>
            </a:r>
            <a:br>
              <a:rPr lang="en-US" dirty="0" smtClean="0"/>
            </a:br>
            <a:r>
              <a:rPr lang="en-US" dirty="0" smtClean="0"/>
              <a:t>including the LHC data</a:t>
            </a:r>
            <a:br>
              <a:rPr lang="en-US" dirty="0" smtClean="0"/>
            </a:br>
            <a:r>
              <a:rPr lang="en-US" sz="2800" dirty="0" smtClean="0">
                <a:solidFill>
                  <a:schemeClr val="tx1"/>
                </a:solidFill>
              </a:rPr>
              <a:t>[CT14HERA2 vs. CT17pre NNLO]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5780" y="1795411"/>
            <a:ext cx="5871394" cy="4217480"/>
            <a:chOff x="1182" y="1292"/>
            <a:chExt cx="3124" cy="224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82" y="1292"/>
              <a:ext cx="3124" cy="2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" y="1292"/>
              <a:ext cx="3128" cy="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Up Arrow 7"/>
          <p:cNvSpPr/>
          <p:nvPr/>
        </p:nvSpPr>
        <p:spPr bwMode="auto">
          <a:xfrm>
            <a:off x="2574667" y="4111138"/>
            <a:ext cx="240145" cy="286328"/>
          </a:xfrm>
          <a:prstGeom prst="up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Up Arrow 8"/>
          <p:cNvSpPr/>
          <p:nvPr/>
        </p:nvSpPr>
        <p:spPr bwMode="auto">
          <a:xfrm rot="10800000">
            <a:off x="4451480" y="3415614"/>
            <a:ext cx="240145" cy="286328"/>
          </a:xfrm>
          <a:prstGeom prst="upArrow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253207" y="1578284"/>
                <a:ext cx="2952633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≈0.01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dirty="0" smtClean="0"/>
                  <a:t> mildly increases within the uncertainty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slightly larger Higgs production rates at 14 </a:t>
                </a:r>
                <a:r>
                  <a:rPr lang="en-US" dirty="0" err="1" smtClean="0"/>
                  <a:t>TeV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Minor reduction in the gluon PDF uncertainty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0.05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≲0.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3: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mildly decreases;</a:t>
                </a:r>
              </a:p>
              <a:p>
                <a:r>
                  <a:rPr lang="en-US" dirty="0" smtClean="0"/>
                  <a:t>lower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𝑔𝑔</m:t>
                    </m:r>
                  </m:oMath>
                </a14:m>
                <a:r>
                  <a:rPr lang="en-US" dirty="0" smtClean="0"/>
                  <a:t> luminosities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&gt;700</m:t>
                    </m:r>
                  </m:oMath>
                </a14:m>
                <a:r>
                  <a:rPr lang="en-US" dirty="0" smtClean="0"/>
                  <a:t> GeV </a:t>
                </a:r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207" y="1578284"/>
                <a:ext cx="2952633" cy="4247317"/>
              </a:xfrm>
              <a:prstGeom prst="rect">
                <a:avLst/>
              </a:prstGeom>
              <a:blipFill>
                <a:blip r:embed="rId3"/>
                <a:stretch>
                  <a:fillRect l="-1860" t="-861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Up Arrow 11"/>
          <p:cNvSpPr/>
          <p:nvPr/>
        </p:nvSpPr>
        <p:spPr bwMode="auto">
          <a:xfrm rot="10800000">
            <a:off x="6013062" y="4947482"/>
            <a:ext cx="240145" cy="286328"/>
          </a:xfrm>
          <a:prstGeom prst="upArrow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Up Arrow 12"/>
          <p:cNvSpPr/>
          <p:nvPr/>
        </p:nvSpPr>
        <p:spPr bwMode="auto">
          <a:xfrm>
            <a:off x="6013063" y="2572389"/>
            <a:ext cx="240145" cy="286328"/>
          </a:xfrm>
          <a:prstGeom prst="up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255" y="6202920"/>
            <a:ext cx="1533832" cy="369332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rgbClr val="FFFF99"/>
              </a:gs>
              <a:gs pos="83000">
                <a:srgbClr val="FFFFFF"/>
              </a:gs>
              <a:gs pos="100000">
                <a:srgbClr val="FFCC99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After</a:t>
            </a:r>
            <a:r>
              <a:rPr lang="en-US" dirty="0" smtClean="0"/>
              <a:t> the fit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13722" y="4864479"/>
            <a:ext cx="1759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Which experiments constrain the gluon?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=125</m:t>
                    </m:r>
                  </m:oMath>
                </a14:m>
                <a:r>
                  <a:rPr lang="en-US" dirty="0" smtClean="0"/>
                  <a:t> GeV [Higgs region]</a:t>
                </a:r>
                <a:endParaRPr lang="en-US" dirty="0"/>
              </a:p>
            </p:txBody>
          </p:sp>
        </mc:Choice>
        <mc:Fallback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319" b="-15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0" y="1600209"/>
            <a:ext cx="6118981" cy="4741409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320542" y="1600209"/>
                <a:ext cx="2538324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Lagrange multiplier scan </a:t>
                </a:r>
              </a:p>
              <a:p>
                <a:pPr marL="0" indent="0">
                  <a:buNone/>
                </a:pPr>
                <a:r>
                  <a:rPr lang="en-US" sz="1200" dirty="0" smtClean="0"/>
                  <a:t>[Stump et al., </a:t>
                </a:r>
                <a:r>
                  <a:rPr lang="en-US" sz="1200" dirty="0" err="1" smtClean="0"/>
                  <a:t>hep-ph</a:t>
                </a:r>
                <a:r>
                  <a:rPr lang="en-US" sz="1200" dirty="0" smtClean="0"/>
                  <a:t>/0101151]  </a:t>
                </a:r>
                <a:r>
                  <a:rPr lang="en-US" dirty="0" smtClean="0"/>
                  <a:t>of </a:t>
                </a:r>
              </a:p>
              <a:p>
                <a:pPr marL="0" indent="0">
                  <a:buNone/>
                </a:pPr>
                <a:endParaRPr lang="en-US" sz="7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lit/>
                      </m:rP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𝑏𝑒𝑠𝑡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600" dirty="0" smtClean="0"/>
                  <a:t> 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:r>
                  <a:rPr lang="en-US" dirty="0" smtClean="0"/>
                  <a:t>for all (black line) and individual (colored lines) experiments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Best-fit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(0.01,125</m:t>
                    </m:r>
                  </m:oMath>
                </a14:m>
                <a:r>
                  <a:rPr lang="en-US" sz="1800" dirty="0" smtClean="0"/>
                  <a:t>GeV)=806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20542" y="1600209"/>
                <a:ext cx="2538324" cy="4525963"/>
              </a:xfrm>
              <a:blipFill>
                <a:blip r:embed="rId4"/>
                <a:stretch>
                  <a:fillRect l="-2885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01560" y="6341618"/>
            <a:ext cx="1533832" cy="369332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rgbClr val="FFFF99"/>
              </a:gs>
              <a:gs pos="83000">
                <a:srgbClr val="FFFFFF"/>
              </a:gs>
              <a:gs pos="100000">
                <a:srgbClr val="FFCC99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After</a:t>
            </a:r>
            <a:r>
              <a:rPr lang="en-US" dirty="0" smtClean="0"/>
              <a:t> the fit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68476" y="5395421"/>
            <a:ext cx="1759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5CD15-EFFF-47AB-BF6A-3BD232391A3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8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Which experiments constrain the gluon?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=125</m:t>
                    </m:r>
                  </m:oMath>
                </a14:m>
                <a:r>
                  <a:rPr lang="en-US" dirty="0" smtClean="0"/>
                  <a:t> GeV [Higgs region]</a:t>
                </a:r>
                <a:endParaRPr lang="en-US" dirty="0"/>
              </a:p>
            </p:txBody>
          </p:sp>
        </mc:Choice>
        <mc:Fallback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319" b="-15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0" y="1600209"/>
            <a:ext cx="6118981" cy="4741409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499122" y="1600209"/>
                <a:ext cx="2359743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LM scans broadly confirm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 smtClean="0"/>
                  <a:t> estimates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HERAI+II, ATLAS7 jets, CMS8 jets impose </a:t>
                </a:r>
                <a:r>
                  <a:rPr lang="en-US" dirty="0" smtClean="0"/>
                  <a:t>the tightest constraints; are in agreement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E866, ATLAS 8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prefer higher gluon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499122" y="1600209"/>
                <a:ext cx="2359743" cy="4525963"/>
              </a:xfrm>
              <a:blipFill>
                <a:blip r:embed="rId4"/>
                <a:stretch>
                  <a:fillRect l="-3101" t="-943" r="-5685" b="-9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01560" y="6341618"/>
            <a:ext cx="1533832" cy="369332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rgbClr val="FFFF99"/>
              </a:gs>
              <a:gs pos="83000">
                <a:srgbClr val="FFFFFF"/>
              </a:gs>
              <a:gs pos="100000">
                <a:srgbClr val="FFCC99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After</a:t>
            </a:r>
            <a:r>
              <a:rPr lang="en-US" dirty="0" smtClean="0"/>
              <a:t> the fit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8476" y="5395421"/>
            <a:ext cx="1759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5CD15-EFFF-47AB-BF6A-3BD232391A3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9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Which experiments constrain the gluon?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=0.3,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=125</m:t>
                    </m:r>
                  </m:oMath>
                </a14:m>
                <a:r>
                  <a:rPr lang="en-US" dirty="0" smtClean="0"/>
                  <a:t> GeV</a:t>
                </a:r>
                <a:endParaRPr lang="en-US" dirty="0"/>
              </a:p>
            </p:txBody>
          </p:sp>
        </mc:Choice>
        <mc:Fallback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319" b="-15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0" y="1640255"/>
            <a:ext cx="6118981" cy="4661317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499122" y="1600209"/>
                <a:ext cx="2359743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ATLAS 7 and CMS 7 </a:t>
                </a:r>
                <a:r>
                  <a:rPr lang="en-US" dirty="0" err="1" smtClean="0"/>
                  <a:t>TeV</a:t>
                </a:r>
                <a:r>
                  <a:rPr lang="en-US" dirty="0" smtClean="0"/>
                  <a:t> jets, ATLAS 8 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disagree with CMS8 jets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Weaker constraints from HERAI+II, E866, </a:t>
                </a:r>
                <a:r>
                  <a:rPr lang="en-US" dirty="0" err="1" smtClean="0"/>
                  <a:t>LHCb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Tevatron</a:t>
                </a:r>
                <a:r>
                  <a:rPr lang="en-US" dirty="0" smtClean="0"/>
                  <a:t> jets, CDHSW F2,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smtClean="0"/>
                  <a:t>production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499122" y="1600209"/>
                <a:ext cx="2359743" cy="4525963"/>
              </a:xfrm>
              <a:blipFill>
                <a:blip r:embed="rId4"/>
                <a:stretch>
                  <a:fillRect l="-3101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01560" y="6341618"/>
            <a:ext cx="1533832" cy="369332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rgbClr val="FFFF99"/>
              </a:gs>
              <a:gs pos="83000">
                <a:srgbClr val="FFFFFF"/>
              </a:gs>
              <a:gs pos="100000">
                <a:srgbClr val="FFCC99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After</a:t>
            </a:r>
            <a:r>
              <a:rPr lang="en-US" dirty="0" smtClean="0"/>
              <a:t> the fit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8476" y="5395421"/>
            <a:ext cx="1759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5CD15-EFFF-47AB-BF6A-3BD232391A3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3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" y="233363"/>
            <a:ext cx="9080499" cy="6459538"/>
            <a:chOff x="0" y="147"/>
            <a:chExt cx="5720" cy="4069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93" y="147"/>
              <a:ext cx="5627" cy="4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7"/>
              <a:ext cx="5632" cy="4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7277836" y="549101"/>
            <a:ext cx="1759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E0F3EA-F3E4-450E-8EF1-55128E22BD4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94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52400" y="87723"/>
            <a:ext cx="8991600" cy="6564312"/>
            <a:chOff x="96" y="111"/>
            <a:chExt cx="5664" cy="4135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" y="111"/>
              <a:ext cx="5664" cy="4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11"/>
              <a:ext cx="5670" cy="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7277836" y="538941"/>
            <a:ext cx="1759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E0F3EA-F3E4-450E-8EF1-55128E22BD4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Inconsistent</a:t>
            </a:r>
            <a:r>
              <a:rPr lang="en-US" dirty="0" smtClean="0"/>
              <a:t> conclusions in literature about strangeness preferred by the LHC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6" y="1418361"/>
            <a:ext cx="4244726" cy="41247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9131" y="4667292"/>
            <a:ext cx="1266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1612.03016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8116" y="5753578"/>
                <a:ext cx="4645953" cy="926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CT14 and MMHT14 NNLO PDFs profiled</a:t>
                </a:r>
              </a:p>
              <a:p>
                <a:r>
                  <a:rPr lang="en-US" dirty="0" smtClean="0"/>
                  <a:t>using ATLAS 7 </a:t>
                </a:r>
                <a:r>
                  <a:rPr lang="en-US" dirty="0" err="1" smtClean="0"/>
                  <a:t>TeV</a:t>
                </a:r>
                <a:r>
                  <a:rPr lang="en-US" dirty="0" smtClean="0"/>
                  <a:t> (4.6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Z </a:t>
                </a:r>
                <a:r>
                  <a:rPr lang="en-US" dirty="0" err="1" smtClean="0"/>
                  <a:t>xsecs</a:t>
                </a:r>
                <a:r>
                  <a:rPr lang="en-US" dirty="0" smtClean="0"/>
                  <a:t> prefer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,1.9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∼1  @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=0.023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16" y="5753578"/>
                <a:ext cx="4645953" cy="926729"/>
              </a:xfrm>
              <a:prstGeom prst="rect">
                <a:avLst/>
              </a:prstGeom>
              <a:blipFill>
                <a:blip r:embed="rId3"/>
                <a:stretch>
                  <a:fillRect l="-1050" t="-3947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2" y="1547727"/>
            <a:ext cx="4335710" cy="41409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-5400000">
                <a:off x="3560271" y="2217330"/>
                <a:ext cx="1940596" cy="34265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)/(</m:t>
                      </m:r>
                      <m:acc>
                        <m:accPr>
                          <m:chr m:val="̅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-5400000">
                <a:off x="3560271" y="2217330"/>
                <a:ext cx="1940596" cy="342658"/>
              </a:xfrm>
              <a:prstGeom prst="rect">
                <a:avLst/>
              </a:prstGeom>
              <a:blipFill>
                <a:blip r:embed="rId5"/>
                <a:stretch>
                  <a:fillRect r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020845" y="4759625"/>
            <a:ext cx="2655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CMS-PAS-SMP-17-014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20845" y="5688653"/>
                <a:ext cx="366509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CMS W,Z, CMS </a:t>
                </a:r>
                <a:r>
                  <a:rPr lang="en-US" dirty="0" err="1" smtClean="0"/>
                  <a:t>W+c</a:t>
                </a:r>
                <a:r>
                  <a:rPr lang="en-US" dirty="0" smtClean="0"/>
                  <a:t> (13 </a:t>
                </a:r>
                <a:r>
                  <a:rPr lang="en-US" dirty="0" err="1" smtClean="0"/>
                  <a:t>TeV</a:t>
                </a:r>
                <a:r>
                  <a:rPr lang="en-US" dirty="0" smtClean="0"/>
                  <a:t>) prefer smaller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than ATLAS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845" y="5688653"/>
                <a:ext cx="3665090" cy="923330"/>
              </a:xfrm>
              <a:prstGeom prst="rect">
                <a:avLst/>
              </a:prstGeom>
              <a:blipFill>
                <a:blip r:embed="rId6"/>
                <a:stretch>
                  <a:fillRect l="-1498" t="-3289" r="-166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C7C3E7-B95B-433C-B684-E665F01F277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34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2475" y="2179796"/>
            <a:ext cx="548732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is achieved by various </a:t>
            </a:r>
            <a:r>
              <a:rPr lang="en-US" sz="2000" dirty="0" smtClean="0"/>
              <a:t>initiatives: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Global analysis </a:t>
            </a:r>
            <a:r>
              <a:rPr lang="en-US" i="1" dirty="0"/>
              <a:t>(the term coined by J. </a:t>
            </a:r>
            <a:r>
              <a:rPr lang="en-US" i="1" dirty="0" err="1"/>
              <a:t>Morfin</a:t>
            </a:r>
            <a:r>
              <a:rPr lang="en-US" i="1" dirty="0"/>
              <a:t> and Wu-Ki Tung)</a:t>
            </a:r>
            <a:r>
              <a:rPr lang="en-US" dirty="0"/>
              <a:t> </a:t>
            </a:r>
            <a:r>
              <a:rPr lang="en-US" sz="2000" dirty="0"/>
              <a:t>constrains PDFs or other </a:t>
            </a:r>
            <a:r>
              <a:rPr lang="en-US" sz="2000" dirty="0" err="1"/>
              <a:t>nonperturbative</a:t>
            </a:r>
            <a:r>
              <a:rPr lang="en-US" sz="2000" dirty="0"/>
              <a:t> functions with data from diverse hadronic </a:t>
            </a:r>
            <a:r>
              <a:rPr lang="en-US" sz="2000" dirty="0" smtClean="0"/>
              <a:t>experiments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Workshops and summer schools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Annual Wu-Ki Tung award</a:t>
            </a:r>
            <a:r>
              <a:rPr lang="en-US" sz="2000" dirty="0" smtClean="0"/>
              <a:t> for junior researchers working on intersections of experiment and theory </a:t>
            </a:r>
            <a:r>
              <a:rPr lang="en-US" sz="2000" b="1" dirty="0" smtClean="0"/>
              <a:t>[nomination deadline August 15 each year]</a:t>
            </a: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smtClean="0"/>
              <a:t>…</a:t>
            </a:r>
            <a:endParaRPr lang="en-US" sz="20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7711"/>
            <a:ext cx="8153400" cy="7620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400" dirty="0" smtClean="0"/>
              <a:t>oordinated </a:t>
            </a:r>
            <a:r>
              <a:rPr lang="en-US" sz="2800" b="1" dirty="0" smtClean="0">
                <a:solidFill>
                  <a:schemeClr val="tx1"/>
                </a:solidFill>
              </a:rPr>
              <a:t>T</a:t>
            </a:r>
            <a:r>
              <a:rPr lang="en-US" sz="2400" dirty="0" smtClean="0"/>
              <a:t>heoretical </a:t>
            </a:r>
            <a:r>
              <a:rPr lang="en-US" sz="2800" b="1" dirty="0" smtClean="0">
                <a:solidFill>
                  <a:schemeClr val="tx1"/>
                </a:solidFill>
              </a:rPr>
              <a:t>E</a:t>
            </a:r>
            <a:r>
              <a:rPr lang="en-US" sz="2400" dirty="0" smtClean="0"/>
              <a:t>xperimental study of </a:t>
            </a:r>
            <a:r>
              <a:rPr lang="en-US" sz="2800" b="1" dirty="0" smtClean="0">
                <a:solidFill>
                  <a:schemeClr val="tx1"/>
                </a:solidFill>
              </a:rPr>
              <a:t>Q</a:t>
            </a:r>
            <a:r>
              <a:rPr lang="en-US" sz="2400" dirty="0" smtClean="0"/>
              <a:t>CD</a:t>
            </a:r>
            <a:endParaRPr lang="en-US" sz="200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57200" y="762000"/>
            <a:ext cx="83820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Initiated around 1990 to stimulate interactions between</a:t>
            </a:r>
          </a:p>
          <a:p>
            <a:r>
              <a:rPr lang="en-US" sz="2000" dirty="0" smtClean="0"/>
              <a:t>Experimentalists and theorists, especially at the newly built </a:t>
            </a:r>
            <a:r>
              <a:rPr lang="en-US" sz="2000" dirty="0" err="1" smtClean="0"/>
              <a:t>Tevatron</a:t>
            </a:r>
            <a:endParaRPr lang="en-US" sz="2000" dirty="0" smtClean="0"/>
          </a:p>
          <a:p>
            <a:r>
              <a:rPr lang="en-US" sz="2000" dirty="0" smtClean="0"/>
              <a:t>High-energy physics and hadronic physics communities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8" y="2525272"/>
            <a:ext cx="2895602" cy="286664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73213" y="5737393"/>
            <a:ext cx="3165987" cy="101566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2018: new experiments 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(LHC, EIC, </a:t>
            </a:r>
            <a:r>
              <a:rPr lang="en-US" sz="1600" b="1" dirty="0" err="1" smtClean="0">
                <a:solidFill>
                  <a:schemeClr val="tx1"/>
                </a:solidFill>
              </a:rPr>
              <a:t>LHeC</a:t>
            </a:r>
            <a:r>
              <a:rPr lang="en-US" sz="1600" b="1" dirty="0" smtClean="0">
                <a:solidFill>
                  <a:schemeClr val="tx1"/>
                </a:solidFill>
              </a:rPr>
              <a:t>,…)! </a:t>
            </a:r>
            <a:r>
              <a:rPr lang="en-US" sz="2000" b="1" dirty="0" smtClean="0">
                <a:solidFill>
                  <a:schemeClr val="tx1"/>
                </a:solidFill>
              </a:rPr>
              <a:t>New objectives!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3556"/>
          </a:xfrm>
        </p:spPr>
        <p:txBody>
          <a:bodyPr/>
          <a:lstStyle/>
          <a:p>
            <a:r>
              <a:rPr lang="en-US" dirty="0" smtClean="0"/>
              <a:t>Effect of LHC data on strangeness: </a:t>
            </a:r>
            <a:br>
              <a:rPr lang="en-US" dirty="0" smtClean="0"/>
            </a:br>
            <a:r>
              <a:rPr lang="en-US" dirty="0" smtClean="0"/>
              <a:t>the actual CT17pre fit</a:t>
            </a:r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568325" y="1455738"/>
            <a:ext cx="5104888" cy="3599692"/>
            <a:chOff x="358" y="917"/>
            <a:chExt cx="2876" cy="202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8" y="917"/>
              <a:ext cx="2876" cy="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" y="917"/>
              <a:ext cx="2880" cy="2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810865" y="2467895"/>
                <a:ext cx="298409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Mild upward pool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dirty="0" smtClean="0"/>
                  <a:t> compared to CT14 HERA2</a:t>
                </a:r>
              </a:p>
              <a:p>
                <a:endParaRPr lang="en-US" dirty="0"/>
              </a:p>
              <a:p>
                <a:r>
                  <a:rPr lang="en-US" dirty="0" smtClean="0"/>
                  <a:t>Small to no reduction on the PDF error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865" y="2467895"/>
                <a:ext cx="2984090" cy="1477328"/>
              </a:xfrm>
              <a:prstGeom prst="rect">
                <a:avLst/>
              </a:prstGeom>
              <a:blipFill>
                <a:blip r:embed="rId3"/>
                <a:stretch>
                  <a:fillRect l="-1633" t="-247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360795" y="2755123"/>
            <a:ext cx="1759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100241" y="5478062"/>
                <a:ext cx="7586559" cy="767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𝑝𝑟𝑒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=0.53±0.16</m:t>
                    </m:r>
                  </m:oMath>
                </a14:m>
                <a:r>
                  <a:rPr lang="en-US" dirty="0"/>
                  <a:t> (90% </a:t>
                </a:r>
                <a:r>
                  <a:rPr lang="en-US" dirty="0" err="1"/>
                  <a:t>c.l</a:t>
                </a:r>
                <a:r>
                  <a:rPr lang="en-US" dirty="0"/>
                  <a:t>.)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=0.023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=1.9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241" y="5478062"/>
                <a:ext cx="7586559" cy="7670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C7C3E7-B95B-433C-B684-E665F01F277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16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1" y="1318394"/>
            <a:ext cx="6111730" cy="47557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3556"/>
          </a:xfrm>
        </p:spPr>
        <p:txBody>
          <a:bodyPr/>
          <a:lstStyle/>
          <a:p>
            <a:r>
              <a:rPr lang="en-US" dirty="0" smtClean="0"/>
              <a:t>Effect of LHC data on strangeness: </a:t>
            </a:r>
            <a:br>
              <a:rPr lang="en-US" dirty="0" smtClean="0"/>
            </a:br>
            <a:r>
              <a:rPr lang="en-US" dirty="0" smtClean="0"/>
              <a:t>the actual CT17pre fit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184491" y="2467895"/>
                <a:ext cx="2610464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Some tension between </a:t>
                </a:r>
                <a:r>
                  <a:rPr lang="en-US" dirty="0" err="1" smtClean="0"/>
                  <a:t>NuTeV</a:t>
                </a:r>
                <a:r>
                  <a:rPr lang="en-US" dirty="0" smtClean="0"/>
                  <a:t>, CCFR </a:t>
                </a:r>
                <a:r>
                  <a:rPr lang="en-US" dirty="0" err="1" smtClean="0"/>
                  <a:t>dimuon</a:t>
                </a:r>
                <a:r>
                  <a:rPr lang="en-US" dirty="0" smtClean="0"/>
                  <a:t> production, HERAI+II (preferring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&lt;0.6</m:t>
                    </m:r>
                  </m:oMath>
                </a14:m>
                <a:r>
                  <a:rPr lang="en-US" dirty="0" smtClean="0"/>
                  <a:t>); </a:t>
                </a:r>
              </a:p>
              <a:p>
                <a:endParaRPr lang="en-US" dirty="0"/>
              </a:p>
              <a:p>
                <a:r>
                  <a:rPr lang="en-US" dirty="0" smtClean="0"/>
                  <a:t>and vector boson production at the LHC and </a:t>
                </a:r>
                <a:r>
                  <a:rPr lang="en-US" dirty="0" err="1" smtClean="0"/>
                  <a:t>Tevatron</a:t>
                </a:r>
                <a:r>
                  <a:rPr lang="en-US" dirty="0" smtClean="0"/>
                  <a:t> (preferring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&gt;0.6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r>
                  <a:rPr lang="en-US" dirty="0" smtClean="0"/>
                  <a:t>However, still large uncertainties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491" y="2467895"/>
                <a:ext cx="2610464" cy="3416320"/>
              </a:xfrm>
              <a:prstGeom prst="rect">
                <a:avLst/>
              </a:prstGeom>
              <a:blipFill>
                <a:blip r:embed="rId3"/>
                <a:stretch>
                  <a:fillRect l="-2103" t="-1071" r="-467" b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55995" y="5105034"/>
            <a:ext cx="1759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673330" y="6285425"/>
            <a:ext cx="2895600" cy="476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C7C3E7-B95B-433C-B684-E665F01F277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6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C7C3E7-B95B-433C-B684-E665F01F277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60294" y="843607"/>
            <a:ext cx="769619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CC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5pPr>
            <a:lvl6pPr marL="342832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6pPr>
            <a:lvl7pPr marL="685661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7pPr>
            <a:lvl8pPr marL="1028493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8pPr>
            <a:lvl9pPr marL="1371322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/>
              <a:t>Is leading-power NNLO QCD theory sufficient for describing the CTEQ global data?</a:t>
            </a:r>
            <a:endParaRPr lang="en-US" sz="2800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60294" y="2205588"/>
                <a:ext cx="7974105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2400" dirty="0">
                    <a:solidFill>
                      <a:srgbClr val="000000"/>
                    </a:solidFill>
                  </a:rPr>
                  <a:t>Can 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the </a:t>
                </a:r>
                <a:r>
                  <a:rPr lang="en-US" sz="2400" dirty="0">
                    <a:solidFill>
                      <a:srgbClr val="000000"/>
                    </a:solidFill>
                  </a:rPr>
                  <a:t>higher-order/higher-twist corrections survive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…</a:t>
                </a:r>
              </a:p>
              <a:p>
                <a:pPr lvl="0">
                  <a:defRPr/>
                </a:pPr>
                <a:endParaRPr lang="en-US" sz="2400" dirty="0">
                  <a:solidFill>
                    <a:srgbClr val="000000"/>
                  </a:solidFill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US" sz="2400" dirty="0">
                    <a:solidFill>
                      <a:srgbClr val="000000"/>
                    </a:solidFill>
                  </a:rPr>
                  <a:t>1. … at small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in HERA DIS (“BFKL”; 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CT14HERA2</a:t>
                </a:r>
                <a:r>
                  <a:rPr lang="en-US" sz="2400" dirty="0">
                    <a:solidFill>
                      <a:srgbClr val="000000"/>
                    </a:solidFill>
                  </a:rPr>
                  <a:t>)?</a:t>
                </a:r>
              </a:p>
              <a:p>
                <a:pPr lvl="0">
                  <a:lnSpc>
                    <a:spcPct val="15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</a:endParaRPr>
              </a:p>
              <a:p>
                <a:pPr lvl="0">
                  <a:defRPr/>
                </a:pPr>
                <a:r>
                  <a:rPr lang="en-US" sz="2400" dirty="0">
                    <a:solidFill>
                      <a:srgbClr val="000000"/>
                    </a:solidFill>
                  </a:rPr>
                  <a:t>2. … for </a:t>
                </a:r>
                <a:r>
                  <a:rPr lang="en-US" sz="2400" dirty="0" err="1">
                    <a:solidFill>
                      <a:srgbClr val="000000"/>
                    </a:solidFill>
                  </a:rPr>
                  <a:t>subleading</a:t>
                </a:r>
                <a:r>
                  <a:rPr lang="en-US" sz="2400" dirty="0">
                    <a:solidFill>
                      <a:srgbClr val="000000"/>
                    </a:solidFill>
                  </a:rPr>
                  <a:t> flavor combinations (“intrinsic charm”; 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CT14IC</a:t>
                </a:r>
                <a:r>
                  <a:rPr lang="en-US" sz="2400" dirty="0">
                    <a:solidFill>
                      <a:srgbClr val="000000"/>
                    </a:solidFill>
                  </a:rPr>
                  <a:t>)? 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94" y="2205588"/>
                <a:ext cx="7974105" cy="2677656"/>
              </a:xfrm>
              <a:prstGeom prst="rect">
                <a:avLst/>
              </a:prstGeom>
              <a:blipFill>
                <a:blip r:embed="rId2"/>
                <a:stretch>
                  <a:fillRect l="-1223" t="-1595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40" y="1712357"/>
            <a:ext cx="3796098" cy="430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370357" y="2138158"/>
                <a:ext cx="4645823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CT14:</a:t>
                </a:r>
              </a:p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only DIS data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above the red line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with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𝑄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&gt;2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GeV,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𝑊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&gt;3.5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GeV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are accepted to ensure stable NNLO predictions </a:t>
                </a:r>
              </a:p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000" dirty="0" smtClean="0">
                  <a:solidFill>
                    <a:srgbClr val="000000"/>
                  </a:solidFill>
                  <a:latin typeface="Arial"/>
                </a:endParaRPr>
              </a:p>
              <a:p>
                <a:pPr marL="0" marR="0" lvl="0" indent="0" algn="l" defTabSz="9142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  <a:latin typeface="Arial"/>
                  </a:rPr>
                  <a:t>Some higher-order corrections may survive in parts of phase space</a:t>
                </a:r>
                <a:endParaRPr lang="en-US" sz="2000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357" y="2138158"/>
                <a:ext cx="4645823" cy="2554545"/>
              </a:xfrm>
              <a:prstGeom prst="rect">
                <a:avLst/>
              </a:prstGeom>
              <a:blipFill>
                <a:blip r:embed="rId5"/>
                <a:stretch>
                  <a:fillRect l="-1444" t="-1193" r="-1050" b="-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 bwMode="auto">
          <a:xfrm>
            <a:off x="1800223" y="4859912"/>
            <a:ext cx="20669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3867148" y="4849306"/>
            <a:ext cx="38100" cy="381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Freeform 17"/>
          <p:cNvSpPr/>
          <p:nvPr/>
        </p:nvSpPr>
        <p:spPr bwMode="auto">
          <a:xfrm>
            <a:off x="1819275" y="5205413"/>
            <a:ext cx="728663" cy="414337"/>
          </a:xfrm>
          <a:custGeom>
            <a:avLst/>
            <a:gdLst>
              <a:gd name="connsiteX0" fmla="*/ 0 w 728663"/>
              <a:gd name="connsiteY0" fmla="*/ 0 h 414337"/>
              <a:gd name="connsiteX1" fmla="*/ 0 w 728663"/>
              <a:gd name="connsiteY1" fmla="*/ 0 h 414337"/>
              <a:gd name="connsiteX2" fmla="*/ 200025 w 728663"/>
              <a:gd name="connsiteY2" fmla="*/ 200025 h 414337"/>
              <a:gd name="connsiteX3" fmla="*/ 242888 w 728663"/>
              <a:gd name="connsiteY3" fmla="*/ 238125 h 414337"/>
              <a:gd name="connsiteX4" fmla="*/ 290513 w 728663"/>
              <a:gd name="connsiteY4" fmla="*/ 261937 h 414337"/>
              <a:gd name="connsiteX5" fmla="*/ 333375 w 728663"/>
              <a:gd name="connsiteY5" fmla="*/ 290512 h 414337"/>
              <a:gd name="connsiteX6" fmla="*/ 395288 w 728663"/>
              <a:gd name="connsiteY6" fmla="*/ 314325 h 414337"/>
              <a:gd name="connsiteX7" fmla="*/ 495300 w 728663"/>
              <a:gd name="connsiteY7" fmla="*/ 366712 h 414337"/>
              <a:gd name="connsiteX8" fmla="*/ 557213 w 728663"/>
              <a:gd name="connsiteY8" fmla="*/ 385762 h 414337"/>
              <a:gd name="connsiteX9" fmla="*/ 585788 w 728663"/>
              <a:gd name="connsiteY9" fmla="*/ 400050 h 414337"/>
              <a:gd name="connsiteX10" fmla="*/ 614363 w 728663"/>
              <a:gd name="connsiteY10" fmla="*/ 404812 h 414337"/>
              <a:gd name="connsiteX11" fmla="*/ 647700 w 728663"/>
              <a:gd name="connsiteY11" fmla="*/ 414337 h 414337"/>
              <a:gd name="connsiteX12" fmla="*/ 728663 w 728663"/>
              <a:gd name="connsiteY12" fmla="*/ 409575 h 41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8663" h="414337">
                <a:moveTo>
                  <a:pt x="0" y="0"/>
                </a:moveTo>
                <a:lnTo>
                  <a:pt x="0" y="0"/>
                </a:lnTo>
                <a:cubicBezTo>
                  <a:pt x="82744" y="103430"/>
                  <a:pt x="29345" y="41254"/>
                  <a:pt x="200025" y="200025"/>
                </a:cubicBezTo>
                <a:cubicBezTo>
                  <a:pt x="214022" y="213045"/>
                  <a:pt x="225790" y="229576"/>
                  <a:pt x="242888" y="238125"/>
                </a:cubicBezTo>
                <a:cubicBezTo>
                  <a:pt x="258763" y="246062"/>
                  <a:pt x="275153" y="253044"/>
                  <a:pt x="290513" y="261937"/>
                </a:cubicBezTo>
                <a:cubicBezTo>
                  <a:pt x="305374" y="270540"/>
                  <a:pt x="318017" y="282833"/>
                  <a:pt x="333375" y="290512"/>
                </a:cubicBezTo>
                <a:cubicBezTo>
                  <a:pt x="353152" y="300401"/>
                  <a:pt x="375281" y="304910"/>
                  <a:pt x="395288" y="314325"/>
                </a:cubicBezTo>
                <a:cubicBezTo>
                  <a:pt x="429340" y="330349"/>
                  <a:pt x="459330" y="355644"/>
                  <a:pt x="495300" y="366712"/>
                </a:cubicBezTo>
                <a:cubicBezTo>
                  <a:pt x="515938" y="373062"/>
                  <a:pt x="536952" y="378297"/>
                  <a:pt x="557213" y="385762"/>
                </a:cubicBezTo>
                <a:cubicBezTo>
                  <a:pt x="567206" y="389444"/>
                  <a:pt x="575685" y="396682"/>
                  <a:pt x="585788" y="400050"/>
                </a:cubicBezTo>
                <a:cubicBezTo>
                  <a:pt x="594949" y="403104"/>
                  <a:pt x="604954" y="402641"/>
                  <a:pt x="614363" y="404812"/>
                </a:cubicBezTo>
                <a:cubicBezTo>
                  <a:pt x="625624" y="407411"/>
                  <a:pt x="636588" y="411162"/>
                  <a:pt x="647700" y="414337"/>
                </a:cubicBezTo>
                <a:cubicBezTo>
                  <a:pt x="722306" y="409364"/>
                  <a:pt x="695272" y="409575"/>
                  <a:pt x="728663" y="40957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H="1">
            <a:off x="3905248" y="4715956"/>
            <a:ext cx="57150" cy="1333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3962400" y="4582606"/>
            <a:ext cx="50004" cy="1333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4026696" y="4375317"/>
            <a:ext cx="38096" cy="14918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4090985" y="3856205"/>
            <a:ext cx="26194" cy="4454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9" name="Up Arrow 2068"/>
          <p:cNvSpPr/>
          <p:nvPr/>
        </p:nvSpPr>
        <p:spPr bwMode="auto">
          <a:xfrm>
            <a:off x="3183731" y="4520693"/>
            <a:ext cx="185738" cy="257175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8" name="Up Arrow 57"/>
          <p:cNvSpPr/>
          <p:nvPr/>
        </p:nvSpPr>
        <p:spPr bwMode="auto">
          <a:xfrm>
            <a:off x="1888331" y="4525456"/>
            <a:ext cx="185738" cy="257175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9" name="Up Arrow 58"/>
          <p:cNvSpPr/>
          <p:nvPr/>
        </p:nvSpPr>
        <p:spPr bwMode="auto">
          <a:xfrm rot="17414789">
            <a:off x="3812426" y="3948563"/>
            <a:ext cx="185738" cy="257175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5CD15-EFFF-47AB-BF6A-3BD232391A3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225101"/>
            <a:ext cx="8632371" cy="603250"/>
          </a:xfrm>
        </p:spPr>
        <p:txBody>
          <a:bodyPr/>
          <a:lstStyle/>
          <a:p>
            <a:r>
              <a:rPr lang="en-US" sz="2800" dirty="0" smtClean="0"/>
              <a:t>CT14 PDFs with HERA1+2 (=HERA2) combination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353" t="7289" r="10373" b="18838"/>
          <a:stretch/>
        </p:blipFill>
        <p:spPr>
          <a:xfrm>
            <a:off x="374679" y="1741364"/>
            <a:ext cx="6315230" cy="44177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876800" y="2374995"/>
                <a:ext cx="3886200" cy="120032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400" b="1" dirty="0" smtClean="0"/>
                  <a:t> data are fitted fine</a:t>
                </a:r>
              </a:p>
              <a:p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400" b="1" dirty="0"/>
                  <a:t> data </a:t>
                </a:r>
                <a:r>
                  <a:rPr lang="en-US" sz="2400" b="1" dirty="0" smtClean="0"/>
                  <a:t>are </a:t>
                </a:r>
                <a:r>
                  <a:rPr lang="en-US" sz="2400" b="1" dirty="0"/>
                  <a:t>fitted </a:t>
                </a:r>
                <a:r>
                  <a:rPr lang="en-US" sz="2400" b="1" dirty="0" smtClean="0"/>
                  <a:t>poorly</a:t>
                </a:r>
                <a:endParaRPr lang="en-US" sz="2400" b="1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374995"/>
                <a:ext cx="3886200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234178" y="708817"/>
            <a:ext cx="19098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Phys.Rev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D95 (2017) 034003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09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225101"/>
            <a:ext cx="8632371" cy="603250"/>
          </a:xfrm>
        </p:spPr>
        <p:txBody>
          <a:bodyPr/>
          <a:lstStyle/>
          <a:p>
            <a:r>
              <a:rPr lang="en-US" dirty="0" smtClean="0"/>
              <a:t>CT14 PDFs with HERA1+2 (=HERA2) data</a:t>
            </a:r>
            <a:endParaRPr lang="en-US" dirty="0"/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490764" y="828351"/>
            <a:ext cx="7912100" cy="5448300"/>
            <a:chOff x="200" y="611"/>
            <a:chExt cx="4984" cy="3432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0" y="611"/>
              <a:ext cx="4984" cy="3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" y="611"/>
              <a:ext cx="4989" cy="3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9599" y="6284589"/>
                <a:ext cx="80010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/>
                  <a:t>Points with excessive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are randomly scattered in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 smtClean="0"/>
                  <a:t> plane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6284589"/>
                <a:ext cx="8001001" cy="400110"/>
              </a:xfrm>
              <a:prstGeom prst="rect">
                <a:avLst/>
              </a:prstGeom>
              <a:blipFill>
                <a:blip r:embed="rId3"/>
                <a:stretch>
                  <a:fillRect l="-762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65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225101"/>
            <a:ext cx="8632371" cy="603250"/>
          </a:xfrm>
        </p:spPr>
        <p:txBody>
          <a:bodyPr/>
          <a:lstStyle/>
          <a:p>
            <a:r>
              <a:rPr lang="en-US" dirty="0" smtClean="0"/>
              <a:t>Stability of  CT14 HERA2 fit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130628" y="828352"/>
                <a:ext cx="9089571" cy="704833"/>
              </a:xfrm>
            </p:spPr>
            <p:txBody>
              <a:bodyPr/>
              <a:lstStyle/>
              <a:p>
                <a:r>
                  <a:rPr lang="en-US" sz="2000" dirty="0" smtClean="0"/>
                  <a:t>The fit quality does not change much when we vary lower cuts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0.3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, or increase statistical weight of the HERA2 data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30628" y="828352"/>
                <a:ext cx="9089571" cy="704833"/>
              </a:xfrm>
              <a:blipFill>
                <a:blip r:embed="rId2"/>
                <a:stretch>
                  <a:fillRect l="-604" t="-4310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381000" y="1533525"/>
            <a:ext cx="8305800" cy="2776538"/>
            <a:chOff x="240" y="966"/>
            <a:chExt cx="5232" cy="1749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0" y="966"/>
              <a:ext cx="5232" cy="1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966"/>
              <a:ext cx="5237" cy="1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8"/>
          <p:cNvGrpSpPr>
            <a:grpSpLocks noChangeAspect="1"/>
          </p:cNvGrpSpPr>
          <p:nvPr/>
        </p:nvGrpSpPr>
        <p:grpSpPr bwMode="auto">
          <a:xfrm>
            <a:off x="471488" y="4310063"/>
            <a:ext cx="3867150" cy="2373312"/>
            <a:chOff x="297" y="2715"/>
            <a:chExt cx="2436" cy="1495"/>
          </a:xfrm>
        </p:grpSpPr>
        <p:sp>
          <p:nvSpPr>
            <p:cNvPr id="14" name="AutoShape 7"/>
            <p:cNvSpPr>
              <a:spLocks noChangeAspect="1" noChangeArrowheads="1" noTextEdit="1"/>
            </p:cNvSpPr>
            <p:nvPr/>
          </p:nvSpPr>
          <p:spPr bwMode="auto">
            <a:xfrm>
              <a:off x="297" y="2715"/>
              <a:ext cx="2436" cy="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17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" y="2715"/>
              <a:ext cx="2441" cy="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2"/>
          <p:cNvGrpSpPr>
            <a:grpSpLocks noChangeAspect="1"/>
          </p:cNvGrpSpPr>
          <p:nvPr/>
        </p:nvGrpSpPr>
        <p:grpSpPr bwMode="auto">
          <a:xfrm>
            <a:off x="4408488" y="4224338"/>
            <a:ext cx="4086225" cy="2459037"/>
            <a:chOff x="2777" y="2661"/>
            <a:chExt cx="2574" cy="1549"/>
          </a:xfrm>
        </p:grpSpPr>
        <p:sp>
          <p:nvSpPr>
            <p:cNvPr id="16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777" y="2661"/>
              <a:ext cx="2574" cy="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181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" y="2661"/>
              <a:ext cx="2580" cy="1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546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40" y="378732"/>
            <a:ext cx="8239890" cy="603250"/>
          </a:xfrm>
        </p:spPr>
        <p:txBody>
          <a:bodyPr/>
          <a:lstStyle/>
          <a:p>
            <a:r>
              <a:rPr lang="en-US" dirty="0" smtClean="0"/>
              <a:t>CT14HERA2 vs. CT14 PDFs: central sets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06440" y="883385"/>
            <a:ext cx="8148638" cy="2671763"/>
            <a:chOff x="552450" y="1231900"/>
            <a:chExt cx="8148638" cy="2671763"/>
          </a:xfrm>
        </p:grpSpPr>
        <p:grpSp>
          <p:nvGrpSpPr>
            <p:cNvPr id="18" name="Group 4"/>
            <p:cNvGrpSpPr>
              <a:grpSpLocks noChangeAspect="1"/>
            </p:cNvGrpSpPr>
            <p:nvPr/>
          </p:nvGrpSpPr>
          <p:grpSpPr bwMode="auto">
            <a:xfrm>
              <a:off x="552450" y="1231900"/>
              <a:ext cx="8148638" cy="2671763"/>
              <a:chOff x="348" y="776"/>
              <a:chExt cx="5133" cy="1683"/>
            </a:xfrm>
          </p:grpSpPr>
          <p:pic>
            <p:nvPicPr>
              <p:cNvPr id="8197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" y="776"/>
                <a:ext cx="5138" cy="1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48" y="776"/>
                <a:ext cx="5133" cy="1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Up Arrow 7"/>
            <p:cNvSpPr/>
            <p:nvPr/>
          </p:nvSpPr>
          <p:spPr bwMode="auto">
            <a:xfrm>
              <a:off x="1153887" y="2274480"/>
              <a:ext cx="304800" cy="403406"/>
            </a:xfrm>
            <a:prstGeom prst="up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Up Arrow 9"/>
            <p:cNvSpPr/>
            <p:nvPr/>
          </p:nvSpPr>
          <p:spPr bwMode="auto">
            <a:xfrm>
              <a:off x="7826830" y="2476184"/>
              <a:ext cx="304800" cy="403406"/>
            </a:xfrm>
            <a:prstGeom prst="up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Up Arrow 10"/>
            <p:cNvSpPr/>
            <p:nvPr/>
          </p:nvSpPr>
          <p:spPr bwMode="auto">
            <a:xfrm rot="10800000">
              <a:off x="5148943" y="2274480"/>
              <a:ext cx="326572" cy="403406"/>
            </a:xfrm>
            <a:prstGeom prst="upArrow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2366" y="4097338"/>
            <a:ext cx="8428037" cy="2760662"/>
            <a:chOff x="382588" y="3979863"/>
            <a:chExt cx="8428037" cy="2760662"/>
          </a:xfrm>
        </p:grpSpPr>
        <p:grpSp>
          <p:nvGrpSpPr>
            <p:cNvPr id="22" name="Group 12"/>
            <p:cNvGrpSpPr>
              <a:grpSpLocks noChangeAspect="1"/>
            </p:cNvGrpSpPr>
            <p:nvPr/>
          </p:nvGrpSpPr>
          <p:grpSpPr bwMode="auto">
            <a:xfrm>
              <a:off x="4549775" y="3979863"/>
              <a:ext cx="4260850" cy="2689225"/>
              <a:chOff x="2866" y="2507"/>
              <a:chExt cx="2684" cy="1694"/>
            </a:xfrm>
          </p:grpSpPr>
          <p:sp>
            <p:nvSpPr>
              <p:cNvPr id="23" name="AutoShape 11"/>
              <p:cNvSpPr>
                <a:spLocks noChangeAspect="1" noChangeArrowheads="1" noTextEdit="1"/>
              </p:cNvSpPr>
              <p:nvPr/>
            </p:nvSpPr>
            <p:spPr bwMode="auto">
              <a:xfrm>
                <a:off x="2866" y="2507"/>
                <a:ext cx="2684" cy="1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8205" name="Picture 1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6" y="2507"/>
                <a:ext cx="2689" cy="1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Group 8"/>
            <p:cNvGrpSpPr>
              <a:grpSpLocks noChangeAspect="1"/>
            </p:cNvGrpSpPr>
            <p:nvPr/>
          </p:nvGrpSpPr>
          <p:grpSpPr bwMode="auto">
            <a:xfrm>
              <a:off x="382588" y="3979863"/>
              <a:ext cx="4137025" cy="2760662"/>
              <a:chOff x="241" y="2507"/>
              <a:chExt cx="2606" cy="1739"/>
            </a:xfrm>
          </p:grpSpPr>
          <p:sp>
            <p:nvSpPr>
              <p:cNvPr id="21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241" y="2507"/>
                <a:ext cx="2606" cy="1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8201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" y="2507"/>
                <a:ext cx="2611" cy="1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Up Arrow 8"/>
            <p:cNvSpPr/>
            <p:nvPr/>
          </p:nvSpPr>
          <p:spPr bwMode="auto">
            <a:xfrm>
              <a:off x="3145972" y="5235395"/>
              <a:ext cx="304800" cy="403406"/>
            </a:xfrm>
            <a:prstGeom prst="up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Up Arrow 13"/>
            <p:cNvSpPr/>
            <p:nvPr/>
          </p:nvSpPr>
          <p:spPr bwMode="auto">
            <a:xfrm rot="10800000">
              <a:off x="1153888" y="4597586"/>
              <a:ext cx="326572" cy="403406"/>
            </a:xfrm>
            <a:prstGeom prst="upArrow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Up Arrow 14"/>
            <p:cNvSpPr/>
            <p:nvPr/>
          </p:nvSpPr>
          <p:spPr bwMode="auto">
            <a:xfrm rot="10800000">
              <a:off x="5853841" y="4899371"/>
              <a:ext cx="326572" cy="403406"/>
            </a:xfrm>
            <a:prstGeom prst="upArrow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Up Arrow 15"/>
            <p:cNvSpPr/>
            <p:nvPr/>
          </p:nvSpPr>
          <p:spPr bwMode="auto">
            <a:xfrm rot="10800000">
              <a:off x="3876238" y="5159103"/>
              <a:ext cx="326572" cy="403406"/>
            </a:xfrm>
            <a:prstGeom prst="upArrow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Up Arrow 16"/>
            <p:cNvSpPr/>
            <p:nvPr/>
          </p:nvSpPr>
          <p:spPr bwMode="auto">
            <a:xfrm rot="10800000">
              <a:off x="8131630" y="4921458"/>
              <a:ext cx="326572" cy="403406"/>
            </a:xfrm>
            <a:prstGeom prst="upArrow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1171917" y="3591296"/>
            <a:ext cx="7152777" cy="514714"/>
          </a:xfrm>
          <a:prstGeom prst="rect">
            <a:avLst/>
          </a:prstGeom>
          <a:solidFill>
            <a:srgbClr val="FFCC99"/>
          </a:solidFill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Arial" charset="0"/>
              </a:rPr>
              <a:t>All changes are within CT14 uncertainties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5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466142"/>
              </a:xfrm>
            </p:spPr>
            <p:txBody>
              <a:bodyPr/>
              <a:lstStyle/>
              <a:p>
                <a:r>
                  <a:rPr lang="en-US" dirty="0" smtClean="0"/>
                  <a:t>CT14HERA2 PDFs at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466142"/>
              </a:xfrm>
              <a:blipFill>
                <a:blip r:embed="rId2"/>
                <a:stretch>
                  <a:fillRect t="-31169" b="-58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pic>
        <p:nvPicPr>
          <p:cNvPr id="3343" name="Picture 33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1" y="740780"/>
            <a:ext cx="4997557" cy="3695377"/>
          </a:xfrm>
          <a:prstGeom prst="rect">
            <a:avLst/>
          </a:prstGeom>
        </p:spPr>
      </p:pic>
      <p:pic>
        <p:nvPicPr>
          <p:cNvPr id="3344" name="Picture 33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755" y="749491"/>
            <a:ext cx="3925921" cy="2815722"/>
          </a:xfrm>
          <a:prstGeom prst="rect">
            <a:avLst/>
          </a:prstGeom>
        </p:spPr>
      </p:pic>
      <p:pic>
        <p:nvPicPr>
          <p:cNvPr id="3345" name="Picture 33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700" y="3573924"/>
            <a:ext cx="3691976" cy="26850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46" name="TextBox 3345"/>
              <p:cNvSpPr txBox="1"/>
              <p:nvPr/>
            </p:nvSpPr>
            <p:spPr>
              <a:xfrm>
                <a:off x="457200" y="4485992"/>
                <a:ext cx="4531555" cy="1776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 smtClean="0"/>
                  <a:t>, the CT14HERA2 NLO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 smtClean="0"/>
                  <a:t> gluon is compatible with PROSA’15 PDFs fitted to 7 </a:t>
                </a:r>
                <a:r>
                  <a:rPr lang="en-US" dirty="0" err="1" smtClean="0"/>
                  <a:t>TeV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LHCb</a:t>
                </a:r>
                <a:r>
                  <a:rPr lang="en-US" dirty="0" smtClean="0"/>
                  <a:t> heavy-flavor production data. Next rounds of </a:t>
                </a:r>
                <a:r>
                  <a:rPr lang="en-US" dirty="0" err="1" smtClean="0"/>
                  <a:t>LHCb</a:t>
                </a:r>
                <a:r>
                  <a:rPr lang="en-US" dirty="0" smtClean="0"/>
                  <a:t> measurements may help constrain the small-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gluon.  </a:t>
                </a:r>
                <a:endParaRPr lang="en-US" dirty="0"/>
              </a:p>
            </p:txBody>
          </p:sp>
        </mc:Choice>
        <mc:Fallback xmlns="">
          <p:sp>
            <p:nvSpPr>
              <p:cNvPr id="3346" name="TextBox 33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85992"/>
                <a:ext cx="4531555" cy="1776577"/>
              </a:xfrm>
              <a:prstGeom prst="rect">
                <a:avLst/>
              </a:prstGeom>
              <a:blipFill>
                <a:blip r:embed="rId6"/>
                <a:stretch>
                  <a:fillRect l="-1077" t="-2062" b="-4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447685" y="3469803"/>
            <a:ext cx="254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Figures: Bo Ting Wang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5CD15-EFFF-47AB-BF6A-3BD232391A3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6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" y="1359535"/>
            <a:ext cx="6011863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rrow: Down 6"/>
          <p:cNvSpPr/>
          <p:nvPr/>
        </p:nvSpPr>
        <p:spPr bwMode="auto">
          <a:xfrm rot="5400000">
            <a:off x="5970096" y="1803345"/>
            <a:ext cx="365760" cy="593449"/>
          </a:xfrm>
          <a:prstGeom prst="downArrow">
            <a:avLst>
              <a:gd name="adj1" fmla="val 55018"/>
              <a:gd name="adj2" fmla="val 50000"/>
            </a:avLst>
          </a:prstGeom>
          <a:solidFill>
            <a:srgbClr val="A51E4B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9434" y="4856857"/>
                <a:ext cx="16556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𝚲</m:t>
                    </m:r>
                    <m:r>
                      <a:rPr kumimoji="0" 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≲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GeV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34" y="4856857"/>
                <a:ext cx="165564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103" t="-9333" r="-441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4"/>
              <p:cNvSpPr>
                <a:spLocks noGrp="1"/>
              </p:cNvSpPr>
              <p:nvPr>
                <p:ph type="title"/>
              </p:nvPr>
            </p:nvSpPr>
            <p:spPr>
              <a:xfrm>
                <a:off x="273685" y="263208"/>
                <a:ext cx="8870315" cy="914082"/>
              </a:xfrm>
            </p:spPr>
            <p:txBody>
              <a:bodyPr/>
              <a:lstStyle/>
              <a:p>
                <a:pPr>
                  <a:tabLst>
                    <a:tab pos="2114550" algn="l"/>
                  </a:tabLst>
                </a:pPr>
                <a:r>
                  <a:rPr lang="en-US" sz="2800" dirty="0"/>
                  <a:t>A twist-4 contribution in HERA DIS charm production 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sz="280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“intrinsic charm”)</a:t>
                </a:r>
              </a:p>
            </p:txBody>
          </p:sp>
        </mc:Choice>
        <mc:Fallback xmlns="">
          <p:sp>
            <p:nvSpPr>
              <p:cNvPr id="17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3685" y="263208"/>
                <a:ext cx="8870315" cy="914082"/>
              </a:xfrm>
              <a:blipFill rotWithShape="1">
                <a:blip r:embed="rId5"/>
                <a:stretch>
                  <a:fillRect t="-8000" r="-481" b="-2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C7C3E7-B95B-433C-B684-E665F01F2779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4331970" y="2282949"/>
            <a:ext cx="132588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67476" y="1533160"/>
                <a:ext cx="2676524" cy="1499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 ladder; must be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resummed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𝑐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𝑄</m:t>
                        </m:r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=4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scheme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𝑄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≫</m:t>
                    </m:r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𝑐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; e.g., in the ACOT scheme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476" y="1533160"/>
                <a:ext cx="2676524" cy="1499578"/>
              </a:xfrm>
              <a:prstGeom prst="rect">
                <a:avLst/>
              </a:prstGeom>
              <a:blipFill rotWithShape="1">
                <a:blip r:embed="rId6"/>
                <a:stretch>
                  <a:fillRect l="-2050" t="-2041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965290" y="4114800"/>
            <a:ext cx="749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6706719" y="700004"/>
            <a:ext cx="219803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b="1" dirty="0">
                <a:solidFill>
                  <a:srgbClr val="000000"/>
                </a:solidFill>
              </a:rPr>
              <a:t>[arXiv:1707.00065]</a:t>
            </a:r>
          </a:p>
        </p:txBody>
      </p:sp>
    </p:spTree>
    <p:extLst>
      <p:ext uri="{BB962C8B-B14F-4D97-AF65-F5344CB8AC3E}">
        <p14:creationId xmlns:p14="http://schemas.microsoft.com/office/powerpoint/2010/main" val="7607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2018-09-10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P. Nadolsky, ECT* workshop "Mapping PDFs and PDAs"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1E27F-5A86-46DE-A482-6AEAD8D8E83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010" y="4261856"/>
            <a:ext cx="704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4010" y="3431583"/>
                <a:ext cx="5969332" cy="2710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Unpolarized collinear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parton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/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𝑄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are associated with probabilities for finding a parton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with the “+” momentum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in a hadron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with the “+” momentum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for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→∞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at a resolution scale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𝑄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&gt;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 GeV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10" y="3431583"/>
                <a:ext cx="5969332" cy="2710807"/>
              </a:xfrm>
              <a:prstGeom prst="rect">
                <a:avLst/>
              </a:prstGeom>
              <a:blipFill rotWithShape="1">
                <a:blip r:embed="rId2"/>
                <a:stretch>
                  <a:fillRect l="-1532" t="-1573" r="-2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457" y="3448654"/>
            <a:ext cx="2142170" cy="23650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42021" y="1415533"/>
                <a:ext cx="2852959" cy="1299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7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7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en-US" sz="7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7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/</m:t>
                          </m:r>
                          <m:r>
                            <a:rPr kumimoji="0" lang="en-US" sz="7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kumimoji="0" lang="en-US" sz="7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7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7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7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021" y="1415533"/>
                <a:ext cx="2852959" cy="1299651"/>
              </a:xfrm>
              <a:prstGeom prst="rect">
                <a:avLst/>
              </a:prstGeom>
              <a:blipFill rotWithShape="1">
                <a:blip r:embed="rId4"/>
                <a:stretch>
                  <a:fillRect r="-35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5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" y="1359535"/>
            <a:ext cx="6011863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67476" y="1533160"/>
                <a:ext cx="2676524" cy="1499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 ladder; must be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resummed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𝑐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𝑄</m:t>
                        </m:r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=4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scheme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𝑄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≫</m:t>
                    </m:r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𝑐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; e.g., in the ACOT scheme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476" y="1533160"/>
                <a:ext cx="2676524" cy="1499578"/>
              </a:xfrm>
              <a:prstGeom prst="rect">
                <a:avLst/>
              </a:prstGeom>
              <a:blipFill rotWithShape="1">
                <a:blip r:embed="rId3"/>
                <a:stretch>
                  <a:fillRect l="-2050" t="-2041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Down 6"/>
          <p:cNvSpPr/>
          <p:nvPr/>
        </p:nvSpPr>
        <p:spPr bwMode="auto">
          <a:xfrm rot="10800000">
            <a:off x="2264415" y="5712101"/>
            <a:ext cx="365760" cy="380050"/>
          </a:xfrm>
          <a:prstGeom prst="downArrow">
            <a:avLst>
              <a:gd name="adj1" fmla="val 55018"/>
              <a:gd name="adj2" fmla="val 50000"/>
            </a:avLst>
          </a:prstGeom>
          <a:solidFill>
            <a:srgbClr val="A51E4B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885950" y="5318522"/>
            <a:ext cx="1393666" cy="338376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77240" y="6112503"/>
                <a:ext cx="31792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Can be of order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~10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% of the twist-2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𝛼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𝑠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term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6112503"/>
                <a:ext cx="3179291" cy="646331"/>
              </a:xfrm>
              <a:prstGeom prst="rect">
                <a:avLst/>
              </a:prstGeom>
              <a:blipFill>
                <a:blip r:embed="rId4"/>
                <a:stretch>
                  <a:fillRect l="-1727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Down 6"/>
          <p:cNvSpPr/>
          <p:nvPr/>
        </p:nvSpPr>
        <p:spPr bwMode="auto">
          <a:xfrm rot="5400000">
            <a:off x="5970096" y="1803345"/>
            <a:ext cx="365760" cy="593449"/>
          </a:xfrm>
          <a:prstGeom prst="downArrow">
            <a:avLst>
              <a:gd name="adj1" fmla="val 55018"/>
              <a:gd name="adj2" fmla="val 50000"/>
            </a:avLst>
          </a:prstGeom>
          <a:solidFill>
            <a:srgbClr val="A51E4B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9434" y="4856857"/>
                <a:ext cx="16556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𝚲</m:t>
                    </m:r>
                    <m:r>
                      <a:rPr kumimoji="0" 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≲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GeV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34" y="4856857"/>
                <a:ext cx="1655646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103" t="-9333" r="-441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C7C3E7-B95B-433C-B684-E665F01F2779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4"/>
              <p:cNvSpPr>
                <a:spLocks noGrp="1"/>
              </p:cNvSpPr>
              <p:nvPr>
                <p:ph type="title"/>
              </p:nvPr>
            </p:nvSpPr>
            <p:spPr>
              <a:xfrm>
                <a:off x="273685" y="263208"/>
                <a:ext cx="8870315" cy="914082"/>
              </a:xfrm>
            </p:spPr>
            <p:txBody>
              <a:bodyPr/>
              <a:lstStyle/>
              <a:p>
                <a:pPr>
                  <a:tabLst>
                    <a:tab pos="2114550" algn="l"/>
                  </a:tabLst>
                </a:pPr>
                <a:r>
                  <a:rPr lang="en-US" sz="2800" dirty="0"/>
                  <a:t>A twist-4 contribution in HERA DIS charm production 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sz="280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“intrinsic charm”)</a:t>
                </a:r>
              </a:p>
            </p:txBody>
          </p:sp>
        </mc:Choice>
        <mc:Fallback xmlns="">
          <p:sp>
            <p:nvSpPr>
              <p:cNvPr id="16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3685" y="263208"/>
                <a:ext cx="8870315" cy="914082"/>
              </a:xfrm>
              <a:blipFill rotWithShape="1">
                <a:blip r:embed="rId6"/>
                <a:stretch>
                  <a:fillRect t="-8000" r="-481" b="-2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 bwMode="auto">
          <a:xfrm flipV="1">
            <a:off x="4331970" y="2282949"/>
            <a:ext cx="132588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965290" y="4114800"/>
            <a:ext cx="749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+…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06719" y="700004"/>
            <a:ext cx="219803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b="1" dirty="0">
                <a:solidFill>
                  <a:srgbClr val="000000"/>
                </a:solidFill>
              </a:rPr>
              <a:t>[arXiv:1707.00065]</a:t>
            </a:r>
          </a:p>
        </p:txBody>
      </p:sp>
    </p:spTree>
    <p:extLst>
      <p:ext uri="{BB962C8B-B14F-4D97-AF65-F5344CB8AC3E}">
        <p14:creationId xmlns:p14="http://schemas.microsoft.com/office/powerpoint/2010/main" val="24245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" y="1359535"/>
            <a:ext cx="6011863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rrow: Down 6"/>
          <p:cNvSpPr/>
          <p:nvPr/>
        </p:nvSpPr>
        <p:spPr bwMode="auto">
          <a:xfrm rot="10800000">
            <a:off x="2264415" y="5712101"/>
            <a:ext cx="365760" cy="380050"/>
          </a:xfrm>
          <a:prstGeom prst="downArrow">
            <a:avLst>
              <a:gd name="adj1" fmla="val 55018"/>
              <a:gd name="adj2" fmla="val 50000"/>
            </a:avLst>
          </a:prstGeom>
          <a:solidFill>
            <a:srgbClr val="A51E4B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9434" y="4856857"/>
                <a:ext cx="16556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𝚲</m:t>
                    </m:r>
                    <m:r>
                      <a:rPr kumimoji="0" 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≲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GeV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34" y="4856857"/>
                <a:ext cx="1655646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103" t="-9333" r="-441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 bwMode="auto">
          <a:xfrm>
            <a:off x="1885950" y="5318522"/>
            <a:ext cx="1393666" cy="338376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Arrow: Down 6"/>
          <p:cNvSpPr/>
          <p:nvPr/>
        </p:nvSpPr>
        <p:spPr bwMode="auto">
          <a:xfrm rot="5400000">
            <a:off x="5970096" y="1803345"/>
            <a:ext cx="365760" cy="593449"/>
          </a:xfrm>
          <a:prstGeom prst="downArrow">
            <a:avLst>
              <a:gd name="adj1" fmla="val 55018"/>
              <a:gd name="adj2" fmla="val 50000"/>
            </a:avLst>
          </a:prstGeom>
          <a:solidFill>
            <a:srgbClr val="A51E4B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Arrow: Down 6"/>
          <p:cNvSpPr/>
          <p:nvPr/>
        </p:nvSpPr>
        <p:spPr bwMode="auto">
          <a:xfrm rot="5400000">
            <a:off x="5970095" y="3955996"/>
            <a:ext cx="365760" cy="593449"/>
          </a:xfrm>
          <a:prstGeom prst="downArrow">
            <a:avLst>
              <a:gd name="adj1" fmla="val 55018"/>
              <a:gd name="adj2" fmla="val 50000"/>
            </a:avLst>
          </a:prstGeom>
          <a:solidFill>
            <a:srgbClr val="A51E4B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49701" y="3320264"/>
                <a:ext cx="2676524" cy="3438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ladder subgraphs can be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resummed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as a part of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𝑐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𝑄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=4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scheme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𝑄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≫</m:t>
                    </m:r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𝑐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&gt;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Λ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;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contribute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to the boundary condition for 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𝑐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𝑄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𝑄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≈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𝑐</m:t>
                        </m:r>
                      </m:sub>
                    </m:sSub>
                    <m: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;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obey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twist-2 DGLAP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equations.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701" y="3320264"/>
                <a:ext cx="2676524" cy="3438570"/>
              </a:xfrm>
              <a:prstGeom prst="rect">
                <a:avLst/>
              </a:prstGeom>
              <a:blipFill>
                <a:blip r:embed="rId6"/>
                <a:stretch>
                  <a:fillRect l="-1822" t="-1064" b="-1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 bwMode="auto">
          <a:xfrm flipV="1">
            <a:off x="4331970" y="2282949"/>
            <a:ext cx="132588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4286250" y="4435601"/>
            <a:ext cx="132588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77240" y="6112503"/>
                <a:ext cx="31792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Can be of order ~10% of the twist-2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𝛼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𝑠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term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6112503"/>
                <a:ext cx="3179291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1727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4"/>
              <p:cNvSpPr>
                <a:spLocks noGrp="1"/>
              </p:cNvSpPr>
              <p:nvPr>
                <p:ph type="title"/>
              </p:nvPr>
            </p:nvSpPr>
            <p:spPr>
              <a:xfrm>
                <a:off x="273685" y="263208"/>
                <a:ext cx="8870315" cy="914082"/>
              </a:xfrm>
            </p:spPr>
            <p:txBody>
              <a:bodyPr/>
              <a:lstStyle/>
              <a:p>
                <a:pPr>
                  <a:tabLst>
                    <a:tab pos="2114550" algn="l"/>
                  </a:tabLst>
                </a:pPr>
                <a:r>
                  <a:rPr lang="en-US" sz="2800" dirty="0"/>
                  <a:t>A twist-4 contribution in HERA DIS charm production 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sz="280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“intrinsic charm”)</a:t>
                </a:r>
              </a:p>
            </p:txBody>
          </p:sp>
        </mc:Choice>
        <mc:Fallback xmlns="">
          <p:sp>
            <p:nvSpPr>
              <p:cNvPr id="19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3685" y="263208"/>
                <a:ext cx="8870315" cy="914082"/>
              </a:xfrm>
              <a:blipFill rotWithShape="1">
                <a:blip r:embed="rId8"/>
                <a:stretch>
                  <a:fillRect t="-8000" r="-481" b="-2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67476" y="1533160"/>
                <a:ext cx="2676524" cy="1499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 ladder; must be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resummed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𝑐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𝑄</m:t>
                        </m:r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=4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scheme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𝑄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≫</m:t>
                    </m:r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𝑐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; e.g., in the ACOT scheme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476" y="1533160"/>
                <a:ext cx="2676524" cy="1499578"/>
              </a:xfrm>
              <a:prstGeom prst="rect">
                <a:avLst/>
              </a:prstGeom>
              <a:blipFill rotWithShape="1">
                <a:blip r:embed="rId9"/>
                <a:stretch>
                  <a:fillRect l="-2050" t="-2041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965290" y="4114800"/>
            <a:ext cx="749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+…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C7C3E7-B95B-433C-B684-E665F01F2779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6719" y="700004"/>
            <a:ext cx="219803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b="1" dirty="0">
                <a:solidFill>
                  <a:srgbClr val="000000"/>
                </a:solidFill>
              </a:rPr>
              <a:t>[arXiv:1707.00065]</a:t>
            </a:r>
          </a:p>
        </p:txBody>
      </p:sp>
    </p:spTree>
    <p:extLst>
      <p:ext uri="{BB962C8B-B14F-4D97-AF65-F5344CB8AC3E}">
        <p14:creationId xmlns:p14="http://schemas.microsoft.com/office/powerpoint/2010/main" val="28535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3685" y="263208"/>
            <a:ext cx="8401685" cy="914082"/>
          </a:xfrm>
        </p:spPr>
        <p:txBody>
          <a:bodyPr/>
          <a:lstStyle/>
          <a:p>
            <a:r>
              <a:rPr lang="en-US" sz="2800" dirty="0"/>
              <a:t>CT14 IC </a:t>
            </a:r>
            <a:r>
              <a:rPr lang="en-US" sz="2800" dirty="0" smtClean="0"/>
              <a:t>study clarifies important </a:t>
            </a:r>
            <a:r>
              <a:rPr lang="en-US" sz="2800" dirty="0"/>
              <a:t>questions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2" t="50000" r="1"/>
          <a:stretch/>
        </p:blipFill>
        <p:spPr bwMode="auto">
          <a:xfrm>
            <a:off x="109435" y="3508216"/>
            <a:ext cx="6176114" cy="214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885950" y="5318522"/>
            <a:ext cx="1393666" cy="338376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8610" y="1028700"/>
                <a:ext cx="883539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What are phenomenological constraints on the “intrinsic charm” from the global QCD data?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⇒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The CT14 charm PDFs allow a “nonperturbative” component carrying a total momentum fraction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𝐼𝐶</m:t>
                            </m:r>
                          </m:sub>
                        </m:sSub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−2%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in DIS at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𝑄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≈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Can we estimate its impact on the LHC predictions?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Yes, based on the </a:t>
                </a:r>
                <a:r>
                  <a:rPr kumimoji="0" lang="en-US" sz="18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simplest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approximation of the “nonperturbative” charm contribution. In most cases, the estimated impact is less than the net CT14 PDF uncertainty.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10" y="1028700"/>
                <a:ext cx="8835391" cy="2585323"/>
              </a:xfrm>
              <a:prstGeom prst="rect">
                <a:avLst/>
              </a:prstGeom>
              <a:blipFill>
                <a:blip r:embed="rId3"/>
                <a:stretch>
                  <a:fillRect l="-621" t="-1415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26305" y="5640408"/>
                <a:ext cx="4166236" cy="70788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Note: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“intrinsic charm”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≠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“fitted charm”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305" y="5640408"/>
                <a:ext cx="4166236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1462" t="-344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2018-09-10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C7C3E7-B95B-433C-B684-E665F01F2779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5290" y="4114800"/>
            <a:ext cx="749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832" y="5748680"/>
            <a:ext cx="219803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b="1" dirty="0">
                <a:solidFill>
                  <a:srgbClr val="000000"/>
                </a:solidFill>
              </a:rPr>
              <a:t>[arXiv:1707.00065]</a:t>
            </a:r>
          </a:p>
        </p:txBody>
      </p:sp>
    </p:spTree>
    <p:extLst>
      <p:ext uri="{BB962C8B-B14F-4D97-AF65-F5344CB8AC3E}">
        <p14:creationId xmlns:p14="http://schemas.microsoft.com/office/powerpoint/2010/main" val="11495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7419" y="299299"/>
            <a:ext cx="8794123" cy="594456"/>
          </a:xfrm>
        </p:spPr>
        <p:txBody>
          <a:bodyPr/>
          <a:lstStyle/>
          <a:p>
            <a:r>
              <a:rPr lang="en-US" sz="2800" dirty="0">
                <a:solidFill>
                  <a:srgbClr val="0000FF"/>
                </a:solidFill>
              </a:rPr>
              <a:t>PDF fits may include a ``fitted charm’’ 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92480" y="1106693"/>
                <a:ext cx="7707406" cy="13621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``Fitted charm’’ = ``higher-twist charm’’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+ other (possibly not universal)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higher O(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) / higher power terms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92480" y="1106693"/>
                <a:ext cx="7707406" cy="1362187"/>
              </a:xfrm>
              <a:blipFill rotWithShape="1">
                <a:blip r:embed="rId2"/>
                <a:stretch>
                  <a:fillRect l="-1266" t="-3139" b="-8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EACD6-A525-4B49-8009-7F09B4461B4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2940" y="2754630"/>
                <a:ext cx="79082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QCD factorization theorem for DIS structure function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𝑄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[Collins, 1998]: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" y="2754630"/>
                <a:ext cx="7908255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694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85" y="3123962"/>
            <a:ext cx="67151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5569" y="3947994"/>
                <a:ext cx="7025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PDF fits implement this formula up to (N)NLO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𝑜𝑟𝑑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=1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or 2):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9" y="3947994"/>
                <a:ext cx="7025193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694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310" y="4317326"/>
            <a:ext cx="5562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7180" y="3310771"/>
                <a:ext cx="15073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𝛼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𝑠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orders: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" y="3310771"/>
                <a:ext cx="150733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3644" t="-8197" r="-283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25049" y="452794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PDF fits: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8013" y="5140882"/>
                <a:ext cx="8430212" cy="1063048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perturbative charm PDF component cancels at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𝑄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≈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𝑐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up to a higher order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‘fitted charm component’ may approximate for missing terms of orders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𝛼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𝑠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𝑝</m:t>
                        </m:r>
                      </m:sup>
                    </m:sSub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with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&gt;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𝑜𝑟𝑑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Λ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/</m:t>
                    </m:r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𝑐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or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18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Λ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𝑄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-- generally process-dependent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13" y="5140882"/>
                <a:ext cx="8430212" cy="1063048"/>
              </a:xfrm>
              <a:prstGeom prst="rect">
                <a:avLst/>
              </a:prstGeom>
              <a:blipFill>
                <a:blip r:embed="rId8"/>
                <a:stretch>
                  <a:fillRect l="-505" t="-1676" b="-58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 bwMode="auto">
          <a:xfrm flipH="1">
            <a:off x="5623560" y="4434840"/>
            <a:ext cx="194310" cy="931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7888868" y="4481393"/>
            <a:ext cx="180712" cy="740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2018-09-10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Nadolsky, ECT* workshop "Mapping PDFs and PDAs"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8242"/>
          </a:xfrm>
        </p:spPr>
        <p:txBody>
          <a:bodyPr/>
          <a:lstStyle/>
          <a:p>
            <a:r>
              <a:rPr lang="en-US" dirty="0" smtClean="0"/>
              <a:t>Dependence on the switching scale (no IC)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EACD6-A525-4B49-8009-7F09B4461B4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457200" y="2717800"/>
            <a:ext cx="8034338" cy="3527425"/>
            <a:chOff x="288" y="833"/>
            <a:chExt cx="5061" cy="2222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8" y="833"/>
              <a:ext cx="5061" cy="2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833"/>
              <a:ext cx="5066" cy="2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80473" y="934134"/>
                <a:ext cx="780472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If the “fitted charm” is purely twist-2, we expect its effect to vanish for a sufficiently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𝛼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order of the calculation.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This is analogous to the reduction in the dependence on the switching scale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from 3FS to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4FS,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when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𝛼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order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increases for a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𝑄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as demonstrated recently by the </a:t>
                </a:r>
                <a:r>
                  <a:rPr kumimoji="0" lang="en-US" sz="1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xFitter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group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73" y="934134"/>
                <a:ext cx="7804727" cy="1754326"/>
              </a:xfrm>
              <a:prstGeom prst="rect">
                <a:avLst/>
              </a:prstGeom>
              <a:blipFill>
                <a:blip r:embed="rId4"/>
                <a:stretch>
                  <a:fillRect l="-625" t="-1736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975803" y="6110695"/>
            <a:ext cx="3523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Bertone et al. (</a:t>
            </a:r>
            <a:r>
              <a:rPr kumimoji="0" lang="en-US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xFitter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), arXiv:1707.05343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H="1" flipV="1">
            <a:off x="1771048" y="3260278"/>
            <a:ext cx="2040557" cy="205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 flipV="1">
            <a:off x="5532921" y="3772858"/>
            <a:ext cx="2040557" cy="205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 flipV="1">
            <a:off x="5442610" y="4750189"/>
            <a:ext cx="2040557" cy="205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 flipV="1">
            <a:off x="1771048" y="5183310"/>
            <a:ext cx="2040557" cy="205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215191" y="4546904"/>
                <a:ext cx="161166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𝜒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)≈90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191" y="4546904"/>
                <a:ext cx="1611660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262133" y="3809039"/>
                <a:ext cx="161166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𝜒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≈25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133" y="3809039"/>
                <a:ext cx="1611660" cy="369332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2018-09-10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6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12" y="3495603"/>
            <a:ext cx="8194008" cy="298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5012" y="415544"/>
                <a:ext cx="8372741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Dependence of </a:t>
                </a:r>
                <a14:m>
                  <m:oMath xmlns:m="http://schemas.openxmlformats.org/officeDocument/2006/math"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𝚫</m:t>
                    </m:r>
                    <m:sSup>
                      <m:sSup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𝝌</m:t>
                        </m:r>
                      </m:e>
                      <m:sup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on the IC momentum fraction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𝑰𝑪</m:t>
                        </m:r>
                      </m:sub>
                    </m:sSub>
                  </m:oMath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12" y="415544"/>
                <a:ext cx="8372741" cy="470000"/>
              </a:xfrm>
              <a:prstGeom prst="rect">
                <a:avLst/>
              </a:prstGeom>
              <a:blipFill>
                <a:blip r:embed="rId3"/>
                <a:stretch>
                  <a:fillRect l="-1092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1488389" y="5163889"/>
            <a:ext cx="376267" cy="3449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19027" y="4913010"/>
            <a:ext cx="745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BHPS1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3208553" y="4849159"/>
            <a:ext cx="317931" cy="2979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70481" y="5179597"/>
            <a:ext cx="745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BHPS2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858000" y="6350115"/>
            <a:ext cx="21336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E0F3EA-F3E4-450E-8EF1-55128E22BD4D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2018-09-10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25012" y="862451"/>
                <a:ext cx="5752515" cy="2313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 contrast, a twist-4 “IC” contribution will not decrease when going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𝐿𝑂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+1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𝐿𝑂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Depending on its dynamical origin, the IC charm takes a variety of shapes, e.g., a “sea-like” (SEA) or “valence-like” form. The Brodsky-Hoyer-Peterson-Sakai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form (BHPS)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predicts a “valence-like”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𝑄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) peaked at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∼0.2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 A sea-like form is monotonic in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12" y="862451"/>
                <a:ext cx="5752515" cy="2313262"/>
              </a:xfrm>
              <a:prstGeom prst="rect">
                <a:avLst/>
              </a:prstGeom>
              <a:blipFill>
                <a:blip r:embed="rId4"/>
                <a:stretch>
                  <a:fillRect l="-847" t="-1316" r="-742"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36" y="1000323"/>
            <a:ext cx="2241535" cy="225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5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497" y="802185"/>
            <a:ext cx="6283642" cy="53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274638"/>
            <a:ext cx="8743950" cy="571182"/>
          </a:xfrm>
        </p:spPr>
        <p:txBody>
          <a:bodyPr/>
          <a:lstStyle/>
          <a:p>
            <a:r>
              <a:rPr lang="en-US" sz="2000" dirty="0"/>
              <a:t>ACOT-like factorization for twist-4 charm contributions (an </a:t>
            </a:r>
            <a:r>
              <a:rPr lang="en-US" sz="2000" u="sng" dirty="0"/>
              <a:t>example</a:t>
            </a:r>
            <a:r>
              <a:rPr lang="en-US" sz="2000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EACD6-A525-4B49-8009-7F09B4461B4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2182" y="3794759"/>
                <a:ext cx="6792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𝛼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𝑠</m:t>
                        </m:r>
                      </m:sub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3</m:t>
                        </m:r>
                      </m:sup>
                    </m:sSub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: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182" y="3794759"/>
                <a:ext cx="679225" cy="461665"/>
              </a:xfrm>
              <a:prstGeom prst="rect">
                <a:avLst/>
              </a:prstGeom>
              <a:blipFill>
                <a:blip r:embed="rId4"/>
                <a:stretch>
                  <a:fillRect t="-7895" r="-1339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62182" y="1363980"/>
                <a:ext cx="6792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𝛼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𝑠</m:t>
                        </m:r>
                      </m:sub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: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182" y="1363980"/>
                <a:ext cx="679225" cy="461665"/>
              </a:xfrm>
              <a:prstGeom prst="rect">
                <a:avLst/>
              </a:prstGeom>
              <a:blipFill>
                <a:blip r:embed="rId5"/>
                <a:stretch>
                  <a:fillRect t="-9333" r="-1339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2799" y="4774584"/>
                <a:ext cx="4895273" cy="2005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IC terms can be factorized in the ACOT method into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- universal twist-4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nonperturbative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𝑔𝑔</m:t>
                        </m:r>
                      </m:sub>
                    </m:sSub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𝜉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𝜉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𝑄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etc.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- process-dependent coefficient functions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sup>
                    </m:sSub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𝑔𝑔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sup>
                    </m:sSub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,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etc.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99" y="4774584"/>
                <a:ext cx="4895273" cy="2005164"/>
              </a:xfrm>
              <a:prstGeom prst="rect">
                <a:avLst/>
              </a:prstGeom>
              <a:blipFill>
                <a:blip r:embed="rId6"/>
                <a:stretch>
                  <a:fillRect l="-996" t="-1520" b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75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>
              <a:xfrm>
                <a:off x="171450" y="88192"/>
                <a:ext cx="8423910" cy="525462"/>
              </a:xfrm>
            </p:spPr>
            <p:txBody>
              <a:bodyPr/>
              <a:lstStyle/>
              <a:p>
                <a:pPr algn="l"/>
                <a:r>
                  <a:rPr lang="en-US" dirty="0"/>
                  <a:t>Allowed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momentum fractions</a:t>
                </a:r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1450" y="88192"/>
                <a:ext cx="8423910" cy="525462"/>
              </a:xfrm>
              <a:blipFill rotWithShape="1">
                <a:blip r:embed="rId2"/>
                <a:stretch>
                  <a:fillRect l="-1881" t="-20690" b="-45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2018-09-10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93346" y="6245225"/>
            <a:ext cx="21336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E0F3EA-F3E4-450E-8EF1-55128E22BD4D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84" y="613654"/>
            <a:ext cx="4381416" cy="337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647944"/>
            <a:ext cx="4473024" cy="343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0439" y="4206460"/>
              <a:ext cx="8392051" cy="2415921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3325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621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973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Source</a:t>
                          </a:r>
                          <a:r>
                            <a:rPr lang="en-US" baseline="0" dirty="0"/>
                            <a:t>s of differences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CT14 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NNPDF3.x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b="1" dirty="0" smtClean="0"/>
                            <a:t> order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NNLO only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NLO, NNLO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Settings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6856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90% c.l. from Lagrange multiplier scan</a:t>
                          </a:r>
                          <a:r>
                            <a:rPr lang="en-US" baseline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𝑝𝑜𝑙𝑒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=1.3 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/>
                                </a:rPr>
                                <m:t>GeV</m:t>
                              </m:r>
                            </m:oMath>
                          </a14:m>
                          <a:endParaRPr lang="en-US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6856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Symmetric. 68% </a:t>
                          </a:r>
                          <a:r>
                            <a:rPr lang="en-US" dirty="0" err="1"/>
                            <a:t>c.l</a:t>
                          </a:r>
                          <a:r>
                            <a:rPr lang="en-US" dirty="0"/>
                            <a:t>. from Monte-Carlo sampling,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𝑝𝑜𝑙𝑒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=1.51</m:t>
                              </m:r>
                            </m:oMath>
                          </a14:m>
                          <a:r>
                            <a:rPr lang="en-US" dirty="0"/>
                            <a:t> GeV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LHC 8 </a:t>
                          </a:r>
                          <a:r>
                            <a:rPr lang="en-US" b="1" dirty="0" err="1"/>
                            <a:t>TeV</a:t>
                          </a:r>
                          <a:r>
                            <a:rPr lang="en-US" b="1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/>
                                </a:rPr>
                                <m:t>𝑾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𝒁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Under validation;</a:t>
                          </a:r>
                          <a:r>
                            <a:rPr lang="en-US" baseline="0" dirty="0"/>
                            <a:t> mild tension with HERA DIS data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Included; strong</a:t>
                          </a:r>
                          <a:r>
                            <a:rPr lang="en-US" baseline="0" dirty="0"/>
                            <a:t> effect despite a smallish data sample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1983</a:t>
                          </a:r>
                          <a:r>
                            <a:rPr lang="en-US" b="1" baseline="0" dirty="0"/>
                            <a:t> EMC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baseline="0" smtClean="0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b="1" i="1" baseline="0" smtClean="0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b="1" i="1" baseline="0" smtClean="0">
                                      <a:latin typeface="Cambria Math"/>
                                    </a:rPr>
                                    <m:t>𝒄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b="1" dirty="0"/>
                            <a:t> data</a:t>
                          </a:r>
                        </a:p>
                        <a:p>
                          <a:r>
                            <a:rPr lang="en-US" b="1" dirty="0"/>
                            <a:t>included?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/>
                            <a:t>Only as a cross check</a:t>
                          </a:r>
                        </a:p>
                        <a:p>
                          <a:r>
                            <a:rPr lang="en-US" baseline="0" dirty="0"/>
                            <a:t>(unknown syst. effects in EMC data)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Optional, strong effect</a:t>
                          </a:r>
                          <a:r>
                            <a:rPr lang="en-US" baseline="0" dirty="0"/>
                            <a:t> on the PDF error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4873494"/>
                  </p:ext>
                </p:extLst>
              </p:nvPr>
            </p:nvGraphicFramePr>
            <p:xfrm>
              <a:off x="100439" y="4206460"/>
              <a:ext cx="8392051" cy="2415921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3325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621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973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971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Source</a:t>
                          </a:r>
                          <a:r>
                            <a:rPr lang="en-US" baseline="0" dirty="0"/>
                            <a:t>s of differences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CT14 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NNPDF3.x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61" t="-83607" r="-260836" b="-486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NNLO only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NLO, NNLO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42061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Settings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1642" t="-91803" r="-86381" b="-1434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36" t="-91803" r="-871" b="-1434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61" t="-285366" r="-260836" b="-113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Under validation;</a:t>
                          </a:r>
                          <a:r>
                            <a:rPr lang="en-US" baseline="0" dirty="0"/>
                            <a:t> mild tension with HERA DIS data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Included; strong</a:t>
                          </a:r>
                          <a:r>
                            <a:rPr lang="en-US" baseline="0" dirty="0"/>
                            <a:t> effect despite a smallish data sample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61" t="-380723" r="-260836" b="-12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/>
                            <a:t>Only as a cross check</a:t>
                          </a:r>
                        </a:p>
                        <a:p>
                          <a:r>
                            <a:rPr lang="en-US" baseline="0" dirty="0"/>
                            <a:t>(unknown syst. effects in EMC data)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Optional, strong effect</a:t>
                          </a:r>
                          <a:r>
                            <a:rPr lang="en-US" baseline="0" dirty="0"/>
                            <a:t> on the PDF error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321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424" y="233792"/>
            <a:ext cx="6035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Impact of IC on the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PDF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ratios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EACD6-A525-4B49-8009-7F09B4461B4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2018-09-10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8909" y="4405745"/>
                <a:ext cx="7947891" cy="1620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Common parametrizations of the IC may produce an unphysically large ratio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𝑄</m:t>
                                </m:r>
                              </m:e>
                            </m:d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acc>
                              <m:accPr>
                                <m:chr m:val="̅"/>
                                <m:ctrlP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</m:e>
                            </m:acc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𝑄</m:t>
                                </m:r>
                              </m:e>
                            </m:d>
                          </m:e>
                        </m:d>
                      </m:num>
                      <m:den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</m:t>
                                </m:r>
                              </m:e>
                            </m:acc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𝑄</m:t>
                                </m:r>
                              </m:e>
                            </m:d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acc>
                              <m:accPr>
                                <m:chr m:val="̅"/>
                                <m:ctrlP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18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𝑑</m:t>
                                </m:r>
                              </m:e>
                            </m:acc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𝑄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at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→1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and low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𝑄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∼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 This is resolved in the BHPS3 parametrization, which solves the BHPS model numerically and  introduces small valence-like components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</m:acc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𝑄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</m:e>
                    </m:acc>
                    <m:d>
                      <m:dPr>
                        <m:ctrlPr>
                          <a: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𝑄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to moderate their drop at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→1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09" y="4405745"/>
                <a:ext cx="7947891" cy="1620957"/>
              </a:xfrm>
              <a:prstGeom prst="rect">
                <a:avLst/>
              </a:prstGeom>
              <a:blipFill>
                <a:blip r:embed="rId2"/>
                <a:stretch>
                  <a:fillRect l="-613" t="-15038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318799" y="1181025"/>
            <a:ext cx="8085137" cy="2862262"/>
            <a:chOff x="387" y="745"/>
            <a:chExt cx="5093" cy="1803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7" y="745"/>
              <a:ext cx="5093" cy="1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" y="745"/>
              <a:ext cx="5099" cy="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8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xfrm>
            <a:off x="457200" y="309575"/>
            <a:ext cx="8229600" cy="6169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 sz="4000"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r>
              <a:rPr lang="en-US" dirty="0" smtClean="0"/>
              <a:t>Outlook for CTEQ-TEA PDFs</a:t>
            </a:r>
            <a:endParaRPr dirty="0"/>
          </a:p>
        </p:txBody>
      </p:sp>
      <p:sp>
        <p:nvSpPr>
          <p:cNvPr id="204" name="Shape 20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49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0030" y="926477"/>
                <a:ext cx="8663940" cy="6162385"/>
              </a:xfrm>
              <a:prstGeom prst="rect">
                <a:avLst/>
              </a:prstGeom>
              <a:noFill/>
            </p:spPr>
            <p:txBody>
              <a:bodyPr wrap="square" lIns="91430" tIns="45716" rIns="91430" bIns="45716" rtlCol="0">
                <a:spAutoFit/>
              </a:bodyPr>
              <a:lstStyle/>
              <a:p>
                <a:pPr marL="285722" indent="-285722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 Ongoing CTEQ-TEA PDF analysis </a:t>
                </a:r>
              </a:p>
              <a:p>
                <a:r>
                  <a:rPr lang="en-US" sz="2000" dirty="0"/>
                  <a:t>Detailed investigation of the LHC 7 and 8 </a:t>
                </a:r>
                <a:r>
                  <a:rPr lang="en-US" sz="2000" dirty="0" err="1"/>
                  <a:t>TeV</a:t>
                </a:r>
                <a:r>
                  <a:rPr lang="en-US" sz="2000" dirty="0"/>
                  <a:t> vector boson, jet,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production data suggests </a:t>
                </a:r>
                <a:r>
                  <a:rPr lang="en-US" sz="2000" dirty="0" smtClean="0"/>
                  <a:t>mild changes in </a:t>
                </a:r>
                <a:r>
                  <a:rPr lang="en-US" sz="2000" dirty="0"/>
                  <a:t>the central fits, PDF uncertainties, and precision EW observables, as compared to the CT14HERA2 NNLO data set. We notice the potential of the future ATLAS/CMS jet data, together with other LHC processes, for strengthening the constraints on the g, s,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 smtClean="0"/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PDFs with modest improvements in experimental systematics and full implementation of NNLO jet cross </a:t>
                </a:r>
                <a:r>
                  <a:rPr lang="en-US" sz="2000" dirty="0" smtClean="0"/>
                  <a:t>sections</a:t>
                </a:r>
              </a:p>
              <a:p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285722" indent="-285722"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 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CT14 PDFs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with photon </a:t>
                </a:r>
                <a:r>
                  <a:rPr lang="en-US" sz="2000" dirty="0"/>
                  <a:t>PDFs </a:t>
                </a:r>
                <a:r>
                  <a:rPr lang="en-US" b="1" dirty="0" smtClean="0"/>
                  <a:t>[</a:t>
                </a:r>
                <a:r>
                  <a:rPr lang="en-US" b="1" dirty="0"/>
                  <a:t>1509.02905</a:t>
                </a:r>
                <a:r>
                  <a:rPr lang="en-US" b="1" dirty="0" smtClean="0"/>
                  <a:t>]</a:t>
                </a:r>
                <a:r>
                  <a:rPr lang="en-US" dirty="0" smtClean="0"/>
                  <a:t>, intrinsic/fitted charm</a:t>
                </a:r>
                <a:r>
                  <a:rPr lang="en-US" b="1" dirty="0" smtClean="0"/>
                  <a:t> </a:t>
                </a:r>
                <a:r>
                  <a:rPr lang="en-US" b="1" dirty="0"/>
                  <a:t>[1706.00657</a:t>
                </a:r>
                <a:r>
                  <a:rPr lang="en-US" b="1" dirty="0" smtClean="0"/>
                  <a:t>]</a:t>
                </a:r>
                <a:r>
                  <a:rPr lang="en-US" dirty="0" smtClean="0"/>
                  <a:t>, and Monte-Carlo error PDFs</a:t>
                </a:r>
                <a:r>
                  <a:rPr lang="en-US" sz="2000" dirty="0" smtClean="0"/>
                  <a:t> </a:t>
                </a:r>
                <a:r>
                  <a:rPr lang="en-US" b="1" dirty="0"/>
                  <a:t>[</a:t>
                </a:r>
                <a:r>
                  <a:rPr lang="en-US" b="1" dirty="0" smtClean="0"/>
                  <a:t>1607.06066]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NLO calculation 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production at </a:t>
                </a:r>
                <a:r>
                  <a:rPr lang="en-US" b="1" dirty="0" err="1">
                    <a:solidFill>
                      <a:srgbClr val="C00000"/>
                    </a:solidFill>
                  </a:rPr>
                  <a:t>LHCb</a:t>
                </a:r>
                <a:r>
                  <a:rPr lang="en-US" b="1" dirty="0">
                    <a:solidFill>
                      <a:srgbClr val="C00000"/>
                    </a:solidFill>
                  </a:rPr>
                  <a:t>, ATLAS</a:t>
                </a:r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in the S-ACOT-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 scheme</a:t>
                </a:r>
                <a:r>
                  <a:rPr lang="en-US" dirty="0"/>
                  <a:t> using MCFM/</a:t>
                </a:r>
                <a:r>
                  <a:rPr lang="en-US" dirty="0" err="1"/>
                  <a:t>Applgrid</a:t>
                </a:r>
                <a:r>
                  <a:rPr lang="en-US" b="1" dirty="0"/>
                  <a:t> [Campbell, P. N., </a:t>
                </a:r>
                <a:r>
                  <a:rPr lang="en-US" b="1" dirty="0" err="1"/>
                  <a:t>Xie</a:t>
                </a:r>
                <a:r>
                  <a:rPr lang="en-US" b="1" dirty="0"/>
                  <a:t>, </a:t>
                </a:r>
                <a:r>
                  <a:rPr lang="en-US" b="1" dirty="0" smtClean="0"/>
                  <a:t>in pre-publication]</a:t>
                </a:r>
                <a:endParaRPr lang="en-US" b="1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Further development of programs for fast survey</a:t>
                </a:r>
                <a:r>
                  <a:rPr lang="en-US" b="1" dirty="0"/>
                  <a:t> </a:t>
                </a:r>
                <a:r>
                  <a:rPr lang="en-US" b="1" dirty="0">
                    <a:solidFill>
                      <a:srgbClr val="C00000"/>
                    </a:solidFill>
                  </a:rPr>
                  <a:t>[</a:t>
                </a:r>
                <a:r>
                  <a:rPr lang="en-US" b="1" dirty="0" err="1">
                    <a:solidFill>
                      <a:srgbClr val="C00000"/>
                    </a:solidFill>
                  </a:rPr>
                  <a:t>PDFSense</a:t>
                </a:r>
                <a:r>
                  <a:rPr lang="en-US" b="1" dirty="0">
                    <a:solidFill>
                      <a:srgbClr val="C00000"/>
                    </a:solidFill>
                  </a:rPr>
                  <a:t>]</a:t>
                </a:r>
                <a:r>
                  <a:rPr lang="en-US" b="1" dirty="0"/>
                  <a:t> </a:t>
                </a:r>
                <a:r>
                  <a:rPr lang="en-US" dirty="0"/>
                  <a:t>and Hessian reweighting of the data</a:t>
                </a:r>
                <a:r>
                  <a:rPr lang="en-US" b="1" dirty="0"/>
                  <a:t> </a:t>
                </a:r>
                <a:r>
                  <a:rPr lang="en-US" b="1" dirty="0">
                    <a:solidFill>
                      <a:srgbClr val="C00000"/>
                    </a:solidFill>
                  </a:rPr>
                  <a:t>[</a:t>
                </a:r>
                <a:r>
                  <a:rPr lang="en-US" b="1" dirty="0" err="1">
                    <a:solidFill>
                      <a:srgbClr val="C00000"/>
                    </a:solidFill>
                  </a:rPr>
                  <a:t>ePump</a:t>
                </a:r>
                <a:r>
                  <a:rPr lang="en-US" b="1" dirty="0">
                    <a:solidFill>
                      <a:srgbClr val="C00000"/>
                    </a:solidFill>
                  </a:rPr>
                  <a:t>]</a:t>
                </a:r>
              </a:p>
              <a:p>
                <a:pPr marL="285722" indent="-285722"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 marL="285722" indent="-285722">
                  <a:buFont typeface="Arial" panose="020B0604020202020204" pitchFamily="34" charset="0"/>
                  <a:buChar char="•"/>
                </a:pPr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0" y="926477"/>
                <a:ext cx="8663940" cy="6162385"/>
              </a:xfrm>
              <a:prstGeom prst="rect">
                <a:avLst/>
              </a:prstGeom>
              <a:blipFill>
                <a:blip r:embed="rId2"/>
                <a:stretch>
                  <a:fillRect l="-703" r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81750"/>
            <a:ext cx="2895600" cy="476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0030" y="6381750"/>
            <a:ext cx="2133600" cy="476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81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E0F3EA-F3E4-450E-8EF1-55128E22BD4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dirty="0"/>
          </a:p>
        </p:txBody>
      </p:sp>
      <p:grpSp>
        <p:nvGrpSpPr>
          <p:cNvPr id="12" name="Group 8"/>
          <p:cNvGrpSpPr>
            <a:grpSpLocks noChangeAspect="1"/>
          </p:cNvGrpSpPr>
          <p:nvPr/>
        </p:nvGrpSpPr>
        <p:grpSpPr bwMode="auto">
          <a:xfrm>
            <a:off x="266700" y="300038"/>
            <a:ext cx="8251825" cy="3179763"/>
            <a:chOff x="168" y="189"/>
            <a:chExt cx="5198" cy="2003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/>
          </p:nvSpPr>
          <p:spPr bwMode="auto">
            <a:xfrm>
              <a:off x="168" y="189"/>
              <a:ext cx="5198" cy="1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43" r="273"/>
            <a:stretch/>
          </p:blipFill>
          <p:spPr bwMode="auto">
            <a:xfrm>
              <a:off x="168" y="592"/>
              <a:ext cx="5189" cy="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2"/>
          <p:cNvGrpSpPr>
            <a:grpSpLocks noChangeAspect="1"/>
          </p:cNvGrpSpPr>
          <p:nvPr/>
        </p:nvGrpSpPr>
        <p:grpSpPr bwMode="auto">
          <a:xfrm>
            <a:off x="266700" y="3643449"/>
            <a:ext cx="7581052" cy="2438128"/>
            <a:chOff x="168" y="2192"/>
            <a:chExt cx="4975" cy="1600"/>
          </a:xfrm>
        </p:grpSpPr>
        <p:sp>
          <p:nvSpPr>
            <p:cNvPr id="16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68" y="2192"/>
              <a:ext cx="4970" cy="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2192"/>
              <a:ext cx="4975" cy="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66700" y="195943"/>
            <a:ext cx="842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PDFs: key </a:t>
            </a:r>
            <a:r>
              <a:rPr lang="en-US" sz="2400" dirty="0" err="1" smtClean="0">
                <a:solidFill>
                  <a:srgbClr val="C00000"/>
                </a:solidFill>
              </a:rPr>
              <a:t>nonperturbative</a:t>
            </a:r>
            <a:r>
              <a:rPr lang="en-US" sz="2400" dirty="0" smtClean="0">
                <a:solidFill>
                  <a:srgbClr val="C00000"/>
                </a:solidFill>
              </a:rPr>
              <a:t> functions for LHC predictions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1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142"/>
            <a:ext cx="8351134" cy="743292"/>
          </a:xfrm>
        </p:spPr>
        <p:txBody>
          <a:bodyPr/>
          <a:lstStyle/>
          <a:p>
            <a:r>
              <a:rPr lang="en-US" dirty="0" err="1" smtClean="0"/>
              <a:t>Oekumene</a:t>
            </a:r>
            <a:r>
              <a:rPr lang="en-US" dirty="0" smtClean="0"/>
              <a:t> of the PDF </a:t>
            </a:r>
            <a:r>
              <a:rPr lang="en-US" dirty="0" smtClean="0"/>
              <a:t>universe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2018-09-10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P. Nadolsky, ECT* workshop "Mapping PDFs and PDAs"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1E27F-5A86-46DE-A482-6AEAD8D8E83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948185"/>
            <a:ext cx="8977745" cy="42145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40877" y="3423242"/>
            <a:ext cx="1064871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32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Nuclear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7048" y="1883785"/>
            <a:ext cx="761999" cy="3726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32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u,d,s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490" y="3331984"/>
            <a:ext cx="946229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32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Lattice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6184" y="2740630"/>
            <a:ext cx="275862" cy="3726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32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911288" y="2133136"/>
            <a:ext cx="304469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32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9695" y="1245358"/>
            <a:ext cx="275862" cy="3726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32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7697" y="2486054"/>
            <a:ext cx="680977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32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4396" y="1812846"/>
            <a:ext cx="989636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32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resummed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5836" y="2486054"/>
            <a:ext cx="1096597" cy="53091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32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combinations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06219" y="3620928"/>
            <a:ext cx="707813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32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LHC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4168" y="4275496"/>
            <a:ext cx="219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Incognita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(EIC,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LHeC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FCC, …)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44522" y="1505069"/>
            <a:ext cx="9005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DGLAP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 rot="2885056">
            <a:off x="5254886" y="1756050"/>
            <a:ext cx="900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Small-x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50298" y="2227179"/>
                <a:ext cx="900516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Low Q DY,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𝜈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</m:oMath>
                </a14:m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DIS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298" y="2227179"/>
                <a:ext cx="900516" cy="738664"/>
              </a:xfrm>
              <a:prstGeom prst="rect">
                <a:avLst/>
              </a:prstGeom>
              <a:blipFill>
                <a:blip r:embed="rId3"/>
                <a:stretch>
                  <a:fillRect l="-2041" t="-820" b="-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819669" y="1247456"/>
            <a:ext cx="625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TMD’s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6412" y="1568036"/>
            <a:ext cx="1136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asy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jets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07626" y="3331984"/>
                <a:ext cx="449148" cy="36933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40000"/>
                      <a:lumOff val="60000"/>
                      <a:alpha val="32000"/>
                    </a:schemeClr>
                  </a:gs>
                  <a:gs pos="46000">
                    <a:schemeClr val="accent3">
                      <a:lumMod val="95000"/>
                      <a:lumOff val="5000"/>
                    </a:schemeClr>
                  </a:gs>
                  <a:gs pos="100000">
                    <a:schemeClr val="accent3">
                      <a:lumMod val="60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626" y="3331984"/>
                <a:ext cx="4491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3359990" y="37013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90799" y="4106219"/>
            <a:ext cx="1301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DY, jets, W, Z, t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076625" y="3058660"/>
            <a:ext cx="1553974" cy="1509224"/>
            <a:chOff x="5076625" y="3058660"/>
            <a:chExt cx="1553974" cy="150922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625" y="3058660"/>
              <a:ext cx="1553974" cy="1168123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622566" y="4198552"/>
              <a:ext cx="794468" cy="36933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alpha val="32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Tools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519677" y="1233967"/>
            <a:ext cx="1096597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32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Tevatron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4719" y="5301282"/>
            <a:ext cx="7261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lands for charting,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ew tools for exploring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922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81" y="1777508"/>
            <a:ext cx="8229600" cy="930352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Workshop on</a:t>
            </a:r>
            <a:br>
              <a:rPr lang="en-US" b="1" dirty="0" smtClean="0"/>
            </a:br>
            <a:r>
              <a:rPr lang="en-US" b="1" dirty="0" smtClean="0"/>
              <a:t>Parton </a:t>
            </a:r>
            <a:r>
              <a:rPr lang="en-US" b="1" dirty="0"/>
              <a:t>distributions as a bridge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from </a:t>
            </a:r>
            <a:r>
              <a:rPr lang="en-US" b="1" dirty="0"/>
              <a:t>low to high </a:t>
            </a:r>
            <a:r>
              <a:rPr lang="en-US" b="1" dirty="0" smtClean="0"/>
              <a:t>energies</a:t>
            </a:r>
            <a:br>
              <a:rPr lang="en-US" b="1" dirty="0" smtClean="0"/>
            </a:br>
            <a:r>
              <a:rPr lang="en-US" sz="2400" dirty="0"/>
              <a:t>November </a:t>
            </a:r>
            <a:r>
              <a:rPr lang="en-US" sz="2400" dirty="0"/>
              <a:t>8</a:t>
            </a:r>
            <a:r>
              <a:rPr lang="en-US" sz="2400" dirty="0" smtClean="0"/>
              <a:t> and 9, 2018</a:t>
            </a:r>
            <a:br>
              <a:rPr lang="en-US" sz="2400" dirty="0" smtClean="0"/>
            </a:br>
            <a:r>
              <a:rPr lang="en-US" sz="2400" dirty="0" smtClean="0"/>
              <a:t> [before the </a:t>
            </a:r>
            <a:r>
              <a:rPr lang="en-US" sz="2400" dirty="0"/>
              <a:t>CTEQ </a:t>
            </a:r>
            <a:r>
              <a:rPr lang="en-US" sz="2400" dirty="0" smtClean="0"/>
              <a:t>meeting]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Jefferson </a:t>
            </a:r>
            <a:r>
              <a:rPr lang="en-US" sz="2400" dirty="0"/>
              <a:t>Laboratory, Newport News, VA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11BA8A-B252-41B4-9EBD-47EF7D1734B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GB" dirty="0"/>
          </a:p>
        </p:txBody>
      </p:sp>
      <p:pic>
        <p:nvPicPr>
          <p:cNvPr id="1026" name="Picture 2" descr="https://absuploads.aps.org/images/cle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bsuploads.aps.org/images/cle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bsuploads.aps.org/images/cle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9432" y="3859803"/>
            <a:ext cx="8190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Multi-dimensional PDFs (TMDs and GPDs) </a:t>
            </a: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Collinear </a:t>
            </a:r>
            <a:r>
              <a:rPr lang="en-US" sz="2000" b="1" dirty="0" err="1"/>
              <a:t>parton</a:t>
            </a:r>
            <a:r>
              <a:rPr lang="en-US" sz="2000" b="1" dirty="0"/>
              <a:t> distributions at </a:t>
            </a:r>
            <a:r>
              <a:rPr lang="en-US" sz="2000" b="1" dirty="0" err="1"/>
              <a:t>JLab</a:t>
            </a:r>
            <a:r>
              <a:rPr lang="en-US" sz="2000" b="1" dirty="0"/>
              <a:t> 12, EIC, and </a:t>
            </a:r>
            <a:r>
              <a:rPr lang="en-US" sz="2000" b="1" dirty="0" err="1"/>
              <a:t>LHeC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QCD and Nuclear PDFs in electron-nucleus and neutrino-nucleus scattering</a:t>
            </a:r>
            <a:endParaRPr lang="en-US" sz="2000" b="1" dirty="0">
              <a:effectLst/>
            </a:endParaRPr>
          </a:p>
        </p:txBody>
      </p:sp>
      <p:pic>
        <p:nvPicPr>
          <p:cNvPr id="11" name="Picture 2" descr="CTE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312" y="5218282"/>
            <a:ext cx="1820488" cy="102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28" y="5203700"/>
            <a:ext cx="4494571" cy="97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details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11BA8A-B252-41B4-9EBD-47EF7D1734B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68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88" y="193675"/>
            <a:ext cx="8133788" cy="603250"/>
          </a:xfrm>
        </p:spPr>
        <p:txBody>
          <a:bodyPr/>
          <a:lstStyle/>
          <a:p>
            <a:r>
              <a:rPr lang="en-US" dirty="0"/>
              <a:t>CT14: parametrization forms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34176" y="796925"/>
                <a:ext cx="8382000" cy="5624298"/>
              </a:xfrm>
              <a:noFill/>
            </p:spPr>
            <p:txBody>
              <a:bodyPr/>
              <a:lstStyle/>
              <a:p>
                <a:r>
                  <a:rPr lang="en-US" sz="1600" dirty="0">
                    <a:solidFill>
                      <a:srgbClr val="292929"/>
                    </a:solidFill>
                  </a:rPr>
                  <a:t>CT14 relaxes restrictions on several PDF combinations that were enforced in CT10. [These combinations were not constrained by the pre-LHC data.]</a:t>
                </a:r>
              </a:p>
              <a:p>
                <a:pPr marL="685800" lvl="1"/>
                <a:r>
                  <a:rPr lang="en-US" sz="1600" dirty="0">
                    <a:solidFill>
                      <a:srgbClr val="292929"/>
                    </a:solidFill>
                  </a:rPr>
                  <a:t>The assumptions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dirty="0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1600" b="0" i="1" smtClean="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</m:acc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dirty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1600" b="0" i="1" dirty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29292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acc>
                          <m:accPr>
                            <m:chr m:val="̅"/>
                            <m:ctrlPr>
                              <a:rPr lang="en-US" sz="1600" b="0" i="1" dirty="0" smtClean="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dirty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dirty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1600" b="0" i="1" dirty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0" i="1" dirty="0" smtClean="0">
                                    <a:solidFill>
                                      <a:srgbClr val="29292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1600" b="0" i="1" dirty="0" smtClean="0">
                        <a:solidFill>
                          <a:srgbClr val="292929"/>
                        </a:solidFill>
                        <a:latin typeface="Cambria Math"/>
                      </a:rPr>
                      <m:t>→1</m:t>
                    </m:r>
                  </m:oMath>
                </a14:m>
                <a:r>
                  <a:rPr lang="en-US" sz="1600" dirty="0">
                    <a:solidFill>
                      <a:srgbClr val="292929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292929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292929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sz="1600" i="1" dirty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solidFill>
                              <a:srgbClr val="29292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600" i="1" dirty="0">
                            <a:solidFill>
                              <a:srgbClr val="292929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 dirty="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600" i="1" dirty="0">
                        <a:solidFill>
                          <a:srgbClr val="292929"/>
                        </a:solidFill>
                        <a:latin typeface="Cambria Math"/>
                      </a:rPr>
                      <m:t>∼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292929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292929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sz="1600" i="1" dirty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solidFill>
                              <a:srgbClr val="29292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600" i="1" dirty="0">
                            <a:solidFill>
                              <a:srgbClr val="292929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 dirty="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600" i="1" dirty="0">
                        <a:solidFill>
                          <a:srgbClr val="292929"/>
                        </a:solidFill>
                        <a:latin typeface="Cambria Math"/>
                      </a:rPr>
                      <m:t>∝</m:t>
                    </m:r>
                    <m:sSup>
                      <m:sSupPr>
                        <m:ctrlPr>
                          <a:rPr lang="en-US" sz="1600" i="1" dirty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solidFill>
                              <a:srgbClr val="292929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sz="1600" i="1" dirty="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i="1" dirty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1600" i="1" dirty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600" dirty="0">
                    <a:solidFill>
                      <a:srgbClr val="292929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292929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solidFill>
                              <a:srgbClr val="292929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1600" i="1">
                            <a:solidFill>
                              <a:srgbClr val="292929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1600" i="1">
                        <a:solidFill>
                          <a:srgbClr val="292929"/>
                        </a:solidFill>
                        <a:latin typeface="Cambria Math"/>
                      </a:rPr>
                      <m:t>≈−</m:t>
                    </m:r>
                    <m:f>
                      <m:fPr>
                        <m:ctrlPr>
                          <a:rPr lang="en-US" sz="1600" i="1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29292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292929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292929"/>
                    </a:solidFill>
                  </a:rPr>
                  <a:t>  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292929"/>
                        </a:solidFill>
                        <a:latin typeface="Cambria Math"/>
                      </a:rPr>
                      <m:t>𝑥</m:t>
                    </m:r>
                    <m:r>
                      <a:rPr lang="en-US" sz="1600" b="0" i="1" smtClean="0">
                        <a:solidFill>
                          <a:srgbClr val="292929"/>
                        </a:solidFill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rgbClr val="292929"/>
                    </a:solidFill>
                  </a:rPr>
                  <a:t> are relaxed once LHC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292929"/>
                        </a:solidFill>
                        <a:latin typeface="Cambria Math"/>
                      </a:rPr>
                      <m:t>𝑊</m:t>
                    </m:r>
                    <m:r>
                      <a:rPr lang="en-US" sz="1600" b="0" i="1" smtClean="0">
                        <a:solidFill>
                          <a:srgbClr val="292929"/>
                        </a:solidFill>
                        <a:latin typeface="Cambria Math"/>
                      </a:rPr>
                      <m:t>/</m:t>
                    </m:r>
                    <m:r>
                      <a:rPr lang="en-US" sz="1600" b="0" i="1" smtClean="0">
                        <a:solidFill>
                          <a:srgbClr val="292929"/>
                        </a:solidFill>
                        <a:latin typeface="Cambria Math"/>
                      </a:rPr>
                      <m:t>𝑍</m:t>
                    </m:r>
                  </m:oMath>
                </a14:m>
                <a:r>
                  <a:rPr lang="en-US" sz="1600" dirty="0">
                    <a:solidFill>
                      <a:srgbClr val="292929"/>
                    </a:solidFill>
                  </a:rPr>
                  <a:t> data are included</a:t>
                </a:r>
              </a:p>
              <a:p>
                <a:pPr marL="685800" lvl="1"/>
                <a:r>
                  <a:rPr lang="en-US" sz="1600" dirty="0">
                    <a:solidFill>
                      <a:srgbClr val="292929"/>
                    </a:solidFill>
                  </a:rPr>
                  <a:t>CT14 parametrization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292929"/>
                        </a:solidFill>
                        <a:latin typeface="Cambria Math"/>
                      </a:rPr>
                      <m:t>𝑠</m:t>
                    </m:r>
                    <m:r>
                      <a:rPr lang="en-US" sz="1600" b="0" i="1" smtClean="0">
                        <a:solidFill>
                          <a:srgbClr val="292929"/>
                        </a:solidFill>
                        <a:latin typeface="Cambria Math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292929"/>
                        </a:solidFill>
                        <a:latin typeface="Cambria Math"/>
                      </a:rPr>
                      <m:t>𝑥</m:t>
                    </m:r>
                    <m:r>
                      <a:rPr lang="en-US" sz="1600" b="0" i="1" smtClean="0">
                        <a:solidFill>
                          <a:srgbClr val="292929"/>
                        </a:solidFill>
                        <a:latin typeface="Cambria Math"/>
                      </a:rPr>
                      <m:t>,</m:t>
                    </m:r>
                    <m:r>
                      <a:rPr lang="en-US" sz="1600" b="0" i="1" smtClean="0">
                        <a:solidFill>
                          <a:srgbClr val="292929"/>
                        </a:solidFill>
                        <a:latin typeface="Cambria Math"/>
                      </a:rPr>
                      <m:t>𝑄</m:t>
                    </m:r>
                    <m:r>
                      <a:rPr lang="en-US" sz="1600" b="0" i="1" smtClean="0">
                        <a:solidFill>
                          <a:srgbClr val="292929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292929"/>
                    </a:solidFill>
                  </a:rPr>
                  <a:t> includes extra parameters</a:t>
                </a:r>
              </a:p>
              <a:p>
                <a:r>
                  <a:rPr lang="en-US" sz="1600" dirty="0">
                    <a:solidFill>
                      <a:srgbClr val="292929"/>
                    </a:solidFill>
                  </a:rPr>
                  <a:t>Candidate CT14 fits have 30-35 free parameters</a:t>
                </a:r>
              </a:p>
              <a:p>
                <a:r>
                  <a:rPr lang="en-US" sz="1600" b="0" dirty="0">
                    <a:solidFill>
                      <a:srgbClr val="292929"/>
                    </a:solidFill>
                  </a:rPr>
                  <a:t>In general,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a</m:t>
                        </m:r>
                      </m:sub>
                    </m:sSub>
                    <m:r>
                      <a:rPr lang="en-US" sz="1600" b="0" i="0" smtClean="0">
                        <a:solidFill>
                          <a:srgbClr val="292929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  <m:sub>
                            <m:r>
                              <a:rPr lang="en-US" sz="16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600" b="0" i="0" smtClean="0">
                        <a:solidFill>
                          <a:srgbClr val="292929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92929"/>
                        </a:solidFill>
                        <a:latin typeface="Cambria Math"/>
                      </a:rPr>
                      <m:t>A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16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  <m:sSub>
                      <m:sSub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a</m:t>
                        </m:r>
                      </m:sub>
                    </m:sSub>
                    <m:r>
                      <a:rPr lang="en-US" sz="1600" b="0" i="0" smtClean="0">
                        <a:solidFill>
                          <a:srgbClr val="292929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92929"/>
                        </a:solidFill>
                        <a:latin typeface="Cambria Math"/>
                      </a:rPr>
                      <m:t>x</m:t>
                    </m:r>
                    <m:r>
                      <a:rPr lang="en-US" sz="1600" b="0" i="0" smtClean="0">
                        <a:solidFill>
                          <a:srgbClr val="292929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1600" b="0" dirty="0">
                  <a:solidFill>
                    <a:srgbClr val="292929"/>
                  </a:solidFill>
                </a:endParaRPr>
              </a:p>
              <a:p>
                <a:r>
                  <a:rPr lang="en-US" sz="1600" b="0" dirty="0">
                    <a:solidFill>
                      <a:srgbClr val="292929"/>
                    </a:solidFill>
                  </a:rPr>
                  <a:t>CT10 assumed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solidFill>
                          <a:srgbClr val="292929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ad>
                              <m:radPr>
                                <m:degHide m:val="on"/>
                                <m:ctrlP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16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16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sz="1600" b="0" i="1" dirty="0">
                  <a:solidFill>
                    <a:srgbClr val="292929"/>
                  </a:solidFill>
                </a:endParaRPr>
              </a:p>
              <a:p>
                <a:pPr lvl="1"/>
                <a:r>
                  <a:rPr lang="en-US" sz="1600" dirty="0">
                    <a:solidFill>
                      <a:srgbClr val="292929"/>
                    </a:solidFill>
                  </a:rPr>
                  <a:t>exponential form conveniently enforces positive definite behavior </a:t>
                </a:r>
              </a:p>
              <a:p>
                <a:pPr lvl="1"/>
                <a:r>
                  <a:rPr lang="en-US" sz="1600" dirty="0">
                    <a:solidFill>
                      <a:srgbClr val="292929"/>
                    </a:solidFill>
                  </a:rPr>
                  <a:t>but power law behaviors from a</a:t>
                </a:r>
                <a:r>
                  <a:rPr lang="en-US" sz="1600" baseline="-25000" dirty="0">
                    <a:solidFill>
                      <a:srgbClr val="292929"/>
                    </a:solidFill>
                  </a:rPr>
                  <a:t>1</a:t>
                </a:r>
                <a:r>
                  <a:rPr lang="en-US" sz="1600" dirty="0">
                    <a:solidFill>
                      <a:srgbClr val="292929"/>
                    </a:solidFill>
                  </a:rPr>
                  <a:t> and a</a:t>
                </a:r>
                <a:r>
                  <a:rPr lang="en-US" sz="1600" baseline="-25000" dirty="0">
                    <a:solidFill>
                      <a:srgbClr val="292929"/>
                    </a:solidFill>
                  </a:rPr>
                  <a:t>2</a:t>
                </a:r>
                <a:r>
                  <a:rPr lang="en-US" sz="1600" dirty="0">
                    <a:solidFill>
                      <a:srgbClr val="292929"/>
                    </a:solidFill>
                  </a:rPr>
                  <a:t> may not dominate</a:t>
                </a:r>
              </a:p>
              <a:p>
                <a:r>
                  <a:rPr lang="en-US" sz="1600" b="0" dirty="0">
                    <a:solidFill>
                      <a:srgbClr val="292929"/>
                    </a:solidFill>
                  </a:rPr>
                  <a:t>In CT14,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a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1600" b="0" i="0" smtClean="0">
                        <a:solidFill>
                          <a:srgbClr val="292929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a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x</m:t>
                        </m:r>
                      </m:e>
                    </m:d>
                    <m:sSub>
                      <m:sSub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a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z</m:t>
                        </m:r>
                      </m:e>
                    </m:d>
                    <m:r>
                      <a:rPr lang="en-US" sz="1600" b="0" i="0" smtClean="0">
                        <a:solidFill>
                          <a:srgbClr val="292929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1600" b="0" dirty="0">
                    <a:solidFill>
                      <a:srgbClr val="292929"/>
                    </a:solidFill>
                  </a:rPr>
                  <a:t>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a</m:t>
                        </m:r>
                      </m:sub>
                    </m:sSub>
                    <m:r>
                      <a:rPr lang="en-US" sz="1600" b="0" i="0" smtClean="0">
                        <a:solidFill>
                          <a:srgbClr val="292929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92929"/>
                        </a:solidFill>
                        <a:latin typeface="Cambria Math"/>
                      </a:rPr>
                      <m:t>x</m:t>
                    </m:r>
                    <m:r>
                      <a:rPr lang="en-US" sz="1600" b="0" i="0" smtClean="0">
                        <a:solidFill>
                          <a:srgbClr val="292929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600" b="0" dirty="0">
                    <a:solidFill>
                      <a:srgbClr val="292929"/>
                    </a:solidFill>
                  </a:rPr>
                  <a:t>  is a smooth factor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292929"/>
                        </a:solidFill>
                        <a:latin typeface="Cambria Math"/>
                      </a:rPr>
                      <m:t>z</m:t>
                    </m:r>
                    <m:r>
                      <a:rPr lang="en-US" sz="1600" b="0" i="0" smtClean="0">
                        <a:solidFill>
                          <a:srgbClr val="292929"/>
                        </a:solidFill>
                        <a:latin typeface="Cambria Math"/>
                      </a:rPr>
                      <m:t>=1−1</m:t>
                    </m:r>
                    <m:sSubSup>
                      <m:sSubSup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sz="1600" b="0" i="1" smtClean="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1−</m:t>
                            </m:r>
                            <m:rad>
                              <m:radPr>
                                <m:degHide m:val="on"/>
                                <m:ctrlPr>
                                  <a:rPr lang="en-US" sz="1600" b="0" i="1" smtClean="0">
                                    <a:solidFill>
                                      <a:srgbClr val="29292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x</m:t>
                                </m:r>
                              </m:e>
                            </m:rad>
                          </m:e>
                        </m:d>
                      </m:e>
                      <m:sub/>
                      <m:sup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29292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16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sup>
                    </m:sSubSup>
                    <m:r>
                      <a:rPr lang="en-US" sz="1600" b="0" i="0" smtClean="0">
                        <a:solidFill>
                          <a:srgbClr val="292929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600" b="0" dirty="0">
                    <a:solidFill>
                      <a:srgbClr val="292929"/>
                    </a:solidFill>
                  </a:rPr>
                  <a:t> </a:t>
                </a:r>
                <a:r>
                  <a:rPr lang="en-US" sz="1600" dirty="0">
                    <a:solidFill>
                      <a:srgbClr val="292929"/>
                    </a:solidFill>
                  </a:rPr>
                  <a:t>preserves desired Regge-like behavior at low x and high x (with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292929"/>
                    </a:solidFill>
                  </a:rPr>
                  <a:t>&gt;0)</a:t>
                </a:r>
              </a:p>
              <a:p>
                <a:r>
                  <a:rPr lang="en-US" sz="1600" dirty="0">
                    <a:solidFill>
                      <a:srgbClr val="292929"/>
                    </a:solidFill>
                  </a:rPr>
                  <a:t>Express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292929"/>
                        </a:solidFill>
                        <a:latin typeface="Cambria Math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292929"/>
                        </a:solidFill>
                        <a:latin typeface="Cambria Math"/>
                      </a:rPr>
                      <m:t>𝑧</m:t>
                    </m:r>
                    <m:r>
                      <a:rPr lang="en-US" sz="1600" b="0" i="1" smtClean="0">
                        <a:solidFill>
                          <a:srgbClr val="292929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292929"/>
                    </a:solidFill>
                  </a:rPr>
                  <a:t> as a linear combination of Bernstein polynomials:</a:t>
                </a:r>
              </a:p>
              <a:p>
                <a:pPr marL="0" indent="0">
                  <a:buNone/>
                </a:pPr>
                <a:endParaRPr lang="en-US" sz="1600" dirty="0">
                  <a:solidFill>
                    <a:srgbClr val="292929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292929"/>
                          </a:solidFill>
                          <a:latin typeface="Cambria Math"/>
                        </a:rPr>
                        <m:t>, 4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292929"/>
                          </a:solidFill>
                          <a:latin typeface="Cambria Math"/>
                        </a:rPr>
                        <m:t>, 6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29292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292929"/>
                          </a:solidFill>
                          <a:latin typeface="Cambria Math"/>
                        </a:rPr>
                        <m:t> ,4</m:t>
                      </m:r>
                      <m:r>
                        <a:rPr lang="en-US" sz="1600" b="0" i="1" smtClean="0">
                          <a:solidFill>
                            <a:srgbClr val="292929"/>
                          </a:solidFill>
                          <a:latin typeface="Cambria Math"/>
                        </a:rPr>
                        <m:t>𝑧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29292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292929"/>
                          </a:solidFill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29292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292929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200" dirty="0">
                  <a:solidFill>
                    <a:srgbClr val="292929"/>
                  </a:solidFill>
                </a:endParaRPr>
              </a:p>
              <a:p>
                <a:pPr marL="0" indent="0">
                  <a:buNone/>
                </a:pPr>
                <a:endParaRPr lang="en-US" sz="1200" dirty="0">
                  <a:solidFill>
                    <a:srgbClr val="292929"/>
                  </a:solidFill>
                </a:endParaRPr>
              </a:p>
              <a:p>
                <a:pPr lvl="1"/>
                <a:r>
                  <a:rPr lang="en-US" sz="1600" dirty="0">
                    <a:solidFill>
                      <a:srgbClr val="292929"/>
                    </a:solidFill>
                  </a:rPr>
                  <a:t>each basis polynomial has a single peak, with peaks at different values of z; reduces correlations among parameters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34176" y="796925"/>
                <a:ext cx="8382000" cy="5624298"/>
              </a:xfrm>
              <a:blipFill>
                <a:blip r:embed="rId2"/>
                <a:stretch>
                  <a:fillRect l="-291" t="-325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2018-09-10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P. Nadolsky, ECT* workshop "Mapping PDFs and PDAs"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F5CD15-EFFF-47AB-BF6A-3BD232391A31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9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910" y="482284"/>
            <a:ext cx="8538210" cy="1114287"/>
          </a:xfrm>
        </p:spPr>
        <p:txBody>
          <a:bodyPr>
            <a:normAutofit/>
          </a:bodyPr>
          <a:lstStyle/>
          <a:p>
            <a:r>
              <a:rPr lang="en-US" dirty="0"/>
              <a:t>(N+1)-dim. perspective </a:t>
            </a:r>
            <a:br>
              <a:rPr lang="en-US" dirty="0"/>
            </a:br>
            <a:r>
              <a:rPr lang="en-US" dirty="0"/>
              <a:t>eliminates wrong N-dim. solutions</a:t>
            </a:r>
          </a:p>
        </p:txBody>
      </p:sp>
      <p:pic>
        <p:nvPicPr>
          <p:cNvPr id="1028" name="Picture 4" descr="http://media.techeblog.com/images/anamorphic-3d-illusion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6" t="28444" r="1"/>
          <a:stretch/>
        </p:blipFill>
        <p:spPr bwMode="auto">
          <a:xfrm>
            <a:off x="1885950" y="1672046"/>
            <a:ext cx="5326380" cy="422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596020-EEA9-4D3C-B87B-000380D57995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2018-09-10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P. Nadolsky, ECT* workshop "Mapping PDFs and PDAs"</a:t>
            </a: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2018-09-10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P. Nadolsky, ECT* workshop "Mapping PDFs and PDAs"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1BA8A-B252-41B4-9EBD-47EF7D1734B1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785813" y="1117600"/>
            <a:ext cx="7439025" cy="4421188"/>
            <a:chOff x="495" y="704"/>
            <a:chExt cx="4686" cy="2785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95" y="704"/>
              <a:ext cx="4686" cy="2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" y="704"/>
              <a:ext cx="4690" cy="2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265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685043"/>
              </a:xfrm>
            </p:spPr>
            <p:txBody>
              <a:bodyPr/>
              <a:lstStyle/>
              <a:p>
                <a:r>
                  <a:rPr lang="en-US" sz="2400" dirty="0"/>
                  <a:t>CJ15: DIS data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&gt;1.3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&gt;3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685043"/>
              </a:xfrm>
              <a:blipFill>
                <a:blip r:embed="rId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 descr="http://inspirehep.net/record/1206325/files/fig_DIS_ps_log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95"/>
          <a:stretch/>
        </p:blipFill>
        <p:spPr bwMode="auto">
          <a:xfrm>
            <a:off x="161503" y="959681"/>
            <a:ext cx="4410497" cy="43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3402957" y="3611301"/>
            <a:ext cx="1169043" cy="140053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29336" y="5073690"/>
                <a:ext cx="151628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Additional constraints 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𝑢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336" y="5073690"/>
                <a:ext cx="1516284" cy="923330"/>
              </a:xfrm>
              <a:prstGeom prst="rect">
                <a:avLst/>
              </a:prstGeom>
              <a:blipFill>
                <a:blip r:embed="rId8"/>
                <a:stretch>
                  <a:fillRect l="-3629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5"/>
          <p:cNvGrpSpPr>
            <a:grpSpLocks noChangeAspect="1"/>
          </p:cNvGrpSpPr>
          <p:nvPr/>
        </p:nvGrpSpPr>
        <p:grpSpPr bwMode="auto">
          <a:xfrm>
            <a:off x="4572000" y="1113762"/>
            <a:ext cx="3803650" cy="3079751"/>
            <a:chOff x="2880" y="687"/>
            <a:chExt cx="2396" cy="1940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/>
          </p:nvSpPr>
          <p:spPr bwMode="auto">
            <a:xfrm>
              <a:off x="3078" y="818"/>
              <a:ext cx="2196" cy="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687"/>
              <a:ext cx="2396" cy="1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AutoShape 8"/>
          <p:cNvSpPr>
            <a:spLocks noChangeAspect="1" noChangeArrowheads="1" noTextEdit="1"/>
          </p:cNvSpPr>
          <p:nvPr/>
        </p:nvSpPr>
        <p:spPr bwMode="auto">
          <a:xfrm>
            <a:off x="5055183" y="3379807"/>
            <a:ext cx="3607874" cy="307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0" y="3394196"/>
            <a:ext cx="3800475" cy="26143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8282" y="5891334"/>
            <a:ext cx="4481392" cy="37118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2018-09-10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P. Nadolsky, ECT* workshop "Mapping PDFs and PDAs"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1BA8A-B252-41B4-9EBD-47EF7D1734B1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87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9971"/>
            <a:ext cx="8229600" cy="1143000"/>
          </a:xfrm>
        </p:spPr>
        <p:txBody>
          <a:bodyPr/>
          <a:lstStyle/>
          <a:p>
            <a:r>
              <a:rPr lang="en-US" dirty="0"/>
              <a:t>Flavor composition of PDFs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2018-09-10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P. Nadolsky, ECT* workshop "Mapping PDFs and PDAs"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1BA8A-B252-41B4-9EBD-47EF7D1734B1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6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dirty="0"/>
              <a:t>SU(2) and charge symmetry breaking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5355" y="1752600"/>
                <a:ext cx="4682320" cy="4163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𝑑</m:t>
                        </m:r>
                      </m:e>
                    </m:acc>
                    <m:d>
                      <m:dPr>
                        <m:ctrlP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≠</m:t>
                    </m:r>
                    <m:acc>
                      <m:accPr>
                        <m:chr m:val="̅"/>
                        <m:ctrlP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,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𝑞</m:t>
                    </m:r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)≠</m:t>
                    </m:r>
                    <m:acc>
                      <m:accPr>
                        <m:chr m:val="̅"/>
                        <m:ctrlP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𝑞</m:t>
                        </m:r>
                      </m:e>
                    </m:acc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May be caused by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DGLAP evolution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Fermi motion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Electromagnetic effects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Nonperturbative meson fluctuations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Chiral symmetry breaking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Instantons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…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55" y="1752600"/>
                <a:ext cx="4682320" cy="4163127"/>
              </a:xfrm>
              <a:prstGeom prst="rect">
                <a:avLst/>
              </a:prstGeom>
              <a:blipFill rotWithShape="1">
                <a:blip r:embed="rId2"/>
                <a:stretch>
                  <a:fillRect l="-2083" b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892456" cy="402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2018-09-10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P. Nadolsky, ECT* workshop "Mapping PDFs and PDAs"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1BA8A-B252-41B4-9EBD-47EF7D1734B1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8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90866" y="152400"/>
                <a:ext cx="8458200" cy="1143000"/>
              </a:xfrm>
            </p:spPr>
            <p:txBody>
              <a:bodyPr/>
              <a:lstStyle/>
              <a:p>
                <a:r>
                  <a:rPr lang="en-US" dirty="0"/>
                  <a:t>Extrinsic and intrinsic sea PDFs </a:t>
                </a:r>
                <a:br>
                  <a:rPr lang="en-US" dirty="0"/>
                </a:b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𝑞</m:t>
                        </m:r>
                      </m:e>
                    </m:acc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𝑑</m:t>
                        </m:r>
                      </m:e>
                    </m:acc>
                    <m:r>
                      <a:rPr lang="en-US" sz="2400" b="0" i="1" dirty="0" smtClean="0">
                        <a:latin typeface="Cambria Math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𝑠</m:t>
                        </m:r>
                      </m:e>
                    </m:acc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sz="2400" b="0" i="1" dirty="0" smtClean="0">
                        <a:latin typeface="Cambria Math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sz="24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90866" y="152400"/>
                <a:ext cx="8458200" cy="1143000"/>
              </a:xfrm>
              <a:blipFill rotWithShape="1">
                <a:blip r:embed="rId2"/>
                <a:stretch>
                  <a:fillRect b="-4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03270" y="1433034"/>
            <a:ext cx="78008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“Extrinsic” sea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(maps on disconnected diagrams of lattice QCD for both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heavy and light flavors?)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“Intrinsic” sea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(excited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Fock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nonpert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states, maps on connected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diagrams of lattice QCD?)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58684" y="2356828"/>
            <a:ext cx="2070857" cy="1391445"/>
            <a:chOff x="3664993" y="1353458"/>
            <a:chExt cx="2070857" cy="1391445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>
              <a:off x="3817393" y="2592503"/>
              <a:ext cx="972404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3810000" y="2114831"/>
              <a:ext cx="979796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Freeform 25"/>
            <p:cNvSpPr/>
            <p:nvPr/>
          </p:nvSpPr>
          <p:spPr bwMode="auto">
            <a:xfrm rot="19729505">
              <a:off x="4275341" y="1856961"/>
              <a:ext cx="504967" cy="177519"/>
            </a:xfrm>
            <a:custGeom>
              <a:avLst/>
              <a:gdLst>
                <a:gd name="connsiteX0" fmla="*/ 0 w 668740"/>
                <a:gd name="connsiteY0" fmla="*/ 177519 h 177519"/>
                <a:gd name="connsiteX1" fmla="*/ 150125 w 668740"/>
                <a:gd name="connsiteY1" fmla="*/ 98 h 177519"/>
                <a:gd name="connsiteX2" fmla="*/ 327546 w 668740"/>
                <a:gd name="connsiteY2" fmla="*/ 150224 h 177519"/>
                <a:gd name="connsiteX3" fmla="*/ 504967 w 668740"/>
                <a:gd name="connsiteY3" fmla="*/ 98 h 177519"/>
                <a:gd name="connsiteX4" fmla="*/ 668740 w 668740"/>
                <a:gd name="connsiteY4" fmla="*/ 177519 h 177519"/>
                <a:gd name="connsiteX5" fmla="*/ 668740 w 668740"/>
                <a:gd name="connsiteY5" fmla="*/ 177519 h 177519"/>
                <a:gd name="connsiteX0" fmla="*/ 0 w 668740"/>
                <a:gd name="connsiteY0" fmla="*/ 177519 h 177519"/>
                <a:gd name="connsiteX1" fmla="*/ 150125 w 668740"/>
                <a:gd name="connsiteY1" fmla="*/ 98 h 177519"/>
                <a:gd name="connsiteX2" fmla="*/ 327546 w 668740"/>
                <a:gd name="connsiteY2" fmla="*/ 150224 h 177519"/>
                <a:gd name="connsiteX3" fmla="*/ 504967 w 668740"/>
                <a:gd name="connsiteY3" fmla="*/ 98 h 177519"/>
                <a:gd name="connsiteX4" fmla="*/ 668740 w 668740"/>
                <a:gd name="connsiteY4" fmla="*/ 177519 h 177519"/>
                <a:gd name="connsiteX0" fmla="*/ 0 w 504967"/>
                <a:gd name="connsiteY0" fmla="*/ 177519 h 177519"/>
                <a:gd name="connsiteX1" fmla="*/ 150125 w 504967"/>
                <a:gd name="connsiteY1" fmla="*/ 98 h 177519"/>
                <a:gd name="connsiteX2" fmla="*/ 327546 w 504967"/>
                <a:gd name="connsiteY2" fmla="*/ 150224 h 177519"/>
                <a:gd name="connsiteX3" fmla="*/ 504967 w 504967"/>
                <a:gd name="connsiteY3" fmla="*/ 98 h 17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967" h="177519">
                  <a:moveTo>
                    <a:pt x="0" y="177519"/>
                  </a:moveTo>
                  <a:cubicBezTo>
                    <a:pt x="47767" y="91083"/>
                    <a:pt x="95534" y="4647"/>
                    <a:pt x="150125" y="98"/>
                  </a:cubicBezTo>
                  <a:cubicBezTo>
                    <a:pt x="204716" y="-4451"/>
                    <a:pt x="268406" y="150224"/>
                    <a:pt x="327546" y="150224"/>
                  </a:cubicBezTo>
                  <a:cubicBezTo>
                    <a:pt x="386686" y="150224"/>
                    <a:pt x="448101" y="-4451"/>
                    <a:pt x="504967" y="98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3817392" y="2363903"/>
              <a:ext cx="972404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Oval 19"/>
            <p:cNvSpPr/>
            <p:nvPr/>
          </p:nvSpPr>
          <p:spPr bwMode="auto">
            <a:xfrm>
              <a:off x="3664993" y="1906703"/>
              <a:ext cx="304800" cy="838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>
              <a:off x="4637396" y="1744766"/>
              <a:ext cx="381000" cy="2009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4964942" y="1913877"/>
              <a:ext cx="381000" cy="2009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>
              <a:off x="5046703" y="1451641"/>
              <a:ext cx="308337" cy="16193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Arrow Connector 36"/>
            <p:cNvCxnSpPr/>
            <p:nvPr/>
          </p:nvCxnSpPr>
          <p:spPr bwMode="auto">
            <a:xfrm flipH="1">
              <a:off x="4718324" y="1538125"/>
              <a:ext cx="437118" cy="2009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24" name="TextBox 30723"/>
                <p:cNvSpPr txBox="1"/>
                <p:nvPr/>
              </p:nvSpPr>
              <p:spPr>
                <a:xfrm>
                  <a:off x="5355040" y="1353458"/>
                  <a:ext cx="3808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𝑞</m:t>
                            </m:r>
                          </m:e>
                        </m:acc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724" name="TextBox 307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5040" y="1353458"/>
                  <a:ext cx="38081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732" name="TextBox 30731"/>
            <p:cNvSpPr txBox="1"/>
            <p:nvPr/>
          </p:nvSpPr>
          <p:spPr>
            <a:xfrm>
              <a:off x="3677503" y="2114831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89504" y="4878134"/>
            <a:ext cx="1559629" cy="1070111"/>
            <a:chOff x="2960337" y="4838518"/>
            <a:chExt cx="1559629" cy="1070111"/>
          </a:xfrm>
        </p:grpSpPr>
        <p:grpSp>
          <p:nvGrpSpPr>
            <p:cNvPr id="30731" name="Group 30730"/>
            <p:cNvGrpSpPr/>
            <p:nvPr/>
          </p:nvGrpSpPr>
          <p:grpSpPr>
            <a:xfrm>
              <a:off x="2960337" y="4838518"/>
              <a:ext cx="1053331" cy="1005824"/>
              <a:chOff x="-1535879" y="5138621"/>
              <a:chExt cx="1053331" cy="1005824"/>
            </a:xfrm>
          </p:grpSpPr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-1410286" y="5649010"/>
                <a:ext cx="489898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Arrow Connector 42"/>
              <p:cNvCxnSpPr/>
              <p:nvPr/>
            </p:nvCxnSpPr>
            <p:spPr bwMode="auto">
              <a:xfrm>
                <a:off x="-1390872" y="5341430"/>
                <a:ext cx="489898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Straight Arrow Connector 44"/>
              <p:cNvCxnSpPr/>
              <p:nvPr/>
            </p:nvCxnSpPr>
            <p:spPr bwMode="auto">
              <a:xfrm>
                <a:off x="-1390872" y="5486400"/>
                <a:ext cx="489898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Straight Arrow Connector 47"/>
              <p:cNvCxnSpPr/>
              <p:nvPr/>
            </p:nvCxnSpPr>
            <p:spPr bwMode="auto">
              <a:xfrm>
                <a:off x="-965362" y="5649010"/>
                <a:ext cx="462513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Straight Arrow Connector 48"/>
              <p:cNvCxnSpPr/>
              <p:nvPr/>
            </p:nvCxnSpPr>
            <p:spPr bwMode="auto">
              <a:xfrm flipH="1">
                <a:off x="-945060" y="6012592"/>
                <a:ext cx="462512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Straight Arrow Connector 54"/>
              <p:cNvCxnSpPr/>
              <p:nvPr/>
            </p:nvCxnSpPr>
            <p:spPr bwMode="auto">
              <a:xfrm>
                <a:off x="-974203" y="5487312"/>
                <a:ext cx="462513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Straight Arrow Connector 55"/>
              <p:cNvCxnSpPr/>
              <p:nvPr/>
            </p:nvCxnSpPr>
            <p:spPr bwMode="auto">
              <a:xfrm>
                <a:off x="-945061" y="5327782"/>
                <a:ext cx="462513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Straight Arrow Connector 56"/>
              <p:cNvCxnSpPr/>
              <p:nvPr/>
            </p:nvCxnSpPr>
            <p:spPr bwMode="auto">
              <a:xfrm>
                <a:off x="-1434959" y="5839400"/>
                <a:ext cx="489898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Straight Arrow Connector 57"/>
              <p:cNvCxnSpPr/>
              <p:nvPr/>
            </p:nvCxnSpPr>
            <p:spPr bwMode="auto">
              <a:xfrm>
                <a:off x="-1014805" y="5839400"/>
                <a:ext cx="462513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Arrow Connector 59"/>
              <p:cNvCxnSpPr/>
              <p:nvPr/>
            </p:nvCxnSpPr>
            <p:spPr bwMode="auto">
              <a:xfrm>
                <a:off x="-1363487" y="6012592"/>
                <a:ext cx="462513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6" name="Oval 45"/>
              <p:cNvSpPr/>
              <p:nvPr/>
            </p:nvSpPr>
            <p:spPr bwMode="auto">
              <a:xfrm>
                <a:off x="-1535879" y="5138621"/>
                <a:ext cx="304800" cy="1005824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4139156" y="5539297"/>
                  <a:ext cx="3808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𝑞</m:t>
                            </m:r>
                          </m:e>
                        </m:acc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156" y="5539297"/>
                  <a:ext cx="38081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TextBox 65"/>
            <p:cNvSpPr txBox="1"/>
            <p:nvPr/>
          </p:nvSpPr>
          <p:spPr>
            <a:xfrm>
              <a:off x="2964446" y="5169965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52238" y="2405970"/>
            <a:ext cx="3362148" cy="3352801"/>
            <a:chOff x="5552238" y="2405970"/>
            <a:chExt cx="3362148" cy="3352801"/>
          </a:xfrm>
        </p:grpSpPr>
        <p:sp>
          <p:nvSpPr>
            <p:cNvPr id="4" name="Rectangle 3"/>
            <p:cNvSpPr/>
            <p:nvPr/>
          </p:nvSpPr>
          <p:spPr bwMode="auto">
            <a:xfrm>
              <a:off x="5552238" y="2405970"/>
              <a:ext cx="3362148" cy="3352801"/>
            </a:xfrm>
            <a:prstGeom prst="rect">
              <a:avLst/>
            </a:prstGeom>
            <a:solidFill>
              <a:srgbClr val="FFCC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5933238" y="2939370"/>
              <a:ext cx="76200" cy="2286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29292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6009438" y="5225370"/>
              <a:ext cx="25908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29292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Rectangle 11"/>
            <p:cNvSpPr/>
            <p:nvPr/>
          </p:nvSpPr>
          <p:spPr>
            <a:xfrm>
              <a:off x="8446189" y="5258560"/>
              <a:ext cx="3080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9292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95238" y="5349770"/>
              <a:ext cx="5405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9292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0.1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5605959" y="2562921"/>
                  <a:ext cx="75642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0" lang="en-US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29292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292929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𝑞</m:t>
                            </m:r>
                          </m:e>
                        </m:acc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92929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92929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92929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9292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5959" y="2562921"/>
                  <a:ext cx="756425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Freeform 13"/>
            <p:cNvSpPr/>
            <p:nvPr/>
          </p:nvSpPr>
          <p:spPr bwMode="auto">
            <a:xfrm>
              <a:off x="6092461" y="3903881"/>
              <a:ext cx="2565779" cy="1283959"/>
            </a:xfrm>
            <a:custGeom>
              <a:avLst/>
              <a:gdLst>
                <a:gd name="connsiteX0" fmla="*/ 0 w 2156346"/>
                <a:gd name="connsiteY0" fmla="*/ 1143115 h 1143115"/>
                <a:gd name="connsiteX1" fmla="*/ 518615 w 2156346"/>
                <a:gd name="connsiteY1" fmla="*/ 856512 h 1143115"/>
                <a:gd name="connsiteX2" fmla="*/ 805218 w 2156346"/>
                <a:gd name="connsiteY2" fmla="*/ 337897 h 1143115"/>
                <a:gd name="connsiteX3" fmla="*/ 1241946 w 2156346"/>
                <a:gd name="connsiteY3" fmla="*/ 23998 h 1143115"/>
                <a:gd name="connsiteX4" fmla="*/ 1460311 w 2156346"/>
                <a:gd name="connsiteY4" fmla="*/ 92237 h 1143115"/>
                <a:gd name="connsiteX5" fmla="*/ 1965278 w 2156346"/>
                <a:gd name="connsiteY5" fmla="*/ 651795 h 1143115"/>
                <a:gd name="connsiteX6" fmla="*/ 2088108 w 2156346"/>
                <a:gd name="connsiteY6" fmla="*/ 1088523 h 1143115"/>
                <a:gd name="connsiteX7" fmla="*/ 2142699 w 2156346"/>
                <a:gd name="connsiteY7" fmla="*/ 1102171 h 1143115"/>
                <a:gd name="connsiteX8" fmla="*/ 2142699 w 2156346"/>
                <a:gd name="connsiteY8" fmla="*/ 1102171 h 1143115"/>
                <a:gd name="connsiteX9" fmla="*/ 2156346 w 2156346"/>
                <a:gd name="connsiteY9" fmla="*/ 1020285 h 1143115"/>
                <a:gd name="connsiteX0" fmla="*/ 0 w 2429301"/>
                <a:gd name="connsiteY0" fmla="*/ 1306888 h 1306888"/>
                <a:gd name="connsiteX1" fmla="*/ 791570 w 2429301"/>
                <a:gd name="connsiteY1" fmla="*/ 856512 h 1306888"/>
                <a:gd name="connsiteX2" fmla="*/ 1078173 w 2429301"/>
                <a:gd name="connsiteY2" fmla="*/ 337897 h 1306888"/>
                <a:gd name="connsiteX3" fmla="*/ 1514901 w 2429301"/>
                <a:gd name="connsiteY3" fmla="*/ 23998 h 1306888"/>
                <a:gd name="connsiteX4" fmla="*/ 1733266 w 2429301"/>
                <a:gd name="connsiteY4" fmla="*/ 92237 h 1306888"/>
                <a:gd name="connsiteX5" fmla="*/ 2238233 w 2429301"/>
                <a:gd name="connsiteY5" fmla="*/ 651795 h 1306888"/>
                <a:gd name="connsiteX6" fmla="*/ 2361063 w 2429301"/>
                <a:gd name="connsiteY6" fmla="*/ 1088523 h 1306888"/>
                <a:gd name="connsiteX7" fmla="*/ 2415654 w 2429301"/>
                <a:gd name="connsiteY7" fmla="*/ 1102171 h 1306888"/>
                <a:gd name="connsiteX8" fmla="*/ 2415654 w 2429301"/>
                <a:gd name="connsiteY8" fmla="*/ 1102171 h 1306888"/>
                <a:gd name="connsiteX9" fmla="*/ 2429301 w 2429301"/>
                <a:gd name="connsiteY9" fmla="*/ 1020285 h 1306888"/>
                <a:gd name="connsiteX0" fmla="*/ 0 w 2429301"/>
                <a:gd name="connsiteY0" fmla="*/ 1306888 h 1306888"/>
                <a:gd name="connsiteX1" fmla="*/ 791570 w 2429301"/>
                <a:gd name="connsiteY1" fmla="*/ 692739 h 1306888"/>
                <a:gd name="connsiteX2" fmla="*/ 1078173 w 2429301"/>
                <a:gd name="connsiteY2" fmla="*/ 337897 h 1306888"/>
                <a:gd name="connsiteX3" fmla="*/ 1514901 w 2429301"/>
                <a:gd name="connsiteY3" fmla="*/ 23998 h 1306888"/>
                <a:gd name="connsiteX4" fmla="*/ 1733266 w 2429301"/>
                <a:gd name="connsiteY4" fmla="*/ 92237 h 1306888"/>
                <a:gd name="connsiteX5" fmla="*/ 2238233 w 2429301"/>
                <a:gd name="connsiteY5" fmla="*/ 651795 h 1306888"/>
                <a:gd name="connsiteX6" fmla="*/ 2361063 w 2429301"/>
                <a:gd name="connsiteY6" fmla="*/ 1088523 h 1306888"/>
                <a:gd name="connsiteX7" fmla="*/ 2415654 w 2429301"/>
                <a:gd name="connsiteY7" fmla="*/ 1102171 h 1306888"/>
                <a:gd name="connsiteX8" fmla="*/ 2415654 w 2429301"/>
                <a:gd name="connsiteY8" fmla="*/ 1102171 h 1306888"/>
                <a:gd name="connsiteX9" fmla="*/ 2429301 w 2429301"/>
                <a:gd name="connsiteY9" fmla="*/ 1020285 h 1306888"/>
                <a:gd name="connsiteX0" fmla="*/ 0 w 2429301"/>
                <a:gd name="connsiteY0" fmla="*/ 1284226 h 1284226"/>
                <a:gd name="connsiteX1" fmla="*/ 791570 w 2429301"/>
                <a:gd name="connsiteY1" fmla="*/ 670077 h 1284226"/>
                <a:gd name="connsiteX2" fmla="*/ 1078173 w 2429301"/>
                <a:gd name="connsiteY2" fmla="*/ 315235 h 1284226"/>
                <a:gd name="connsiteX3" fmla="*/ 1514901 w 2429301"/>
                <a:gd name="connsiteY3" fmla="*/ 1336 h 1284226"/>
                <a:gd name="connsiteX4" fmla="*/ 2006222 w 2429301"/>
                <a:gd name="connsiteY4" fmla="*/ 219701 h 1284226"/>
                <a:gd name="connsiteX5" fmla="*/ 2238233 w 2429301"/>
                <a:gd name="connsiteY5" fmla="*/ 629133 h 1284226"/>
                <a:gd name="connsiteX6" fmla="*/ 2361063 w 2429301"/>
                <a:gd name="connsiteY6" fmla="*/ 1065861 h 1284226"/>
                <a:gd name="connsiteX7" fmla="*/ 2415654 w 2429301"/>
                <a:gd name="connsiteY7" fmla="*/ 1079509 h 1284226"/>
                <a:gd name="connsiteX8" fmla="*/ 2415654 w 2429301"/>
                <a:gd name="connsiteY8" fmla="*/ 1079509 h 1284226"/>
                <a:gd name="connsiteX9" fmla="*/ 2429301 w 2429301"/>
                <a:gd name="connsiteY9" fmla="*/ 997623 h 1284226"/>
                <a:gd name="connsiteX0" fmla="*/ 0 w 2470244"/>
                <a:gd name="connsiteY0" fmla="*/ 1284226 h 1284226"/>
                <a:gd name="connsiteX1" fmla="*/ 791570 w 2470244"/>
                <a:gd name="connsiteY1" fmla="*/ 670077 h 1284226"/>
                <a:gd name="connsiteX2" fmla="*/ 1078173 w 2470244"/>
                <a:gd name="connsiteY2" fmla="*/ 315235 h 1284226"/>
                <a:gd name="connsiteX3" fmla="*/ 1514901 w 2470244"/>
                <a:gd name="connsiteY3" fmla="*/ 1336 h 1284226"/>
                <a:gd name="connsiteX4" fmla="*/ 2006222 w 2470244"/>
                <a:gd name="connsiteY4" fmla="*/ 219701 h 1284226"/>
                <a:gd name="connsiteX5" fmla="*/ 2238233 w 2470244"/>
                <a:gd name="connsiteY5" fmla="*/ 629133 h 1284226"/>
                <a:gd name="connsiteX6" fmla="*/ 2361063 w 2470244"/>
                <a:gd name="connsiteY6" fmla="*/ 1065861 h 1284226"/>
                <a:gd name="connsiteX7" fmla="*/ 2415654 w 2470244"/>
                <a:gd name="connsiteY7" fmla="*/ 1079509 h 1284226"/>
                <a:gd name="connsiteX8" fmla="*/ 2415654 w 2470244"/>
                <a:gd name="connsiteY8" fmla="*/ 1079509 h 1284226"/>
                <a:gd name="connsiteX9" fmla="*/ 2470244 w 2470244"/>
                <a:gd name="connsiteY9" fmla="*/ 1243283 h 1284226"/>
                <a:gd name="connsiteX0" fmla="*/ 0 w 2920620"/>
                <a:gd name="connsiteY0" fmla="*/ 1284226 h 1461647"/>
                <a:gd name="connsiteX1" fmla="*/ 791570 w 2920620"/>
                <a:gd name="connsiteY1" fmla="*/ 670077 h 1461647"/>
                <a:gd name="connsiteX2" fmla="*/ 1078173 w 2920620"/>
                <a:gd name="connsiteY2" fmla="*/ 315235 h 1461647"/>
                <a:gd name="connsiteX3" fmla="*/ 1514901 w 2920620"/>
                <a:gd name="connsiteY3" fmla="*/ 1336 h 1461647"/>
                <a:gd name="connsiteX4" fmla="*/ 2006222 w 2920620"/>
                <a:gd name="connsiteY4" fmla="*/ 219701 h 1461647"/>
                <a:gd name="connsiteX5" fmla="*/ 2238233 w 2920620"/>
                <a:gd name="connsiteY5" fmla="*/ 629133 h 1461647"/>
                <a:gd name="connsiteX6" fmla="*/ 2361063 w 2920620"/>
                <a:gd name="connsiteY6" fmla="*/ 1065861 h 1461647"/>
                <a:gd name="connsiteX7" fmla="*/ 2415654 w 2920620"/>
                <a:gd name="connsiteY7" fmla="*/ 1079509 h 1461647"/>
                <a:gd name="connsiteX8" fmla="*/ 2415654 w 2920620"/>
                <a:gd name="connsiteY8" fmla="*/ 1079509 h 1461647"/>
                <a:gd name="connsiteX9" fmla="*/ 2920620 w 2920620"/>
                <a:gd name="connsiteY9" fmla="*/ 1461647 h 1461647"/>
                <a:gd name="connsiteX0" fmla="*/ 0 w 2920620"/>
                <a:gd name="connsiteY0" fmla="*/ 1284226 h 1461647"/>
                <a:gd name="connsiteX1" fmla="*/ 791570 w 2920620"/>
                <a:gd name="connsiteY1" fmla="*/ 670077 h 1461647"/>
                <a:gd name="connsiteX2" fmla="*/ 1078173 w 2920620"/>
                <a:gd name="connsiteY2" fmla="*/ 315235 h 1461647"/>
                <a:gd name="connsiteX3" fmla="*/ 1514901 w 2920620"/>
                <a:gd name="connsiteY3" fmla="*/ 1336 h 1461647"/>
                <a:gd name="connsiteX4" fmla="*/ 2006222 w 2920620"/>
                <a:gd name="connsiteY4" fmla="*/ 219701 h 1461647"/>
                <a:gd name="connsiteX5" fmla="*/ 2238233 w 2920620"/>
                <a:gd name="connsiteY5" fmla="*/ 629133 h 1461647"/>
                <a:gd name="connsiteX6" fmla="*/ 2361063 w 2920620"/>
                <a:gd name="connsiteY6" fmla="*/ 1065861 h 1461647"/>
                <a:gd name="connsiteX7" fmla="*/ 2415654 w 2920620"/>
                <a:gd name="connsiteY7" fmla="*/ 1079509 h 1461647"/>
                <a:gd name="connsiteX8" fmla="*/ 2552131 w 2920620"/>
                <a:gd name="connsiteY8" fmla="*/ 1038566 h 1461647"/>
                <a:gd name="connsiteX9" fmla="*/ 2920620 w 2920620"/>
                <a:gd name="connsiteY9" fmla="*/ 1461647 h 1461647"/>
                <a:gd name="connsiteX0" fmla="*/ 0 w 2920620"/>
                <a:gd name="connsiteY0" fmla="*/ 1284226 h 1461647"/>
                <a:gd name="connsiteX1" fmla="*/ 791570 w 2920620"/>
                <a:gd name="connsiteY1" fmla="*/ 670077 h 1461647"/>
                <a:gd name="connsiteX2" fmla="*/ 1078173 w 2920620"/>
                <a:gd name="connsiteY2" fmla="*/ 315235 h 1461647"/>
                <a:gd name="connsiteX3" fmla="*/ 1514901 w 2920620"/>
                <a:gd name="connsiteY3" fmla="*/ 1336 h 1461647"/>
                <a:gd name="connsiteX4" fmla="*/ 2006222 w 2920620"/>
                <a:gd name="connsiteY4" fmla="*/ 219701 h 1461647"/>
                <a:gd name="connsiteX5" fmla="*/ 2238233 w 2920620"/>
                <a:gd name="connsiteY5" fmla="*/ 629133 h 1461647"/>
                <a:gd name="connsiteX6" fmla="*/ 2470245 w 2920620"/>
                <a:gd name="connsiteY6" fmla="*/ 902088 h 1461647"/>
                <a:gd name="connsiteX7" fmla="*/ 2415654 w 2920620"/>
                <a:gd name="connsiteY7" fmla="*/ 1079509 h 1461647"/>
                <a:gd name="connsiteX8" fmla="*/ 2552131 w 2920620"/>
                <a:gd name="connsiteY8" fmla="*/ 1038566 h 1461647"/>
                <a:gd name="connsiteX9" fmla="*/ 2920620 w 2920620"/>
                <a:gd name="connsiteY9" fmla="*/ 1461647 h 1461647"/>
                <a:gd name="connsiteX0" fmla="*/ 0 w 2920620"/>
                <a:gd name="connsiteY0" fmla="*/ 1284226 h 1461647"/>
                <a:gd name="connsiteX1" fmla="*/ 791570 w 2920620"/>
                <a:gd name="connsiteY1" fmla="*/ 670077 h 1461647"/>
                <a:gd name="connsiteX2" fmla="*/ 1078173 w 2920620"/>
                <a:gd name="connsiteY2" fmla="*/ 315235 h 1461647"/>
                <a:gd name="connsiteX3" fmla="*/ 1514901 w 2920620"/>
                <a:gd name="connsiteY3" fmla="*/ 1336 h 1461647"/>
                <a:gd name="connsiteX4" fmla="*/ 2006222 w 2920620"/>
                <a:gd name="connsiteY4" fmla="*/ 219701 h 1461647"/>
                <a:gd name="connsiteX5" fmla="*/ 2238233 w 2920620"/>
                <a:gd name="connsiteY5" fmla="*/ 629133 h 1461647"/>
                <a:gd name="connsiteX6" fmla="*/ 2470245 w 2920620"/>
                <a:gd name="connsiteY6" fmla="*/ 902088 h 1461647"/>
                <a:gd name="connsiteX7" fmla="*/ 2415654 w 2920620"/>
                <a:gd name="connsiteY7" fmla="*/ 1079509 h 1461647"/>
                <a:gd name="connsiteX8" fmla="*/ 2647665 w 2920620"/>
                <a:gd name="connsiteY8" fmla="*/ 1147749 h 1461647"/>
                <a:gd name="connsiteX9" fmla="*/ 2920620 w 2920620"/>
                <a:gd name="connsiteY9" fmla="*/ 1461647 h 1461647"/>
                <a:gd name="connsiteX0" fmla="*/ 0 w 2920620"/>
                <a:gd name="connsiteY0" fmla="*/ 1284226 h 1461647"/>
                <a:gd name="connsiteX1" fmla="*/ 791570 w 2920620"/>
                <a:gd name="connsiteY1" fmla="*/ 670077 h 1461647"/>
                <a:gd name="connsiteX2" fmla="*/ 1078173 w 2920620"/>
                <a:gd name="connsiteY2" fmla="*/ 315235 h 1461647"/>
                <a:gd name="connsiteX3" fmla="*/ 1514901 w 2920620"/>
                <a:gd name="connsiteY3" fmla="*/ 1336 h 1461647"/>
                <a:gd name="connsiteX4" fmla="*/ 2006222 w 2920620"/>
                <a:gd name="connsiteY4" fmla="*/ 219701 h 1461647"/>
                <a:gd name="connsiteX5" fmla="*/ 2238233 w 2920620"/>
                <a:gd name="connsiteY5" fmla="*/ 629133 h 1461647"/>
                <a:gd name="connsiteX6" fmla="*/ 2470245 w 2920620"/>
                <a:gd name="connsiteY6" fmla="*/ 902088 h 1461647"/>
                <a:gd name="connsiteX7" fmla="*/ 2702257 w 2920620"/>
                <a:gd name="connsiteY7" fmla="*/ 1052214 h 1461647"/>
                <a:gd name="connsiteX8" fmla="*/ 2647665 w 2920620"/>
                <a:gd name="connsiteY8" fmla="*/ 1147749 h 1461647"/>
                <a:gd name="connsiteX9" fmla="*/ 2920620 w 2920620"/>
                <a:gd name="connsiteY9" fmla="*/ 1461647 h 1461647"/>
                <a:gd name="connsiteX0" fmla="*/ 0 w 2920620"/>
                <a:gd name="connsiteY0" fmla="*/ 1284226 h 1461647"/>
                <a:gd name="connsiteX1" fmla="*/ 791570 w 2920620"/>
                <a:gd name="connsiteY1" fmla="*/ 670077 h 1461647"/>
                <a:gd name="connsiteX2" fmla="*/ 1078173 w 2920620"/>
                <a:gd name="connsiteY2" fmla="*/ 315235 h 1461647"/>
                <a:gd name="connsiteX3" fmla="*/ 1514901 w 2920620"/>
                <a:gd name="connsiteY3" fmla="*/ 1336 h 1461647"/>
                <a:gd name="connsiteX4" fmla="*/ 2006222 w 2920620"/>
                <a:gd name="connsiteY4" fmla="*/ 219701 h 1461647"/>
                <a:gd name="connsiteX5" fmla="*/ 2238233 w 2920620"/>
                <a:gd name="connsiteY5" fmla="*/ 629133 h 1461647"/>
                <a:gd name="connsiteX6" fmla="*/ 2470245 w 2920620"/>
                <a:gd name="connsiteY6" fmla="*/ 902088 h 1461647"/>
                <a:gd name="connsiteX7" fmla="*/ 2565779 w 2920620"/>
                <a:gd name="connsiteY7" fmla="*/ 1243283 h 1461647"/>
                <a:gd name="connsiteX8" fmla="*/ 2647665 w 2920620"/>
                <a:gd name="connsiteY8" fmla="*/ 1147749 h 1461647"/>
                <a:gd name="connsiteX9" fmla="*/ 2920620 w 2920620"/>
                <a:gd name="connsiteY9" fmla="*/ 1461647 h 1461647"/>
                <a:gd name="connsiteX0" fmla="*/ 0 w 2647665"/>
                <a:gd name="connsiteY0" fmla="*/ 1284226 h 1284226"/>
                <a:gd name="connsiteX1" fmla="*/ 791570 w 2647665"/>
                <a:gd name="connsiteY1" fmla="*/ 670077 h 1284226"/>
                <a:gd name="connsiteX2" fmla="*/ 1078173 w 2647665"/>
                <a:gd name="connsiteY2" fmla="*/ 315235 h 1284226"/>
                <a:gd name="connsiteX3" fmla="*/ 1514901 w 2647665"/>
                <a:gd name="connsiteY3" fmla="*/ 1336 h 1284226"/>
                <a:gd name="connsiteX4" fmla="*/ 2006222 w 2647665"/>
                <a:gd name="connsiteY4" fmla="*/ 219701 h 1284226"/>
                <a:gd name="connsiteX5" fmla="*/ 2238233 w 2647665"/>
                <a:gd name="connsiteY5" fmla="*/ 629133 h 1284226"/>
                <a:gd name="connsiteX6" fmla="*/ 2470245 w 2647665"/>
                <a:gd name="connsiteY6" fmla="*/ 902088 h 1284226"/>
                <a:gd name="connsiteX7" fmla="*/ 2565779 w 2647665"/>
                <a:gd name="connsiteY7" fmla="*/ 1243283 h 1284226"/>
                <a:gd name="connsiteX8" fmla="*/ 2647665 w 2647665"/>
                <a:gd name="connsiteY8" fmla="*/ 1147749 h 1284226"/>
                <a:gd name="connsiteX0" fmla="*/ 0 w 2756847"/>
                <a:gd name="connsiteY0" fmla="*/ 1284226 h 1516239"/>
                <a:gd name="connsiteX1" fmla="*/ 791570 w 2756847"/>
                <a:gd name="connsiteY1" fmla="*/ 670077 h 1516239"/>
                <a:gd name="connsiteX2" fmla="*/ 1078173 w 2756847"/>
                <a:gd name="connsiteY2" fmla="*/ 315235 h 1516239"/>
                <a:gd name="connsiteX3" fmla="*/ 1514901 w 2756847"/>
                <a:gd name="connsiteY3" fmla="*/ 1336 h 1516239"/>
                <a:gd name="connsiteX4" fmla="*/ 2006222 w 2756847"/>
                <a:gd name="connsiteY4" fmla="*/ 219701 h 1516239"/>
                <a:gd name="connsiteX5" fmla="*/ 2238233 w 2756847"/>
                <a:gd name="connsiteY5" fmla="*/ 629133 h 1516239"/>
                <a:gd name="connsiteX6" fmla="*/ 2470245 w 2756847"/>
                <a:gd name="connsiteY6" fmla="*/ 902088 h 1516239"/>
                <a:gd name="connsiteX7" fmla="*/ 2565779 w 2756847"/>
                <a:gd name="connsiteY7" fmla="*/ 1243283 h 1516239"/>
                <a:gd name="connsiteX8" fmla="*/ 2756847 w 2756847"/>
                <a:gd name="connsiteY8" fmla="*/ 1516239 h 1516239"/>
                <a:gd name="connsiteX0" fmla="*/ 0 w 2565779"/>
                <a:gd name="connsiteY0" fmla="*/ 1284226 h 1284226"/>
                <a:gd name="connsiteX1" fmla="*/ 791570 w 2565779"/>
                <a:gd name="connsiteY1" fmla="*/ 670077 h 1284226"/>
                <a:gd name="connsiteX2" fmla="*/ 1078173 w 2565779"/>
                <a:gd name="connsiteY2" fmla="*/ 315235 h 1284226"/>
                <a:gd name="connsiteX3" fmla="*/ 1514901 w 2565779"/>
                <a:gd name="connsiteY3" fmla="*/ 1336 h 1284226"/>
                <a:gd name="connsiteX4" fmla="*/ 2006222 w 2565779"/>
                <a:gd name="connsiteY4" fmla="*/ 219701 h 1284226"/>
                <a:gd name="connsiteX5" fmla="*/ 2238233 w 2565779"/>
                <a:gd name="connsiteY5" fmla="*/ 629133 h 1284226"/>
                <a:gd name="connsiteX6" fmla="*/ 2470245 w 2565779"/>
                <a:gd name="connsiteY6" fmla="*/ 902088 h 1284226"/>
                <a:gd name="connsiteX7" fmla="*/ 2565779 w 2565779"/>
                <a:gd name="connsiteY7" fmla="*/ 1243283 h 1284226"/>
                <a:gd name="connsiteX0" fmla="*/ 0 w 2565779"/>
                <a:gd name="connsiteY0" fmla="*/ 1284226 h 1284226"/>
                <a:gd name="connsiteX1" fmla="*/ 791570 w 2565779"/>
                <a:gd name="connsiteY1" fmla="*/ 670077 h 1284226"/>
                <a:gd name="connsiteX2" fmla="*/ 1078173 w 2565779"/>
                <a:gd name="connsiteY2" fmla="*/ 315235 h 1284226"/>
                <a:gd name="connsiteX3" fmla="*/ 1514901 w 2565779"/>
                <a:gd name="connsiteY3" fmla="*/ 1336 h 1284226"/>
                <a:gd name="connsiteX4" fmla="*/ 2006222 w 2565779"/>
                <a:gd name="connsiteY4" fmla="*/ 219701 h 1284226"/>
                <a:gd name="connsiteX5" fmla="*/ 2238233 w 2565779"/>
                <a:gd name="connsiteY5" fmla="*/ 629133 h 1284226"/>
                <a:gd name="connsiteX6" fmla="*/ 2347415 w 2565779"/>
                <a:gd name="connsiteY6" fmla="*/ 943031 h 1284226"/>
                <a:gd name="connsiteX7" fmla="*/ 2565779 w 2565779"/>
                <a:gd name="connsiteY7" fmla="*/ 1243283 h 1284226"/>
                <a:gd name="connsiteX0" fmla="*/ 0 w 2565779"/>
                <a:gd name="connsiteY0" fmla="*/ 1283863 h 1283863"/>
                <a:gd name="connsiteX1" fmla="*/ 791570 w 2565779"/>
                <a:gd name="connsiteY1" fmla="*/ 669714 h 1283863"/>
                <a:gd name="connsiteX2" fmla="*/ 1078173 w 2565779"/>
                <a:gd name="connsiteY2" fmla="*/ 314872 h 1283863"/>
                <a:gd name="connsiteX3" fmla="*/ 1514901 w 2565779"/>
                <a:gd name="connsiteY3" fmla="*/ 973 h 1283863"/>
                <a:gd name="connsiteX4" fmla="*/ 2006222 w 2565779"/>
                <a:gd name="connsiteY4" fmla="*/ 219338 h 1283863"/>
                <a:gd name="connsiteX5" fmla="*/ 2033517 w 2565779"/>
                <a:gd name="connsiteY5" fmla="*/ 301223 h 1283863"/>
                <a:gd name="connsiteX6" fmla="*/ 2238233 w 2565779"/>
                <a:gd name="connsiteY6" fmla="*/ 628770 h 1283863"/>
                <a:gd name="connsiteX7" fmla="*/ 2347415 w 2565779"/>
                <a:gd name="connsiteY7" fmla="*/ 942668 h 1283863"/>
                <a:gd name="connsiteX8" fmla="*/ 2565779 w 2565779"/>
                <a:gd name="connsiteY8" fmla="*/ 1242920 h 1283863"/>
                <a:gd name="connsiteX0" fmla="*/ 0 w 2565779"/>
                <a:gd name="connsiteY0" fmla="*/ 1283863 h 1283863"/>
                <a:gd name="connsiteX1" fmla="*/ 791570 w 2565779"/>
                <a:gd name="connsiteY1" fmla="*/ 669714 h 1283863"/>
                <a:gd name="connsiteX2" fmla="*/ 1078173 w 2565779"/>
                <a:gd name="connsiteY2" fmla="*/ 314872 h 1283863"/>
                <a:gd name="connsiteX3" fmla="*/ 1514901 w 2565779"/>
                <a:gd name="connsiteY3" fmla="*/ 973 h 1283863"/>
                <a:gd name="connsiteX4" fmla="*/ 2006222 w 2565779"/>
                <a:gd name="connsiteY4" fmla="*/ 219338 h 1283863"/>
                <a:gd name="connsiteX5" fmla="*/ 2033517 w 2565779"/>
                <a:gd name="connsiteY5" fmla="*/ 301223 h 1283863"/>
                <a:gd name="connsiteX6" fmla="*/ 2169994 w 2565779"/>
                <a:gd name="connsiteY6" fmla="*/ 697008 h 1283863"/>
                <a:gd name="connsiteX7" fmla="*/ 2347415 w 2565779"/>
                <a:gd name="connsiteY7" fmla="*/ 942668 h 1283863"/>
                <a:gd name="connsiteX8" fmla="*/ 2565779 w 2565779"/>
                <a:gd name="connsiteY8" fmla="*/ 1242920 h 1283863"/>
                <a:gd name="connsiteX0" fmla="*/ 0 w 2565779"/>
                <a:gd name="connsiteY0" fmla="*/ 1283863 h 1283863"/>
                <a:gd name="connsiteX1" fmla="*/ 791570 w 2565779"/>
                <a:gd name="connsiteY1" fmla="*/ 669714 h 1283863"/>
                <a:gd name="connsiteX2" fmla="*/ 1078173 w 2565779"/>
                <a:gd name="connsiteY2" fmla="*/ 314872 h 1283863"/>
                <a:gd name="connsiteX3" fmla="*/ 1514901 w 2565779"/>
                <a:gd name="connsiteY3" fmla="*/ 973 h 1283863"/>
                <a:gd name="connsiteX4" fmla="*/ 1856096 w 2565779"/>
                <a:gd name="connsiteY4" fmla="*/ 219338 h 1283863"/>
                <a:gd name="connsiteX5" fmla="*/ 2033517 w 2565779"/>
                <a:gd name="connsiteY5" fmla="*/ 301223 h 1283863"/>
                <a:gd name="connsiteX6" fmla="*/ 2169994 w 2565779"/>
                <a:gd name="connsiteY6" fmla="*/ 697008 h 1283863"/>
                <a:gd name="connsiteX7" fmla="*/ 2347415 w 2565779"/>
                <a:gd name="connsiteY7" fmla="*/ 942668 h 1283863"/>
                <a:gd name="connsiteX8" fmla="*/ 2565779 w 2565779"/>
                <a:gd name="connsiteY8" fmla="*/ 1242920 h 1283863"/>
                <a:gd name="connsiteX0" fmla="*/ 0 w 2565779"/>
                <a:gd name="connsiteY0" fmla="*/ 1283959 h 1283959"/>
                <a:gd name="connsiteX1" fmla="*/ 791570 w 2565779"/>
                <a:gd name="connsiteY1" fmla="*/ 669810 h 1283959"/>
                <a:gd name="connsiteX2" fmla="*/ 1078173 w 2565779"/>
                <a:gd name="connsiteY2" fmla="*/ 314968 h 1283959"/>
                <a:gd name="connsiteX3" fmla="*/ 1514901 w 2565779"/>
                <a:gd name="connsiteY3" fmla="*/ 1069 h 1283959"/>
                <a:gd name="connsiteX4" fmla="*/ 1856096 w 2565779"/>
                <a:gd name="connsiteY4" fmla="*/ 219434 h 1283959"/>
                <a:gd name="connsiteX5" fmla="*/ 1992573 w 2565779"/>
                <a:gd name="connsiteY5" fmla="*/ 410501 h 1283959"/>
                <a:gd name="connsiteX6" fmla="*/ 2169994 w 2565779"/>
                <a:gd name="connsiteY6" fmla="*/ 697104 h 1283959"/>
                <a:gd name="connsiteX7" fmla="*/ 2347415 w 2565779"/>
                <a:gd name="connsiteY7" fmla="*/ 942764 h 1283959"/>
                <a:gd name="connsiteX8" fmla="*/ 2565779 w 2565779"/>
                <a:gd name="connsiteY8" fmla="*/ 1243016 h 128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779" h="1283959">
                  <a:moveTo>
                    <a:pt x="0" y="1283959"/>
                  </a:moveTo>
                  <a:cubicBezTo>
                    <a:pt x="192206" y="1207759"/>
                    <a:pt x="611874" y="831309"/>
                    <a:pt x="791570" y="669810"/>
                  </a:cubicBezTo>
                  <a:cubicBezTo>
                    <a:pt x="971266" y="508311"/>
                    <a:pt x="957618" y="426425"/>
                    <a:pt x="1078173" y="314968"/>
                  </a:cubicBezTo>
                  <a:cubicBezTo>
                    <a:pt x="1198728" y="203511"/>
                    <a:pt x="1385247" y="16991"/>
                    <a:pt x="1514901" y="1069"/>
                  </a:cubicBezTo>
                  <a:cubicBezTo>
                    <a:pt x="1644555" y="-14853"/>
                    <a:pt x="1776484" y="151195"/>
                    <a:pt x="1856096" y="219434"/>
                  </a:cubicBezTo>
                  <a:cubicBezTo>
                    <a:pt x="1935708" y="287673"/>
                    <a:pt x="1953905" y="342262"/>
                    <a:pt x="1992573" y="410501"/>
                  </a:cubicBezTo>
                  <a:cubicBezTo>
                    <a:pt x="2031242" y="478740"/>
                    <a:pt x="2110854" y="608394"/>
                    <a:pt x="2169994" y="697104"/>
                  </a:cubicBezTo>
                  <a:cubicBezTo>
                    <a:pt x="2229134" y="785814"/>
                    <a:pt x="2281451" y="851779"/>
                    <a:pt x="2347415" y="942764"/>
                  </a:cubicBezTo>
                  <a:cubicBezTo>
                    <a:pt x="2413379" y="1033749"/>
                    <a:pt x="2518012" y="1140658"/>
                    <a:pt x="2565779" y="1243016"/>
                  </a:cubicBezTo>
                </a:path>
              </a:pathLst>
            </a:custGeom>
            <a:noFill/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 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Intrinsic</a:t>
              </a: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147053" y="3031491"/>
              <a:ext cx="2519952" cy="2115884"/>
            </a:xfrm>
            <a:custGeom>
              <a:avLst/>
              <a:gdLst>
                <a:gd name="connsiteX0" fmla="*/ 0 w 2600908"/>
                <a:gd name="connsiteY0" fmla="*/ 0 h 2061804"/>
                <a:gd name="connsiteX1" fmla="*/ 286603 w 2600908"/>
                <a:gd name="connsiteY1" fmla="*/ 423081 h 2061804"/>
                <a:gd name="connsiteX2" fmla="*/ 668741 w 2600908"/>
                <a:gd name="connsiteY2" fmla="*/ 1037230 h 2061804"/>
                <a:gd name="connsiteX3" fmla="*/ 1351129 w 2600908"/>
                <a:gd name="connsiteY3" fmla="*/ 1596788 h 2061804"/>
                <a:gd name="connsiteX4" fmla="*/ 1937982 w 2600908"/>
                <a:gd name="connsiteY4" fmla="*/ 1787857 h 2061804"/>
                <a:gd name="connsiteX5" fmla="*/ 2538484 w 2600908"/>
                <a:gd name="connsiteY5" fmla="*/ 2019869 h 2061804"/>
                <a:gd name="connsiteX6" fmla="*/ 2552132 w 2600908"/>
                <a:gd name="connsiteY6" fmla="*/ 2060812 h 2061804"/>
                <a:gd name="connsiteX0" fmla="*/ 0 w 2601838"/>
                <a:gd name="connsiteY0" fmla="*/ 0 h 2061293"/>
                <a:gd name="connsiteX1" fmla="*/ 286603 w 2601838"/>
                <a:gd name="connsiteY1" fmla="*/ 423081 h 2061293"/>
                <a:gd name="connsiteX2" fmla="*/ 668741 w 2601838"/>
                <a:gd name="connsiteY2" fmla="*/ 1037230 h 2061293"/>
                <a:gd name="connsiteX3" fmla="*/ 1351129 w 2601838"/>
                <a:gd name="connsiteY3" fmla="*/ 1596788 h 2061293"/>
                <a:gd name="connsiteX4" fmla="*/ 1924334 w 2601838"/>
                <a:gd name="connsiteY4" fmla="*/ 1828800 h 2061293"/>
                <a:gd name="connsiteX5" fmla="*/ 2538484 w 2601838"/>
                <a:gd name="connsiteY5" fmla="*/ 2019869 h 2061293"/>
                <a:gd name="connsiteX6" fmla="*/ 2552132 w 2601838"/>
                <a:gd name="connsiteY6" fmla="*/ 2060812 h 2061293"/>
                <a:gd name="connsiteX0" fmla="*/ 0 w 2547247"/>
                <a:gd name="connsiteY0" fmla="*/ 0 h 2115884"/>
                <a:gd name="connsiteX1" fmla="*/ 232012 w 2547247"/>
                <a:gd name="connsiteY1" fmla="*/ 477672 h 2115884"/>
                <a:gd name="connsiteX2" fmla="*/ 614150 w 2547247"/>
                <a:gd name="connsiteY2" fmla="*/ 1091821 h 2115884"/>
                <a:gd name="connsiteX3" fmla="*/ 1296538 w 2547247"/>
                <a:gd name="connsiteY3" fmla="*/ 1651379 h 2115884"/>
                <a:gd name="connsiteX4" fmla="*/ 1869743 w 2547247"/>
                <a:gd name="connsiteY4" fmla="*/ 1883391 h 2115884"/>
                <a:gd name="connsiteX5" fmla="*/ 2483893 w 2547247"/>
                <a:gd name="connsiteY5" fmla="*/ 2074460 h 2115884"/>
                <a:gd name="connsiteX6" fmla="*/ 2497541 w 2547247"/>
                <a:gd name="connsiteY6" fmla="*/ 2115403 h 2115884"/>
                <a:gd name="connsiteX0" fmla="*/ 0 w 2519952"/>
                <a:gd name="connsiteY0" fmla="*/ 0 h 2115884"/>
                <a:gd name="connsiteX1" fmla="*/ 204717 w 2519952"/>
                <a:gd name="connsiteY1" fmla="*/ 477672 h 2115884"/>
                <a:gd name="connsiteX2" fmla="*/ 586855 w 2519952"/>
                <a:gd name="connsiteY2" fmla="*/ 1091821 h 2115884"/>
                <a:gd name="connsiteX3" fmla="*/ 1269243 w 2519952"/>
                <a:gd name="connsiteY3" fmla="*/ 1651379 h 2115884"/>
                <a:gd name="connsiteX4" fmla="*/ 1842448 w 2519952"/>
                <a:gd name="connsiteY4" fmla="*/ 1883391 h 2115884"/>
                <a:gd name="connsiteX5" fmla="*/ 2456598 w 2519952"/>
                <a:gd name="connsiteY5" fmla="*/ 2074460 h 2115884"/>
                <a:gd name="connsiteX6" fmla="*/ 2470246 w 2519952"/>
                <a:gd name="connsiteY6" fmla="*/ 2115403 h 211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9952" h="2115884">
                  <a:moveTo>
                    <a:pt x="0" y="0"/>
                  </a:moveTo>
                  <a:cubicBezTo>
                    <a:pt x="87573" y="125104"/>
                    <a:pt x="106908" y="295702"/>
                    <a:pt x="204717" y="477672"/>
                  </a:cubicBezTo>
                  <a:cubicBezTo>
                    <a:pt x="302526" y="659642"/>
                    <a:pt x="409434" y="896203"/>
                    <a:pt x="586855" y="1091821"/>
                  </a:cubicBezTo>
                  <a:cubicBezTo>
                    <a:pt x="764276" y="1287439"/>
                    <a:pt x="1059978" y="1519451"/>
                    <a:pt x="1269243" y="1651379"/>
                  </a:cubicBezTo>
                  <a:cubicBezTo>
                    <a:pt x="1478509" y="1783307"/>
                    <a:pt x="1644556" y="1812878"/>
                    <a:pt x="1842448" y="1883391"/>
                  </a:cubicBezTo>
                  <a:cubicBezTo>
                    <a:pt x="2040340" y="1953904"/>
                    <a:pt x="2351965" y="2035791"/>
                    <a:pt x="2456598" y="2074460"/>
                  </a:cubicBezTo>
                  <a:cubicBezTo>
                    <a:pt x="2561231" y="2113129"/>
                    <a:pt x="2514601" y="2117678"/>
                    <a:pt x="2470246" y="2115403"/>
                  </a:cubicBezTo>
                </a:path>
              </a:pathLst>
            </a:custGeom>
            <a:noFill/>
            <a:ln w="28575" cap="flat" cmpd="sng" algn="ctr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  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Extrinsic</a:t>
              </a: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6175717" y="3024554"/>
              <a:ext cx="2433711" cy="1997612"/>
            </a:xfrm>
            <a:custGeom>
              <a:avLst/>
              <a:gdLst>
                <a:gd name="connsiteX0" fmla="*/ 0 w 2433711"/>
                <a:gd name="connsiteY0" fmla="*/ 0 h 1997612"/>
                <a:gd name="connsiteX1" fmla="*/ 182880 w 2433711"/>
                <a:gd name="connsiteY1" fmla="*/ 422031 h 1997612"/>
                <a:gd name="connsiteX2" fmla="*/ 182880 w 2433711"/>
                <a:gd name="connsiteY2" fmla="*/ 422031 h 1997612"/>
                <a:gd name="connsiteX3" fmla="*/ 379828 w 2433711"/>
                <a:gd name="connsiteY3" fmla="*/ 717452 h 1997612"/>
                <a:gd name="connsiteX4" fmla="*/ 661181 w 2433711"/>
                <a:gd name="connsiteY4" fmla="*/ 970671 h 1997612"/>
                <a:gd name="connsiteX5" fmla="*/ 970671 w 2433711"/>
                <a:gd name="connsiteY5" fmla="*/ 858129 h 1997612"/>
                <a:gd name="connsiteX6" fmla="*/ 1294228 w 2433711"/>
                <a:gd name="connsiteY6" fmla="*/ 604911 h 1997612"/>
                <a:gd name="connsiteX7" fmla="*/ 1603717 w 2433711"/>
                <a:gd name="connsiteY7" fmla="*/ 534572 h 1997612"/>
                <a:gd name="connsiteX8" fmla="*/ 1927274 w 2433711"/>
                <a:gd name="connsiteY8" fmla="*/ 858129 h 1997612"/>
                <a:gd name="connsiteX9" fmla="*/ 2053883 w 2433711"/>
                <a:gd name="connsiteY9" fmla="*/ 1266092 h 1997612"/>
                <a:gd name="connsiteX10" fmla="*/ 2250831 w 2433711"/>
                <a:gd name="connsiteY10" fmla="*/ 1744394 h 1997612"/>
                <a:gd name="connsiteX11" fmla="*/ 2433711 w 2433711"/>
                <a:gd name="connsiteY11" fmla="*/ 1997612 h 1997612"/>
                <a:gd name="connsiteX0" fmla="*/ 0 w 2433711"/>
                <a:gd name="connsiteY0" fmla="*/ 0 h 1997612"/>
                <a:gd name="connsiteX1" fmla="*/ 182880 w 2433711"/>
                <a:gd name="connsiteY1" fmla="*/ 422031 h 1997612"/>
                <a:gd name="connsiteX2" fmla="*/ 182880 w 2433711"/>
                <a:gd name="connsiteY2" fmla="*/ 422031 h 1997612"/>
                <a:gd name="connsiteX3" fmla="*/ 379828 w 2433711"/>
                <a:gd name="connsiteY3" fmla="*/ 717452 h 1997612"/>
                <a:gd name="connsiteX4" fmla="*/ 661181 w 2433711"/>
                <a:gd name="connsiteY4" fmla="*/ 970671 h 1997612"/>
                <a:gd name="connsiteX5" fmla="*/ 970671 w 2433711"/>
                <a:gd name="connsiteY5" fmla="*/ 858129 h 1997612"/>
                <a:gd name="connsiteX6" fmla="*/ 1294228 w 2433711"/>
                <a:gd name="connsiteY6" fmla="*/ 604911 h 1997612"/>
                <a:gd name="connsiteX7" fmla="*/ 1603717 w 2433711"/>
                <a:gd name="connsiteY7" fmla="*/ 534572 h 1997612"/>
                <a:gd name="connsiteX8" fmla="*/ 1814733 w 2433711"/>
                <a:gd name="connsiteY8" fmla="*/ 829994 h 1997612"/>
                <a:gd name="connsiteX9" fmla="*/ 2053883 w 2433711"/>
                <a:gd name="connsiteY9" fmla="*/ 1266092 h 1997612"/>
                <a:gd name="connsiteX10" fmla="*/ 2250831 w 2433711"/>
                <a:gd name="connsiteY10" fmla="*/ 1744394 h 1997612"/>
                <a:gd name="connsiteX11" fmla="*/ 2433711 w 2433711"/>
                <a:gd name="connsiteY11" fmla="*/ 1997612 h 1997612"/>
                <a:gd name="connsiteX0" fmla="*/ 0 w 2433711"/>
                <a:gd name="connsiteY0" fmla="*/ 0 h 1997612"/>
                <a:gd name="connsiteX1" fmla="*/ 182880 w 2433711"/>
                <a:gd name="connsiteY1" fmla="*/ 422031 h 1997612"/>
                <a:gd name="connsiteX2" fmla="*/ 182880 w 2433711"/>
                <a:gd name="connsiteY2" fmla="*/ 422031 h 1997612"/>
                <a:gd name="connsiteX3" fmla="*/ 379828 w 2433711"/>
                <a:gd name="connsiteY3" fmla="*/ 717452 h 1997612"/>
                <a:gd name="connsiteX4" fmla="*/ 661181 w 2433711"/>
                <a:gd name="connsiteY4" fmla="*/ 970671 h 1997612"/>
                <a:gd name="connsiteX5" fmla="*/ 970671 w 2433711"/>
                <a:gd name="connsiteY5" fmla="*/ 858129 h 1997612"/>
                <a:gd name="connsiteX6" fmla="*/ 1294228 w 2433711"/>
                <a:gd name="connsiteY6" fmla="*/ 604911 h 1997612"/>
                <a:gd name="connsiteX7" fmla="*/ 1547446 w 2433711"/>
                <a:gd name="connsiteY7" fmla="*/ 422030 h 1997612"/>
                <a:gd name="connsiteX8" fmla="*/ 1814733 w 2433711"/>
                <a:gd name="connsiteY8" fmla="*/ 829994 h 1997612"/>
                <a:gd name="connsiteX9" fmla="*/ 2053883 w 2433711"/>
                <a:gd name="connsiteY9" fmla="*/ 1266092 h 1997612"/>
                <a:gd name="connsiteX10" fmla="*/ 2250831 w 2433711"/>
                <a:gd name="connsiteY10" fmla="*/ 1744394 h 1997612"/>
                <a:gd name="connsiteX11" fmla="*/ 2433711 w 2433711"/>
                <a:gd name="connsiteY11" fmla="*/ 1997612 h 1997612"/>
                <a:gd name="connsiteX0" fmla="*/ 0 w 2433711"/>
                <a:gd name="connsiteY0" fmla="*/ 0 h 1997612"/>
                <a:gd name="connsiteX1" fmla="*/ 182880 w 2433711"/>
                <a:gd name="connsiteY1" fmla="*/ 422031 h 1997612"/>
                <a:gd name="connsiteX2" fmla="*/ 182880 w 2433711"/>
                <a:gd name="connsiteY2" fmla="*/ 422031 h 1997612"/>
                <a:gd name="connsiteX3" fmla="*/ 379828 w 2433711"/>
                <a:gd name="connsiteY3" fmla="*/ 717452 h 1997612"/>
                <a:gd name="connsiteX4" fmla="*/ 661181 w 2433711"/>
                <a:gd name="connsiteY4" fmla="*/ 970671 h 1997612"/>
                <a:gd name="connsiteX5" fmla="*/ 970671 w 2433711"/>
                <a:gd name="connsiteY5" fmla="*/ 858129 h 1997612"/>
                <a:gd name="connsiteX6" fmla="*/ 1223889 w 2433711"/>
                <a:gd name="connsiteY6" fmla="*/ 520504 h 1997612"/>
                <a:gd name="connsiteX7" fmla="*/ 1547446 w 2433711"/>
                <a:gd name="connsiteY7" fmla="*/ 422030 h 1997612"/>
                <a:gd name="connsiteX8" fmla="*/ 1814733 w 2433711"/>
                <a:gd name="connsiteY8" fmla="*/ 829994 h 1997612"/>
                <a:gd name="connsiteX9" fmla="*/ 2053883 w 2433711"/>
                <a:gd name="connsiteY9" fmla="*/ 1266092 h 1997612"/>
                <a:gd name="connsiteX10" fmla="*/ 2250831 w 2433711"/>
                <a:gd name="connsiteY10" fmla="*/ 1744394 h 1997612"/>
                <a:gd name="connsiteX11" fmla="*/ 2433711 w 2433711"/>
                <a:gd name="connsiteY11" fmla="*/ 1997612 h 1997612"/>
                <a:gd name="connsiteX0" fmla="*/ 0 w 2433711"/>
                <a:gd name="connsiteY0" fmla="*/ 0 h 1997612"/>
                <a:gd name="connsiteX1" fmla="*/ 182880 w 2433711"/>
                <a:gd name="connsiteY1" fmla="*/ 422031 h 1997612"/>
                <a:gd name="connsiteX2" fmla="*/ 182880 w 2433711"/>
                <a:gd name="connsiteY2" fmla="*/ 422031 h 1997612"/>
                <a:gd name="connsiteX3" fmla="*/ 379828 w 2433711"/>
                <a:gd name="connsiteY3" fmla="*/ 717452 h 1997612"/>
                <a:gd name="connsiteX4" fmla="*/ 661181 w 2433711"/>
                <a:gd name="connsiteY4" fmla="*/ 970671 h 1997612"/>
                <a:gd name="connsiteX5" fmla="*/ 970671 w 2433711"/>
                <a:gd name="connsiteY5" fmla="*/ 858129 h 1997612"/>
                <a:gd name="connsiteX6" fmla="*/ 1237957 w 2433711"/>
                <a:gd name="connsiteY6" fmla="*/ 576775 h 1997612"/>
                <a:gd name="connsiteX7" fmla="*/ 1547446 w 2433711"/>
                <a:gd name="connsiteY7" fmla="*/ 422030 h 1997612"/>
                <a:gd name="connsiteX8" fmla="*/ 1814733 w 2433711"/>
                <a:gd name="connsiteY8" fmla="*/ 829994 h 1997612"/>
                <a:gd name="connsiteX9" fmla="*/ 2053883 w 2433711"/>
                <a:gd name="connsiteY9" fmla="*/ 1266092 h 1997612"/>
                <a:gd name="connsiteX10" fmla="*/ 2250831 w 2433711"/>
                <a:gd name="connsiteY10" fmla="*/ 1744394 h 1997612"/>
                <a:gd name="connsiteX11" fmla="*/ 2433711 w 2433711"/>
                <a:gd name="connsiteY11" fmla="*/ 1997612 h 1997612"/>
                <a:gd name="connsiteX0" fmla="*/ 0 w 2433711"/>
                <a:gd name="connsiteY0" fmla="*/ 0 h 1997612"/>
                <a:gd name="connsiteX1" fmla="*/ 182880 w 2433711"/>
                <a:gd name="connsiteY1" fmla="*/ 422031 h 1997612"/>
                <a:gd name="connsiteX2" fmla="*/ 182880 w 2433711"/>
                <a:gd name="connsiteY2" fmla="*/ 422031 h 1997612"/>
                <a:gd name="connsiteX3" fmla="*/ 379828 w 2433711"/>
                <a:gd name="connsiteY3" fmla="*/ 717452 h 1997612"/>
                <a:gd name="connsiteX4" fmla="*/ 661181 w 2433711"/>
                <a:gd name="connsiteY4" fmla="*/ 970671 h 1997612"/>
                <a:gd name="connsiteX5" fmla="*/ 970671 w 2433711"/>
                <a:gd name="connsiteY5" fmla="*/ 858129 h 1997612"/>
                <a:gd name="connsiteX6" fmla="*/ 1237957 w 2433711"/>
                <a:gd name="connsiteY6" fmla="*/ 576775 h 1997612"/>
                <a:gd name="connsiteX7" fmla="*/ 1547446 w 2433711"/>
                <a:gd name="connsiteY7" fmla="*/ 422030 h 1997612"/>
                <a:gd name="connsiteX8" fmla="*/ 1814733 w 2433711"/>
                <a:gd name="connsiteY8" fmla="*/ 829994 h 1997612"/>
                <a:gd name="connsiteX9" fmla="*/ 2053883 w 2433711"/>
                <a:gd name="connsiteY9" fmla="*/ 1266092 h 1997612"/>
                <a:gd name="connsiteX10" fmla="*/ 2264899 w 2433711"/>
                <a:gd name="connsiteY10" fmla="*/ 1659988 h 1997612"/>
                <a:gd name="connsiteX11" fmla="*/ 2433711 w 2433711"/>
                <a:gd name="connsiteY11" fmla="*/ 1997612 h 1997612"/>
                <a:gd name="connsiteX0" fmla="*/ 0 w 2433711"/>
                <a:gd name="connsiteY0" fmla="*/ 0 h 1997612"/>
                <a:gd name="connsiteX1" fmla="*/ 182880 w 2433711"/>
                <a:gd name="connsiteY1" fmla="*/ 422031 h 1997612"/>
                <a:gd name="connsiteX2" fmla="*/ 182880 w 2433711"/>
                <a:gd name="connsiteY2" fmla="*/ 422031 h 1997612"/>
                <a:gd name="connsiteX3" fmla="*/ 379828 w 2433711"/>
                <a:gd name="connsiteY3" fmla="*/ 717452 h 1997612"/>
                <a:gd name="connsiteX4" fmla="*/ 661181 w 2433711"/>
                <a:gd name="connsiteY4" fmla="*/ 970671 h 1997612"/>
                <a:gd name="connsiteX5" fmla="*/ 970671 w 2433711"/>
                <a:gd name="connsiteY5" fmla="*/ 858129 h 1997612"/>
                <a:gd name="connsiteX6" fmla="*/ 1237957 w 2433711"/>
                <a:gd name="connsiteY6" fmla="*/ 576775 h 1997612"/>
                <a:gd name="connsiteX7" fmla="*/ 1547446 w 2433711"/>
                <a:gd name="connsiteY7" fmla="*/ 422030 h 1997612"/>
                <a:gd name="connsiteX8" fmla="*/ 1871004 w 2433711"/>
                <a:gd name="connsiteY8" fmla="*/ 787791 h 1997612"/>
                <a:gd name="connsiteX9" fmla="*/ 2053883 w 2433711"/>
                <a:gd name="connsiteY9" fmla="*/ 1266092 h 1997612"/>
                <a:gd name="connsiteX10" fmla="*/ 2264899 w 2433711"/>
                <a:gd name="connsiteY10" fmla="*/ 1659988 h 1997612"/>
                <a:gd name="connsiteX11" fmla="*/ 2433711 w 2433711"/>
                <a:gd name="connsiteY11" fmla="*/ 1997612 h 199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33711" h="1997612">
                  <a:moveTo>
                    <a:pt x="0" y="0"/>
                  </a:moveTo>
                  <a:lnTo>
                    <a:pt x="182880" y="422031"/>
                  </a:lnTo>
                  <a:lnTo>
                    <a:pt x="182880" y="422031"/>
                  </a:lnTo>
                  <a:cubicBezTo>
                    <a:pt x="215705" y="471268"/>
                    <a:pt x="300111" y="626012"/>
                    <a:pt x="379828" y="717452"/>
                  </a:cubicBezTo>
                  <a:cubicBezTo>
                    <a:pt x="459545" y="808892"/>
                    <a:pt x="562707" y="947225"/>
                    <a:pt x="661181" y="970671"/>
                  </a:cubicBezTo>
                  <a:cubicBezTo>
                    <a:pt x="759655" y="994117"/>
                    <a:pt x="874542" y="923778"/>
                    <a:pt x="970671" y="858129"/>
                  </a:cubicBezTo>
                  <a:cubicBezTo>
                    <a:pt x="1066800" y="792480"/>
                    <a:pt x="1141828" y="649458"/>
                    <a:pt x="1237957" y="576775"/>
                  </a:cubicBezTo>
                  <a:cubicBezTo>
                    <a:pt x="1334086" y="504092"/>
                    <a:pt x="1441938" y="386861"/>
                    <a:pt x="1547446" y="422030"/>
                  </a:cubicBezTo>
                  <a:cubicBezTo>
                    <a:pt x="1652954" y="457199"/>
                    <a:pt x="1786598" y="647114"/>
                    <a:pt x="1871004" y="787791"/>
                  </a:cubicBezTo>
                  <a:cubicBezTo>
                    <a:pt x="1955410" y="928468"/>
                    <a:pt x="1988234" y="1120726"/>
                    <a:pt x="2053883" y="1266092"/>
                  </a:cubicBezTo>
                  <a:cubicBezTo>
                    <a:pt x="2119532" y="1411458"/>
                    <a:pt x="2201594" y="1538068"/>
                    <a:pt x="2264899" y="1659988"/>
                  </a:cubicBezTo>
                  <a:cubicBezTo>
                    <a:pt x="2328204" y="1781908"/>
                    <a:pt x="2373923" y="1931963"/>
                    <a:pt x="2433711" y="1997612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99163" y="3367273"/>
              <a:ext cx="755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Total</a:t>
              </a:r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2018-09-10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P. Nadolsky, ECT* workshop "Mapping PDFs and PDAs"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1BA8A-B252-41B4-9EBD-47EF7D1734B1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73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1BA8A-B252-41B4-9EBD-47EF7D1734B1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2018-09-10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P. Nadolsky, ECT* workshop "Mapping PDFs and PDAs"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5480453"/>
                <a:ext cx="7990393" cy="671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… can be obtained from Wigner distribution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𝑊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/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𝑝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… provide the baseline input for studies of polarized, nuclear, TMD, … PDFs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80453"/>
                <a:ext cx="7990393" cy="671209"/>
              </a:xfrm>
              <a:prstGeom prst="rect">
                <a:avLst/>
              </a:prstGeom>
              <a:blipFill rotWithShape="1">
                <a:blip r:embed="rId2"/>
                <a:stretch>
                  <a:fillRect l="-610" t="-4545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98878"/>
            <a:ext cx="81629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66" y="152400"/>
            <a:ext cx="8458200" cy="1143000"/>
          </a:xfrm>
        </p:spPr>
        <p:txBody>
          <a:bodyPr/>
          <a:lstStyle/>
          <a:p>
            <a:r>
              <a:rPr lang="en-US" dirty="0"/>
              <a:t>Extrinsic and intrinsic sea PDFs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00334" y="5810858"/>
            <a:ext cx="3315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Liu, Chang, Cheng,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1206.4339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4713" y="2565399"/>
                <a:ext cx="2962873" cy="1577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Smooth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𝑢</m:t>
                        </m:r>
                      </m:e>
                    </m:acc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acc>
                      <m:accPr>
                        <m:chr m:val="̅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𝑑</m:t>
                        </m:r>
                      </m:e>
                    </m:acc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parametrizations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can hide existence of two components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13" y="2565399"/>
                <a:ext cx="2962873" cy="1577804"/>
              </a:xfrm>
              <a:prstGeom prst="rect">
                <a:avLst/>
              </a:prstGeom>
              <a:blipFill>
                <a:blip r:embed="rId2"/>
                <a:stretch>
                  <a:fillRect l="-3292" t="-2317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586" y="955098"/>
            <a:ext cx="5277814" cy="407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2018-09-10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P. Nadolsky, ECT* workshop "Mapping PDFs and PDAs"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1BA8A-B252-41B4-9EBD-47EF7D1734B1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2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990600"/>
          </a:xfrm>
        </p:spPr>
        <p:txBody>
          <a:bodyPr/>
          <a:lstStyle/>
          <a:p>
            <a:r>
              <a:rPr lang="en-US" sz="3200" dirty="0"/>
              <a:t>(Dis)connected topologies in lattice QCD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781799" cy="449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49358" y="5943600"/>
            <a:ext cx="3315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Liu, Chang, Cheng,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1206.4339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2018-09-10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P. Nadolsky, ECT* workshop "Mapping PDFs and PDAs"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1BA8A-B252-41B4-9EBD-47EF7D1734B1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2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68362"/>
          </a:xfrm>
        </p:spPr>
        <p:txBody>
          <a:bodyPr/>
          <a:lstStyle/>
          <a:p>
            <a:r>
              <a:rPr lang="en-US" dirty="0" smtClean="0"/>
              <a:t>Perturbative QCD loop revolution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37308" y="4701308"/>
                <a:ext cx="8278091" cy="1658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Since 2005, generalized </a:t>
                </a:r>
                <a:r>
                  <a:rPr lang="en-US" sz="2000" dirty="0" err="1"/>
                  <a:t>unitarity</a:t>
                </a:r>
                <a:r>
                  <a:rPr lang="en-US" sz="2000" dirty="0"/>
                  <a:t> and related methods </a:t>
                </a:r>
                <a:r>
                  <a:rPr lang="en-US" sz="2000" dirty="0" smtClean="0"/>
                  <a:t>dramatically advanced </a:t>
                </a:r>
                <a:r>
                  <a:rPr lang="en-US" sz="2000" dirty="0"/>
                  <a:t>the computations of </a:t>
                </a:r>
                <a:r>
                  <a:rPr lang="en-US" sz="2000" b="1" dirty="0"/>
                  <a:t>perturbative</a:t>
                </a:r>
                <a:r>
                  <a:rPr lang="en-US" sz="2000" dirty="0"/>
                  <a:t> NLO/NNLO/N3LO hard </a:t>
                </a:r>
                <a:r>
                  <a:rPr lang="en-US" sz="2000" dirty="0" smtClean="0"/>
                  <a:t>cross sections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sz="2000" b="1" dirty="0" smtClean="0">
                    <a:solidFill>
                      <a:schemeClr val="tx1"/>
                    </a:solidFill>
                  </a:rPr>
                  <a:t>To make use of it, accuracy of PDFs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</a:rPr>
                  <a:t> must keep up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8" y="4701308"/>
                <a:ext cx="8278091" cy="1658724"/>
              </a:xfrm>
              <a:prstGeom prst="rect">
                <a:avLst/>
              </a:prstGeom>
              <a:blipFill>
                <a:blip r:embed="rId2"/>
                <a:stretch>
                  <a:fillRect l="-811" t="-1471" b="-4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2018-09-10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5CD15-EFFF-47AB-BF6A-3BD232391A3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1" t="7939"/>
          <a:stretch/>
        </p:blipFill>
        <p:spPr>
          <a:xfrm>
            <a:off x="967203" y="890420"/>
            <a:ext cx="7361994" cy="3810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8727" y="147371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Figure by G. Salam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P. Nadolsky, ECT* workshop "Mapping PDFs and PDAs"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11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7" y="1081262"/>
            <a:ext cx="8098024" cy="4517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471" y="325592"/>
            <a:ext cx="7396930" cy="99417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Concepts of perturbative QCD at the LHC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2018-09-10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P. Nadolsky, ECT* workshop "Mapping PDFs and PDAs"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1E27F-5A86-46DE-A482-6AEAD8D8E83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452" y="5598894"/>
            <a:ext cx="790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the (N)NNLO accuracy level, multiple aspects affect the PDF behavior</a:t>
            </a:r>
          </a:p>
        </p:txBody>
      </p:sp>
    </p:spTree>
    <p:extLst>
      <p:ext uri="{BB962C8B-B14F-4D97-AF65-F5344CB8AC3E}">
        <p14:creationId xmlns:p14="http://schemas.microsoft.com/office/powerpoint/2010/main" val="346321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303" y="277031"/>
            <a:ext cx="8229600" cy="926201"/>
          </a:xfrm>
        </p:spPr>
        <p:txBody>
          <a:bodyPr/>
          <a:lstStyle/>
          <a:p>
            <a:r>
              <a:rPr lang="en-US" dirty="0"/>
              <a:t>Classes of PDFs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57200" y="1732794"/>
                <a:ext cx="3966073" cy="3933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General-purpose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For (N)NLO calculations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≤5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active quark flavors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From several groups: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ABMP’16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CTEQ-</a:t>
                </a:r>
                <a:r>
                  <a:rPr kumimoji="0" lang="en-US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Jlab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(CJ’2015)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HERA2.0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CT14  (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17p)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MMHT’14 (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16)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NNPDF3.1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32794"/>
                <a:ext cx="3966073" cy="3933384"/>
              </a:xfrm>
              <a:prstGeom prst="rect">
                <a:avLst/>
              </a:prstGeom>
              <a:blipFill>
                <a:blip r:embed="rId2"/>
                <a:stretch>
                  <a:fillRect l="-3072" t="-1550" b="-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599709" y="1686090"/>
                <a:ext cx="4248727" cy="331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Specialized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For instance, for CT14: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CT14 LO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CT14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4, 6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CT14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HERA2              </a:t>
                </a: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[arXiv:1609.07968]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CT14 Intrinsic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charm         </a:t>
                </a: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[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1707.00065</a:t>
                </a: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]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CT14 QCD+QED               </a:t>
                </a: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[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1509.02905]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CT14 Monte-Carlo             </a:t>
                </a: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[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1607.06066</a:t>
                </a: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]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ATLAS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&amp; CMS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exploratory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709" y="1686090"/>
                <a:ext cx="4248727" cy="3317831"/>
              </a:xfrm>
              <a:prstGeom prst="rect">
                <a:avLst/>
              </a:prstGeom>
              <a:blipFill>
                <a:blip r:embed="rId3"/>
                <a:stretch>
                  <a:fillRect l="-3013" t="-2022" r="-430" b="-2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 bwMode="auto">
          <a:xfrm rot="17844358">
            <a:off x="4879579" y="1037550"/>
            <a:ext cx="708660" cy="63732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2489" y="5619474"/>
            <a:ext cx="5260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Combined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1509.03865]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PDF4LHC’15=CT14+MMHT’14+NNPDF3.0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263821" y="4677359"/>
            <a:ext cx="2265646" cy="994410"/>
          </a:xfrm>
          <a:prstGeom prst="roundRect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17788928">
            <a:off x="2664672" y="5257137"/>
            <a:ext cx="708660" cy="60430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C7C3E7-B95B-433C-B684-E665F01F2779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Down Arrow 16"/>
          <p:cNvSpPr/>
          <p:nvPr/>
        </p:nvSpPr>
        <p:spPr bwMode="auto">
          <a:xfrm rot="2282673">
            <a:off x="2383904" y="1143309"/>
            <a:ext cx="708660" cy="63732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33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40895</TotalTime>
  <Words>2546</Words>
  <Application>Microsoft Office PowerPoint</Application>
  <PresentationFormat>On-screen Show (4:3)</PresentationFormat>
  <Paragraphs>612</Paragraphs>
  <Slides>61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61</vt:i4>
      </vt:variant>
    </vt:vector>
  </HeadingPairs>
  <TitlesOfParts>
    <vt:vector size="79" baseType="lpstr">
      <vt:lpstr>ＭＳ Ｐゴシック</vt:lpstr>
      <vt:lpstr>Abyssinica SIL</vt:lpstr>
      <vt:lpstr>Arial</vt:lpstr>
      <vt:lpstr>Book Antiqua</vt:lpstr>
      <vt:lpstr>Calibri</vt:lpstr>
      <vt:lpstr>Cambria Math</vt:lpstr>
      <vt:lpstr>Century Gothic</vt:lpstr>
      <vt:lpstr>Impact</vt:lpstr>
      <vt:lpstr>NimbusRomNo9L-Regu</vt:lpstr>
      <vt:lpstr>Optima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CTEQ-TEA parton distribution functions  now and in the future </vt:lpstr>
      <vt:lpstr>Frequently asked questions </vt:lpstr>
      <vt:lpstr>Coordinated Theoretical Experimental study of QCD</vt:lpstr>
      <vt:lpstr>PowerPoint Presentation</vt:lpstr>
      <vt:lpstr>PowerPoint Presentation</vt:lpstr>
      <vt:lpstr>PowerPoint Presentation</vt:lpstr>
      <vt:lpstr>Perturbative QCD loop revolution</vt:lpstr>
      <vt:lpstr>Concepts of perturbative QCD at the LHC   </vt:lpstr>
      <vt:lpstr>Classes of PDFs</vt:lpstr>
      <vt:lpstr>CT14 Parton distributions</vt:lpstr>
      <vt:lpstr>Toward a new generation of PDFs [“CT17preliminary” PDFs]  Will the [high-luminosity] LHC  fully constrain the PDFs?</vt:lpstr>
      <vt:lpstr>2017-18: explicit and implicit advancements </vt:lpstr>
      <vt:lpstr>PowerPoint Presentation</vt:lpstr>
      <vt:lpstr>CT14, MMHT14, NNPDF3.1 PDFs</vt:lpstr>
      <vt:lpstr>PowerPoint Presentation</vt:lpstr>
      <vt:lpstr>Experiments in the CT14 HERA2 fit</vt:lpstr>
      <vt:lpstr>CT17p: preliminary PDFs with new LHC data</vt:lpstr>
      <vt:lpstr>How sensitive is an experiment to a PDF? Can we estimate it before doing the global fit?</vt:lpstr>
      <vt:lpstr>Statistical methods to identify the PDF dependence</vt:lpstr>
      <vt:lpstr>Statistical methods to identify the PDF dependence</vt:lpstr>
      <vt:lpstr>Correlation C_f and sensitivity S_f</vt:lpstr>
      <vt:lpstr>Higgs boson production</vt:lpstr>
      <vt:lpstr>Gluon PDF before and after  including the LHC data [CT14HERA2 vs. CT17pre NNLO]</vt:lpstr>
      <vt:lpstr>Which experiments constrain the gluon? x=0.01, Q=125 GeV [Higgs region]</vt:lpstr>
      <vt:lpstr>Which experiments constrain the gluon? x=0.01, Q=125 GeV [Higgs region]</vt:lpstr>
      <vt:lpstr>Which experiments constrain the gluon? x=0.3, Q=125 GeV</vt:lpstr>
      <vt:lpstr>PowerPoint Presentation</vt:lpstr>
      <vt:lpstr>PowerPoint Presentation</vt:lpstr>
      <vt:lpstr>Inconsistent conclusions in literature about strangeness preferred by the LHC data</vt:lpstr>
      <vt:lpstr>Effect of LHC data on strangeness:  the actual CT17pre fit</vt:lpstr>
      <vt:lpstr>Effect of LHC data on strangeness:  the actual CT17pre fit</vt:lpstr>
      <vt:lpstr>PowerPoint Presentation</vt:lpstr>
      <vt:lpstr>PowerPoint Presentation</vt:lpstr>
      <vt:lpstr>CT14 PDFs with HERA1+2 (=HERA2) combination</vt:lpstr>
      <vt:lpstr>CT14 PDFs with HERA1+2 (=HERA2) data</vt:lpstr>
      <vt:lpstr>Stability of  CT14 HERA2 fit</vt:lpstr>
      <vt:lpstr>CT14HERA2 vs. CT14 PDFs: central sets</vt:lpstr>
      <vt:lpstr>CT14HERA2 PDFs at small x</vt:lpstr>
      <vt:lpstr>A twist-4 contribution in HERA DIS charm production (⊂ “intrinsic charm”)</vt:lpstr>
      <vt:lpstr>A twist-4 contribution in HERA DIS charm production (⊂ “intrinsic charm”)</vt:lpstr>
      <vt:lpstr>A twist-4 contribution in HERA DIS charm production (⊂ “intrinsic charm”)</vt:lpstr>
      <vt:lpstr>CT14 IC study clarifies important questions</vt:lpstr>
      <vt:lpstr>PDF fits may include a ``fitted charm’’ PDF</vt:lpstr>
      <vt:lpstr>Dependence on the switching scale (no IC)</vt:lpstr>
      <vt:lpstr>PowerPoint Presentation</vt:lpstr>
      <vt:lpstr>ACOT-like factorization for twist-4 charm contributions (an example)</vt:lpstr>
      <vt:lpstr>Allowed c+c ̅  momentum fractions</vt:lpstr>
      <vt:lpstr>PowerPoint Presentation</vt:lpstr>
      <vt:lpstr>Outlook for CTEQ-TEA PDFs</vt:lpstr>
      <vt:lpstr>Oekumene of the PDF universe</vt:lpstr>
      <vt:lpstr> Workshop on Parton distributions as a bridge  from low to high energies November 8 and 9, 2018  [before the CTEQ meeting]  Jefferson Laboratory, Newport News, VA  </vt:lpstr>
      <vt:lpstr>Extra details</vt:lpstr>
      <vt:lpstr>CT14: parametrization forms</vt:lpstr>
      <vt:lpstr>(N+1)-dim. perspective  eliminates wrong N-dim. solutions</vt:lpstr>
      <vt:lpstr>PowerPoint Presentation</vt:lpstr>
      <vt:lpstr>CJ15: DIS data for Q^2&gt;1.3 GeV^2  , W^2&gt;3 GeV^2   </vt:lpstr>
      <vt:lpstr>Flavor composition of PDFs</vt:lpstr>
      <vt:lpstr>SU(2) and charge symmetry breaking</vt:lpstr>
      <vt:lpstr>Extrinsic and intrinsic sea PDFs  (q ̅=u ̅,d ̅, s ̅,c ̅, b ̅)</vt:lpstr>
      <vt:lpstr>Extrinsic and intrinsic sea PDFs</vt:lpstr>
      <vt:lpstr>(Dis)connected topologies in lattice QCD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perspective  eliminates wrong solutions</dc:title>
  <dc:creator>Nadolsky, Pavel</dc:creator>
  <cp:lastModifiedBy>Nadolsky, Pavel</cp:lastModifiedBy>
  <cp:revision>914</cp:revision>
  <dcterms:created xsi:type="dcterms:W3CDTF">2016-04-03T12:53:53Z</dcterms:created>
  <dcterms:modified xsi:type="dcterms:W3CDTF">2018-09-10T12:33:36Z</dcterms:modified>
</cp:coreProperties>
</file>