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1008" r:id="rId2"/>
    <p:sldId id="894" r:id="rId3"/>
    <p:sldId id="895" r:id="rId4"/>
    <p:sldId id="1022" r:id="rId5"/>
    <p:sldId id="1021" r:id="rId6"/>
    <p:sldId id="977" r:id="rId7"/>
    <p:sldId id="976" r:id="rId8"/>
    <p:sldId id="1017" r:id="rId9"/>
    <p:sldId id="958" r:id="rId10"/>
    <p:sldId id="906" r:id="rId11"/>
    <p:sldId id="959" r:id="rId12"/>
    <p:sldId id="925" r:id="rId13"/>
    <p:sldId id="926" r:id="rId14"/>
    <p:sldId id="1024" r:id="rId15"/>
    <p:sldId id="1025" r:id="rId16"/>
    <p:sldId id="820" r:id="rId17"/>
    <p:sldId id="821" r:id="rId18"/>
    <p:sldId id="796" r:id="rId19"/>
    <p:sldId id="965" r:id="rId20"/>
    <p:sldId id="954" r:id="rId21"/>
    <p:sldId id="967" r:id="rId22"/>
    <p:sldId id="984" r:id="rId23"/>
    <p:sldId id="1026" r:id="rId24"/>
    <p:sldId id="1029" r:id="rId25"/>
    <p:sldId id="946" r:id="rId26"/>
    <p:sldId id="1036" r:id="rId27"/>
    <p:sldId id="950" r:id="rId28"/>
    <p:sldId id="901" r:id="rId29"/>
    <p:sldId id="951" r:id="rId30"/>
    <p:sldId id="949" r:id="rId31"/>
    <p:sldId id="1030" r:id="rId32"/>
    <p:sldId id="1031" r:id="rId33"/>
    <p:sldId id="968" r:id="rId34"/>
    <p:sldId id="882" r:id="rId35"/>
    <p:sldId id="1035" r:id="rId36"/>
    <p:sldId id="991" r:id="rId37"/>
    <p:sldId id="992" r:id="rId38"/>
    <p:sldId id="1020" r:id="rId39"/>
    <p:sldId id="993" r:id="rId40"/>
    <p:sldId id="1018" r:id="rId41"/>
    <p:sldId id="952" r:id="rId42"/>
    <p:sldId id="1019" r:id="rId43"/>
    <p:sldId id="1009" r:id="rId44"/>
    <p:sldId id="941" r:id="rId45"/>
    <p:sldId id="1033" r:id="rId46"/>
    <p:sldId id="874" r:id="rId47"/>
    <p:sldId id="942" r:id="rId48"/>
    <p:sldId id="1007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and Drell-Yan" id="{4ED18D51-BB38-CB40-B6E4-AB755F33BD30}">
          <p14:sldIdLst>
            <p14:sldId id="1008"/>
            <p14:sldId id="894"/>
            <p14:sldId id="895"/>
            <p14:sldId id="1022"/>
            <p14:sldId id="1021"/>
            <p14:sldId id="977"/>
            <p14:sldId id="976"/>
            <p14:sldId id="1017"/>
            <p14:sldId id="958"/>
            <p14:sldId id="906"/>
            <p14:sldId id="959"/>
            <p14:sldId id="925"/>
            <p14:sldId id="926"/>
            <p14:sldId id="1024"/>
            <p14:sldId id="1025"/>
            <p14:sldId id="820"/>
            <p14:sldId id="821"/>
            <p14:sldId id="796"/>
            <p14:sldId id="965"/>
            <p14:sldId id="954"/>
            <p14:sldId id="967"/>
            <p14:sldId id="984"/>
            <p14:sldId id="1026"/>
            <p14:sldId id="1029"/>
            <p14:sldId id="946"/>
            <p14:sldId id="1036"/>
            <p14:sldId id="950"/>
            <p14:sldId id="901"/>
            <p14:sldId id="951"/>
            <p14:sldId id="949"/>
            <p14:sldId id="1030"/>
            <p14:sldId id="1031"/>
            <p14:sldId id="968"/>
            <p14:sldId id="882"/>
            <p14:sldId id="1035"/>
          </p14:sldIdLst>
        </p14:section>
        <p14:section name="Energy loss" id="{003FE762-7F46-8F49-B463-AEAF7E607F59}">
          <p14:sldIdLst>
            <p14:sldId id="991"/>
            <p14:sldId id="992"/>
            <p14:sldId id="1020"/>
            <p14:sldId id="993"/>
            <p14:sldId id="1018"/>
            <p14:sldId id="952"/>
            <p14:sldId id="1019"/>
            <p14:sldId id="1009"/>
            <p14:sldId id="941"/>
            <p14:sldId id="1033"/>
            <p14:sldId id="874"/>
            <p14:sldId id="942"/>
            <p14:sldId id="10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5"/>
    <p:restoredTop sz="94710"/>
  </p:normalViewPr>
  <p:slideViewPr>
    <p:cSldViewPr snapToGrid="0" snapToObjects="1">
      <p:cViewPr varScale="1">
        <p:scale>
          <a:sx n="101" d="100"/>
          <a:sy n="101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B84FA-7C51-914B-9BAF-495F63684C08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89431-B8A3-484A-81F2-2469DF6D6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3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7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9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68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01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COMPASS is located in the CERN</a:t>
            </a:r>
            <a:r>
              <a:rPr lang="en-US" baseline="0"/>
              <a:t> “North area”, and uses as a primary beam the proton beam, as extracted from the SPS. Competition with the LHC. The primary proton beam is sent on a production target. Several secondary beams are available: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8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46664" y="1207275"/>
            <a:ext cx="9698672" cy="1012835"/>
          </a:xfrm>
        </p:spPr>
        <p:txBody>
          <a:bodyPr/>
          <a:lstStyle>
            <a:lvl1pPr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05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67424" y="2600316"/>
            <a:ext cx="7857152" cy="1981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4763"/>
            <a:ext cx="2844800" cy="366712"/>
          </a:xfr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4763"/>
            <a:ext cx="3860800" cy="366712"/>
          </a:xfr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4763"/>
            <a:ext cx="2844800" cy="366712"/>
          </a:xfr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9AE9A1DB-00A4-4696-8621-26F7F8A44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" y="117647"/>
            <a:ext cx="1877864" cy="59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15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3352" y="274639"/>
            <a:ext cx="2863849" cy="6065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567" y="274639"/>
            <a:ext cx="8392584" cy="6065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08A4-2F7E-4258-9E85-6F483CE30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16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4" y="274638"/>
            <a:ext cx="10242551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568" y="1235075"/>
            <a:ext cx="5628217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58984" y="1235075"/>
            <a:ext cx="5628216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58984" y="3863975"/>
            <a:ext cx="5628216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12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89533" y="6400800"/>
            <a:ext cx="2540000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7C4EE-2DE3-4930-B3DB-6490CEDF9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092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4" y="274638"/>
            <a:ext cx="10242551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568" y="1235075"/>
            <a:ext cx="5628217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984" y="1235075"/>
            <a:ext cx="5628216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12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9533" y="6400800"/>
            <a:ext cx="2540000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3595-02BB-44B5-8654-B465949FD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05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4" y="274638"/>
            <a:ext cx="10242551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68" y="1235075"/>
            <a:ext cx="5628217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8984" y="1235075"/>
            <a:ext cx="5628216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12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9533" y="6400800"/>
            <a:ext cx="2540000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A9B8-4421-43AF-A976-3639397D9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853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73" y="160302"/>
            <a:ext cx="9899287" cy="609600"/>
          </a:xfr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defRPr sz="3200" baseline="0">
                <a:solidFill>
                  <a:srgbClr val="002060"/>
                </a:solidFill>
                <a:latin typeface="+mj-lt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73" y="1081062"/>
            <a:ext cx="11459633" cy="5294370"/>
          </a:xfrm>
        </p:spPr>
        <p:txBody>
          <a:bodyPr/>
          <a:lstStyle>
            <a:lvl1pPr marL="342900" indent="-342900">
              <a:spcBef>
                <a:spcPts val="900"/>
              </a:spcBef>
              <a:buClr>
                <a:schemeClr val="tx1">
                  <a:lumMod val="85000"/>
                  <a:lumOff val="15000"/>
                </a:schemeClr>
              </a:buClr>
              <a:buSzPct val="65000"/>
              <a:buFont typeface="Wingdings" charset="2"/>
              <a:buChar char="u"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1pPr>
            <a:lvl2pPr marL="648000">
              <a:spcBef>
                <a:spcPts val="300"/>
              </a:spcBef>
              <a:buClr>
                <a:srgbClr val="666699"/>
              </a:buClr>
              <a:buSzPct val="70000"/>
              <a:defRPr sz="2200" baseline="0">
                <a:solidFill>
                  <a:srgbClr val="3366FF"/>
                </a:solidFill>
                <a:latin typeface="Times New Roman"/>
                <a:cs typeface="Times New Roman"/>
              </a:defRPr>
            </a:lvl2pPr>
            <a:lvl3pPr marL="900000">
              <a:spcBef>
                <a:spcPts val="0"/>
              </a:spcBef>
              <a:defRPr sz="2200" baseline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defRPr>
            </a:lvl3pPr>
            <a:lvl4pPr marL="1260000" indent="-324000">
              <a:spcBef>
                <a:spcPts val="600"/>
              </a:spcBef>
              <a:buClr>
                <a:srgbClr val="5F5F5F"/>
              </a:buClr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4pPr>
            <a:lvl5pPr marL="1476000">
              <a:spcBef>
                <a:spcPts val="600"/>
              </a:spcBef>
              <a:buClr>
                <a:srgbClr val="000099"/>
              </a:buClr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fld id="{F29DE5DE-F4D4-4A46-82F3-FD6E74D25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1" y="5963952"/>
            <a:ext cx="9690100" cy="4114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endParaRPr lang="en-US" sz="200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886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568" y="1235075"/>
            <a:ext cx="5628217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984" y="1235075"/>
            <a:ext cx="5628216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D2F7-FE68-4138-84ED-CD6E3208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67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3A8A-3E60-4784-9B79-FC02E1158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26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5F85B-DE9B-424A-8F26-BC2743380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63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135A6-AA3E-4DB7-8830-AD9F0AC22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367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52CE1-0AB6-47AC-808B-1CBE3196E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036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A2FD3-A6B2-4559-B6C0-425877B9C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14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68D19-9F7A-4B1E-986A-F9C94261C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09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48734" y="160338"/>
            <a:ext cx="1024255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29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8734" y="1035050"/>
            <a:ext cx="11459633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734" y="6458742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93117" y="6480175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7387" y="6490891"/>
            <a:ext cx="2351193" cy="28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A75E4A28-20FA-4134-ACBF-F00684C62E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632884" y="804863"/>
            <a:ext cx="10066867" cy="0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6350" cap="flat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860" y="160338"/>
            <a:ext cx="640080" cy="725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6"/>
          <a:srcRect r="82258"/>
          <a:stretch/>
        </p:blipFill>
        <p:spPr>
          <a:xfrm>
            <a:off x="11379201" y="6111468"/>
            <a:ext cx="812799" cy="7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55555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55555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55555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55555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n"/>
        <a:defRPr sz="2400">
          <a:solidFill>
            <a:schemeClr val="tx1">
              <a:lumMod val="85000"/>
              <a:lumOff val="15000"/>
            </a:schemeClr>
          </a:solidFill>
          <a:latin typeface="Times New Roman"/>
          <a:ea typeface="+mn-ea"/>
          <a:cs typeface="Times New Roman"/>
        </a:defRPr>
      </a:lvl1pPr>
      <a:lvl2pPr marL="647700" indent="-285750" algn="l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rgbClr val="3333CC"/>
        </a:buClr>
        <a:buSzPct val="55000"/>
        <a:buFont typeface="Wingdings" pitchFamily="2" charset="2"/>
        <a:buChar char="n"/>
        <a:defRPr sz="2200">
          <a:solidFill>
            <a:srgbClr val="3366FF"/>
          </a:solidFill>
          <a:latin typeface="Times New Roman"/>
          <a:cs typeface="Times New Roman"/>
        </a:defRPr>
      </a:lvl2pPr>
      <a:lvl3pPr marL="898525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4D4D4D"/>
        </a:buClr>
        <a:buSzPct val="50000"/>
        <a:buFont typeface="Wingdings" pitchFamily="2" charset="2"/>
        <a:buChar char="n"/>
        <a:defRPr sz="2200">
          <a:solidFill>
            <a:srgbClr val="008000"/>
          </a:solidFill>
          <a:latin typeface="Times New Roman"/>
          <a:cs typeface="Times New Roman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70000"/>
        <a:buFont typeface="Times New Roman" pitchFamily="18" charset="0"/>
        <a:buChar char="►"/>
        <a:defRPr sz="2200">
          <a:solidFill>
            <a:srgbClr val="FF0000"/>
          </a:solidFill>
          <a:latin typeface="Times New Roman"/>
          <a:cs typeface="Times New Roman"/>
        </a:defRPr>
      </a:lvl4pPr>
      <a:lvl5pPr marL="15113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defRPr sz="1600">
          <a:solidFill>
            <a:srgbClr val="666699"/>
          </a:solidFill>
          <a:latin typeface="Times New Roman"/>
          <a:cs typeface="Times New Roman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defRPr sz="2000">
          <a:solidFill>
            <a:srgbClr val="CC0000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defRPr sz="2000">
          <a:solidFill>
            <a:srgbClr val="CC0000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defRPr sz="2000">
          <a:solidFill>
            <a:srgbClr val="CC0000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defRPr sz="2000">
          <a:solidFill>
            <a:srgbClr val="CC0000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(null)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8.0084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E982D-D4B0-2E4D-9170-665266DA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BE7A5-E44E-3445-9BC5-770FF7D6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D762-0203-6343-8AF5-57D86623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C701E3-8DA5-CC49-8749-957BCDCE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1" y="909953"/>
            <a:ext cx="10623549" cy="150304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Times New Roman"/>
                <a:ea typeface="+mj-ea"/>
                <a:cs typeface="Times New Roman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55555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55555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55555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55555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4000" kern="0" dirty="0">
                <a:latin typeface="+mn-lt"/>
                <a:cs typeface="Tahoma" pitchFamily="34" charset="0"/>
              </a:rPr>
              <a:t>Dimuon Experiments and Parton Distribution Functions</a:t>
            </a:r>
            <a:endParaRPr lang="fr-FR" sz="4000" kern="0" dirty="0">
              <a:solidFill>
                <a:srgbClr val="FF000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10B2435C-9CA7-424D-B3FE-50ECE5D3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1" y="2046041"/>
            <a:ext cx="10625856" cy="237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2000" dirty="0">
              <a:solidFill>
                <a:srgbClr val="071061"/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071061"/>
                </a:solidFill>
                <a:latin typeface="+mn-lt"/>
              </a:rPr>
              <a:t>Stephane Platchkov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071061"/>
                </a:solidFill>
                <a:latin typeface="+mn-lt"/>
              </a:rPr>
              <a:t>Paris-Saclay University, CEA/IRFU, France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1400" dirty="0">
              <a:solidFill>
                <a:srgbClr val="071061"/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1400" dirty="0">
              <a:solidFill>
                <a:srgbClr val="071061"/>
              </a:solidFill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71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parton distribution amplitude and functions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71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ECT* Trento, 10 – 14 September 2018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0F2141D-2B59-DA40-895D-4BE0B7B30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0078" y="4503001"/>
            <a:ext cx="3929588" cy="199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F2886A-854A-F248-8D3F-7229DD4D3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91" y="4478737"/>
            <a:ext cx="3031256" cy="2020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BD00C-0062-3441-A9D7-3535ADA3D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1" y="4503000"/>
            <a:ext cx="2925637" cy="19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87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Pion valence PDF: Main “global” fits available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" y="918365"/>
            <a:ext cx="10287000" cy="52943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SMRS (NLO) 1992					GRV/S (NLO)  1992,1999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195" y="2192258"/>
            <a:ext cx="3415712" cy="38832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96562" y="1488018"/>
            <a:ext cx="2834640" cy="35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GRV: Z Phys C53, 651 (1992).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1754" y="1890851"/>
            <a:ext cx="2834640" cy="35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GRSh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Eur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 Phys J C10, 313 (1999).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57774" y="4905447"/>
            <a:ext cx="1256108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Times New Roman"/>
                <a:cs typeface="Times New Roman"/>
              </a:rPr>
              <a:t>Q</a:t>
            </a:r>
            <a:r>
              <a:rPr lang="en-US" sz="1600" baseline="30000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lang="en-US" sz="1600" dirty="0">
                <a:solidFill>
                  <a:srgbClr val="C00000"/>
                </a:solidFill>
                <a:latin typeface="Times New Roman"/>
                <a:cs typeface="Times New Roman"/>
              </a:rPr>
              <a:t>=20 GeV</a:t>
            </a:r>
            <a:r>
              <a:rPr lang="en-US" sz="1600" baseline="30000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7653" y="6075520"/>
            <a:ext cx="9601200" cy="58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Global fits produce non-consistent results :  20% difference at </a:t>
            </a:r>
            <a:r>
              <a:rPr lang="en-US" sz="2400" i="1" dirty="0">
                <a:solidFill>
                  <a:srgbClr val="C00000"/>
                </a:solidFill>
                <a:latin typeface="Times New Roman"/>
                <a:cs typeface="Times New Roman"/>
              </a:rPr>
              <a:t>x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 = 0.5 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61619" y="3087337"/>
            <a:ext cx="1034803" cy="4268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SMRS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29358" y="3504536"/>
            <a:ext cx="1034803" cy="4268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GRV/S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 bwMode="auto">
          <a:xfrm flipH="1">
            <a:off x="10248081" y="3255121"/>
            <a:ext cx="880021" cy="139043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cxnSpLocks/>
          </p:cNvCxnSpPr>
          <p:nvPr/>
        </p:nvCxnSpPr>
        <p:spPr bwMode="auto">
          <a:xfrm flipH="1">
            <a:off x="10248080" y="3747533"/>
            <a:ext cx="880021" cy="180669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9376" y="1466499"/>
            <a:ext cx="4526280" cy="345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Sutton, Martin, Roberts and </a:t>
            </a:r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Stirling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, PRD 45, 2349 (1992).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F5F80651-0254-4249-A80C-77BCD2F23C0D}"/>
              </a:ext>
            </a:extLst>
          </p:cNvPr>
          <p:cNvSpPr/>
          <p:nvPr/>
        </p:nvSpPr>
        <p:spPr bwMode="auto">
          <a:xfrm>
            <a:off x="9152980" y="3055487"/>
            <a:ext cx="87554" cy="538310"/>
          </a:xfrm>
          <a:prstGeom prst="upDown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943BE1-5583-024D-854F-3275A2B7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23" y="1872771"/>
            <a:ext cx="4442003" cy="39567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11BFEF-FDE5-8644-8568-A1908C1E96BD}"/>
              </a:ext>
            </a:extLst>
          </p:cNvPr>
          <p:cNvSpPr/>
          <p:nvPr/>
        </p:nvSpPr>
        <p:spPr>
          <a:xfrm rot="20498755">
            <a:off x="4948594" y="3073256"/>
            <a:ext cx="3105075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Mostly used pion PDF in Pythia: GRVPI 0/1 </a:t>
            </a:r>
          </a:p>
        </p:txBody>
      </p:sp>
    </p:spTree>
    <p:extLst>
      <p:ext uri="{BB962C8B-B14F-4D97-AF65-F5344CB8AC3E}">
        <p14:creationId xmlns:p14="http://schemas.microsoft.com/office/powerpoint/2010/main" val="29949230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609601" y="1051560"/>
                <a:ext cx="9741686" cy="5349240"/>
              </a:xfrm>
              <a:noFill/>
            </p:spPr>
            <p:txBody>
              <a:bodyPr/>
              <a:lstStyle/>
              <a:p>
                <a:r>
                  <a:rPr lang="en-US" dirty="0"/>
                  <a:t>New fit of E615 data</a:t>
                </a:r>
              </a:p>
              <a:p>
                <a:pPr lvl="1"/>
                <a:r>
                  <a:rPr lang="en-US" dirty="0"/>
                  <a:t>NLO, NLL</a:t>
                </a:r>
              </a:p>
              <a:p>
                <a:pPr lvl="1"/>
                <a:r>
                  <a:rPr lang="en-US" dirty="0"/>
                  <a:t>sea + gluons: </a:t>
                </a:r>
                <a:r>
                  <a:rPr lang="en-US" dirty="0">
                    <a:solidFill>
                      <a:srgbClr val="C00000"/>
                    </a:solidFill>
                  </a:rPr>
                  <a:t>from </a:t>
                </a:r>
                <a:r>
                  <a:rPr lang="en-US" dirty="0" err="1">
                    <a:solidFill>
                      <a:srgbClr val="C00000"/>
                    </a:solidFill>
                  </a:rPr>
                  <a:t>GRSh</a:t>
                </a:r>
                <a:r>
                  <a:rPr lang="en-US" dirty="0">
                    <a:solidFill>
                      <a:srgbClr val="C00000"/>
                    </a:solidFill>
                  </a:rPr>
                  <a:t> – 1999 </a:t>
                </a:r>
                <a:r>
                  <a:rPr lang="en-US" sz="2800" dirty="0">
                    <a:solidFill>
                      <a:srgbClr val="C00000"/>
                    </a:solidFill>
                  </a:rPr>
                  <a:t>☹️</a:t>
                </a:r>
              </a:p>
              <a:p>
                <a:pPr lvl="1"/>
                <a:r>
                  <a:rPr lang="en-US" dirty="0"/>
                  <a:t>take into account nuclear effects</a:t>
                </a:r>
              </a:p>
              <a:p>
                <a:pPr lvl="1"/>
                <a:r>
                  <a:rPr lang="fr-FR" b="0" dirty="0"/>
                  <a:t>Valence PDF: </a:t>
                </a:r>
              </a:p>
              <a:p>
                <a:pPr marL="57150" indent="0">
                  <a:spcBef>
                    <a:spcPts val="288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charset="0"/>
                        </a:rPr>
                        <m:t>     </m:t>
                      </m:r>
                      <m:r>
                        <a:rPr lang="fr-FR" sz="2000" i="1">
                          <a:latin typeface="Cambria Math" charset="0"/>
                        </a:rPr>
                        <m:t>𝑥𝑣</m:t>
                      </m:r>
                      <m:r>
                        <a:rPr lang="fr-FR" sz="2000" i="1" baseline="300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</m:d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𝑁𝑣𝑥</m:t>
                      </m:r>
                      <m:r>
                        <a:rPr lang="fr-FR" sz="2000" i="1" baseline="3000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(1−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fr-FR" sz="2000" i="1" baseline="3000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(1+</m:t>
                      </m:r>
                      <m:r>
                        <a:rPr lang="fr-FR" sz="200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fr-FR" sz="2000" i="1" baseline="3000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fr-FR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601" y="1051560"/>
                <a:ext cx="9741686" cy="5349240"/>
              </a:xfrm>
              <a:blipFill>
                <a:blip r:embed="rId2"/>
                <a:stretch>
                  <a:fillRect l="-130" t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99875"/>
            <a:ext cx="9088121" cy="609600"/>
          </a:xfrm>
        </p:spPr>
        <p:txBody>
          <a:bodyPr/>
          <a:lstStyle/>
          <a:p>
            <a:r>
              <a:rPr lang="en-US" sz="2800" dirty="0"/>
              <a:t>Pion valence PDF: reanalysis with NLL </a:t>
            </a:r>
            <a:r>
              <a:rPr lang="en-US" sz="2800" dirty="0" err="1"/>
              <a:t>resummation</a:t>
            </a:r>
            <a:r>
              <a:rPr lang="en-US" sz="2800" dirty="0"/>
              <a:t> (2010)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80239" y="6405562"/>
            <a:ext cx="2540000" cy="300038"/>
          </a:xfrm>
        </p:spPr>
        <p:txBody>
          <a:bodyPr/>
          <a:lstStyle/>
          <a:p>
            <a:pPr>
              <a:defRPr/>
            </a:pPr>
            <a:fld id="{C2CA3595-02BB-44B5-8654-B465949FDDB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657" y="1521223"/>
            <a:ext cx="4160520" cy="3303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357" y="1014351"/>
            <a:ext cx="4297203" cy="348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Aicher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Schäfer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 and </a:t>
            </a:r>
            <a:r>
              <a:rPr lang="en-US" sz="14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Vogelsang</a:t>
            </a:r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, PRL 105, 252003 (2010).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8" y="4004792"/>
            <a:ext cx="61950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4850" lvl="1"/>
            <a:r>
              <a:rPr lang="en-US" sz="2200" dirty="0">
                <a:solidFill>
                  <a:srgbClr val="3366FF"/>
                </a:solidFill>
                <a:latin typeface="Times New Roman"/>
                <a:cs typeface="Times New Roman"/>
              </a:rPr>
              <a:t>Slope at large 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x</a:t>
            </a:r>
            <a:r>
              <a:rPr lang="en-US" sz="2200" dirty="0">
                <a:solidFill>
                  <a:srgbClr val="3366FF"/>
                </a:solidFill>
                <a:latin typeface="Times New Roman"/>
                <a:cs typeface="Times New Roman"/>
              </a:rPr>
              <a:t>: Agreement with </a:t>
            </a:r>
            <a:r>
              <a:rPr lang="en-US" sz="2200" dirty="0" err="1">
                <a:solidFill>
                  <a:srgbClr val="3366FF"/>
                </a:solidFill>
                <a:latin typeface="Times New Roman"/>
                <a:cs typeface="Times New Roman"/>
              </a:rPr>
              <a:t>pQCD</a:t>
            </a:r>
            <a:r>
              <a:rPr lang="en-US" sz="2200" dirty="0">
                <a:solidFill>
                  <a:srgbClr val="3366FF"/>
                </a:solidFill>
                <a:latin typeface="Times New Roman"/>
                <a:cs typeface="Times New Roman"/>
              </a:rPr>
              <a:t>, DSE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6965" y="3099371"/>
            <a:ext cx="731520" cy="320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latin typeface="Times New Roman"/>
                <a:cs typeface="Times New Roman"/>
              </a:rPr>
              <a:t>GRS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7924801" y="3079473"/>
            <a:ext cx="320117" cy="113312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240951" y="2777432"/>
            <a:ext cx="731520" cy="320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latin typeface="Times New Roman"/>
                <a:cs typeface="Times New Roman"/>
              </a:rPr>
              <a:t>SMRS</a:t>
            </a: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 bwMode="auto">
          <a:xfrm flipH="1">
            <a:off x="9240951" y="3097473"/>
            <a:ext cx="365760" cy="34865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421277" y="2080924"/>
            <a:ext cx="261448" cy="162769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8702041" y="3462979"/>
            <a:ext cx="320117" cy="113312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918961" y="1760263"/>
            <a:ext cx="1458961" cy="356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1600">
                <a:solidFill>
                  <a:srgbClr val="000090"/>
                </a:solidFill>
                <a:latin typeface="Times New Roman"/>
                <a:cs typeface="Times New Roman"/>
              </a:rPr>
              <a:t>DSE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1278" y="3473173"/>
            <a:ext cx="1458961" cy="356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Times New Roman"/>
                <a:cs typeface="Times New Roman"/>
              </a:rPr>
              <a:t>NLO + NLL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7769" y="5104940"/>
            <a:ext cx="10231120" cy="560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NLL: makes the valence distribution softer at high </a:t>
            </a:r>
            <a:r>
              <a:rPr lang="en-US" sz="2400" i="1" dirty="0">
                <a:solidFill>
                  <a:srgbClr val="C00000"/>
                </a:solidFill>
                <a:latin typeface="Times New Roman"/>
                <a:cs typeface="Times New Roman"/>
              </a:rPr>
              <a:t>x</a:t>
            </a:r>
          </a:p>
          <a:p>
            <a:pPr algn="ctr"/>
            <a:endParaRPr lang="en-US"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3E2A0-C37B-2E4A-BB91-F87C6CF0C0CB}"/>
              </a:ext>
            </a:extLst>
          </p:cNvPr>
          <p:cNvSpPr txBox="1"/>
          <p:nvPr/>
        </p:nvSpPr>
        <p:spPr>
          <a:xfrm>
            <a:off x="10458138" y="2671119"/>
            <a:ext cx="1622983" cy="600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fr-FR" sz="2600" dirty="0" err="1">
                <a:solidFill>
                  <a:srgbClr val="002060"/>
                </a:solidFill>
                <a:latin typeface="+mn-lt"/>
              </a:rPr>
              <a:t>ß</a:t>
            </a:r>
            <a:r>
              <a:rPr lang="fr-FR" sz="2600" dirty="0">
                <a:solidFill>
                  <a:srgbClr val="002060"/>
                </a:solidFill>
                <a:latin typeface="+mn-lt"/>
              </a:rPr>
              <a:t>=</a:t>
            </a:r>
            <a:r>
              <a:rPr lang="el-GR" sz="2600" dirty="0">
                <a:solidFill>
                  <a:srgbClr val="002060"/>
                </a:solidFill>
                <a:latin typeface="+mn-lt"/>
              </a:rPr>
              <a:t>1.24 </a:t>
            </a:r>
          </a:p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69382-6793-4F43-A36F-443E0A2498E9}"/>
              </a:ext>
            </a:extLst>
          </p:cNvPr>
          <p:cNvSpPr txBox="1"/>
          <p:nvPr/>
        </p:nvSpPr>
        <p:spPr>
          <a:xfrm>
            <a:off x="10602744" y="3097472"/>
            <a:ext cx="365760" cy="3219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70000" lnSpcReduction="20000"/>
          </a:bodyPr>
          <a:lstStyle/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131736-4637-0D4D-AC45-89C054C7A35D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H="1">
            <a:off x="9632822" y="3097472"/>
            <a:ext cx="1152802" cy="633788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lgDash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8BCE40C-CD0C-4840-930D-7F1348D8F125}"/>
              </a:ext>
            </a:extLst>
          </p:cNvPr>
          <p:cNvSpPr txBox="1"/>
          <p:nvPr/>
        </p:nvSpPr>
        <p:spPr>
          <a:xfrm>
            <a:off x="10377398" y="3649842"/>
            <a:ext cx="1622983" cy="6006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fr-FR" sz="2600" dirty="0" err="1">
                <a:solidFill>
                  <a:srgbClr val="C00000"/>
                </a:solidFill>
                <a:latin typeface="+mn-lt"/>
              </a:rPr>
              <a:t>ß</a:t>
            </a:r>
            <a:r>
              <a:rPr lang="fr-FR" sz="2600" dirty="0">
                <a:solidFill>
                  <a:srgbClr val="C00000"/>
                </a:solidFill>
                <a:latin typeface="+mn-lt"/>
              </a:rPr>
              <a:t>=2</a:t>
            </a:r>
            <a:r>
              <a:rPr lang="el-GR" sz="2600" dirty="0">
                <a:solidFill>
                  <a:srgbClr val="C00000"/>
                </a:solidFill>
                <a:latin typeface="+mn-lt"/>
              </a:rPr>
              <a:t>.</a:t>
            </a:r>
            <a:r>
              <a:rPr lang="fr-FR" sz="2600" dirty="0">
                <a:solidFill>
                  <a:srgbClr val="C00000"/>
                </a:solidFill>
                <a:latin typeface="+mn-lt"/>
              </a:rPr>
              <a:t>3</a:t>
            </a:r>
            <a:r>
              <a:rPr lang="el-GR" sz="2600" dirty="0">
                <a:solidFill>
                  <a:srgbClr val="C00000"/>
                </a:solidFill>
                <a:latin typeface="+mn-lt"/>
              </a:rPr>
              <a:t>4 </a:t>
            </a:r>
          </a:p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516540C-D40B-254F-8781-72331492B13E}"/>
              </a:ext>
            </a:extLst>
          </p:cNvPr>
          <p:cNvCxnSpPr>
            <a:cxnSpLocks/>
          </p:cNvCxnSpPr>
          <p:nvPr/>
        </p:nvCxnSpPr>
        <p:spPr bwMode="auto">
          <a:xfrm flipH="1">
            <a:off x="9423832" y="3938428"/>
            <a:ext cx="1262163" cy="116682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162406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PDF at low </a:t>
            </a:r>
            <a:r>
              <a:rPr lang="en-US" i="1" dirty="0"/>
              <a:t>x</a:t>
            </a:r>
            <a:r>
              <a:rPr lang="en-US" dirty="0"/>
              <a:t> via DIS at HERA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scattering from the </a:t>
            </a:r>
            <a:r>
              <a:rPr lang="en-US" dirty="0">
                <a:solidFill>
                  <a:srgbClr val="FF0000"/>
                </a:solidFill>
              </a:rPr>
              <a:t>pion cloud  </a:t>
            </a:r>
            <a:r>
              <a:rPr lang="en-US" dirty="0"/>
              <a:t>(Sullivan, 1972): </a:t>
            </a:r>
          </a:p>
          <a:p>
            <a:pPr lvl="1"/>
            <a:r>
              <a:rPr lang="en-US" dirty="0"/>
              <a:t>Pion cloud: the proton is a bare proton plus other states: </a:t>
            </a:r>
          </a:p>
          <a:p>
            <a:pPr lvl="1"/>
            <a:endParaRPr lang="en-US" dirty="0"/>
          </a:p>
          <a:p>
            <a:pPr marL="362250" lvl="1" indent="0">
              <a:buNone/>
            </a:pPr>
            <a:endParaRPr lang="en-US" dirty="0"/>
          </a:p>
          <a:p>
            <a:r>
              <a:rPr lang="en-US" dirty="0"/>
              <a:t>HERA (Zeus and H1) </a:t>
            </a:r>
          </a:p>
          <a:p>
            <a:pPr lvl="1"/>
            <a:r>
              <a:rPr lang="en-US" dirty="0"/>
              <a:t>the proton fluctuates into a nπ</a:t>
            </a:r>
            <a:r>
              <a:rPr lang="en-US" baseline="30000" dirty="0"/>
              <a:t>+</a:t>
            </a:r>
            <a:r>
              <a:rPr lang="en-US" dirty="0"/>
              <a:t> state</a:t>
            </a:r>
          </a:p>
          <a:p>
            <a:pPr lvl="1"/>
            <a:r>
              <a:rPr lang="en-US" dirty="0"/>
              <a:t>H1: study the process: </a:t>
            </a:r>
            <a:r>
              <a:rPr lang="is-IS" dirty="0"/>
              <a:t>ep → e′nX </a:t>
            </a:r>
          </a:p>
          <a:p>
            <a:pPr lvl="1"/>
            <a:r>
              <a:rPr lang="is-IS" dirty="0"/>
              <a:t>Detect leading neutrons</a:t>
            </a:r>
          </a:p>
          <a:p>
            <a:pPr lvl="1"/>
            <a:endParaRPr lang="is-IS" dirty="0"/>
          </a:p>
          <a:p>
            <a:r>
              <a:rPr lang="is-IS" dirty="0"/>
              <a:t>Tagged experiments at JLAB (... EIC)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88" y="3056207"/>
            <a:ext cx="4828231" cy="3038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A1432-31C3-7A47-B05D-FFD84F54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87" y="1904868"/>
            <a:ext cx="5417705" cy="8401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FCDFE3-FB7E-A54B-A3D0-A4D0F0278FD9}"/>
              </a:ext>
            </a:extLst>
          </p:cNvPr>
          <p:cNvSpPr/>
          <p:nvPr/>
        </p:nvSpPr>
        <p:spPr>
          <a:xfrm>
            <a:off x="2899834" y="5301343"/>
            <a:ext cx="3877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☞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talk by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Thia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Keppel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45987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PDFs at low </a:t>
            </a:r>
            <a:r>
              <a:rPr lang="en-US" i="1" dirty="0"/>
              <a:t>x</a:t>
            </a:r>
            <a:r>
              <a:rPr lang="en-US" dirty="0"/>
              <a:t> via DIS at HERA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7288" y="1000565"/>
            <a:ext cx="11469432" cy="547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SzPct val="65000"/>
              <a:buFont typeface="Wingdings" charset="2"/>
              <a:buChar char="u"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648000" indent="-285750" algn="l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200" baseline="0">
                <a:solidFill>
                  <a:srgbClr val="3366FF"/>
                </a:solidFill>
                <a:latin typeface="Times New Roman"/>
                <a:cs typeface="Times New Roman"/>
              </a:defRPr>
            </a:lvl2pPr>
            <a:lvl3pPr marL="900000" indent="-22860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4D4D4D"/>
              </a:buClr>
              <a:buSzPct val="50000"/>
              <a:buFont typeface="Wingdings" pitchFamily="2" charset="2"/>
              <a:buChar char="n"/>
              <a:defRPr sz="2200" baseline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defRPr>
            </a:lvl3pPr>
            <a:lvl4pPr marL="1260000" indent="-324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F5F5F"/>
              </a:buClr>
              <a:buSzPct val="70000"/>
              <a:buFont typeface="Times New Roman" pitchFamily="18" charset="0"/>
              <a:buChar char="►"/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4pPr>
            <a:lvl5pPr marL="1476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99"/>
              </a:buClr>
              <a:buSzPct val="60000"/>
              <a:buFont typeface="Wingdings" pitchFamily="2" charset="2"/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9pPr>
          </a:lstStyle>
          <a:p>
            <a:r>
              <a:rPr lang="en-US" kern="0" dirty="0"/>
              <a:t>Main findings: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the shape of the pion sea is quite similar </a:t>
            </a:r>
          </a:p>
          <a:p>
            <a:pPr marL="362250" lvl="1" indent="0">
              <a:buFont typeface="Wingdings" pitchFamily="2" charset="2"/>
              <a:buNone/>
            </a:pPr>
            <a:r>
              <a:rPr lang="en-US" kern="0" dirty="0"/>
              <a:t>    to the one of the nucleon (</a:t>
            </a:r>
            <a:r>
              <a:rPr lang="en-US" kern="0" dirty="0">
                <a:solidFill>
                  <a:schemeClr val="tx1"/>
                </a:solidFill>
              </a:rPr>
              <a:t>solid</a:t>
            </a:r>
            <a:r>
              <a:rPr lang="en-US" kern="0" dirty="0"/>
              <a:t> </a:t>
            </a:r>
            <a:r>
              <a:rPr lang="en-US" kern="0" dirty="0">
                <a:solidFill>
                  <a:schemeClr val="tx1"/>
                </a:solidFill>
              </a:rPr>
              <a:t>curve</a:t>
            </a:r>
            <a:r>
              <a:rPr lang="en-US" kern="0" dirty="0"/>
              <a:t>)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magnitude of the sea: ~about 1/3</a:t>
            </a:r>
          </a:p>
          <a:p>
            <a:pPr marL="362250" lvl="1" indent="0">
              <a:buFont typeface="Wingdings" pitchFamily="2" charset="2"/>
              <a:buNone/>
            </a:pPr>
            <a:r>
              <a:rPr lang="en-US" kern="0" dirty="0"/>
              <a:t>    instead of expected 2/3.</a:t>
            </a:r>
          </a:p>
          <a:p>
            <a:pPr marL="362250" lvl="1" indent="0">
              <a:buFont typeface="Wingdings" pitchFamily="2" charset="2"/>
              <a:buNone/>
            </a:pPr>
            <a:endParaRPr lang="en-US" kern="0" dirty="0"/>
          </a:p>
          <a:p>
            <a:pPr lvl="1"/>
            <a:r>
              <a:rPr lang="en-US" kern="0" dirty="0"/>
              <a:t>Large uncertainties on the estimate of the “pion flux” </a:t>
            </a:r>
          </a:p>
          <a:p>
            <a:pPr marL="362250" lvl="1" indent="0">
              <a:buFont typeface="Wingdings" pitchFamily="2" charset="2"/>
              <a:buNone/>
            </a:pPr>
            <a:endParaRPr lang="en-US" kern="0" dirty="0"/>
          </a:p>
          <a:p>
            <a:pPr marL="362250" lvl="1" indent="0">
              <a:buFont typeface="Wingdings" pitchFamily="2" charset="2"/>
              <a:buNone/>
            </a:pPr>
            <a:endParaRPr lang="en-US" kern="0" dirty="0"/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390537"/>
            <a:ext cx="3904205" cy="4137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5754" y="1015805"/>
            <a:ext cx="3656316" cy="353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is-I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Aaron et al., Eur. Phys. J. C68, 381 (2010)  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064483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86B5B-6F36-B548-BF87-85357D3DA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Method: use a MC approach </a:t>
            </a:r>
          </a:p>
          <a:p>
            <a:pPr lvl="1"/>
            <a:r>
              <a:rPr lang="en-US" dirty="0"/>
              <a:t>Allows a determination of PDF uncertainties</a:t>
            </a:r>
          </a:p>
          <a:p>
            <a:r>
              <a:rPr lang="en-US" dirty="0"/>
              <a:t>Input data</a:t>
            </a:r>
          </a:p>
          <a:p>
            <a:pPr lvl="1"/>
            <a:r>
              <a:rPr lang="en-US" dirty="0"/>
              <a:t>πA Drell-Yan data:  E615 (E = 252 GeV), NA10 (E = 194 GeV)  → large </a:t>
            </a:r>
            <a:r>
              <a:rPr lang="en-US" i="1" dirty="0"/>
              <a:t>x</a:t>
            </a:r>
          </a:p>
          <a:p>
            <a:pPr lvl="1"/>
            <a:r>
              <a:rPr lang="en-US" dirty="0"/>
              <a:t>HERA Leading neutron data  → low </a:t>
            </a:r>
            <a:r>
              <a:rPr lang="en-US" i="1" dirty="0"/>
              <a:t>x</a:t>
            </a:r>
          </a:p>
          <a:p>
            <a:r>
              <a:rPr lang="en-US" dirty="0"/>
              <a:t>Fit results</a:t>
            </a:r>
          </a:p>
          <a:p>
            <a:pPr lvl="1"/>
            <a:endParaRPr lang="en-US" i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AE996-938C-A843-A4D4-6DE8D019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global fit of pion PDFs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AD33F-E9EA-8B43-A1B2-AED70BDF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9D21E-845F-5244-9C70-D3075240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61C8-2CA2-F842-A069-714F0742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3DA610-B999-554D-8BD8-5D0E98260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741" y="997752"/>
            <a:ext cx="5319675" cy="1268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9BB805-A5F6-3342-A588-1A22BB836435}"/>
              </a:ext>
            </a:extLst>
          </p:cNvPr>
          <p:cNvSpPr txBox="1"/>
          <p:nvPr/>
        </p:nvSpPr>
        <p:spPr>
          <a:xfrm>
            <a:off x="9893300" y="2281531"/>
            <a:ext cx="2205116" cy="29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1400" dirty="0" err="1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arXiv</a:t>
            </a:r>
            <a:r>
              <a:rPr lang="en-US" sz="1400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: 1804.01965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D37B1C-0B2F-714B-8575-F3C9C8B1E71E}"/>
              </a:ext>
            </a:extLst>
          </p:cNvPr>
          <p:cNvSpPr txBox="1"/>
          <p:nvPr/>
        </p:nvSpPr>
        <p:spPr>
          <a:xfrm>
            <a:off x="5198696" y="3280560"/>
            <a:ext cx="4656503" cy="3925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70000" lnSpcReduction="20000"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Note: NA10 data normalized by 0.816 and 0.758!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0D50A-8740-3944-A834-A3CFD30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96" y="3777819"/>
            <a:ext cx="4665003" cy="236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9A33D1-EB17-C54F-BA60-7A5BCEAD5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262" y="3788536"/>
            <a:ext cx="4723037" cy="23897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5E917E-3610-DC42-8C98-876D8FDDE81C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4952" y="3528632"/>
            <a:ext cx="927488" cy="91121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320283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754ED-87E0-FE4C-ADDF-600D7FFC1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global fit of pion PDFs –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839BA-4BC2-7B48-A28F-AC650CC96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3" y="3944111"/>
            <a:ext cx="11565527" cy="251463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Uncertainties are much reduced using DY+LN, as compared to DY alone</a:t>
            </a:r>
          </a:p>
          <a:p>
            <a:pPr lvl="1"/>
            <a:r>
              <a:rPr lang="en-US" dirty="0"/>
              <a:t>Large-x behavior: ~ (1-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1</a:t>
            </a:r>
            <a:r>
              <a:rPr lang="en-US" dirty="0"/>
              <a:t>, instead of (1-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as expected by QCD or DSE. </a:t>
            </a:r>
          </a:p>
          <a:p>
            <a:pPr lvl="1"/>
            <a:r>
              <a:rPr lang="en-US" dirty="0"/>
              <a:t>Momentum fractions closer to SMRS-3: valence </a:t>
            </a:r>
            <a:r>
              <a:rPr lang="en-US" dirty="0">
                <a:solidFill>
                  <a:srgbClr val="C00000"/>
                </a:solidFill>
              </a:rPr>
              <a:t>48%</a:t>
            </a:r>
            <a:r>
              <a:rPr lang="en-US" dirty="0"/>
              <a:t>, sea </a:t>
            </a:r>
            <a:r>
              <a:rPr lang="en-US" dirty="0">
                <a:solidFill>
                  <a:srgbClr val="C00000"/>
                </a:solidFill>
              </a:rPr>
              <a:t>17%</a:t>
            </a:r>
            <a:r>
              <a:rPr lang="en-US" dirty="0"/>
              <a:t>, glue </a:t>
            </a:r>
            <a:r>
              <a:rPr lang="en-US" dirty="0">
                <a:solidFill>
                  <a:srgbClr val="C00000"/>
                </a:solidFill>
              </a:rPr>
              <a:t>35%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FBA1B-F57F-D94B-947D-BF1A3DAB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AB84-C026-504F-BC8A-271D1F80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B051-0570-6E48-8875-AA260E1A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B30EF8-B409-E34A-A7DB-9E52804A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34" y="760155"/>
            <a:ext cx="6015567" cy="3791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F9ACF-4270-1A42-A4AC-31E7D6DE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83" y="997752"/>
            <a:ext cx="4360317" cy="1039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2B2637-33A2-3847-95AD-260F9E0A372A}"/>
              </a:ext>
            </a:extLst>
          </p:cNvPr>
          <p:cNvSpPr txBox="1"/>
          <p:nvPr/>
        </p:nvSpPr>
        <p:spPr>
          <a:xfrm>
            <a:off x="10322983" y="2116262"/>
            <a:ext cx="1676400" cy="298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1400" dirty="0" err="1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arXiv</a:t>
            </a:r>
            <a:r>
              <a:rPr lang="en-US" sz="1400" dirty="0">
                <a:solidFill>
                  <a:schemeClr val="bg2">
                    <a:lumMod val="75000"/>
                    <a:lumOff val="25000"/>
                  </a:schemeClr>
                </a:solidFill>
                <a:effectLst/>
                <a:latin typeface="Times New Roman"/>
                <a:cs typeface="Times New Roman"/>
              </a:rPr>
              <a:t>: 1804.01965</a:t>
            </a:r>
          </a:p>
        </p:txBody>
      </p:sp>
    </p:spTree>
    <p:extLst>
      <p:ext uri="{BB962C8B-B14F-4D97-AF65-F5344CB8AC3E}">
        <p14:creationId xmlns:p14="http://schemas.microsoft.com/office/powerpoint/2010/main" val="3722282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486834" y="1005840"/>
            <a:ext cx="5929206" cy="536987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Results (NA3):</a:t>
            </a:r>
          </a:p>
          <a:p>
            <a:pPr lvl="1"/>
            <a:r>
              <a:rPr lang="en-US" dirty="0"/>
              <a:t>The cross section ratio for K</a:t>
            </a:r>
            <a:r>
              <a:rPr lang="en-US" baseline="30000" dirty="0"/>
              <a:t>–</a:t>
            </a:r>
            <a:r>
              <a:rPr lang="en-US" dirty="0"/>
              <a:t> and  π</a:t>
            </a:r>
            <a:r>
              <a:rPr lang="en-US" baseline="30000" dirty="0"/>
              <a:t>–</a:t>
            </a:r>
            <a:r>
              <a:rPr lang="en-US" dirty="0"/>
              <a:t> beams is proportional to: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At large </a:t>
            </a:r>
            <a:r>
              <a:rPr lang="en-US" i="1" dirty="0"/>
              <a:t>x</a:t>
            </a:r>
            <a:r>
              <a:rPr lang="en-US" dirty="0"/>
              <a:t>, the kaon </a:t>
            </a:r>
            <a:r>
              <a:rPr lang="en-US" dirty="0">
                <a:latin typeface="Times New Roman Antimatter"/>
                <a:cs typeface="Times New Roman Antimatter"/>
              </a:rPr>
              <a:t>u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is smaller than the pion </a:t>
            </a:r>
            <a:r>
              <a:rPr lang="en-US" dirty="0">
                <a:latin typeface="Times New Roman Antimatter"/>
                <a:cs typeface="Times New Roman Antimatter"/>
              </a:rPr>
              <a:t>u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heavier </a:t>
            </a:r>
            <a:r>
              <a:rPr lang="en-US" i="1" dirty="0"/>
              <a:t>s</a:t>
            </a:r>
            <a:r>
              <a:rPr lang="en-US" dirty="0"/>
              <a:t> quark carries a larger fraction of the kaon momentum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Kaon structure : a single measurement from 1983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3333CC"/>
                </a:solidFill>
              </a:rPr>
              <a:t>Trento, Sep. 10, 2018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1468410"/>
            <a:ext cx="4276095" cy="4389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30788" y="1148370"/>
            <a:ext cx="2959924" cy="32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/>
                <a:cs typeface="Times New Roman"/>
              </a:rPr>
              <a:t>Badier et al, PL 93B, 355 1980.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3232" y="1644913"/>
            <a:ext cx="2697480" cy="411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π</a:t>
            </a:r>
            <a:r>
              <a:rPr lang="en-US" sz="20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or K</a:t>
            </a:r>
            <a:r>
              <a:rPr lang="en-US" sz="2000" baseline="3000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on a Pt target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2761" y="5857530"/>
            <a:ext cx="7193639" cy="557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200" dirty="0">
                <a:solidFill>
                  <a:srgbClr val="A52E0C"/>
                </a:solidFill>
                <a:latin typeface="Times New Roman"/>
                <a:cs typeface="Times New Roman"/>
              </a:rPr>
              <a:t>NA3 data: </a:t>
            </a:r>
            <a:r>
              <a:rPr lang="en-US" sz="2200" dirty="0">
                <a:solidFill>
                  <a:srgbClr val="A52E0C"/>
                </a:solidFill>
                <a:latin typeface="Times New Roman"/>
                <a:cs typeface="Symbol" charset="2"/>
              </a:rPr>
              <a:t>700 events. We need more. </a:t>
            </a:r>
            <a:endParaRPr lang="en-US" sz="2000" dirty="0">
              <a:solidFill>
                <a:srgbClr val="FF0000"/>
              </a:solidFill>
              <a:latin typeface="Times New Roman"/>
              <a:cs typeface="Symbol" charset="2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Times New Roman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2252" y="2126216"/>
            <a:ext cx="118872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NA3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394248" y="2166566"/>
          <a:ext cx="2346221" cy="64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4" imgW="965200" imgH="266700" progId="Equation.DSMT4">
                  <p:embed/>
                </p:oleObj>
              </mc:Choice>
              <mc:Fallback>
                <p:oleObj name="Equation" r:id="rId4" imgW="965200" imgH="2667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4248" y="2166566"/>
                        <a:ext cx="2346221" cy="648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20203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Kaon and pion PDFs (DSE)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DSE plot (courtesy C. Roberts)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46" y="1783079"/>
            <a:ext cx="7811033" cy="51709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3320" y="955964"/>
            <a:ext cx="3288983" cy="414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Chen et al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., PRD 93, 074021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(2016).   </a:t>
            </a:r>
          </a:p>
        </p:txBody>
      </p:sp>
    </p:spTree>
    <p:extLst>
      <p:ext uri="{BB962C8B-B14F-4D97-AF65-F5344CB8AC3E}">
        <p14:creationId xmlns:p14="http://schemas.microsoft.com/office/powerpoint/2010/main" val="8245481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PDF for kaons?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" y="916701"/>
            <a:ext cx="10650219" cy="5439428"/>
          </a:xfrm>
        </p:spPr>
        <p:txBody>
          <a:bodyPr/>
          <a:lstStyle/>
          <a:p>
            <a:r>
              <a:rPr lang="en-US" sz="2200" dirty="0"/>
              <a:t>BS + DSE calculation </a:t>
            </a:r>
          </a:p>
          <a:p>
            <a:pPr lvl="1"/>
            <a:r>
              <a:rPr lang="en-US" sz="1800" dirty="0"/>
              <a:t>Derive valence distributions, then </a:t>
            </a:r>
          </a:p>
          <a:p>
            <a:pPr marL="362250" lvl="1" indent="0">
              <a:buNone/>
            </a:pPr>
            <a:r>
              <a:rPr lang="en-US" sz="2000" dirty="0"/>
              <a:t>incorporate sea and gluons. Evolve. </a:t>
            </a:r>
          </a:p>
          <a:p>
            <a:pPr lvl="1"/>
            <a:r>
              <a:rPr lang="en-US" sz="2000" dirty="0"/>
              <a:t>Fit u(K)/u(π) ratio and adjust the </a:t>
            </a:r>
          </a:p>
          <a:p>
            <a:pPr marL="362250" lvl="1" indent="0">
              <a:buNone/>
            </a:pPr>
            <a:r>
              <a:rPr lang="en-US" sz="2000" dirty="0"/>
              <a:t>gluon PDF. </a:t>
            </a:r>
          </a:p>
          <a:p>
            <a:pPr marL="400050"/>
            <a:endParaRPr lang="en-US" sz="2200" dirty="0"/>
          </a:p>
          <a:p>
            <a:pPr marL="400050"/>
            <a:endParaRPr lang="en-US" sz="2200" dirty="0"/>
          </a:p>
          <a:p>
            <a:pPr marL="400050"/>
            <a:r>
              <a:rPr lang="en-US" sz="2200" dirty="0"/>
              <a:t>Chen et al. </a:t>
            </a:r>
            <a:r>
              <a:rPr lang="en-US" sz="2200" dirty="0">
                <a:solidFill>
                  <a:srgbClr val="C00000"/>
                </a:solidFill>
              </a:rPr>
              <a:t>(challenging ! )</a:t>
            </a:r>
            <a:r>
              <a:rPr lang="en-US" sz="2200" dirty="0"/>
              <a:t> conclusion: </a:t>
            </a:r>
          </a:p>
          <a:p>
            <a:pPr marL="705150" lvl="1"/>
            <a:r>
              <a:rPr lang="en-US" sz="2000" dirty="0"/>
              <a:t>At the hadronic scale gluons carry only  </a:t>
            </a:r>
            <a:r>
              <a:rPr lang="en-US" sz="2000" dirty="0">
                <a:solidFill>
                  <a:srgbClr val="C00000"/>
                </a:solidFill>
              </a:rPr>
              <a:t>5%</a:t>
            </a:r>
            <a:r>
              <a:rPr lang="en-US" sz="2000" dirty="0"/>
              <a:t> of the momentum of the </a:t>
            </a:r>
            <a:r>
              <a:rPr lang="en-US" sz="2000" dirty="0">
                <a:solidFill>
                  <a:srgbClr val="C00000"/>
                </a:solidFill>
              </a:rPr>
              <a:t>kaon</a:t>
            </a:r>
            <a:r>
              <a:rPr lang="en-US" sz="2000" dirty="0"/>
              <a:t> BUT</a:t>
            </a:r>
          </a:p>
          <a:p>
            <a:pPr marL="419400" lvl="1" indent="0">
              <a:buNone/>
            </a:pPr>
            <a:r>
              <a:rPr lang="en-US" sz="2000" dirty="0"/>
              <a:t>				                </a:t>
            </a:r>
            <a:r>
              <a:rPr lang="en-US" sz="2000" dirty="0">
                <a:solidFill>
                  <a:srgbClr val="C00000"/>
                </a:solidFill>
              </a:rPr>
              <a:t>35%</a:t>
            </a:r>
            <a:r>
              <a:rPr lang="en-US" sz="2000" dirty="0"/>
              <a:t> of the momentum of the </a:t>
            </a:r>
            <a:r>
              <a:rPr lang="en-US" sz="2000" dirty="0">
                <a:solidFill>
                  <a:srgbClr val="C00000"/>
                </a:solidFill>
              </a:rPr>
              <a:t>pion !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70320" y="916701"/>
            <a:ext cx="5652000" cy="3168000"/>
            <a:chOff x="4811287" y="1398740"/>
            <a:chExt cx="3882890" cy="23150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-1258" t="8448" r="2516" b="393"/>
            <a:stretch/>
          </p:blipFill>
          <p:spPr>
            <a:xfrm>
              <a:off x="4811287" y="1398740"/>
              <a:ext cx="3882890" cy="23150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63790" y="1897069"/>
              <a:ext cx="586065" cy="4526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0%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63790" y="2409209"/>
              <a:ext cx="487680" cy="3124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5%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91159" y="1452983"/>
              <a:ext cx="563880" cy="3200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10%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6433913" y="1971725"/>
              <a:ext cx="796610" cy="522068"/>
            </a:xfrm>
            <a:prstGeom prst="straightConnector1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ADB4F9"/>
                </a:gs>
              </a:gsLst>
              <a:lin ang="0" scaled="1"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6966812" y="1588146"/>
              <a:ext cx="759584" cy="0"/>
            </a:xfrm>
            <a:prstGeom prst="straightConnector1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ADB4F9"/>
                </a:gs>
              </a:gsLst>
              <a:lin ang="0" scaled="1"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6499232" y="1897069"/>
              <a:ext cx="357437" cy="164553"/>
            </a:xfrm>
            <a:prstGeom prst="straightConnector1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ADB4F9"/>
                </a:gs>
              </a:gsLst>
              <a:lin ang="0" scaled="1"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7667529" y="2911035"/>
            <a:ext cx="3288983" cy="3146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Chen et al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., PRD 93, 074021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(2016).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9F2F9-82DE-5943-916B-0E3AA8B72643}"/>
              </a:ext>
            </a:extLst>
          </p:cNvPr>
          <p:cNvSpPr txBox="1"/>
          <p:nvPr/>
        </p:nvSpPr>
        <p:spPr>
          <a:xfrm>
            <a:off x="1676401" y="5626100"/>
            <a:ext cx="8215400" cy="7300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an we access the gluon distribution using J/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𝜓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production? </a:t>
            </a:r>
          </a:p>
        </p:txBody>
      </p:sp>
    </p:spTree>
    <p:extLst>
      <p:ext uri="{BB962C8B-B14F-4D97-AF65-F5344CB8AC3E}">
        <p14:creationId xmlns:p14="http://schemas.microsoft.com/office/powerpoint/2010/main" val="135896995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E2E0DA-FF0D-074A-8DD6-3DFBA5D6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differences between DY and J/𝜓 production processes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6F8448-9B25-974A-9187-363CEB57E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568" y="1097280"/>
            <a:ext cx="5628217" cy="5243195"/>
          </a:xfrm>
        </p:spPr>
        <p:txBody>
          <a:bodyPr/>
          <a:lstStyle/>
          <a:p>
            <a:r>
              <a:rPr lang="en-US" sz="2400" dirty="0"/>
              <a:t>Drell-Yan process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Electromagnetic process  “LO” (α</a:t>
            </a:r>
            <a:r>
              <a:rPr lang="en-US" sz="2200" baseline="-25000" dirty="0"/>
              <a:t>s</a:t>
            </a:r>
            <a:r>
              <a:rPr lang="en-US" sz="2200" dirty="0"/>
              <a:t>)</a:t>
            </a:r>
            <a:r>
              <a:rPr lang="en-US" sz="2200" baseline="30000" dirty="0"/>
              <a:t>0</a:t>
            </a:r>
          </a:p>
          <a:p>
            <a:pPr lvl="1"/>
            <a:r>
              <a:rPr lang="en-US" sz="2200" dirty="0"/>
              <a:t>Used to extract </a:t>
            </a:r>
            <a:r>
              <a:rPr lang="en-US" sz="2200" dirty="0">
                <a:solidFill>
                  <a:srgbClr val="C00000"/>
                </a:solidFill>
              </a:rPr>
              <a:t>valence and sea </a:t>
            </a:r>
            <a:r>
              <a:rPr lang="en-US" sz="2200" dirty="0"/>
              <a:t>PDFs</a:t>
            </a:r>
          </a:p>
          <a:p>
            <a:pPr lvl="1"/>
            <a:r>
              <a:rPr lang="en-US" sz="2200" dirty="0"/>
              <a:t>Low cross sections</a:t>
            </a:r>
          </a:p>
          <a:p>
            <a:pPr lvl="1"/>
            <a:r>
              <a:rPr lang="en-US" sz="2200" dirty="0"/>
              <a:t>Well understood (up to NNLO) </a:t>
            </a:r>
          </a:p>
          <a:p>
            <a:pPr lvl="1"/>
            <a:endParaRPr lang="en-US" sz="2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281118-3921-B944-8110-A75B06E58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5785" y="1097280"/>
            <a:ext cx="5831415" cy="5243195"/>
          </a:xfrm>
        </p:spPr>
        <p:txBody>
          <a:bodyPr/>
          <a:lstStyle/>
          <a:p>
            <a:r>
              <a:rPr lang="en-US" sz="2400" dirty="0"/>
              <a:t>J/𝜓 production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Strong interaction</a:t>
            </a:r>
          </a:p>
          <a:p>
            <a:pPr lvl="1"/>
            <a:r>
              <a:rPr lang="en-US" dirty="0"/>
              <a:t>Sensitive to </a:t>
            </a:r>
            <a:r>
              <a:rPr lang="en-US" dirty="0">
                <a:solidFill>
                  <a:srgbClr val="C00000"/>
                </a:solidFill>
              </a:rPr>
              <a:t>valence and gluon </a:t>
            </a:r>
            <a:r>
              <a:rPr lang="en-US" dirty="0"/>
              <a:t>PDFs</a:t>
            </a:r>
          </a:p>
          <a:p>
            <a:pPr lvl="1"/>
            <a:r>
              <a:rPr lang="en-US" dirty="0"/>
              <a:t>Large cross sections (</a:t>
            </a:r>
            <a:r>
              <a:rPr lang="fr-FR" dirty="0"/>
              <a:t>~x 30 !)</a:t>
            </a:r>
          </a:p>
          <a:p>
            <a:pPr lvl="1"/>
            <a:r>
              <a:rPr lang="fr-FR" dirty="0"/>
              <a:t>Interpretation ?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F4FC-DFC0-5F4A-A4BE-6A87A8E2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BBB13-4406-4840-9AA6-E46954CC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C2BD8-F536-B14A-9B8C-BCEAF697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3FE19-65B0-4747-94C0-D3F01E454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40" y="1737360"/>
            <a:ext cx="2855177" cy="1619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205F7A-639A-CC45-970A-B52AB92C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055" y="1745428"/>
            <a:ext cx="2081108" cy="1476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23258-1758-F441-A3DD-64D7BCC60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387" y="1729292"/>
            <a:ext cx="2080685" cy="15642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5E0385-1117-904F-BB9A-3F9E9E95F9C2}"/>
                  </a:ext>
                </a:extLst>
              </p:cNvPr>
              <p:cNvSpPr txBox="1"/>
              <p:nvPr/>
            </p:nvSpPr>
            <p:spPr>
              <a:xfrm>
                <a:off x="8524369" y="1605728"/>
                <a:ext cx="715813" cy="49739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  <a:effectLst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400" i="1" dirty="0">
                    <a:solidFill>
                      <a:srgbClr val="C00000"/>
                    </a:solidFill>
                    <a:latin typeface="Times New Roman Antimatter"/>
                    <a:cs typeface="Times New Roman Antimatter"/>
                  </a:rPr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 Antimatter"/>
                  <a:cs typeface="Times New Roman Antimatter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5E0385-1117-904F-BB9A-3F9E9E95F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369" y="1605728"/>
                <a:ext cx="715813" cy="497392"/>
              </a:xfrm>
              <a:prstGeom prst="rect">
                <a:avLst/>
              </a:prstGeom>
              <a:blipFill>
                <a:blip r:embed="rId5"/>
                <a:stretch>
                  <a:fillRect t="-7143" b="-14286"/>
                </a:stretch>
              </a:blip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8DEF099-E4DD-FB40-874A-0C2821B67FEE}"/>
              </a:ext>
            </a:extLst>
          </p:cNvPr>
          <p:cNvSpPr txBox="1"/>
          <p:nvPr/>
        </p:nvSpPr>
        <p:spPr>
          <a:xfrm>
            <a:off x="10598500" y="1594661"/>
            <a:ext cx="715813" cy="508459"/>
          </a:xfrm>
          <a:prstGeom prst="rect">
            <a:avLst/>
          </a:prstGeom>
          <a:noFill/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gg</a:t>
            </a:r>
            <a:endParaRPr lang="en-US" sz="2400" dirty="0">
              <a:solidFill>
                <a:srgbClr val="C00000"/>
              </a:solidFill>
              <a:latin typeface="Times New Roman Antimatter"/>
              <a:cs typeface="Times New Roman Antimatter"/>
            </a:endParaRPr>
          </a:p>
        </p:txBody>
      </p:sp>
    </p:spTree>
    <p:extLst>
      <p:ext uri="{BB962C8B-B14F-4D97-AF65-F5344CB8AC3E}">
        <p14:creationId xmlns:p14="http://schemas.microsoft.com/office/powerpoint/2010/main" val="5401643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86" y="160338"/>
            <a:ext cx="10311599" cy="609600"/>
          </a:xfrm>
        </p:spPr>
        <p:txBody>
          <a:bodyPr/>
          <a:lstStyle/>
          <a:p>
            <a:r>
              <a:rPr lang="en-US" dirty="0"/>
              <a:t>“DY” - type experiments – a glorious historical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686" y="960120"/>
            <a:ext cx="4174187" cy="5380355"/>
          </a:xfrm>
        </p:spPr>
        <p:txBody>
          <a:bodyPr/>
          <a:lstStyle/>
          <a:p>
            <a:r>
              <a:rPr lang="en-US"/>
              <a:t>Discovery of the J/𝜓</a:t>
            </a:r>
          </a:p>
          <a:p>
            <a:pPr marL="0" indent="0">
              <a:buNone/>
            </a:pPr>
            <a:r>
              <a:rPr lang="en-US" sz="2400">
                <a:solidFill>
                  <a:srgbClr val="C00000"/>
                </a:solidFill>
              </a:rPr>
              <a:t>“1974:  Ting, Richter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146334" y="960120"/>
            <a:ext cx="4052786" cy="5450205"/>
          </a:xfrm>
        </p:spPr>
        <p:txBody>
          <a:bodyPr/>
          <a:lstStyle/>
          <a:p>
            <a:r>
              <a:rPr lang="en-US"/>
              <a:t>Discovery of the 𝛶</a:t>
            </a:r>
          </a:p>
          <a:p>
            <a:pPr marL="0" indent="0">
              <a:buNone/>
            </a:pPr>
            <a:r>
              <a:rPr lang="en-US" sz="2400">
                <a:solidFill>
                  <a:srgbClr val="C00000"/>
                </a:solidFill>
              </a:rPr>
              <a:t>1977:</a:t>
            </a:r>
            <a:r>
              <a:rPr lang="en-US" sz="2400"/>
              <a:t>  </a:t>
            </a:r>
            <a:r>
              <a:rPr lang="en-US" sz="2400">
                <a:solidFill>
                  <a:srgbClr val="C00000"/>
                </a:solidFill>
              </a:rPr>
              <a:t>Lederman</a:t>
            </a:r>
            <a:r>
              <a:rPr lang="en-US" sz="240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2810" y="2872663"/>
            <a:ext cx="4277301" cy="2798020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7833360" y="960119"/>
            <a:ext cx="4188585" cy="545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7700" indent="-285750" algn="l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3333CC"/>
              </a:buClr>
              <a:buSzPct val="55000"/>
              <a:buFont typeface="Wingdings" pitchFamily="2" charset="2"/>
              <a:buChar char="n"/>
              <a:defRPr sz="2400">
                <a:solidFill>
                  <a:srgbClr val="3366FF"/>
                </a:solidFill>
                <a:latin typeface="Times New Roman"/>
                <a:cs typeface="Times New Roman"/>
              </a:defRPr>
            </a:lvl2pPr>
            <a:lvl3pPr marL="898525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50000"/>
              <a:buFont typeface="Wingdings" pitchFamily="2" charset="2"/>
              <a:buChar char="n"/>
              <a:defRPr sz="2000">
                <a:solidFill>
                  <a:srgbClr val="008000"/>
                </a:solidFill>
                <a:latin typeface="Times New Roman"/>
                <a:cs typeface="Times New Roman"/>
              </a:defRPr>
            </a:lvl3pPr>
            <a:lvl4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0000"/>
              <a:buFont typeface="Times New Roman" pitchFamily="18" charset="0"/>
              <a:buChar char="►"/>
              <a:defRPr sz="1800">
                <a:solidFill>
                  <a:srgbClr val="FF0000"/>
                </a:solidFill>
                <a:latin typeface="Times New Roman"/>
                <a:cs typeface="Times New Roman"/>
              </a:defRPr>
            </a:lvl4pPr>
            <a:lvl5pPr marL="1511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1800">
                <a:solidFill>
                  <a:srgbClr val="666699"/>
                </a:solidFill>
                <a:latin typeface="Times New Roman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1800">
                <a:solidFill>
                  <a:srgbClr val="CC0000"/>
                </a:solidFill>
                <a:latin typeface="Tahom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1800">
                <a:solidFill>
                  <a:srgbClr val="CC0000"/>
                </a:solidFill>
                <a:latin typeface="Tahom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1800">
                <a:solidFill>
                  <a:srgbClr val="CC0000"/>
                </a:solidFill>
                <a:latin typeface="Tahom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1800">
                <a:solidFill>
                  <a:srgbClr val="CC0000"/>
                </a:solidFill>
                <a:latin typeface="Tahoma" pitchFamily="34" charset="0"/>
              </a:defRPr>
            </a:lvl9pPr>
          </a:lstStyle>
          <a:p>
            <a:r>
              <a:rPr lang="en-US" kern="0"/>
              <a:t>Discovery of the W,Z</a:t>
            </a:r>
          </a:p>
          <a:p>
            <a:pPr marL="0" indent="0">
              <a:buNone/>
            </a:pPr>
            <a:r>
              <a:rPr lang="en-US" sz="2400" kern="0">
                <a:solidFill>
                  <a:srgbClr val="C00000"/>
                </a:solidFill>
              </a:rPr>
              <a:t>1983: Rubbia, van der Meer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731" y="2003424"/>
            <a:ext cx="3301741" cy="4406900"/>
          </a:xfrm>
          <a:prstGeom prst="rect">
            <a:avLst/>
          </a:prstGeom>
          <a:scene3d>
            <a:camera prst="orthographicFront">
              <a:rot lat="0" lon="0" rev="2155200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87461" y="1921701"/>
            <a:ext cx="3297206" cy="1658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016321" y="3737687"/>
            <a:ext cx="3662803" cy="2602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536" y="1875361"/>
            <a:ext cx="778910" cy="7665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842" y="1763869"/>
            <a:ext cx="892204" cy="878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A68AF3-9BC1-B04C-B313-FF4B8651B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649" y="1875361"/>
            <a:ext cx="778910" cy="766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6E27D-AA25-AD48-BAD9-BB3A16AFCFE1}"/>
              </a:ext>
            </a:extLst>
          </p:cNvPr>
          <p:cNvSpPr txBox="1"/>
          <p:nvPr/>
        </p:nvSpPr>
        <p:spPr>
          <a:xfrm>
            <a:off x="6842881" y="2561265"/>
            <a:ext cx="73667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fr-FR" sz="2400">
                <a:solidFill>
                  <a:srgbClr val="000090"/>
                </a:solidFill>
                <a:latin typeface="Times New Roman"/>
                <a:cs typeface="Times New Roman"/>
              </a:rPr>
              <a:t>𝜈</a:t>
            </a:r>
            <a:r>
              <a:rPr lang="fr-FR" sz="2400" baseline="-25000">
                <a:solidFill>
                  <a:srgbClr val="000090"/>
                </a:solidFill>
                <a:latin typeface="Times New Roman"/>
                <a:cs typeface="Times New Roman"/>
              </a:rPr>
              <a:t>µ</a:t>
            </a:r>
            <a:endParaRPr lang="en-US" sz="2400" baseline="-2500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A48B0F-C36E-0442-A0E0-5F07CC6BD2F8}"/>
              </a:ext>
            </a:extLst>
          </p:cNvPr>
          <p:cNvSpPr txBox="1"/>
          <p:nvPr/>
        </p:nvSpPr>
        <p:spPr>
          <a:xfrm>
            <a:off x="2511020" y="2561265"/>
            <a:ext cx="73667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fr-FR" sz="2400">
                <a:solidFill>
                  <a:srgbClr val="000090"/>
                </a:solidFill>
                <a:latin typeface="Times New Roman"/>
                <a:cs typeface="Times New Roman"/>
              </a:rPr>
              <a:t>J/𝜓</a:t>
            </a:r>
            <a:endParaRPr lang="en-US" sz="2400" baseline="-2500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A36EE-950F-194B-B0E0-FE3EB6CA4501}"/>
              </a:ext>
            </a:extLst>
          </p:cNvPr>
          <p:cNvSpPr txBox="1"/>
          <p:nvPr/>
        </p:nvSpPr>
        <p:spPr>
          <a:xfrm>
            <a:off x="11435988" y="2561265"/>
            <a:ext cx="73667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fr-FR" sz="2400">
                <a:solidFill>
                  <a:srgbClr val="000090"/>
                </a:solidFill>
                <a:latin typeface="Times New Roman"/>
                <a:cs typeface="Times New Roman"/>
              </a:rPr>
              <a:t>W,Z</a:t>
            </a:r>
            <a:endParaRPr lang="en-US" sz="2400" baseline="-2500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22659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E38A73-59FA-144B-8719-346A83A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J/𝜓 </a:t>
            </a:r>
            <a:r>
              <a:rPr lang="fr-FR" sz="3600" dirty="0"/>
              <a:t>production (proton </a:t>
            </a:r>
            <a:r>
              <a:rPr lang="fr-FR" sz="3600" dirty="0" err="1"/>
              <a:t>beam</a:t>
            </a:r>
            <a:r>
              <a:rPr lang="fr-FR" sz="3600" dirty="0"/>
              <a:t>)</a:t>
            </a:r>
            <a:br>
              <a:rPr lang="fr-FR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0DADA9-BF63-2D41-AE02-1CD537875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3" y="976319"/>
            <a:ext cx="11459633" cy="5399113"/>
          </a:xfrm>
        </p:spPr>
        <p:txBody>
          <a:bodyPr/>
          <a:lstStyle/>
          <a:p>
            <a:r>
              <a:rPr lang="en-US" dirty="0"/>
              <a:t>Color Evaporation Model</a:t>
            </a:r>
          </a:p>
          <a:p>
            <a:r>
              <a:rPr lang="en-US" dirty="0"/>
              <a:t>NR-QCD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48DEC-682D-4C4A-83A5-D08B3E34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1449B-7CFA-2C42-8A80-25E3E206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79CB9-6E60-6244-A55B-D41D93BC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7D2F7-FE68-4138-84ED-CD6E32087CF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10EBA-E555-934A-9831-04A05B2D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57400"/>
            <a:ext cx="4588577" cy="3850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7F041-5792-DD4E-ABAB-CBAD62812B75}"/>
              </a:ext>
            </a:extLst>
          </p:cNvPr>
          <p:cNvSpPr txBox="1"/>
          <p:nvPr/>
        </p:nvSpPr>
        <p:spPr>
          <a:xfrm>
            <a:off x="4033164" y="2408672"/>
            <a:ext cx="1145718" cy="5347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NRQCD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F5664-13DF-8245-B765-E1A33147879C}"/>
              </a:ext>
            </a:extLst>
          </p:cNvPr>
          <p:cNvSpPr txBox="1"/>
          <p:nvPr/>
        </p:nvSpPr>
        <p:spPr>
          <a:xfrm>
            <a:off x="8382000" y="976319"/>
            <a:ext cx="3246120" cy="3567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R. Vogt, Phys. Rev. C61, 035203  (2000)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3AAE93-0A71-F04C-978E-E639FB9CE518}"/>
                  </a:ext>
                </a:extLst>
              </p:cNvPr>
              <p:cNvSpPr txBox="1"/>
              <p:nvPr/>
            </p:nvSpPr>
            <p:spPr>
              <a:xfrm>
                <a:off x="2535887" y="3072933"/>
                <a:ext cx="731520" cy="4959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000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</m:acc>
                  </m:oMath>
                </a14:m>
                <a:endParaRPr lang="en-US" sz="2000" i="1" dirty="0">
                  <a:solidFill>
                    <a:srgbClr val="FF0000"/>
                  </a:solidFill>
                  <a:latin typeface="Times New Roman Antimatter" charset="0"/>
                  <a:ea typeface="Times New Roman Antimatter" charset="0"/>
                  <a:cs typeface="Times New Roman Antimatter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3AAE93-0A71-F04C-978E-E639FB9C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887" y="3072933"/>
                <a:ext cx="731520" cy="495935"/>
              </a:xfrm>
              <a:prstGeom prst="rect">
                <a:avLst/>
              </a:prstGeom>
              <a:blipFill>
                <a:blip r:embed="rId3"/>
                <a:stretch>
                  <a:fillRect t="-5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D521C85-C306-CE4D-B0EC-CF060EC36201}"/>
              </a:ext>
            </a:extLst>
          </p:cNvPr>
          <p:cNvSpPr txBox="1"/>
          <p:nvPr/>
        </p:nvSpPr>
        <p:spPr>
          <a:xfrm>
            <a:off x="2069922" y="2294634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71E74-73B8-814D-9695-30ADBC27E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096" y="1743948"/>
            <a:ext cx="5037106" cy="41640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3CB80F-276D-4A4A-844C-72EC05B7C120}"/>
              </a:ext>
            </a:extLst>
          </p:cNvPr>
          <p:cNvSpPr txBox="1"/>
          <p:nvPr/>
        </p:nvSpPr>
        <p:spPr>
          <a:xfrm>
            <a:off x="8678452" y="2408671"/>
            <a:ext cx="1145718" cy="5347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CEM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A7CC80-6BD8-824F-80DB-BE0CC59C7EAA}"/>
                  </a:ext>
                </a:extLst>
              </p:cNvPr>
              <p:cNvSpPr txBox="1"/>
              <p:nvPr/>
            </p:nvSpPr>
            <p:spPr>
              <a:xfrm>
                <a:off x="6887099" y="2824966"/>
                <a:ext cx="731520" cy="4959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000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𝑞</m:t>
                        </m:r>
                      </m:e>
                    </m:acc>
                  </m:oMath>
                </a14:m>
                <a:endParaRPr lang="en-US" sz="2000" i="1" dirty="0">
                  <a:solidFill>
                    <a:srgbClr val="FF0000"/>
                  </a:solidFill>
                  <a:latin typeface="Times New Roman Antimatter" charset="0"/>
                  <a:ea typeface="Times New Roman Antimatter" charset="0"/>
                  <a:cs typeface="Times New Roman Antimatter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A7CC80-6BD8-824F-80DB-BE0CC59C7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099" y="2824966"/>
                <a:ext cx="731520" cy="495935"/>
              </a:xfrm>
              <a:prstGeom prst="rect">
                <a:avLst/>
              </a:prstGeom>
              <a:blipFill>
                <a:blip r:embed="rId5"/>
                <a:stretch>
                  <a:fillRect t="-5000" b="-25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29C1260-B7BD-204D-853E-B388A93C2F87}"/>
              </a:ext>
            </a:extLst>
          </p:cNvPr>
          <p:cNvSpPr txBox="1"/>
          <p:nvPr/>
        </p:nvSpPr>
        <p:spPr>
          <a:xfrm>
            <a:off x="6414091" y="2294634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0C9CF-D4E1-EF49-8403-7E2FBD19ED23}"/>
              </a:ext>
            </a:extLst>
          </p:cNvPr>
          <p:cNvSpPr txBox="1"/>
          <p:nvPr/>
        </p:nvSpPr>
        <p:spPr>
          <a:xfrm>
            <a:off x="1088942" y="5995914"/>
            <a:ext cx="10079259" cy="5207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Fixed targets: the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production mechanism is not well understood </a:t>
            </a:r>
          </a:p>
        </p:txBody>
      </p:sp>
    </p:spTree>
    <p:extLst>
      <p:ext uri="{BB962C8B-B14F-4D97-AF65-F5344CB8AC3E}">
        <p14:creationId xmlns:p14="http://schemas.microsoft.com/office/powerpoint/2010/main" val="18687982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A009-43D4-B140-9869-081F7EA2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J/𝜓 </a:t>
            </a:r>
            <a:r>
              <a:rPr lang="fr-FR" dirty="0"/>
              <a:t>– </a:t>
            </a:r>
            <a:r>
              <a:rPr lang="en-US" dirty="0"/>
              <a:t>can we constrain the </a:t>
            </a:r>
            <a:r>
              <a:rPr lang="fr-FR" dirty="0"/>
              <a:t>production </a:t>
            </a:r>
            <a:r>
              <a:rPr lang="en-US" dirty="0"/>
              <a:t>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98E6A-DBAC-E444-A750-167F097B5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J/𝜓 production cross section for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baseline="30000" dirty="0">
                <a:solidFill>
                  <a:srgbClr val="C00000"/>
                </a:solidFill>
              </a:rPr>
              <a:t>+</a:t>
            </a:r>
            <a:r>
              <a:rPr lang="en-US" dirty="0">
                <a:solidFill>
                  <a:srgbClr val="C00000"/>
                </a:solidFill>
              </a:rPr>
              <a:t> and K</a:t>
            </a:r>
            <a:r>
              <a:rPr lang="en-US" baseline="30000" dirty="0">
                <a:solidFill>
                  <a:srgbClr val="C00000"/>
                </a:solidFill>
              </a:rPr>
              <a:t>−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pPr marL="0" indent="0">
              <a:buNone/>
            </a:pPr>
            <a:r>
              <a:rPr lang="en-US" dirty="0"/>
              <a:t>The cross section difference isolates solely the valence-valence term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343E5-357D-0346-8649-EC2E3258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4D49-05A6-994D-B288-CDB1BB22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5635-65A2-D143-A543-28685F0DB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E8186-7D34-DD45-A76F-7E435CD3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9" y="1783080"/>
            <a:ext cx="10828020" cy="13258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A9AE2B-FCD4-AB47-90C3-C9F06DE1838B}"/>
              </a:ext>
            </a:extLst>
          </p:cNvPr>
          <p:cNvCxnSpPr/>
          <p:nvPr/>
        </p:nvCxnSpPr>
        <p:spPr bwMode="auto">
          <a:xfrm flipV="1">
            <a:off x="5135880" y="1783080"/>
            <a:ext cx="6243322" cy="1346973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6DEBF9B-BD56-6F4F-944E-D145FF795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4480560"/>
            <a:ext cx="4161035" cy="770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6E88D-E217-BD4F-9012-FC66E5FB19F1}"/>
              </a:ext>
            </a:extLst>
          </p:cNvPr>
          <p:cNvSpPr txBox="1"/>
          <p:nvPr/>
        </p:nvSpPr>
        <p:spPr>
          <a:xfrm>
            <a:off x="1969347" y="5558478"/>
            <a:ext cx="7178040" cy="509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This e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xperiment can only be done using kaon  beams</a:t>
            </a:r>
          </a:p>
        </p:txBody>
      </p:sp>
    </p:spTree>
    <p:extLst>
      <p:ext uri="{BB962C8B-B14F-4D97-AF65-F5344CB8AC3E}">
        <p14:creationId xmlns:p14="http://schemas.microsoft.com/office/powerpoint/2010/main" val="24807085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3695-AB4B-9C41-87C9-8676A482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Kaon-induced J/𝜓 </a:t>
            </a:r>
            <a:r>
              <a:rPr lang="fr-FR" dirty="0"/>
              <a:t>production: compare </a:t>
            </a:r>
            <a:r>
              <a:rPr lang="en-US" dirty="0"/>
              <a:t>K</a:t>
            </a:r>
            <a:r>
              <a:rPr lang="en-US" baseline="30000" dirty="0"/>
              <a:t>−</a:t>
            </a:r>
            <a:r>
              <a:rPr lang="en-US" dirty="0"/>
              <a:t> and K</a:t>
            </a:r>
            <a:r>
              <a:rPr lang="en-US" baseline="30000" dirty="0"/>
              <a:t>+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B1175-E318-BB44-BADE-B137E3F6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C243B-3402-BF45-900A-9E635ABF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69242-9417-494A-88C9-B3E9BA98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D5F14-0BF6-4F46-955D-3890549F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8861" y="-594879"/>
            <a:ext cx="4383156" cy="7383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ABA0D6-8E68-1147-A756-C95E9992787D}"/>
              </a:ext>
            </a:extLst>
          </p:cNvPr>
          <p:cNvSpPr txBox="1"/>
          <p:nvPr/>
        </p:nvSpPr>
        <p:spPr>
          <a:xfrm>
            <a:off x="8053917" y="4178367"/>
            <a:ext cx="3414243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dentical gg contributions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F5B16A-FAFA-2E49-836B-593F57975C97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 flipV="1">
            <a:off x="6796557" y="3747823"/>
            <a:ext cx="1257360" cy="704864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48F3A1-0931-EA48-8C4B-390BB6F39940}"/>
              </a:ext>
            </a:extLst>
          </p:cNvPr>
          <p:cNvSpPr txBox="1"/>
          <p:nvPr/>
        </p:nvSpPr>
        <p:spPr>
          <a:xfrm>
            <a:off x="7577844" y="1326138"/>
            <a:ext cx="311565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dentical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val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-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sea and sea-sea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 contributions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5B00CD-3C54-AF48-890D-32E4DD3904C9}"/>
              </a:ext>
            </a:extLst>
          </p:cNvPr>
          <p:cNvCxnSpPr>
            <a:cxnSpLocks/>
          </p:cNvCxnSpPr>
          <p:nvPr/>
        </p:nvCxnSpPr>
        <p:spPr bwMode="auto">
          <a:xfrm flipH="1">
            <a:off x="3213472" y="2240538"/>
            <a:ext cx="4364372" cy="1408736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2D5E3F-6CA4-1441-9FA5-038C53A0368A}"/>
              </a:ext>
            </a:extLst>
          </p:cNvPr>
          <p:cNvSpPr txBox="1"/>
          <p:nvPr/>
        </p:nvSpPr>
        <p:spPr>
          <a:xfrm>
            <a:off x="2346960" y="923297"/>
            <a:ext cx="3279986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CEM calculations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1E7DF8-5FC5-4241-9D08-EB230D399017}"/>
              </a:ext>
            </a:extLst>
          </p:cNvPr>
          <p:cNvSpPr txBox="1"/>
          <p:nvPr/>
        </p:nvSpPr>
        <p:spPr>
          <a:xfrm>
            <a:off x="1578244" y="3140534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 Antimatter" charset="0"/>
                <a:ea typeface="Times New Roman Antimatter" charset="0"/>
                <a:cs typeface="Times New Roman Antimatter" charset="0"/>
              </a:rPr>
              <a:t>q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 Antimatter" charset="0"/>
              <a:ea typeface="Times New Roman Antimatter" charset="0"/>
              <a:cs typeface="Times New Roman Antimatter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EF2582-1252-9A4A-AAB2-65C1C49C4B6C}"/>
              </a:ext>
            </a:extLst>
          </p:cNvPr>
          <p:cNvSpPr txBox="1"/>
          <p:nvPr/>
        </p:nvSpPr>
        <p:spPr>
          <a:xfrm>
            <a:off x="1105236" y="2610202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BC6A17-65D7-7A4F-94A2-383C41B688B2}"/>
              </a:ext>
            </a:extLst>
          </p:cNvPr>
          <p:cNvSpPr txBox="1"/>
          <p:nvPr/>
        </p:nvSpPr>
        <p:spPr>
          <a:xfrm>
            <a:off x="4895426" y="2114267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q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 Antimatter" charset="0"/>
                <a:ea typeface="Times New Roman Antimatter" charset="0"/>
                <a:cs typeface="Times New Roman Antimatter" charset="0"/>
              </a:rPr>
              <a:t>q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 Antimatter" charset="0"/>
              <a:ea typeface="Times New Roman Antimatter" charset="0"/>
              <a:cs typeface="Times New Roman Antimatter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8C36A3-F77F-E641-B41C-16376260257E}"/>
              </a:ext>
            </a:extLst>
          </p:cNvPr>
          <p:cNvSpPr txBox="1"/>
          <p:nvPr/>
        </p:nvSpPr>
        <p:spPr>
          <a:xfrm>
            <a:off x="4669230" y="2574009"/>
            <a:ext cx="73152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E27B8-BD3B-E44C-A6B8-D15DC792BF26}"/>
              </a:ext>
            </a:extLst>
          </p:cNvPr>
          <p:cNvSpPr txBox="1"/>
          <p:nvPr/>
        </p:nvSpPr>
        <p:spPr>
          <a:xfrm>
            <a:off x="907930" y="5269747"/>
            <a:ext cx="10119734" cy="933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The K</a:t>
            </a:r>
            <a:r>
              <a:rPr lang="en-US" sz="2400" baseline="300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−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C00000"/>
                </a:solidFill>
                <a:cs typeface="Times New Roman"/>
              </a:rPr>
              <a:t>−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K</a:t>
            </a:r>
            <a:r>
              <a:rPr lang="en-US" sz="2400" baseline="300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+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cross section difference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measures exclusively the quark valence-valence part of the J/psi production  process. Only possible at CERN! </a:t>
            </a:r>
            <a:endParaRPr lang="en-US" sz="2400" dirty="0">
              <a:solidFill>
                <a:srgbClr val="C00000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8521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9B7E-A512-474B-983A-C7C03DD8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BF9D-1BCB-704C-BF26-68701A8D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6B33F-100D-C84A-A58A-4007BCE1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EE0F-1DBE-B244-A5C3-700F6E8C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04616-7569-1C44-AB91-54BA470DE1D4}"/>
              </a:ext>
            </a:extLst>
          </p:cNvPr>
          <p:cNvSpPr/>
          <p:nvPr/>
        </p:nvSpPr>
        <p:spPr>
          <a:xfrm>
            <a:off x="1294203" y="3275082"/>
            <a:ext cx="9148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r>
              <a:rPr lang="en-US" sz="3600" kern="0" dirty="0">
                <a:solidFill>
                  <a:srgbClr val="1C1C1C">
                    <a:lumMod val="75000"/>
                    <a:lumOff val="25000"/>
                  </a:srgbClr>
                </a:solidFill>
                <a:cs typeface="Times New Roman"/>
              </a:rPr>
              <a:t>Nuclear effects and parton distribution functions</a:t>
            </a:r>
          </a:p>
        </p:txBody>
      </p:sp>
    </p:spTree>
    <p:extLst>
      <p:ext uri="{BB962C8B-B14F-4D97-AF65-F5344CB8AC3E}">
        <p14:creationId xmlns:p14="http://schemas.microsoft.com/office/powerpoint/2010/main" val="27412279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610D-9764-3F4F-8413-8E613B7B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EMC effect: from 1983 to 2018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CB297-035F-0040-AA00-94A50534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B6266-F934-1143-8321-9F8D154F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9E5C-54DD-F647-925D-84178F74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emc-srcEDITED_D4.jpg">
            <a:extLst>
              <a:ext uri="{FF2B5EF4-FFF2-40B4-BE49-F238E27FC236}">
                <a16:creationId xmlns:a16="http://schemas.microsoft.com/office/drawing/2014/main" id="{A748B712-4E28-E64A-A27C-EA2B5137A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58" y="1833690"/>
            <a:ext cx="5224563" cy="2907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6558B-B381-1A41-9DBA-1CD17C7998D8}"/>
              </a:ext>
            </a:extLst>
          </p:cNvPr>
          <p:cNvSpPr txBox="1"/>
          <p:nvPr/>
        </p:nvSpPr>
        <p:spPr>
          <a:xfrm>
            <a:off x="7360670" y="4724470"/>
            <a:ext cx="4743026" cy="15979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 fontScale="92500"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Hen et al: </a:t>
            </a:r>
            <a:r>
              <a:rPr lang="en-US" sz="2400" i="1" dirty="0">
                <a:solidFill>
                  <a:srgbClr val="C00000"/>
                </a:solidFill>
                <a:latin typeface="Times New Roman"/>
                <a:cs typeface="Times New Roman"/>
              </a:rPr>
              <a:t>“This implies that the EMC effect, like short range correlations, is a short-distance, high virtuality, and high density phenomenon.”</a:t>
            </a:r>
            <a:endParaRPr lang="en-US" sz="2400" i="1" dirty="0">
              <a:solidFill>
                <a:srgbClr val="C0000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52941-0D18-4140-A7DA-A50CB81B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155" y="1005000"/>
            <a:ext cx="4564171" cy="736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B1F397-33E3-D84C-A15E-A7EA10C29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27"/>
          <a:stretch/>
        </p:blipFill>
        <p:spPr>
          <a:xfrm>
            <a:off x="1132116" y="1906636"/>
            <a:ext cx="3407228" cy="2969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D7A15C-64A5-1E4F-BB22-C3A151890927}"/>
              </a:ext>
            </a:extLst>
          </p:cNvPr>
          <p:cNvSpPr/>
          <p:nvPr/>
        </p:nvSpPr>
        <p:spPr>
          <a:xfrm>
            <a:off x="1003603" y="4875874"/>
            <a:ext cx="4515455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Times New Roman"/>
              </a:rPr>
              <a:t>Aubert et al: </a:t>
            </a:r>
            <a:r>
              <a:rPr lang="en-US" sz="2200" i="1" dirty="0">
                <a:solidFill>
                  <a:srgbClr val="C00000"/>
                </a:solidFill>
                <a:latin typeface="TimesNewRoman"/>
              </a:rPr>
              <a:t>“We are not aware of any published detailed prediction presently available which can explain the behavior of these data.</a:t>
            </a:r>
            <a:r>
              <a:rPr lang="en-US" sz="2000" i="1" dirty="0">
                <a:solidFill>
                  <a:srgbClr val="C00000"/>
                </a:solidFill>
                <a:cs typeface="Times New Roman"/>
              </a:rPr>
              <a:t>”</a:t>
            </a:r>
            <a:r>
              <a:rPr lang="en-US" sz="2200" dirty="0">
                <a:solidFill>
                  <a:srgbClr val="C00000"/>
                </a:solidFill>
                <a:latin typeface="TimesNewRoman"/>
              </a:rPr>
              <a:t> 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05120-59C4-8541-B4C4-FE35FA2D7CB7}"/>
              </a:ext>
            </a:extLst>
          </p:cNvPr>
          <p:cNvSpPr/>
          <p:nvPr/>
        </p:nvSpPr>
        <p:spPr>
          <a:xfrm>
            <a:off x="579060" y="1021885"/>
            <a:ext cx="5125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200" b="1" dirty="0"/>
              <a:t>THE RATIO OF THE NUCLEON STRUCTURE FUNCTIONS F</a:t>
            </a:r>
            <a:r>
              <a:rPr lang="fr-FR" sz="1200" b="1" baseline="-25000" dirty="0"/>
              <a:t>2</a:t>
            </a:r>
            <a:r>
              <a:rPr lang="fr-FR" sz="1200" b="1" dirty="0"/>
              <a:t> FOR IRON AND DEUTERIUM </a:t>
            </a:r>
          </a:p>
          <a:p>
            <a:r>
              <a:rPr lang="fr-FR" sz="1200" dirty="0">
                <a:latin typeface="TimesNewRoman"/>
              </a:rPr>
              <a:t>The </a:t>
            </a:r>
            <a:r>
              <a:rPr lang="fr-FR" sz="1200" dirty="0" err="1">
                <a:latin typeface="TimesNewRoman"/>
              </a:rPr>
              <a:t>European</a:t>
            </a:r>
            <a:r>
              <a:rPr lang="fr-FR" sz="1200" dirty="0">
                <a:latin typeface="TimesNewRoman"/>
              </a:rPr>
              <a:t> Muon Collaboration, </a:t>
            </a:r>
            <a:r>
              <a:rPr lang="fr-FR" sz="1200" dirty="0" err="1">
                <a:latin typeface="TimesNewRoman"/>
              </a:rPr>
              <a:t>Phys.Lett</a:t>
            </a:r>
            <a:r>
              <a:rPr lang="fr-FR" sz="1200" dirty="0">
                <a:latin typeface="TimesNewRoman"/>
              </a:rPr>
              <a:t>. 123B, 1983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469830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effects − studies using dimuon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Separate valence and sea </a:t>
            </a:r>
            <a:r>
              <a:rPr lang="en-US" dirty="0"/>
              <a:t>nuclear effects with DY (DIS doesn’t separate them)</a:t>
            </a:r>
          </a:p>
          <a:p>
            <a:pPr lvl="1"/>
            <a:r>
              <a:rPr lang="en-US" dirty="0"/>
              <a:t>Pion beams : probe mainly valence quarks </a:t>
            </a:r>
          </a:p>
          <a:p>
            <a:pPr lvl="1"/>
            <a:r>
              <a:rPr lang="en-US" dirty="0"/>
              <a:t>Proton beams probe mainly sea quarks </a:t>
            </a:r>
          </a:p>
          <a:p>
            <a:pPr lvl="3"/>
            <a:r>
              <a:rPr lang="en-US" dirty="0"/>
              <a:t>Present data tell us something</a:t>
            </a:r>
          </a:p>
          <a:p>
            <a:pPr>
              <a:spcBef>
                <a:spcPts val="2100"/>
              </a:spcBef>
            </a:pPr>
            <a:r>
              <a:rPr lang="en-US" dirty="0">
                <a:solidFill>
                  <a:srgbClr val="C00000"/>
                </a:solidFill>
              </a:rPr>
              <a:t>Separate different flavors </a:t>
            </a:r>
            <a:r>
              <a:rPr lang="en-US" dirty="0"/>
              <a:t>(DIS is not sensitive to the individual flavors)  </a:t>
            </a:r>
          </a:p>
          <a:p>
            <a:pPr lvl="1"/>
            <a:r>
              <a:rPr lang="en-US" dirty="0"/>
              <a:t>Pion (π</a:t>
            </a:r>
            <a:r>
              <a:rPr lang="en-US" baseline="30000" dirty="0"/>
              <a:t>−</a:t>
            </a:r>
            <a:r>
              <a:rPr lang="en-US" dirty="0"/>
              <a:t>) beam : probes (preferentially) valence </a:t>
            </a:r>
            <a:r>
              <a:rPr lang="en-US" dirty="0">
                <a:solidFill>
                  <a:srgbClr val="C00000"/>
                </a:solidFill>
              </a:rPr>
              <a:t>u </a:t>
            </a:r>
            <a:r>
              <a:rPr lang="en-US" dirty="0"/>
              <a:t>quarks </a:t>
            </a:r>
          </a:p>
          <a:p>
            <a:pPr lvl="1"/>
            <a:r>
              <a:rPr lang="en-US" dirty="0"/>
              <a:t>Pion (π</a:t>
            </a:r>
            <a:r>
              <a:rPr lang="en-US" baseline="30000" dirty="0"/>
              <a:t>+</a:t>
            </a:r>
            <a:r>
              <a:rPr lang="en-US" dirty="0"/>
              <a:t>) beam : probes (preferentially)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dirty="0"/>
              <a:t>valence </a:t>
            </a:r>
            <a:r>
              <a:rPr lang="en-US" dirty="0">
                <a:solidFill>
                  <a:srgbClr val="C00000"/>
                </a:solidFill>
              </a:rPr>
              <a:t>d </a:t>
            </a:r>
            <a:r>
              <a:rPr lang="en-US" dirty="0"/>
              <a:t>quarks</a:t>
            </a:r>
          </a:p>
          <a:p>
            <a:pPr lvl="1"/>
            <a:r>
              <a:rPr lang="en-US" dirty="0"/>
              <a:t>Can probe the </a:t>
            </a:r>
            <a:r>
              <a:rPr lang="en-US" dirty="0">
                <a:solidFill>
                  <a:srgbClr val="C00000"/>
                </a:solidFill>
              </a:rPr>
              <a:t>flavor dependence </a:t>
            </a:r>
            <a:r>
              <a:rPr lang="en-US" dirty="0"/>
              <a:t>of the nuclear mean field</a:t>
            </a:r>
          </a:p>
          <a:p>
            <a:pPr lvl="3"/>
            <a:r>
              <a:rPr lang="en-US" dirty="0"/>
              <a:t>New experiment </a:t>
            </a:r>
          </a:p>
          <a:p>
            <a:pPr>
              <a:spcBef>
                <a:spcPts val="2100"/>
              </a:spcBef>
            </a:pPr>
            <a:r>
              <a:rPr lang="en-US" dirty="0"/>
              <a:t>Study the </a:t>
            </a:r>
            <a:r>
              <a:rPr lang="en-US" dirty="0">
                <a:solidFill>
                  <a:srgbClr val="C00000"/>
                </a:solidFill>
              </a:rPr>
              <a:t>partonic energy loss </a:t>
            </a:r>
            <a:r>
              <a:rPr lang="en-US" dirty="0"/>
              <a:t>effect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Comparison between DY and J/psi </a:t>
            </a:r>
          </a:p>
          <a:p>
            <a:pPr lvl="3"/>
            <a:r>
              <a:rPr lang="en-US" dirty="0"/>
              <a:t>Present data allow for some nice conclusions</a:t>
            </a:r>
          </a:p>
          <a:p>
            <a:pPr>
              <a:spcBef>
                <a:spcPts val="1500"/>
              </a:spcBef>
            </a:pPr>
            <a:endParaRPr lang="en-US" dirty="0"/>
          </a:p>
          <a:p>
            <a:pPr lvl="1"/>
            <a:endParaRPr lang="en-US" sz="2400" dirty="0"/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Trento, Sep. 10,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DE5DE-F4D4-4A46-82F3-FD6E74D256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F88F8-7CBE-D847-AC6C-A8FCA4A6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781" y="1589367"/>
            <a:ext cx="1848100" cy="1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2367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9B7E-A512-474B-983A-C7C03DD8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BF9D-1BCB-704C-BF26-68701A8D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6B33F-100D-C84A-A58A-4007BCE1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EE0F-1DBE-B244-A5C3-700F6E8C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04616-7569-1C44-AB91-54BA470DE1D4}"/>
              </a:ext>
            </a:extLst>
          </p:cNvPr>
          <p:cNvSpPr/>
          <p:nvPr/>
        </p:nvSpPr>
        <p:spPr>
          <a:xfrm>
            <a:off x="1294203" y="3275082"/>
            <a:ext cx="9148658" cy="1254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r>
              <a:rPr lang="en-US" sz="3600" kern="0" dirty="0">
                <a:solidFill>
                  <a:srgbClr val="1C1C1C">
                    <a:lumMod val="75000"/>
                    <a:lumOff val="25000"/>
                  </a:srgbClr>
                </a:solidFill>
                <a:cs typeface="Times New Roman"/>
              </a:rPr>
              <a:t>Nuclear effects and parton distribution functions</a:t>
            </a:r>
          </a:p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r>
              <a:rPr lang="en-US" sz="3200" kern="0" dirty="0">
                <a:solidFill>
                  <a:srgbClr val="1C1C1C">
                    <a:lumMod val="75000"/>
                    <a:lumOff val="25000"/>
                  </a:srgbClr>
                </a:solidFill>
                <a:cs typeface="Times New Roman"/>
              </a:rPr>
              <a:t>- EMC effect -</a:t>
            </a:r>
          </a:p>
        </p:txBody>
      </p:sp>
    </p:spTree>
    <p:extLst>
      <p:ext uri="{BB962C8B-B14F-4D97-AF65-F5344CB8AC3E}">
        <p14:creationId xmlns:p14="http://schemas.microsoft.com/office/powerpoint/2010/main" val="382731727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Proton data: E772 results, 1990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Beam: protons </a:t>
            </a:r>
          </a:p>
          <a:p>
            <a:r>
              <a:rPr lang="en-US"/>
              <a:t>Targets: </a:t>
            </a:r>
            <a:r>
              <a:rPr lang="en-US" baseline="30000"/>
              <a:t>2</a:t>
            </a:r>
            <a:r>
              <a:rPr lang="en-US"/>
              <a:t>H (50 cm) C, Ca, Fe, W </a:t>
            </a:r>
          </a:p>
          <a:p>
            <a:r>
              <a:rPr lang="en-US"/>
              <a:t>Energy: 800 GeV</a:t>
            </a:r>
          </a:p>
          <a:p>
            <a:r>
              <a:rPr lang="en-US"/>
              <a:t>Statistics: total = 450 000 </a:t>
            </a:r>
            <a:r>
              <a:rPr lang="en-US" err="1"/>
              <a:t>ev</a:t>
            </a:r>
            <a:r>
              <a:rPr lang="en-US"/>
              <a:t>. </a:t>
            </a:r>
          </a:p>
          <a:p>
            <a:r>
              <a:rPr lang="en-US"/>
              <a:t>Goal: </a:t>
            </a:r>
          </a:p>
          <a:p>
            <a:pPr lvl="2"/>
            <a:r>
              <a:rPr lang="en-US"/>
              <a:t>probe antiquark distribution in nuclei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6200" y="997752"/>
            <a:ext cx="368962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Alde et al, PRL 64, 368 (1990)</a:t>
            </a:r>
            <a:r>
              <a:rPr lang="en-US" sz="1600" dirty="0">
                <a:solidFill>
                  <a:srgbClr val="5F5F5F"/>
                </a:solidFill>
                <a:latin typeface="+mn-lt"/>
                <a:cs typeface="Times New Roman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40" y="1435629"/>
            <a:ext cx="4480560" cy="47089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60863" y="6125263"/>
            <a:ext cx="2762518" cy="35709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000" baseline="-25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2</a:t>
            </a:r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region: ~0.10 – 0.30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366" y="4301824"/>
            <a:ext cx="6313568" cy="19160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”In summary, this experiment has shown almost no nuclear dependence in the production of continuum dimuon pairs.... </a:t>
            </a:r>
          </a:p>
          <a:p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This implies </a:t>
            </a:r>
            <a:r>
              <a:rPr lang="en-US" sz="2200" i="1" dirty="0">
                <a:solidFill>
                  <a:srgbClr val="C00000"/>
                </a:solidFill>
                <a:latin typeface="+mn-lt"/>
              </a:rPr>
              <a:t>no modification of the antiquark sea 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in the range 0.1 – 0.3.“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0C738-D16C-734B-B679-C2F1BD1DAC9F}"/>
              </a:ext>
            </a:extLst>
          </p:cNvPr>
          <p:cNvSpPr txBox="1"/>
          <p:nvPr/>
        </p:nvSpPr>
        <p:spPr>
          <a:xfrm>
            <a:off x="8022620" y="2810951"/>
            <a:ext cx="87672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C/D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134B4-C199-D24E-80ED-58A07EC31EE8}"/>
              </a:ext>
            </a:extLst>
          </p:cNvPr>
          <p:cNvSpPr txBox="1"/>
          <p:nvPr/>
        </p:nvSpPr>
        <p:spPr>
          <a:xfrm>
            <a:off x="9818158" y="2823882"/>
            <a:ext cx="602403" cy="59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endParaRPr lang="en-US" sz="2400">
              <a:solidFill>
                <a:srgbClr val="C0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D241-B553-F34F-BDD8-F93D7152909F}"/>
              </a:ext>
            </a:extLst>
          </p:cNvPr>
          <p:cNvSpPr txBox="1"/>
          <p:nvPr/>
        </p:nvSpPr>
        <p:spPr>
          <a:xfrm>
            <a:off x="9818158" y="2810951"/>
            <a:ext cx="87672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Ca/D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729F72-8CC7-9741-8718-FF06AB68E249}"/>
              </a:ext>
            </a:extLst>
          </p:cNvPr>
          <p:cNvSpPr txBox="1"/>
          <p:nvPr/>
        </p:nvSpPr>
        <p:spPr>
          <a:xfrm>
            <a:off x="10119359" y="4805361"/>
            <a:ext cx="876723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W/D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AE327-C80E-CD46-9AC4-75634E0B27C0}"/>
              </a:ext>
            </a:extLst>
          </p:cNvPr>
          <p:cNvSpPr txBox="1"/>
          <p:nvPr/>
        </p:nvSpPr>
        <p:spPr>
          <a:xfrm>
            <a:off x="8053916" y="3596640"/>
            <a:ext cx="87672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Times New Roman"/>
                <a:cs typeface="Times New Roman"/>
              </a:rPr>
              <a:t>Fe</a:t>
            </a:r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/D</a:t>
            </a:r>
          </a:p>
        </p:txBody>
      </p:sp>
    </p:spTree>
    <p:extLst>
      <p:ext uri="{BB962C8B-B14F-4D97-AF65-F5344CB8AC3E}">
        <p14:creationId xmlns:p14="http://schemas.microsoft.com/office/powerpoint/2010/main" val="8626061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data: NA50 results, 2003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73" y="913346"/>
            <a:ext cx="11459633" cy="5462086"/>
          </a:xfrm>
        </p:spPr>
        <p:txBody>
          <a:bodyPr/>
          <a:lstStyle/>
          <a:p>
            <a:r>
              <a:rPr lang="en-US" dirty="0"/>
              <a:t>A-dependences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517" y="1293994"/>
            <a:ext cx="4177046" cy="3805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4236" y="876230"/>
            <a:ext cx="2774253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normAutofit/>
          </a:bodyPr>
          <a:lstStyle/>
          <a:p>
            <a:pPr algn="ctr"/>
            <a:r>
              <a:rPr lang="en-US" sz="24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450 GeV/c protons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1008" y="937594"/>
            <a:ext cx="430729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5F5F5F"/>
                </a:solidFill>
                <a:latin typeface="+mn-lt"/>
              </a:rPr>
              <a:t>NA50, Alessandro et al., PLB 553, 167 (2003)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547" y="5132837"/>
            <a:ext cx="8826929" cy="8915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”...in our kinematical domain, the Drell–Yan cross-section </a:t>
            </a:r>
            <a:r>
              <a:rPr lang="en-US" sz="2400" i="1" dirty="0">
                <a:solidFill>
                  <a:srgbClr val="C00000"/>
                </a:solidFill>
                <a:latin typeface="+mn-lt"/>
              </a:rPr>
              <a:t>scales</a:t>
            </a:r>
            <a:r>
              <a:rPr lang="en-US" sz="24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with the number of nucleon–nucleon collisions.“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56" y="1500411"/>
            <a:ext cx="3952663" cy="34714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4560" y="1806193"/>
            <a:ext cx="822960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J/𝜓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1240" y="3568328"/>
            <a:ext cx="675427" cy="5496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𝜓’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2146" y="1582461"/>
            <a:ext cx="1841321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Drell-Yan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4453BD-DBEA-6349-A3C1-D22241A53DF1}"/>
              </a:ext>
            </a:extLst>
          </p:cNvPr>
          <p:cNvSpPr/>
          <p:nvPr/>
        </p:nvSpPr>
        <p:spPr>
          <a:xfrm>
            <a:off x="7946600" y="4089665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latin typeface="MTSYN"/>
              </a:rPr>
              <a:t>−</a:t>
            </a:r>
            <a:r>
              <a:rPr lang="fr-FR">
                <a:latin typeface="Times" pitchFamily="2" charset="0"/>
              </a:rPr>
              <a:t>0</a:t>
            </a:r>
            <a:r>
              <a:rPr lang="fr-FR">
                <a:latin typeface="MTMI"/>
              </a:rPr>
              <a:t>.</a:t>
            </a:r>
            <a:r>
              <a:rPr lang="fr-FR">
                <a:latin typeface="Times" pitchFamily="2" charset="0"/>
              </a:rPr>
              <a:t>4 </a:t>
            </a:r>
            <a:r>
              <a:rPr lang="fr-FR">
                <a:latin typeface="MTMI"/>
              </a:rPr>
              <a:t>&lt; </a:t>
            </a:r>
            <a:r>
              <a:rPr lang="fr-FR" err="1">
                <a:latin typeface="MTMI"/>
              </a:rPr>
              <a:t>y</a:t>
            </a:r>
            <a:r>
              <a:rPr lang="fr-FR" sz="1400" err="1">
                <a:latin typeface="Times" pitchFamily="2" charset="0"/>
              </a:rPr>
              <a:t>cm</a:t>
            </a:r>
            <a:r>
              <a:rPr lang="fr-FR" sz="1400">
                <a:latin typeface="Times" pitchFamily="2" charset="0"/>
              </a:rPr>
              <a:t> </a:t>
            </a:r>
            <a:r>
              <a:rPr lang="fr-FR">
                <a:latin typeface="MTMI"/>
              </a:rPr>
              <a:t>&lt; </a:t>
            </a:r>
            <a:r>
              <a:rPr lang="fr-FR">
                <a:latin typeface="Times" pitchFamily="2" charset="0"/>
              </a:rPr>
              <a:t>0</a:t>
            </a:r>
            <a:r>
              <a:rPr lang="fr-FR">
                <a:latin typeface="MTMI"/>
              </a:rPr>
              <a:t>.</a:t>
            </a:r>
            <a:r>
              <a:rPr lang="fr-FR">
                <a:latin typeface="Times" pitchFamily="2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105579092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Proton data: E886 results, 1999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Beam: protons </a:t>
            </a:r>
          </a:p>
          <a:p>
            <a:r>
              <a:rPr lang="en-US" dirty="0"/>
              <a:t>Targets: </a:t>
            </a:r>
            <a:r>
              <a:rPr lang="en-US" dirty="0">
                <a:solidFill>
                  <a:srgbClr val="C00000"/>
                </a:solidFill>
              </a:rPr>
              <a:t>Be, Fe, W </a:t>
            </a:r>
            <a:r>
              <a:rPr lang="en-US" dirty="0"/>
              <a:t>(</a:t>
            </a:r>
            <a:r>
              <a:rPr lang="pt-BR" dirty="0"/>
              <a:t>9.4% – 19%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pt-BR" dirty="0"/>
              <a:t>) </a:t>
            </a:r>
            <a:endParaRPr lang="en-US" dirty="0"/>
          </a:p>
          <a:p>
            <a:r>
              <a:rPr lang="en-US" dirty="0"/>
              <a:t>Energy: 800 GeV</a:t>
            </a:r>
          </a:p>
          <a:p>
            <a:r>
              <a:rPr lang="en-US" dirty="0"/>
              <a:t>Statistics: total = 130 000 </a:t>
            </a:r>
            <a:r>
              <a:rPr lang="en-US" dirty="0" err="1"/>
              <a:t>ev</a:t>
            </a:r>
            <a:r>
              <a:rPr lang="en-US" dirty="0"/>
              <a:t>. </a:t>
            </a:r>
          </a:p>
          <a:p>
            <a:r>
              <a:rPr lang="en-US" dirty="0"/>
              <a:t>Goals: </a:t>
            </a:r>
          </a:p>
          <a:p>
            <a:pPr lvl="2"/>
            <a:r>
              <a:rPr lang="en-US" dirty="0"/>
              <a:t>access the shadowing region</a:t>
            </a:r>
          </a:p>
          <a:p>
            <a:pPr lvl="2"/>
            <a:r>
              <a:rPr lang="en-US" dirty="0"/>
              <a:t>measure parton energy loss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3917" y="668471"/>
            <a:ext cx="308722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5F5F5F"/>
                </a:solidFill>
                <a:latin typeface="+mn-lt"/>
              </a:rPr>
              <a:t>Vasiliev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 et al, PRL 83, 2304 (1999)</a:t>
            </a:r>
            <a:r>
              <a:rPr lang="en-US" sz="1600" dirty="0">
                <a:solidFill>
                  <a:srgbClr val="5F5F5F"/>
                </a:solidFill>
                <a:latin typeface="+mn-lt"/>
                <a:cs typeface="Times New Roman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0798" y="5931029"/>
            <a:ext cx="2762518" cy="35709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000" baseline="-25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2</a:t>
            </a:r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region: ~0.01 – 0.12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345" y="4628555"/>
            <a:ext cx="6217921" cy="1659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”Nuclear shadowing is found to be important in the small x</a:t>
            </a:r>
            <a:r>
              <a:rPr lang="en-US" sz="2200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2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 domain, where the shadowing observed in Drell-Yan has been demonstrated to be</a:t>
            </a:r>
            <a:r>
              <a:rPr lang="en-US" sz="24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200" i="1" dirty="0">
                <a:solidFill>
                  <a:srgbClr val="C00000"/>
                </a:solidFill>
                <a:latin typeface="+mn-lt"/>
              </a:rPr>
              <a:t>quantitatively similar to that in DIS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.“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886968" y="957637"/>
            <a:ext cx="3679464" cy="4938176"/>
            <a:chOff x="6157884" y="1577081"/>
            <a:chExt cx="2562085" cy="39039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1919" y="1577081"/>
              <a:ext cx="2178050" cy="39039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7884" y="1734722"/>
              <a:ext cx="339450" cy="3139913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69500" y="2385913"/>
            <a:ext cx="914400" cy="4560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Fe/Be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9500" y="4194984"/>
            <a:ext cx="914400" cy="4560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W/Be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8438489" y="3535200"/>
            <a:ext cx="3127943" cy="0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8438489" y="1818000"/>
            <a:ext cx="3127943" cy="0"/>
          </a:xfrm>
          <a:prstGeom prst="line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89B93-C377-314D-AE28-2041FA59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389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Convolution of beam and target PDFs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order (α</a:t>
            </a:r>
            <a:r>
              <a:rPr lang="en-US" baseline="-25000" dirty="0"/>
              <a:t>s</a:t>
            </a:r>
            <a:r>
              <a:rPr lang="en-US" baseline="30000" dirty="0"/>
              <a:t>0</a:t>
            </a:r>
            <a:r>
              <a:rPr lang="en-US" dirty="0"/>
              <a:t>) : a purely electromagnetic process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NLO (α</a:t>
            </a:r>
            <a:r>
              <a:rPr lang="en-US" baseline="-25000" dirty="0"/>
              <a:t>s</a:t>
            </a:r>
            <a:r>
              <a:rPr lang="en-US" baseline="30000" dirty="0"/>
              <a:t>1</a:t>
            </a:r>
            <a:r>
              <a:rPr lang="en-US" dirty="0"/>
              <a:t>) corrections are well known</a:t>
            </a:r>
          </a:p>
          <a:p>
            <a:endParaRPr lang="en-US" dirty="0"/>
          </a:p>
          <a:p>
            <a:r>
              <a:rPr lang="en-US" dirty="0"/>
              <a:t>NNLO (α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) corrections are also known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160302"/>
            <a:ext cx="10557986" cy="609600"/>
          </a:xfrm>
        </p:spPr>
        <p:txBody>
          <a:bodyPr/>
          <a:lstStyle/>
          <a:p>
            <a:r>
              <a:rPr lang="en-US"/>
              <a:t>Drell-Yan cross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5" name="Picture 14" descr="Screen Shot 2016-02-18 at 17.19.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474" y="3065731"/>
            <a:ext cx="2693558" cy="1265579"/>
          </a:xfrm>
          <a:prstGeom prst="rect">
            <a:avLst/>
          </a:prstGeom>
        </p:spPr>
      </p:pic>
      <p:pic>
        <p:nvPicPr>
          <p:cNvPr id="16" name="Picture 15" descr="Screen Shot 2016-02-18 at 17.20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596" y="4465762"/>
            <a:ext cx="2733218" cy="12878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85570" y="3524080"/>
            <a:ext cx="1463040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QCD Compton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5570" y="4658309"/>
            <a:ext cx="1463040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00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Gluon production</a:t>
            </a:r>
          </a:p>
        </p:txBody>
      </p:sp>
      <p:grpSp>
        <p:nvGrpSpPr>
          <p:cNvPr id="19" name="Group 80"/>
          <p:cNvGrpSpPr>
            <a:grpSpLocks/>
          </p:cNvGrpSpPr>
          <p:nvPr/>
        </p:nvGrpSpPr>
        <p:grpSpPr bwMode="auto">
          <a:xfrm>
            <a:off x="8402326" y="1304556"/>
            <a:ext cx="2536637" cy="1221163"/>
            <a:chOff x="4106" y="2696"/>
            <a:chExt cx="1497" cy="831"/>
          </a:xfrm>
        </p:grpSpPr>
        <p:grpSp>
          <p:nvGrpSpPr>
            <p:cNvPr id="20" name="Group 81"/>
            <p:cNvGrpSpPr>
              <a:grpSpLocks/>
            </p:cNvGrpSpPr>
            <p:nvPr/>
          </p:nvGrpSpPr>
          <p:grpSpPr bwMode="auto">
            <a:xfrm>
              <a:off x="4154" y="2698"/>
              <a:ext cx="1295" cy="831"/>
              <a:chOff x="483" y="953"/>
              <a:chExt cx="1890" cy="1050"/>
            </a:xfrm>
          </p:grpSpPr>
          <p:grpSp>
            <p:nvGrpSpPr>
              <p:cNvPr id="25" name="Group 82"/>
              <p:cNvGrpSpPr>
                <a:grpSpLocks noChangeAspect="1"/>
              </p:cNvGrpSpPr>
              <p:nvPr/>
            </p:nvGrpSpPr>
            <p:grpSpPr bwMode="auto">
              <a:xfrm>
                <a:off x="1203" y="1362"/>
                <a:ext cx="464" cy="239"/>
                <a:chOff x="2707" y="2966"/>
                <a:chExt cx="864" cy="672"/>
              </a:xfrm>
            </p:grpSpPr>
            <p:sp>
              <p:nvSpPr>
                <p:cNvPr id="38" name="Freeform 83"/>
                <p:cNvSpPr>
                  <a:spLocks noChangeAspect="1"/>
                </p:cNvSpPr>
                <p:nvPr/>
              </p:nvSpPr>
              <p:spPr bwMode="auto">
                <a:xfrm>
                  <a:off x="3053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84"/>
                <p:cNvSpPr>
                  <a:spLocks noChangeAspect="1"/>
                </p:cNvSpPr>
                <p:nvPr/>
              </p:nvSpPr>
              <p:spPr bwMode="auto">
                <a:xfrm>
                  <a:off x="3225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85"/>
                <p:cNvSpPr>
                  <a:spLocks noChangeAspect="1"/>
                </p:cNvSpPr>
                <p:nvPr/>
              </p:nvSpPr>
              <p:spPr bwMode="auto">
                <a:xfrm>
                  <a:off x="3398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Freeform 86"/>
                <p:cNvSpPr>
                  <a:spLocks noChangeAspect="1"/>
                </p:cNvSpPr>
                <p:nvPr/>
              </p:nvSpPr>
              <p:spPr bwMode="auto">
                <a:xfrm>
                  <a:off x="2880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87"/>
                <p:cNvSpPr>
                  <a:spLocks noChangeAspect="1"/>
                </p:cNvSpPr>
                <p:nvPr/>
              </p:nvSpPr>
              <p:spPr bwMode="auto">
                <a:xfrm>
                  <a:off x="2707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88"/>
              <p:cNvGrpSpPr>
                <a:grpSpLocks noChangeAspect="1"/>
              </p:cNvGrpSpPr>
              <p:nvPr/>
            </p:nvGrpSpPr>
            <p:grpSpPr bwMode="auto">
              <a:xfrm>
                <a:off x="1659" y="969"/>
                <a:ext cx="709" cy="517"/>
                <a:chOff x="3818" y="1354"/>
                <a:chExt cx="1246" cy="432"/>
              </a:xfrm>
            </p:grpSpPr>
            <p:sp>
              <p:nvSpPr>
                <p:cNvPr id="36" name="Line 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91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34" name="Line 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94"/>
              <p:cNvGrpSpPr>
                <a:grpSpLocks noChangeAspect="1"/>
              </p:cNvGrpSpPr>
              <p:nvPr/>
            </p:nvGrpSpPr>
            <p:grpSpPr bwMode="auto">
              <a:xfrm flipH="1">
                <a:off x="488" y="953"/>
                <a:ext cx="709" cy="517"/>
                <a:chOff x="3818" y="1354"/>
                <a:chExt cx="1246" cy="432"/>
              </a:xfrm>
            </p:grpSpPr>
            <p:sp>
              <p:nvSpPr>
                <p:cNvPr id="32" name="Line 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97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30" name="Line 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21" name="Picture 10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" y="3197"/>
              <a:ext cx="1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0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" y="2836"/>
              <a:ext cx="11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0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" y="2742"/>
              <a:ext cx="31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0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" y="3172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3" name="Left Brace 42"/>
          <p:cNvSpPr/>
          <p:nvPr/>
        </p:nvSpPr>
        <p:spPr bwMode="auto">
          <a:xfrm>
            <a:off x="6751786" y="3584941"/>
            <a:ext cx="700108" cy="1639443"/>
          </a:xfrm>
          <a:prstGeom prst="leftBrace">
            <a:avLst>
              <a:gd name="adj1" fmla="val 8333"/>
              <a:gd name="adj2" fmla="val 48111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270624" y="5887385"/>
            <a:ext cx="9815852" cy="6320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Drell-Yan is a well understood process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101840" y="2510049"/>
            <a:ext cx="952077" cy="411891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5684520" y="4318239"/>
            <a:ext cx="777240" cy="1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027" y="1667471"/>
            <a:ext cx="6583512" cy="8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222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Pion data: NA10 results, 1987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Beam: π</a:t>
            </a:r>
            <a:r>
              <a:rPr lang="en-US" baseline="30000" dirty="0"/>
              <a:t>−</a:t>
            </a:r>
            <a:r>
              <a:rPr lang="en-US" dirty="0"/>
              <a:t>, </a:t>
            </a:r>
          </a:p>
          <a:p>
            <a:r>
              <a:rPr lang="en-US" dirty="0"/>
              <a:t>Targets: </a:t>
            </a:r>
            <a:r>
              <a:rPr lang="en-US" baseline="30000" dirty="0"/>
              <a:t>2</a:t>
            </a:r>
            <a:r>
              <a:rPr lang="en-US" dirty="0"/>
              <a:t>D, (120 cm), W</a:t>
            </a:r>
          </a:p>
          <a:p>
            <a:r>
              <a:rPr lang="en-US" dirty="0"/>
              <a:t>Energies: 140, 286 GeV</a:t>
            </a:r>
          </a:p>
          <a:p>
            <a:r>
              <a:rPr lang="en-US" dirty="0"/>
              <a:t>Statistics (</a:t>
            </a:r>
            <a:r>
              <a:rPr lang="en-US" baseline="30000" dirty="0"/>
              <a:t>2</a:t>
            </a:r>
            <a:r>
              <a:rPr lang="en-US" dirty="0"/>
              <a:t>D): 7800 </a:t>
            </a:r>
            <a:r>
              <a:rPr lang="en-US" dirty="0" err="1"/>
              <a:t>ev</a:t>
            </a:r>
            <a:r>
              <a:rPr lang="en-US" dirty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642" y="1472338"/>
            <a:ext cx="4902624" cy="4222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5941" y="1050474"/>
            <a:ext cx="310896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err="1">
                <a:solidFill>
                  <a:srgbClr val="5F5F5F"/>
                </a:solidFill>
                <a:latin typeface="+mn-lt"/>
              </a:rPr>
              <a:t>Bordalo</a:t>
            </a:r>
            <a:r>
              <a:rPr lang="en-US" sz="1600">
                <a:solidFill>
                  <a:srgbClr val="5F5F5F"/>
                </a:solidFill>
                <a:latin typeface="+mn-lt"/>
              </a:rPr>
              <a:t> et al, PL B193, 368 (1987)</a:t>
            </a:r>
            <a:r>
              <a:rPr lang="en-US" sz="1600">
                <a:solidFill>
                  <a:srgbClr val="5F5F5F"/>
                </a:solidFill>
                <a:latin typeface="+mn-lt"/>
                <a:cs typeface="Times New Roman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536" y="4442734"/>
            <a:ext cx="4951828" cy="15923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“The x</a:t>
            </a:r>
            <a:r>
              <a:rPr lang="en-US" sz="2200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2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 distribution indicates an effect (slope) </a:t>
            </a:r>
            <a:r>
              <a:rPr lang="en-US" sz="2400" i="1" dirty="0">
                <a:solidFill>
                  <a:srgbClr val="C00000"/>
                </a:solidFill>
                <a:latin typeface="+mn-lt"/>
              </a:rPr>
              <a:t>quite similar in shape and magnitude 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to that reported by DIS experiments”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94053" y="6177406"/>
            <a:ext cx="2762518" cy="39127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000" baseline="-25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2</a:t>
            </a:r>
            <a:r>
              <a:rPr lang="en-US" sz="200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region: ~0.10 – 0.45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5174F-BCDE-7943-8E84-6035DCDE9213}"/>
              </a:ext>
            </a:extLst>
          </p:cNvPr>
          <p:cNvSpPr/>
          <p:nvPr/>
        </p:nvSpPr>
        <p:spPr bwMode="auto">
          <a:xfrm>
            <a:off x="9307287" y="3728246"/>
            <a:ext cx="2429980" cy="1966939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481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C86FC1-ED71-1F41-AE46-AEA649083BE2}"/>
              </a:ext>
            </a:extLst>
          </p:cNvPr>
          <p:cNvSpPr txBox="1">
            <a:spLocks/>
          </p:cNvSpPr>
          <p:nvPr/>
        </p:nvSpPr>
        <p:spPr bwMode="auto">
          <a:xfrm>
            <a:off x="563879" y="1148298"/>
            <a:ext cx="11459633" cy="529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SzPct val="65000"/>
              <a:buFont typeface="Wingdings" charset="2"/>
              <a:buChar char="u"/>
              <a:defRPr sz="2400" baseline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648000" indent="-285750" algn="l" rtl="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200" baseline="0">
                <a:solidFill>
                  <a:srgbClr val="3366FF"/>
                </a:solidFill>
                <a:latin typeface="Times New Roman"/>
                <a:cs typeface="Times New Roman"/>
              </a:defRPr>
            </a:lvl2pPr>
            <a:lvl3pPr marL="900000" indent="-22860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4D4D4D"/>
              </a:buClr>
              <a:buSzPct val="50000"/>
              <a:buFont typeface="Wingdings" pitchFamily="2" charset="2"/>
              <a:buChar char="n"/>
              <a:defRPr sz="2200" baseline="0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defRPr>
            </a:lvl3pPr>
            <a:lvl4pPr marL="1260000" indent="-324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F5F5F"/>
              </a:buClr>
              <a:buSzPct val="70000"/>
              <a:buFont typeface="Times New Roman" pitchFamily="18" charset="0"/>
              <a:buChar char="►"/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4pPr>
            <a:lvl5pPr marL="1476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99"/>
              </a:buClr>
              <a:buSzPct val="60000"/>
              <a:buFont typeface="Wingdings" pitchFamily="2" charset="2"/>
              <a:defRPr sz="2200" baseline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/>
                <a:cs typeface="Times New Roman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defRPr sz="2000">
                <a:solidFill>
                  <a:srgbClr val="CC0000"/>
                </a:solidFill>
                <a:latin typeface="Tahoma" pitchFamily="34" charset="0"/>
              </a:defRPr>
            </a:lvl9pPr>
          </a:lstStyle>
          <a:p>
            <a:r>
              <a:rPr lang="en-US" kern="0"/>
              <a:t>Beam: protons  	Targets: </a:t>
            </a:r>
            <a:r>
              <a:rPr lang="en-US" kern="0">
                <a:solidFill>
                  <a:srgbClr val="C00000"/>
                </a:solidFill>
              </a:rPr>
              <a:t>D,</a:t>
            </a:r>
            <a:r>
              <a:rPr lang="en-US" kern="0"/>
              <a:t> </a:t>
            </a:r>
            <a:r>
              <a:rPr lang="en-US" kern="0">
                <a:solidFill>
                  <a:srgbClr val="C00000"/>
                </a:solidFill>
              </a:rPr>
              <a:t>C, Fe, W</a:t>
            </a:r>
            <a:endParaRPr lang="en-US" kern="0"/>
          </a:p>
          <a:p>
            <a:r>
              <a:rPr lang="en-US" kern="0"/>
              <a:t>Energy: </a:t>
            </a:r>
            <a:r>
              <a:rPr lang="en-US" kern="0">
                <a:solidFill>
                  <a:srgbClr val="C00000"/>
                </a:solidFill>
              </a:rPr>
              <a:t>120 GeV </a:t>
            </a:r>
            <a:r>
              <a:rPr lang="en-US" kern="0"/>
              <a:t>	Statistics: = 61 000 </a:t>
            </a:r>
            <a:r>
              <a:rPr lang="en-US" kern="0" err="1"/>
              <a:t>ev</a:t>
            </a:r>
            <a:r>
              <a:rPr lang="en-US" kern="0"/>
              <a:t>  (</a:t>
            </a:r>
            <a:r>
              <a:rPr lang="fr-FR" kern="0"/>
              <a:t>~30%)</a:t>
            </a:r>
            <a:r>
              <a:rPr lang="en-US" kern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166E1-6BEE-624B-ABDA-7D04403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Nuclear effects from SeaQuest 2017 (preliminary!)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F45165-285F-274C-9B1B-1B5319D88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4280" y="2169861"/>
            <a:ext cx="7819865" cy="29697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9226-8B6C-D845-A635-8B016B3B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CA969-DB5B-B947-AC6E-522710BF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9F71-99C6-A64C-8967-62D3DE1E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29598-288D-D14B-9330-C39D6A644EB8}"/>
              </a:ext>
            </a:extLst>
          </p:cNvPr>
          <p:cNvSpPr txBox="1"/>
          <p:nvPr/>
        </p:nvSpPr>
        <p:spPr>
          <a:xfrm>
            <a:off x="8343078" y="1046361"/>
            <a:ext cx="308722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B. </a:t>
            </a:r>
            <a:r>
              <a:rPr lang="en-US" sz="1600" dirty="0" err="1">
                <a:solidFill>
                  <a:srgbClr val="5F5F5F"/>
                </a:solidFill>
                <a:latin typeface="+mn-lt"/>
              </a:rPr>
              <a:t>Dannowitz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, PhD UIUC (2016)</a:t>
            </a:r>
            <a:r>
              <a:rPr lang="en-US" sz="1600" dirty="0">
                <a:solidFill>
                  <a:srgbClr val="5F5F5F"/>
                </a:solidFill>
                <a:latin typeface="+mn-lt"/>
                <a:cs typeface="Times New Roman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F1EF3-D634-5B4A-A2D9-6F9FA0E05E1D}"/>
              </a:ext>
            </a:extLst>
          </p:cNvPr>
          <p:cNvSpPr txBox="1"/>
          <p:nvPr/>
        </p:nvSpPr>
        <p:spPr>
          <a:xfrm>
            <a:off x="1630256" y="5334835"/>
            <a:ext cx="9326880" cy="11399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47500" lnSpcReduction="20000"/>
          </a:bodyPr>
          <a:lstStyle/>
          <a:p>
            <a:r>
              <a:rPr lang="en-US" sz="5000" dirty="0">
                <a:latin typeface="+mn-lt"/>
              </a:rPr>
              <a:t>B. </a:t>
            </a:r>
            <a:r>
              <a:rPr lang="en-US" sz="5000" dirty="0" err="1">
                <a:latin typeface="+mn-lt"/>
              </a:rPr>
              <a:t>Dannowitz</a:t>
            </a:r>
            <a:r>
              <a:rPr lang="en-US" sz="5000" dirty="0">
                <a:latin typeface="+mn-lt"/>
              </a:rPr>
              <a:t>: </a:t>
            </a:r>
            <a:r>
              <a:rPr lang="en-US" sz="4600" i="1" dirty="0">
                <a:solidFill>
                  <a:srgbClr val="3366FF"/>
                </a:solidFill>
                <a:latin typeface="Times New Roman"/>
                <a:cs typeface="Times New Roman"/>
              </a:rPr>
              <a:t>“This implies that perhaps the nuclear modification that leads to the DIS phenomenon known as the EMC effect is exclusively an effect of the valence quarks and </a:t>
            </a:r>
            <a:r>
              <a:rPr lang="en-US" sz="5100" i="1" dirty="0">
                <a:solidFill>
                  <a:srgbClr val="C00000"/>
                </a:solidFill>
                <a:latin typeface="+mn-lt"/>
              </a:rPr>
              <a:t>does not originate from the quark sea</a:t>
            </a:r>
            <a:r>
              <a:rPr lang="en-US" sz="5100" i="1" dirty="0">
                <a:solidFill>
                  <a:srgbClr val="0070C0"/>
                </a:solidFill>
                <a:latin typeface="+mn-lt"/>
              </a:rPr>
              <a:t>.” </a:t>
            </a:r>
          </a:p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C33CC-C3F2-5641-B885-86F714F7A34C}"/>
              </a:ext>
            </a:extLst>
          </p:cNvPr>
          <p:cNvSpPr txBox="1"/>
          <p:nvPr/>
        </p:nvSpPr>
        <p:spPr>
          <a:xfrm>
            <a:off x="9041311" y="4954730"/>
            <a:ext cx="2762518" cy="39127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000" baseline="-250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region: ~0.10 – 0.50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E58FC-C174-2548-8786-1EA2D4018067}"/>
              </a:ext>
            </a:extLst>
          </p:cNvPr>
          <p:cNvSpPr txBox="1"/>
          <p:nvPr/>
        </p:nvSpPr>
        <p:spPr>
          <a:xfrm rot="20472342">
            <a:off x="6124812" y="2792851"/>
            <a:ext cx="3098800" cy="6985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Times New Roman"/>
                <a:cs typeface="Times New Roman"/>
              </a:rPr>
              <a:t>Preliminary data </a:t>
            </a:r>
          </a:p>
        </p:txBody>
      </p:sp>
    </p:spTree>
    <p:extLst>
      <p:ext uri="{BB962C8B-B14F-4D97-AF65-F5344CB8AC3E}">
        <p14:creationId xmlns:p14="http://schemas.microsoft.com/office/powerpoint/2010/main" val="318567546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8DB55-8C9B-514D-A12B-287E2684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from the available DY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837BF-42F8-9C4B-94FB-6DF93639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2" y="1081062"/>
            <a:ext cx="10871599" cy="5377680"/>
          </a:xfrm>
        </p:spPr>
        <p:txBody>
          <a:bodyPr/>
          <a:lstStyle/>
          <a:p>
            <a:r>
              <a:rPr lang="en-US" dirty="0"/>
              <a:t>Pion data (NA3 and NA10) – probe </a:t>
            </a:r>
            <a:r>
              <a:rPr lang="en-US" dirty="0">
                <a:solidFill>
                  <a:srgbClr val="C00000"/>
                </a:solidFill>
              </a:rPr>
              <a:t>valence</a:t>
            </a:r>
            <a:r>
              <a:rPr lang="en-US" dirty="0"/>
              <a:t> quarks </a:t>
            </a:r>
          </a:p>
          <a:p>
            <a:pPr lvl="1"/>
            <a:r>
              <a:rPr lang="en-US" dirty="0"/>
              <a:t>EMC region: onset of nuclear dependence observed by the two experiments. Better data are needed</a:t>
            </a:r>
          </a:p>
          <a:p>
            <a:pPr marL="362250" lvl="1" indent="0">
              <a:buNone/>
            </a:pPr>
            <a:endParaRPr lang="en-US" dirty="0"/>
          </a:p>
          <a:p>
            <a:r>
              <a:rPr lang="en-US" dirty="0"/>
              <a:t>Proton data (E772, E886, NA50) – probe </a:t>
            </a:r>
            <a:r>
              <a:rPr lang="en-US" dirty="0">
                <a:solidFill>
                  <a:srgbClr val="C00000"/>
                </a:solidFill>
              </a:rPr>
              <a:t>sea</a:t>
            </a:r>
            <a:r>
              <a:rPr lang="en-US" dirty="0"/>
              <a:t> quarks</a:t>
            </a:r>
          </a:p>
          <a:p>
            <a:pPr lvl="1"/>
            <a:r>
              <a:rPr lang="en-US" dirty="0"/>
              <a:t>Shadowing region: DY data confirm the results of DIS (E866)</a:t>
            </a:r>
          </a:p>
          <a:p>
            <a:pPr lvl="1"/>
            <a:r>
              <a:rPr lang="en-US" dirty="0"/>
              <a:t>Antishadowing: no nuclear effects observed both at Fermilab (E772) and CERN (NA50)</a:t>
            </a:r>
          </a:p>
          <a:p>
            <a:pPr lvl="1"/>
            <a:r>
              <a:rPr lang="en-US" dirty="0"/>
              <a:t>EMC region: absence of nuclear effects is confirmed at high x</a:t>
            </a:r>
            <a:r>
              <a:rPr lang="en-US" baseline="-25000" dirty="0"/>
              <a:t>2</a:t>
            </a:r>
            <a:r>
              <a:rPr lang="en-US" dirty="0"/>
              <a:t> (E906)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162D4-01A1-8940-96BA-4C38EF3B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7E33F-C1A7-2747-A5F0-8FDE6B2E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74FDD-32DC-7746-BB86-7828F62D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4F3C8A2-D647-CC4E-9B8C-256C29794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023410"/>
              </p:ext>
            </p:extLst>
          </p:nvPr>
        </p:nvGraphicFramePr>
        <p:xfrm>
          <a:off x="3615266" y="4490247"/>
          <a:ext cx="5016501" cy="1612900"/>
        </p:xfrm>
        <a:graphic>
          <a:graphicData uri="http://schemas.openxmlformats.org/drawingml/2006/table">
            <a:tbl>
              <a:tblPr/>
              <a:tblGrid>
                <a:gridCol w="913822">
                  <a:extLst>
                    <a:ext uri="{9D8B030D-6E8A-4147-A177-3AD203B41FA5}">
                      <a16:colId xmlns:a16="http://schemas.microsoft.com/office/drawing/2014/main" val="1632743741"/>
                    </a:ext>
                  </a:extLst>
                </a:gridCol>
                <a:gridCol w="1342176">
                  <a:extLst>
                    <a:ext uri="{9D8B030D-6E8A-4147-A177-3AD203B41FA5}">
                      <a16:colId xmlns:a16="http://schemas.microsoft.com/office/drawing/2014/main" val="518150805"/>
                    </a:ext>
                  </a:extLst>
                </a:gridCol>
                <a:gridCol w="1437365">
                  <a:extLst>
                    <a:ext uri="{9D8B030D-6E8A-4147-A177-3AD203B41FA5}">
                      <a16:colId xmlns:a16="http://schemas.microsoft.com/office/drawing/2014/main" val="970788116"/>
                    </a:ext>
                  </a:extLst>
                </a:gridCol>
                <a:gridCol w="1323138">
                  <a:extLst>
                    <a:ext uri="{9D8B030D-6E8A-4147-A177-3AD203B41FA5}">
                      <a16:colId xmlns:a16="http://schemas.microsoft.com/office/drawing/2014/main" val="2227996349"/>
                    </a:ext>
                  </a:extLst>
                </a:gridCol>
              </a:tblGrid>
              <a:tr h="50800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Nuclear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effects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from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DY - tentative </a:t>
                      </a:r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summary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40758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Shadowing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Antishadowing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EMC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94255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Valence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???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2160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>
                          <a:solidFill>
                            <a:srgbClr val="305496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305496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68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4191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1" y="1081062"/>
            <a:ext cx="10881359" cy="5294370"/>
          </a:xfrm>
        </p:spPr>
        <p:txBody>
          <a:bodyPr/>
          <a:lstStyle/>
          <a:p>
            <a:r>
              <a:rPr lang="en-GB"/>
              <a:t>Cloët, Benz and Thomas (2009): </a:t>
            </a:r>
          </a:p>
          <a:p>
            <a:pPr lvl="1"/>
            <a:r>
              <a:rPr lang="en-US"/>
              <a:t>use nuclear matter within a covariant </a:t>
            </a:r>
            <a:r>
              <a:rPr lang="en-US" err="1"/>
              <a:t>Nambu</a:t>
            </a:r>
            <a:r>
              <a:rPr lang="en-US"/>
              <a:t>–</a:t>
            </a:r>
            <a:r>
              <a:rPr lang="en-US" err="1"/>
              <a:t>Jona-Lasinio</a:t>
            </a:r>
            <a:r>
              <a:rPr lang="en-US"/>
              <a:t> model </a:t>
            </a:r>
          </a:p>
          <a:p>
            <a:pPr lvl="1"/>
            <a:r>
              <a:rPr lang="en-GB"/>
              <a:t>look for flavour-dependence of the nuclear PDFs </a:t>
            </a:r>
          </a:p>
          <a:p>
            <a:pPr lvl="2"/>
            <a:r>
              <a:rPr lang="en-GB"/>
              <a:t>“...</a:t>
            </a:r>
            <a:r>
              <a:rPr lang="en-GB" i="1"/>
              <a:t>for </a:t>
            </a:r>
            <a:r>
              <a:rPr lang="en-GB" i="1">
                <a:solidFill>
                  <a:srgbClr val="C00000"/>
                </a:solidFill>
              </a:rPr>
              <a:t>N≠Z nuclei</a:t>
            </a:r>
            <a:r>
              <a:rPr lang="en-GB" i="1"/>
              <a:t>, </a:t>
            </a:r>
            <a:r>
              <a:rPr lang="en-GB" i="1">
                <a:solidFill>
                  <a:srgbClr val="C00000"/>
                </a:solidFill>
              </a:rPr>
              <a:t>the u and d quarks have distinct nuclear modifications. </a:t>
            </a:r>
            <a:r>
              <a:rPr lang="en-GB"/>
              <a:t>”</a:t>
            </a:r>
          </a:p>
          <a:p>
            <a:pPr lvl="1"/>
            <a:endParaRPr lang="en-GB"/>
          </a:p>
          <a:p>
            <a:endParaRPr lang="en-GB"/>
          </a:p>
          <a:p>
            <a:pPr lv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A-dependence studies – flavor dependence of EMC effect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-1" b="6837"/>
          <a:stretch/>
        </p:blipFill>
        <p:spPr>
          <a:xfrm>
            <a:off x="978258" y="2977129"/>
            <a:ext cx="4780285" cy="3115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7165" y="3379608"/>
            <a:ext cx="5120640" cy="8137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2200">
                <a:solidFill>
                  <a:srgbClr val="3366FF"/>
                </a:solidFill>
                <a:latin typeface="Times New Roman"/>
                <a:cs typeface="Times New Roman"/>
              </a:rPr>
              <a:t>Free nucleon PDFs: 		u</a:t>
            </a:r>
            <a:r>
              <a:rPr lang="en-US" sz="2200" baseline="-25000">
                <a:solidFill>
                  <a:srgbClr val="3366FF"/>
                </a:solidFill>
                <a:latin typeface="Times New Roman"/>
                <a:cs typeface="Times New Roman"/>
              </a:rPr>
              <a:t>0</a:t>
            </a:r>
            <a:r>
              <a:rPr lang="en-US" sz="2200">
                <a:solidFill>
                  <a:srgbClr val="3366FF"/>
                </a:solidFill>
                <a:latin typeface="Times New Roman"/>
                <a:cs typeface="Times New Roman"/>
              </a:rPr>
              <a:t>, d</a:t>
            </a:r>
            <a:r>
              <a:rPr lang="en-US" sz="2200" baseline="-25000">
                <a:solidFill>
                  <a:srgbClr val="3366FF"/>
                </a:solidFill>
                <a:latin typeface="Times New Roman"/>
                <a:cs typeface="Times New Roman"/>
              </a:rPr>
              <a:t>0</a:t>
            </a:r>
          </a:p>
          <a:p>
            <a:r>
              <a:rPr lang="en-US" sz="2200">
                <a:solidFill>
                  <a:srgbClr val="3366FF"/>
                </a:solidFill>
                <a:latin typeface="Times New Roman"/>
                <a:cs typeface="Times New Roman"/>
              </a:rPr>
              <a:t>Medium modified PDFs: 	</a:t>
            </a:r>
            <a:r>
              <a:rPr lang="en-US" sz="2200" err="1">
                <a:solidFill>
                  <a:srgbClr val="3366FF"/>
                </a:solidFill>
                <a:latin typeface="Times New Roman"/>
                <a:cs typeface="Times New Roman"/>
              </a:rPr>
              <a:t>u</a:t>
            </a:r>
            <a:r>
              <a:rPr lang="en-US" sz="2200" baseline="-25000" err="1">
                <a:solidFill>
                  <a:srgbClr val="3366FF"/>
                </a:solidFill>
                <a:latin typeface="Times New Roman"/>
                <a:cs typeface="Times New Roman"/>
              </a:rPr>
              <a:t>A</a:t>
            </a:r>
            <a:r>
              <a:rPr lang="en-US" sz="2200">
                <a:solidFill>
                  <a:srgbClr val="3366FF"/>
                </a:solidFill>
                <a:latin typeface="Times New Roman"/>
                <a:cs typeface="Times New Roman"/>
              </a:rPr>
              <a:t>, </a:t>
            </a:r>
            <a:r>
              <a:rPr lang="en-US" sz="2200" err="1">
                <a:solidFill>
                  <a:srgbClr val="3366FF"/>
                </a:solidFill>
                <a:latin typeface="Times New Roman"/>
                <a:cs typeface="Times New Roman"/>
              </a:rPr>
              <a:t>d</a:t>
            </a:r>
            <a:r>
              <a:rPr lang="en-US" sz="2200" baseline="-25000" err="1">
                <a:solidFill>
                  <a:srgbClr val="3366FF"/>
                </a:solidFill>
                <a:latin typeface="Times New Roman"/>
                <a:cs typeface="Times New Roman"/>
              </a:rPr>
              <a:t>A</a:t>
            </a:r>
            <a:endParaRPr lang="en-US" sz="2200" baseline="-2500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8763" y="4621837"/>
            <a:ext cx="868680" cy="59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2400" err="1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u</a:t>
            </a:r>
            <a:r>
              <a:rPr lang="en-US" sz="2400" baseline="-25000" err="1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A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/u</a:t>
            </a:r>
            <a:r>
              <a:rPr lang="en-US" sz="2400" baseline="-2500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35917" y="3745789"/>
            <a:ext cx="914400" cy="5943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r>
              <a:rPr lang="en-US" sz="2400" err="1">
                <a:solidFill>
                  <a:schemeClr val="accent5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sz="2400" baseline="-25000" err="1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A</a:t>
            </a:r>
            <a:r>
              <a:rPr lang="en-US" sz="2400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/d</a:t>
            </a:r>
            <a:r>
              <a:rPr lang="en-US" sz="2400" baseline="-25000">
                <a:solidFill>
                  <a:schemeClr val="accent5">
                    <a:lumMod val="25000"/>
                  </a:schemeClr>
                </a:solidFill>
                <a:effectLst/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7052" y="6175556"/>
            <a:ext cx="11097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+mn-lt"/>
              </a:rPr>
              <a:t>Standard DIS data are not sensitive to the flavour-dependence. Drell-Yan data are.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0400" y="1081062"/>
            <a:ext cx="3996319" cy="3163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5F5F5F"/>
                </a:solidFill>
                <a:latin typeface="+mn-lt"/>
              </a:rPr>
              <a:t>Cloët</a:t>
            </a:r>
            <a:r>
              <a:rPr lang="en-GB" sz="1400" dirty="0">
                <a:solidFill>
                  <a:srgbClr val="5F5F5F"/>
                </a:solidFill>
                <a:latin typeface="+mn-lt"/>
              </a:rPr>
              <a:t>, Bentz and Thomas, PRL 102, 252301 (2009)</a:t>
            </a:r>
          </a:p>
        </p:txBody>
      </p:sp>
    </p:spTree>
    <p:extLst>
      <p:ext uri="{BB962C8B-B14F-4D97-AF65-F5344CB8AC3E}">
        <p14:creationId xmlns:p14="http://schemas.microsoft.com/office/powerpoint/2010/main" val="108688638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386" y="1486950"/>
            <a:ext cx="4751064" cy="4863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1" y="1081062"/>
            <a:ext cx="7315199" cy="5294370"/>
          </a:xfrm>
        </p:spPr>
        <p:txBody>
          <a:bodyPr/>
          <a:lstStyle/>
          <a:p>
            <a:r>
              <a:rPr lang="en-US" dirty="0"/>
              <a:t>Pion-induced Drell-Yan for E = 160 GeV. </a:t>
            </a:r>
          </a:p>
          <a:p>
            <a:r>
              <a:rPr lang="en-US" dirty="0"/>
              <a:t>Two options:</a:t>
            </a:r>
          </a:p>
          <a:p>
            <a:endParaRPr lang="en-US" dirty="0"/>
          </a:p>
          <a:p>
            <a:pPr lvl="1"/>
            <a:r>
              <a:rPr lang="en-US" dirty="0"/>
              <a:t>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.</a:t>
            </a:r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Flavor-dependent EMC effect – predictions for COMPASS++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62598" y="3308003"/>
            <a:ext cx="2910742" cy="54864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GB" sz="180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With flavour-dependence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7265768" y="3144948"/>
            <a:ext cx="992571" cy="73207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64574" y="3644499"/>
            <a:ext cx="3291840" cy="54864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GB" sz="1800">
                <a:solidFill>
                  <a:srgbClr val="3366FF"/>
                </a:solidFill>
                <a:latin typeface="Times New Roman"/>
                <a:cs typeface="Times New Roman"/>
              </a:rPr>
              <a:t>Without flavour-dependence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329386" y="2896050"/>
            <a:ext cx="841978" cy="61493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7522159" y="1103044"/>
            <a:ext cx="397642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5F5F5F"/>
                </a:solidFill>
                <a:latin typeface="+mn-lt"/>
              </a:rPr>
              <a:t>Dutta et al., Phys. Rev. C 83, 042201 (2011)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9" y="2150833"/>
            <a:ext cx="4973413" cy="10015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23" y="4276449"/>
            <a:ext cx="4716641" cy="94987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A06CA5-E071-6D4A-8EE1-3E5705384A96}"/>
              </a:ext>
            </a:extLst>
          </p:cNvPr>
          <p:cNvSpPr txBox="1"/>
          <p:nvPr/>
        </p:nvSpPr>
        <p:spPr>
          <a:xfrm>
            <a:off x="1739900" y="6214902"/>
            <a:ext cx="8775391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Such m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easurements are part of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a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LoI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for the CERN M2 QCD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dacility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63345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9B7E-A512-474B-983A-C7C03DD8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BF9D-1BCB-704C-BF26-68701A8D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6B33F-100D-C84A-A58A-4007BCE1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EE0F-1DBE-B244-A5C3-700F6E8C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04616-7569-1C44-AB91-54BA470DE1D4}"/>
              </a:ext>
            </a:extLst>
          </p:cNvPr>
          <p:cNvSpPr/>
          <p:nvPr/>
        </p:nvSpPr>
        <p:spPr>
          <a:xfrm>
            <a:off x="1549188" y="2551182"/>
            <a:ext cx="914865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r>
              <a:rPr lang="en-US" sz="3600" kern="0" dirty="0">
                <a:solidFill>
                  <a:srgbClr val="1C1C1C">
                    <a:lumMod val="75000"/>
                    <a:lumOff val="25000"/>
                  </a:srgbClr>
                </a:solidFill>
                <a:cs typeface="Times New Roman"/>
              </a:rPr>
              <a:t>Nuclear effects and parton distribution functions</a:t>
            </a:r>
          </a:p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endParaRPr lang="en-US" sz="3200" kern="0" dirty="0">
              <a:solidFill>
                <a:srgbClr val="1C1C1C">
                  <a:lumMod val="75000"/>
                  <a:lumOff val="25000"/>
                </a:srgbClr>
              </a:solidFill>
              <a:cs typeface="Times New Roman"/>
            </a:endParaRPr>
          </a:p>
          <a:p>
            <a:pPr lvl="0" algn="ctr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Pct val="65000"/>
            </a:pPr>
            <a:r>
              <a:rPr lang="en-US" sz="3200" kern="0" dirty="0">
                <a:solidFill>
                  <a:srgbClr val="1C1C1C">
                    <a:lumMod val="75000"/>
                    <a:lumOff val="25000"/>
                  </a:srgbClr>
                </a:solidFill>
                <a:cs typeface="Times New Roman"/>
              </a:rPr>
              <a:t>- Partonic energy loss -</a:t>
            </a:r>
          </a:p>
        </p:txBody>
      </p:sp>
    </p:spTree>
    <p:extLst>
      <p:ext uri="{BB962C8B-B14F-4D97-AF65-F5344CB8AC3E}">
        <p14:creationId xmlns:p14="http://schemas.microsoft.com/office/powerpoint/2010/main" val="66163476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32AF-7480-1D44-B7ED-B50D7267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Partonic energy loss in Cold Nuclear Matter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91D6-D54F-8742-B238-41A3FE0A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3" y="977590"/>
            <a:ext cx="11459633" cy="5294370"/>
          </a:xfrm>
        </p:spPr>
        <p:txBody>
          <a:bodyPr/>
          <a:lstStyle/>
          <a:p>
            <a:r>
              <a:rPr lang="en-US" dirty="0"/>
              <a:t>Energy loss</a:t>
            </a:r>
          </a:p>
          <a:p>
            <a:pPr lvl="1"/>
            <a:r>
              <a:rPr lang="en-US" dirty="0"/>
              <a:t>Comes from the radiation of soft gluons during the scattering process</a:t>
            </a:r>
          </a:p>
          <a:p>
            <a:pPr lvl="1"/>
            <a:r>
              <a:rPr lang="en-US" dirty="0"/>
              <a:t>Reduces the energy of the interacting parton: E → E - 𝜀</a:t>
            </a:r>
          </a:p>
          <a:p>
            <a:pPr lvl="1"/>
            <a:r>
              <a:rPr lang="en-US" dirty="0"/>
              <a:t>Present in many hard processes</a:t>
            </a:r>
          </a:p>
          <a:p>
            <a:pPr lvl="2"/>
            <a:r>
              <a:rPr lang="en-US" dirty="0"/>
              <a:t>Quarkonium production (and suppression) at all energies</a:t>
            </a:r>
          </a:p>
          <a:p>
            <a:pPr lvl="2"/>
            <a:r>
              <a:rPr lang="en-US" dirty="0"/>
              <a:t>Hadron production in SIDIS</a:t>
            </a:r>
          </a:p>
          <a:p>
            <a:pPr lvl="2"/>
            <a:r>
              <a:rPr lang="en-US" dirty="0"/>
              <a:t>Drell-Yan in </a:t>
            </a:r>
            <a:r>
              <a:rPr lang="en-US" dirty="0" err="1"/>
              <a:t>pA</a:t>
            </a:r>
            <a:r>
              <a:rPr lang="en-US" dirty="0"/>
              <a:t> and πA collisions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endParaRPr lang="en-US" dirty="0"/>
          </a:p>
          <a:p>
            <a:pPr marL="36225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0D76-A7CC-9C4A-BFB9-8CE6AECA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A10C-DDE6-4846-84E4-F7EE6D6E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5348-15E1-1540-8D9A-8401F517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B043F-918F-164F-B235-9EC358E7E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80" y="3840480"/>
            <a:ext cx="7934697" cy="2285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CB9FA-2D23-BF4C-96D2-81623C15230C}"/>
              </a:ext>
            </a:extLst>
          </p:cNvPr>
          <p:cNvSpPr txBox="1"/>
          <p:nvPr/>
        </p:nvSpPr>
        <p:spPr>
          <a:xfrm>
            <a:off x="4405691" y="6120086"/>
            <a:ext cx="1511300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Drell-Yan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35641-B54C-D84C-9019-EED9EAD7A48B}"/>
              </a:ext>
            </a:extLst>
          </p:cNvPr>
          <p:cNvSpPr txBox="1"/>
          <p:nvPr/>
        </p:nvSpPr>
        <p:spPr>
          <a:xfrm>
            <a:off x="7467600" y="6124048"/>
            <a:ext cx="1511300" cy="3556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85000" lnSpcReduction="2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SIDIS</a:t>
            </a:r>
          </a:p>
        </p:txBody>
      </p:sp>
    </p:spTree>
    <p:extLst>
      <p:ext uri="{BB962C8B-B14F-4D97-AF65-F5344CB8AC3E}">
        <p14:creationId xmlns:p14="http://schemas.microsoft.com/office/powerpoint/2010/main" val="258475294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198E-CF40-0141-9B13-17B0A6B9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Partonic energy loss in Drell-Yan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DE526-F898-D34E-A215-DB959A4A3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advantages</a:t>
            </a:r>
          </a:p>
          <a:p>
            <a:pPr lvl="1"/>
            <a:r>
              <a:rPr lang="en-US" dirty="0"/>
              <a:t>The Drell-Yan process is well understood</a:t>
            </a:r>
          </a:p>
          <a:p>
            <a:pPr lvl="1"/>
            <a:r>
              <a:rPr lang="en-US" dirty="0"/>
              <a:t>No final-state effects</a:t>
            </a:r>
          </a:p>
          <a:p>
            <a:pPr lvl="1"/>
            <a:r>
              <a:rPr lang="en-US" dirty="0"/>
              <a:t>Different beam energies = different energy losses</a:t>
            </a:r>
          </a:p>
          <a:p>
            <a:pPr lvl="1"/>
            <a:endParaRPr lang="en-US" dirty="0"/>
          </a:p>
          <a:p>
            <a:r>
              <a:rPr lang="en-US" dirty="0"/>
              <a:t>Experimental signatures</a:t>
            </a:r>
          </a:p>
          <a:p>
            <a:pPr lvl="1"/>
            <a:r>
              <a:rPr lang="en-US" dirty="0"/>
              <a:t>Attenuation vs </a:t>
            </a:r>
            <a:r>
              <a:rPr lang="en-US" i="1" dirty="0" err="1"/>
              <a:t>x</a:t>
            </a:r>
            <a:r>
              <a:rPr lang="en-US" baseline="-25000" dirty="0" err="1"/>
              <a:t>F</a:t>
            </a:r>
            <a:r>
              <a:rPr lang="en-US" dirty="0"/>
              <a:t> (or vs </a:t>
            </a:r>
            <a:r>
              <a:rPr lang="en-US" i="1" dirty="0"/>
              <a:t>x</a:t>
            </a:r>
            <a:r>
              <a:rPr lang="en-US" dirty="0"/>
              <a:t>-Bjorken of the beam)</a:t>
            </a:r>
          </a:p>
          <a:p>
            <a:pPr lvl="1"/>
            <a:r>
              <a:rPr lang="en-US" dirty="0"/>
              <a:t>Transverse-momentum 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broadening </a:t>
            </a:r>
          </a:p>
          <a:p>
            <a:pPr lvl="1"/>
            <a:endParaRPr lang="en-US" dirty="0"/>
          </a:p>
          <a:p>
            <a:r>
              <a:rPr lang="en-US" dirty="0"/>
              <a:t>Study through the DY  cross section ratio: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D979C-FB2B-A24D-A140-EFCCB5F63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541DA-AAF9-EC42-882A-21620DED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17687-E7A6-A943-83A4-1FA0FD14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38FB4F-E545-944D-A201-2EB489D0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31" y="4630423"/>
            <a:ext cx="5452170" cy="987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17615-33E0-4D42-81F1-A28AC1824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27"/>
          <a:stretch/>
        </p:blipFill>
        <p:spPr>
          <a:xfrm>
            <a:off x="6982310" y="1033570"/>
            <a:ext cx="4516270" cy="269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1221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5110-51AF-4A43-B287-0992F51F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Partonic energy loss from various processes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3219C-7847-6542-9B4D-AEF96305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8BED2-ADC1-2E4C-B6E1-B41CAB3B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A9F1A-77A6-414F-BBC7-94F899C0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AF102-3A63-D94F-BBAF-D69F19275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70" y="1512904"/>
            <a:ext cx="9628293" cy="3379584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F5AB5-20FF-6248-84B0-90D8449DDF2A}"/>
              </a:ext>
            </a:extLst>
          </p:cNvPr>
          <p:cNvSpPr txBox="1"/>
          <p:nvPr/>
        </p:nvSpPr>
        <p:spPr>
          <a:xfrm>
            <a:off x="6362701" y="886434"/>
            <a:ext cx="435906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G. Garvey and J.-C. Peng, PRL 90, 092302 (2003) </a:t>
            </a:r>
            <a:endParaRPr lang="en-US" sz="1600" dirty="0">
              <a:solidFill>
                <a:srgbClr val="5F5F5F"/>
              </a:solidFill>
              <a:latin typeface="+mn-lt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E0EAA-06D8-4F47-ABD0-6957F62975F1}"/>
              </a:ext>
            </a:extLst>
          </p:cNvPr>
          <p:cNvSpPr txBox="1"/>
          <p:nvPr/>
        </p:nvSpPr>
        <p:spPr>
          <a:xfrm>
            <a:off x="2057400" y="5270500"/>
            <a:ext cx="8265583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Large differences in the published values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The rate of energy loss in Cold Nuclear Matter is nearly unknown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2BD408-AB80-4745-83D3-A816923AF838}"/>
              </a:ext>
            </a:extLst>
          </p:cNvPr>
          <p:cNvSpPr/>
          <p:nvPr/>
        </p:nvSpPr>
        <p:spPr bwMode="auto">
          <a:xfrm>
            <a:off x="3441700" y="2017316"/>
            <a:ext cx="1816100" cy="305934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7450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1BE9-42FE-D24A-AB72-1A45756F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(two) energy loss regimes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3AD8-669F-2945-89B5-FCA667BA62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LPM energy loss: small formation time (</a:t>
                </a:r>
                <a:r>
                  <a:rPr lang="en-US" i="1" dirty="0" err="1"/>
                  <a:t>t</a:t>
                </a:r>
                <a:r>
                  <a:rPr lang="en-US" i="1" baseline="-25000" dirty="0" err="1"/>
                  <a:t>f</a:t>
                </a:r>
                <a:r>
                  <a:rPr lang="en-US" i="1" dirty="0"/>
                  <a:t> ≲ L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In the Drell-Yan process</a:t>
                </a:r>
              </a:p>
              <a:p>
                <a:pPr lvl="1"/>
                <a:r>
                  <a:rPr lang="en-US" dirty="0"/>
                  <a:t>In hadron production via SIDIS</a:t>
                </a:r>
              </a:p>
              <a:p>
                <a:pPr lvl="1"/>
                <a:r>
                  <a:rPr lang="en-US" dirty="0"/>
                  <a:t>Relevant at low energies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Coherent energy loss: large formation time (</a:t>
                </a:r>
                <a:r>
                  <a:rPr lang="en-US" i="1" dirty="0" err="1"/>
                  <a:t>t</a:t>
                </a:r>
                <a:r>
                  <a:rPr lang="en-US" i="1" baseline="-25000" dirty="0" err="1"/>
                  <a:t>f</a:t>
                </a:r>
                <a:r>
                  <a:rPr lang="en-US" i="1" dirty="0"/>
                  <a:t> &gt;L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Absent in DY and DIS</a:t>
                </a:r>
              </a:p>
              <a:p>
                <a:pPr lvl="1"/>
                <a:r>
                  <a:rPr lang="en-US" dirty="0"/>
                  <a:t>Hadron production of quarkonia at all energies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Both losses are function of the same “transport coefficient”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3AD8-669F-2945-89B5-FCA667BA6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" t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958CA-90BE-044B-A6E4-C089F90C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DFF9-8AF9-5348-B88C-E6E583D9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72052-820E-AE41-85D9-3B5ACED3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AE4B2-3676-2849-9163-89395BE5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523" y="960069"/>
            <a:ext cx="3169176" cy="855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E4C46-6DED-EA44-B9B6-BDCB8CE45670}"/>
              </a:ext>
            </a:extLst>
          </p:cNvPr>
          <p:cNvSpPr txBox="1"/>
          <p:nvPr/>
        </p:nvSpPr>
        <p:spPr>
          <a:xfrm>
            <a:off x="6361233" y="254936"/>
            <a:ext cx="434486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+mn-lt"/>
              </a:rPr>
              <a:t>F. </a:t>
            </a:r>
            <a:r>
              <a:rPr lang="en-US" dirty="0" err="1">
                <a:solidFill>
                  <a:srgbClr val="5F5F5F"/>
                </a:solidFill>
                <a:latin typeface="+mn-lt"/>
              </a:rPr>
              <a:t>Arléo</a:t>
            </a:r>
            <a:r>
              <a:rPr lang="en-US" dirty="0">
                <a:solidFill>
                  <a:srgbClr val="5F5F5F"/>
                </a:solidFill>
                <a:latin typeface="+mn-lt"/>
              </a:rPr>
              <a:t> and S. </a:t>
            </a:r>
            <a:r>
              <a:rPr lang="en-US" dirty="0" err="1">
                <a:solidFill>
                  <a:srgbClr val="5F5F5F"/>
                </a:solidFill>
                <a:latin typeface="+mn-lt"/>
              </a:rPr>
              <a:t>Peigné</a:t>
            </a:r>
            <a:r>
              <a:rPr lang="en-US" dirty="0">
                <a:solidFill>
                  <a:srgbClr val="5F5F5F"/>
                </a:solidFill>
                <a:latin typeface="+mn-lt"/>
              </a:rPr>
              <a:t>, JHEP03, 122 (2013). </a:t>
            </a:r>
            <a:endParaRPr lang="en-US" dirty="0">
              <a:solidFill>
                <a:srgbClr val="5F5F5F"/>
              </a:solidFill>
              <a:latin typeface="+mn-lt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10E6CD-C042-A742-BE46-242194249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006" y="5435844"/>
            <a:ext cx="4871022" cy="93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0CB0C5-3D0F-4940-A771-4C55BF4F4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523" y="2868636"/>
            <a:ext cx="3482863" cy="10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79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6196-86A9-6B48-B72A-554DAE6A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DE6EB-F409-5748-89E2-B3AE15C0A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spcBef>
                <a:spcPts val="2100"/>
              </a:spcBef>
              <a:buNone/>
            </a:pPr>
            <a:r>
              <a:rPr lang="en-US" dirty="0"/>
              <a:t>         	1. </a:t>
            </a:r>
            <a:r>
              <a:rPr lang="en-US" dirty="0">
                <a:solidFill>
                  <a:srgbClr val="C00000"/>
                </a:solidFill>
              </a:rPr>
              <a:t>Meson PDFs </a:t>
            </a:r>
            <a:r>
              <a:rPr lang="en-US" dirty="0">
                <a:solidFill>
                  <a:schemeClr val="tx1"/>
                </a:solidFill>
              </a:rPr>
              <a:t>– what do we (don’t) know about the lightest mesons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spcBef>
                <a:spcPts val="2100"/>
              </a:spcBef>
              <a:buNone/>
            </a:pPr>
            <a:r>
              <a:rPr lang="en-US" dirty="0"/>
              <a:t>	2. </a:t>
            </a:r>
            <a:r>
              <a:rPr lang="en-US" dirty="0">
                <a:solidFill>
                  <a:srgbClr val="C00000"/>
                </a:solidFill>
              </a:rPr>
              <a:t>Nuclear PDFs </a:t>
            </a:r>
            <a:r>
              <a:rPr lang="en-US" dirty="0">
                <a:solidFill>
                  <a:schemeClr val="tx1"/>
                </a:solidFill>
              </a:rPr>
              <a:t>– separate sea/valence, look for flavor-dependence 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en-US" dirty="0"/>
              <a:t>	3. </a:t>
            </a:r>
            <a:r>
              <a:rPr lang="en-US" dirty="0">
                <a:solidFill>
                  <a:srgbClr val="C00000"/>
                </a:solidFill>
              </a:rPr>
              <a:t>Partonic energy loss </a:t>
            </a:r>
            <a:r>
              <a:rPr lang="en-US" dirty="0">
                <a:solidFill>
                  <a:schemeClr val="tx1"/>
                </a:solidFill>
              </a:rPr>
              <a:t>–  what can we learn about it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en-US" dirty="0"/>
              <a:t>         	4. </a:t>
            </a:r>
            <a:r>
              <a:rPr lang="en-US" dirty="0">
                <a:solidFill>
                  <a:schemeClr val="tx1"/>
                </a:solidFill>
              </a:rPr>
              <a:t>Few words on the planned </a:t>
            </a:r>
            <a:r>
              <a:rPr lang="en-US" dirty="0">
                <a:solidFill>
                  <a:srgbClr val="C00000"/>
                </a:solidFill>
              </a:rPr>
              <a:t>new DY + J/𝜓 experiment </a:t>
            </a:r>
            <a:r>
              <a:rPr lang="en-US" dirty="0">
                <a:solidFill>
                  <a:schemeClr val="tx1"/>
                </a:solidFill>
              </a:rPr>
              <a:t>at CERN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ED008-99AF-7B43-8369-324F4295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9E7D-77B2-B342-88B3-24A9DC9C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B30CE-F729-7545-9F0F-E091B785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446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4229-CAA4-D843-BEAF-6B4D7087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transport coefficient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AFE0D-0B3B-E446-BD32-D3669A29F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 to fixed-target J/Psi production data of E866 </a:t>
            </a:r>
          </a:p>
          <a:p>
            <a:endParaRPr lang="en-US" dirty="0"/>
          </a:p>
          <a:p>
            <a:r>
              <a:rPr lang="en-US" dirty="0"/>
              <a:t>Good agreement with NA3, NA60, HERA-B, E537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D69D-6444-844A-B8C6-7760D5EF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DF12B-F41D-CD46-8F71-DB577868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A52D3-370C-6F42-A721-F213224B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4D536-809B-5541-BEDB-3B51738B3936}"/>
              </a:ext>
            </a:extLst>
          </p:cNvPr>
          <p:cNvSpPr txBox="1"/>
          <p:nvPr/>
        </p:nvSpPr>
        <p:spPr>
          <a:xfrm>
            <a:off x="6981779" y="945942"/>
            <a:ext cx="398672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F. </a:t>
            </a:r>
            <a:r>
              <a:rPr lang="en-US" sz="1600" dirty="0" err="1">
                <a:solidFill>
                  <a:srgbClr val="5F5F5F"/>
                </a:solidFill>
                <a:latin typeface="+mn-lt"/>
              </a:rPr>
              <a:t>Arléo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 and S. </a:t>
            </a:r>
            <a:r>
              <a:rPr lang="en-US" sz="1600" dirty="0" err="1">
                <a:solidFill>
                  <a:srgbClr val="5F5F5F"/>
                </a:solidFill>
                <a:latin typeface="+mn-lt"/>
              </a:rPr>
              <a:t>Peigné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, JHEP03, 122 (2013). </a:t>
            </a:r>
            <a:endParaRPr lang="en-US" sz="1600" dirty="0">
              <a:solidFill>
                <a:srgbClr val="5F5F5F"/>
              </a:solidFill>
              <a:latin typeface="+mn-lt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6178E-B9C0-2541-B48F-91E67D03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0" y="3014108"/>
            <a:ext cx="3657600" cy="3468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E86A0-C1E8-B24A-8DDB-19A2350A85E8}"/>
              </a:ext>
            </a:extLst>
          </p:cNvPr>
          <p:cNvSpPr txBox="1"/>
          <p:nvPr/>
        </p:nvSpPr>
        <p:spPr>
          <a:xfrm>
            <a:off x="703522" y="2795589"/>
            <a:ext cx="2613085" cy="41910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E866, </a:t>
            </a:r>
            <a:r>
              <a:rPr lang="en-US" sz="2400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pA</a:t>
            </a:r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 800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5E3A6-84A8-834C-A2D8-502A28B3922C}"/>
              </a:ext>
            </a:extLst>
          </p:cNvPr>
          <p:cNvSpPr txBox="1"/>
          <p:nvPr/>
        </p:nvSpPr>
        <p:spPr>
          <a:xfrm>
            <a:off x="4502404" y="2791373"/>
            <a:ext cx="2611503" cy="41910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NA3</a:t>
            </a:r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, πA  194 GeV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1B3D7-46F8-7D4D-8CCD-33BE04FA593E}"/>
              </a:ext>
            </a:extLst>
          </p:cNvPr>
          <p:cNvGrpSpPr/>
          <p:nvPr/>
        </p:nvGrpSpPr>
        <p:grpSpPr>
          <a:xfrm>
            <a:off x="3740940" y="3266692"/>
            <a:ext cx="4454096" cy="3278017"/>
            <a:chOff x="3599821" y="2748336"/>
            <a:chExt cx="4454096" cy="32780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6B85FA-3E42-5348-811D-40BF38358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821" y="2831646"/>
              <a:ext cx="4204798" cy="319470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5477BB-F419-D443-BF48-DBE53E589718}"/>
                </a:ext>
              </a:extLst>
            </p:cNvPr>
            <p:cNvSpPr/>
            <p:nvPr/>
          </p:nvSpPr>
          <p:spPr bwMode="auto">
            <a:xfrm>
              <a:off x="7645400" y="5575300"/>
              <a:ext cx="408517" cy="203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4C0A8C-F094-D64B-B18C-DF2746563CCB}"/>
                </a:ext>
              </a:extLst>
            </p:cNvPr>
            <p:cNvSpPr/>
            <p:nvPr/>
          </p:nvSpPr>
          <p:spPr bwMode="auto">
            <a:xfrm>
              <a:off x="3911600" y="2748336"/>
              <a:ext cx="281517" cy="2361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486CE62-2462-A04B-903D-2D077EDD3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343" y="3247674"/>
            <a:ext cx="3444663" cy="32970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4203AF-A585-4C49-B2CE-3ECB0DB29B33}"/>
              </a:ext>
            </a:extLst>
          </p:cNvPr>
          <p:cNvSpPr txBox="1"/>
          <p:nvPr/>
        </p:nvSpPr>
        <p:spPr>
          <a:xfrm>
            <a:off x="8858824" y="2790815"/>
            <a:ext cx="2679764" cy="41910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HERA-B, </a:t>
            </a:r>
            <a:r>
              <a:rPr lang="en-US" sz="2400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pA</a:t>
            </a:r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 920 GeV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2881E-8D2A-EA4A-BF7B-196497A5EF25}"/>
              </a:ext>
            </a:extLst>
          </p:cNvPr>
          <p:cNvSpPr txBox="1"/>
          <p:nvPr/>
        </p:nvSpPr>
        <p:spPr>
          <a:xfrm>
            <a:off x="1079500" y="6026353"/>
            <a:ext cx="1909234" cy="4323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25242-41BB-B34E-952A-39046BC9F37D}"/>
              </a:ext>
            </a:extLst>
          </p:cNvPr>
          <p:cNvSpPr txBox="1"/>
          <p:nvPr/>
        </p:nvSpPr>
        <p:spPr>
          <a:xfrm>
            <a:off x="1077406" y="4635739"/>
            <a:ext cx="10033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fit</a:t>
            </a:r>
            <a:endParaRPr lang="en-US" sz="2400" dirty="0">
              <a:solidFill>
                <a:srgbClr val="C00000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067246-3A7C-8E4A-8776-48D47BD53464}"/>
              </a:ext>
            </a:extLst>
          </p:cNvPr>
          <p:cNvCxnSpPr/>
          <p:nvPr/>
        </p:nvCxnSpPr>
        <p:spPr bwMode="auto">
          <a:xfrm flipV="1">
            <a:off x="1631021" y="4150556"/>
            <a:ext cx="449685" cy="561383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165E16-7938-5140-A491-005416652647}"/>
                  </a:ext>
                </a:extLst>
              </p:cNvPr>
              <p:cNvSpPr txBox="1"/>
              <p:nvPr/>
            </p:nvSpPr>
            <p:spPr>
              <a:xfrm>
                <a:off x="2898133" y="1561499"/>
                <a:ext cx="5820043" cy="4981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  <a:latin typeface="Times New Roman"/>
                    <a:cs typeface="Times New Roman"/>
                  </a:rPr>
                  <a:t>→ t</a:t>
                </a:r>
                <a:r>
                  <a:rPr lang="en-US" sz="2000" dirty="0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ransport coefficient value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000" baseline="-25000" dirty="0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0</a:t>
                </a:r>
                <a:r>
                  <a:rPr lang="en-US" sz="2000" dirty="0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 = 0.075 GeV</a:t>
                </a:r>
                <a:r>
                  <a:rPr lang="en-US" sz="2000" baseline="30000" dirty="0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2</a:t>
                </a:r>
                <a:r>
                  <a:rPr lang="en-US" sz="2000" dirty="0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/</a:t>
                </a:r>
                <a:r>
                  <a:rPr lang="en-US" sz="2000" dirty="0" err="1">
                    <a:solidFill>
                      <a:srgbClr val="C00000"/>
                    </a:solidFill>
                    <a:effectLst/>
                    <a:latin typeface="Times New Roman"/>
                    <a:cs typeface="Times New Roman"/>
                  </a:rPr>
                  <a:t>fm</a:t>
                </a:r>
                <a:endParaRPr lang="en-US" sz="2000" dirty="0">
                  <a:solidFill>
                    <a:srgbClr val="C00000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165E16-7938-5140-A491-005416652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133" y="1561499"/>
                <a:ext cx="5820043" cy="498133"/>
              </a:xfrm>
              <a:prstGeom prst="rect">
                <a:avLst/>
              </a:prstGeom>
              <a:blipFill>
                <a:blip r:embed="rId5"/>
                <a:stretch>
                  <a:fillRect t="-5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40624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25CF1E-6F14-0945-BD97-F90F51B7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117" y="1531090"/>
            <a:ext cx="5760720" cy="34954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4A23-2EA1-8D44-BDEF-420708D4A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SeaQuest: hint for an energy loss effect</a:t>
            </a:r>
          </a:p>
          <a:p>
            <a:pPr lvl="1"/>
            <a:r>
              <a:rPr lang="en-US" dirty="0"/>
              <a:t>E = 120 GeV</a:t>
            </a:r>
          </a:p>
          <a:p>
            <a:pPr lvl="1"/>
            <a:r>
              <a:rPr lang="en-US" dirty="0"/>
              <a:t>Targets: C, Fe, W</a:t>
            </a:r>
          </a:p>
          <a:p>
            <a:pPr lvl="1"/>
            <a:r>
              <a:rPr lang="en-US" dirty="0"/>
              <a:t>30% of the events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87850-C2CB-DB4C-9231-F9EE5D12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data: SeaQuest, 2016 (preliminary!)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86E0-5BE2-D04B-AD2E-F5AE8C34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E8895-0189-FE4A-9A52-BB66EEF3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A151-099E-DC4D-B1B8-9D3F71A3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B7238-CF91-1647-84C0-203FC4709427}"/>
              </a:ext>
            </a:extLst>
          </p:cNvPr>
          <p:cNvSpPr txBox="1"/>
          <p:nvPr/>
        </p:nvSpPr>
        <p:spPr>
          <a:xfrm>
            <a:off x="6797759" y="976319"/>
            <a:ext cx="39573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P.-J. Lin, PhD thesis,  U. of Colorado (2017)</a:t>
            </a:r>
            <a:r>
              <a:rPr lang="en-US" sz="1600" dirty="0">
                <a:solidFill>
                  <a:srgbClr val="5F5F5F"/>
                </a:solidFill>
                <a:latin typeface="+mn-lt"/>
                <a:cs typeface="Times New Roman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ABD81-9F68-F340-88A2-9E372463440B}"/>
              </a:ext>
            </a:extLst>
          </p:cNvPr>
          <p:cNvSpPr txBox="1"/>
          <p:nvPr/>
        </p:nvSpPr>
        <p:spPr>
          <a:xfrm>
            <a:off x="6400800" y="3387777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normAutofit fontScale="25000" lnSpcReduction="20000"/>
          </a:bodyPr>
          <a:lstStyle/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6E71D-2153-5648-B851-7DA6D40809DD}"/>
              </a:ext>
            </a:extLst>
          </p:cNvPr>
          <p:cNvSpPr txBox="1"/>
          <p:nvPr/>
        </p:nvSpPr>
        <p:spPr>
          <a:xfrm>
            <a:off x="5472484" y="1683938"/>
            <a:ext cx="897043" cy="59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Fe/C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14A1C-8A4B-C04E-9C5F-F0AFA0EB18FD}"/>
              </a:ext>
            </a:extLst>
          </p:cNvPr>
          <p:cNvSpPr txBox="1"/>
          <p:nvPr/>
        </p:nvSpPr>
        <p:spPr>
          <a:xfrm>
            <a:off x="7879376" y="1683938"/>
            <a:ext cx="897043" cy="594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/C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3166E4-20F2-F244-8BCC-CC88F37CF27C}"/>
              </a:ext>
            </a:extLst>
          </p:cNvPr>
          <p:cNvSpPr/>
          <p:nvPr/>
        </p:nvSpPr>
        <p:spPr>
          <a:xfrm>
            <a:off x="1878218" y="5476555"/>
            <a:ext cx="7406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Different </a:t>
            </a:r>
            <a:r>
              <a:rPr lang="en-GB" sz="2400" dirty="0" err="1">
                <a:solidFill>
                  <a:srgbClr val="C00000"/>
                </a:solidFill>
              </a:rPr>
              <a:t>x</a:t>
            </a:r>
            <a:r>
              <a:rPr lang="en-GB" sz="2400" baseline="-25000" dirty="0" err="1">
                <a:solidFill>
                  <a:srgbClr val="C00000"/>
                </a:solidFill>
              </a:rPr>
              <a:t>F</a:t>
            </a:r>
            <a:r>
              <a:rPr lang="en-GB" sz="2400" dirty="0">
                <a:solidFill>
                  <a:srgbClr val="C00000"/>
                </a:solidFill>
              </a:rPr>
              <a:t>-slopes for Fe and W 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  <a:latin typeface="+mn-lt"/>
              </a:rPr>
              <a:t>Nice signal for possible energy loss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28466-BDDA-774C-8B68-2BCEB8F44E10}"/>
              </a:ext>
            </a:extLst>
          </p:cNvPr>
          <p:cNvSpPr txBox="1"/>
          <p:nvPr/>
        </p:nvSpPr>
        <p:spPr>
          <a:xfrm rot="20472342">
            <a:off x="5452293" y="3667640"/>
            <a:ext cx="3098800" cy="6985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Times New Roman"/>
                <a:cs typeface="Times New Roman"/>
              </a:rPr>
              <a:t>Preliminary data </a:t>
            </a:r>
          </a:p>
        </p:txBody>
      </p:sp>
    </p:spTree>
    <p:extLst>
      <p:ext uri="{BB962C8B-B14F-4D97-AF65-F5344CB8AC3E}">
        <p14:creationId xmlns:p14="http://schemas.microsoft.com/office/powerpoint/2010/main" val="64151278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B153-24F8-734F-A408-CF976114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for the (preliminary!) Drell-Yan E906 data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E21A49-56D1-E349-BF5D-20CB2C231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transport coefficient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baseline="-25000" dirty="0">
                    <a:solidFill>
                      <a:srgbClr val="C00000"/>
                    </a:solidFill>
                  </a:rPr>
                  <a:t>0</a:t>
                </a:r>
                <a:r>
                  <a:rPr lang="en-US" dirty="0">
                    <a:solidFill>
                      <a:srgbClr val="C00000"/>
                    </a:solidFill>
                  </a:rPr>
                  <a:t> = 0.075 GeV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/</a:t>
                </a:r>
                <a:r>
                  <a:rPr lang="en-US" dirty="0" err="1">
                    <a:solidFill>
                      <a:srgbClr val="C00000"/>
                    </a:solidFill>
                  </a:rPr>
                  <a:t>fm</a:t>
                </a:r>
                <a:r>
                  <a:rPr lang="en-US" dirty="0"/>
                  <a:t> (0.07 – 0.09)</a:t>
                </a:r>
              </a:p>
              <a:p>
                <a:r>
                  <a:rPr lang="en-US" dirty="0"/>
                  <a:t>Use CT14 proton PDF and EPPS16 nuclear PDFs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E21A49-56D1-E349-BF5D-20CB2C231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" t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E9DA7-FA7F-1A47-8125-6B725B01B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8B259-7743-EE4F-9518-4DE0CC8C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76635-53D0-1943-ABCC-2F21D069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5F0D9-7748-3C4B-8565-2F097C60B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3" y="2139950"/>
            <a:ext cx="8966200" cy="4145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9982F-632F-D347-86B9-2CE55DAF3C0B}"/>
              </a:ext>
            </a:extLst>
          </p:cNvPr>
          <p:cNvSpPr txBox="1"/>
          <p:nvPr/>
        </p:nvSpPr>
        <p:spPr>
          <a:xfrm>
            <a:off x="8209280" y="1081062"/>
            <a:ext cx="35255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F. </a:t>
            </a:r>
            <a:r>
              <a:rPr lang="en-US" sz="1600" dirty="0" err="1">
                <a:solidFill>
                  <a:srgbClr val="5F5F5F"/>
                </a:solidFill>
                <a:latin typeface="+mn-lt"/>
              </a:rPr>
              <a:t>Arléo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, C.-J. Naïm, SP, in preparation</a:t>
            </a:r>
            <a:endParaRPr lang="en-US" sz="1600" dirty="0">
              <a:solidFill>
                <a:srgbClr val="5F5F5F"/>
              </a:solidFill>
              <a:latin typeface="+mn-lt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26EB8-C59C-4444-8988-4603222584DB}"/>
              </a:ext>
            </a:extLst>
          </p:cNvPr>
          <p:cNvSpPr txBox="1"/>
          <p:nvPr/>
        </p:nvSpPr>
        <p:spPr>
          <a:xfrm rot="20472342">
            <a:off x="3632666" y="4319799"/>
            <a:ext cx="3098800" cy="6465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Times New Roman"/>
                <a:cs typeface="Times New Roman"/>
              </a:rPr>
              <a:t>Preliminary data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AD56C-9AA6-5843-B5E9-BCB295AB815D}"/>
              </a:ext>
            </a:extLst>
          </p:cNvPr>
          <p:cNvSpPr txBox="1"/>
          <p:nvPr/>
        </p:nvSpPr>
        <p:spPr>
          <a:xfrm>
            <a:off x="3260030" y="2607907"/>
            <a:ext cx="11049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Fe/C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1AF35-1DB2-FE4D-AE2B-1A669B7E17D1}"/>
              </a:ext>
            </a:extLst>
          </p:cNvPr>
          <p:cNvSpPr txBox="1"/>
          <p:nvPr/>
        </p:nvSpPr>
        <p:spPr>
          <a:xfrm>
            <a:off x="7844730" y="2607907"/>
            <a:ext cx="11049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W/C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27651-8B10-4F46-877F-A2C8056A5C9D}"/>
              </a:ext>
            </a:extLst>
          </p:cNvPr>
          <p:cNvSpPr txBox="1"/>
          <p:nvPr/>
        </p:nvSpPr>
        <p:spPr>
          <a:xfrm>
            <a:off x="9677400" y="4180166"/>
            <a:ext cx="2129306" cy="4445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92500"/>
          </a:bodyPr>
          <a:lstStyle/>
          <a:p>
            <a:pPr algn="ctr"/>
            <a:r>
              <a:rPr lang="en-US" sz="2400" dirty="0">
                <a:solidFill>
                  <a:srgbClr val="E00F0F"/>
                </a:solidFill>
                <a:effectLst/>
                <a:latin typeface="Times New Roman"/>
                <a:cs typeface="Times New Roman"/>
              </a:rPr>
              <a:t>Energy loss only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7F4E54-E401-D740-87B0-6FBC520C21E0}"/>
              </a:ext>
            </a:extLst>
          </p:cNvPr>
          <p:cNvCxnSpPr>
            <a:stCxn id="12" idx="1"/>
          </p:cNvCxnSpPr>
          <p:nvPr/>
        </p:nvCxnSpPr>
        <p:spPr bwMode="auto">
          <a:xfrm flipH="1" flipV="1">
            <a:off x="8636000" y="4083680"/>
            <a:ext cx="1041400" cy="318736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DAD307-96FF-854C-8CD5-520C0AB94672}"/>
              </a:ext>
            </a:extLst>
          </p:cNvPr>
          <p:cNvSpPr txBox="1"/>
          <p:nvPr/>
        </p:nvSpPr>
        <p:spPr>
          <a:xfrm>
            <a:off x="9677400" y="3492948"/>
            <a:ext cx="2230906" cy="4325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92500"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/>
                <a:latin typeface="Times New Roman"/>
                <a:cs typeface="Times New Roman"/>
              </a:rPr>
              <a:t>Nuclear PDF only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D4132-307B-0B4F-B72C-F45F87F2A6C7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 flipV="1">
            <a:off x="8636000" y="3433966"/>
            <a:ext cx="1041400" cy="275275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425867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D40-25C4-BF43-9C72-C1F3FB7C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 for the forthcoming DY COMPASS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EB93-B68A-1D4F-A38C-79209EF5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Pion-induced Drell-Yan at 190 GeV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27527-692C-324B-B7C0-A3549ABC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DEE6-37EA-3C4C-81B0-0DEC7C84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DEA00-E8E0-5946-A89D-1BC7785D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130CA-FC88-7248-87EC-7158EBDD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84" y="1725748"/>
            <a:ext cx="4660900" cy="4480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8B994B-8861-844C-8F57-A30B503A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275" y="1764754"/>
            <a:ext cx="4341283" cy="4441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ADAA4-7E7D-294D-81A6-7182F7A70CF8}"/>
              </a:ext>
            </a:extLst>
          </p:cNvPr>
          <p:cNvSpPr txBox="1"/>
          <p:nvPr/>
        </p:nvSpPr>
        <p:spPr>
          <a:xfrm>
            <a:off x="4315884" y="5828360"/>
            <a:ext cx="789516" cy="419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400" baseline="-25000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F</a:t>
            </a:r>
            <a:endParaRPr lang="en-US" sz="2400" baseline="-250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94DA5-EC4B-4841-944B-DE757E370466}"/>
              </a:ext>
            </a:extLst>
          </p:cNvPr>
          <p:cNvSpPr txBox="1"/>
          <p:nvPr/>
        </p:nvSpPr>
        <p:spPr>
          <a:xfrm>
            <a:off x="9435042" y="5839077"/>
            <a:ext cx="789516" cy="419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400" i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x</a:t>
            </a:r>
            <a:r>
              <a:rPr lang="en-US" sz="2400" i="1" baseline="-25000" dirty="0">
                <a:solidFill>
                  <a:srgbClr val="000090"/>
                </a:solidFill>
                <a:latin typeface="Times New Roman"/>
                <a:cs typeface="Times New Roman"/>
              </a:rPr>
              <a:t>2</a:t>
            </a:r>
            <a:endParaRPr lang="en-US" sz="2400" baseline="-250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812A3-2F84-6647-8F67-3C6B05C53DD2}"/>
              </a:ext>
            </a:extLst>
          </p:cNvPr>
          <p:cNvSpPr txBox="1"/>
          <p:nvPr/>
        </p:nvSpPr>
        <p:spPr>
          <a:xfrm>
            <a:off x="1718734" y="2133600"/>
            <a:ext cx="1735666" cy="5969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R</a:t>
            </a:r>
            <a:r>
              <a:rPr lang="en-US" sz="2000" baseline="-25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π</a:t>
            </a:r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(W/NH</a:t>
            </a:r>
            <a:r>
              <a:rPr lang="en-US" sz="2000" baseline="-25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3</a:t>
            </a:r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5539B-59D7-E04C-B735-445C6BE5B5A2}"/>
              </a:ext>
            </a:extLst>
          </p:cNvPr>
          <p:cNvSpPr txBox="1"/>
          <p:nvPr/>
        </p:nvSpPr>
        <p:spPr>
          <a:xfrm>
            <a:off x="6722534" y="2133600"/>
            <a:ext cx="1735666" cy="5969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R</a:t>
            </a:r>
            <a:r>
              <a:rPr lang="en-US" sz="2000" baseline="-25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π</a:t>
            </a:r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(W/NH</a:t>
            </a:r>
            <a:r>
              <a:rPr lang="en-US" sz="2000" baseline="-25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3</a:t>
            </a:r>
            <a:r>
              <a:rPr lang="en-US" sz="2000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2363C-2BD2-4746-BB02-20A634181269}"/>
              </a:ext>
            </a:extLst>
          </p:cNvPr>
          <p:cNvSpPr txBox="1"/>
          <p:nvPr/>
        </p:nvSpPr>
        <p:spPr>
          <a:xfrm>
            <a:off x="7231380" y="950119"/>
            <a:ext cx="35255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F5F5F"/>
                </a:solidFill>
                <a:latin typeface="+mn-lt"/>
              </a:rPr>
              <a:t>F. </a:t>
            </a:r>
            <a:r>
              <a:rPr lang="en-US" sz="1600" dirty="0" err="1">
                <a:solidFill>
                  <a:srgbClr val="5F5F5F"/>
                </a:solidFill>
                <a:latin typeface="+mn-lt"/>
              </a:rPr>
              <a:t>Arléo</a:t>
            </a:r>
            <a:r>
              <a:rPr lang="en-US" sz="1600" dirty="0">
                <a:solidFill>
                  <a:srgbClr val="5F5F5F"/>
                </a:solidFill>
                <a:latin typeface="+mn-lt"/>
              </a:rPr>
              <a:t>, C.-J. Naïm, SP, in preparation</a:t>
            </a:r>
            <a:endParaRPr lang="en-US" sz="1600" dirty="0">
              <a:solidFill>
                <a:srgbClr val="5F5F5F"/>
              </a:solidFill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14261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prospects: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73" y="960120"/>
            <a:ext cx="11459633" cy="5803422"/>
          </a:xfrm>
        </p:spPr>
        <p:txBody>
          <a:bodyPr>
            <a:normAutofit/>
          </a:bodyPr>
          <a:lstStyle/>
          <a:p>
            <a:r>
              <a:rPr lang="en-US" dirty="0"/>
              <a:t>Meson PDFs</a:t>
            </a:r>
          </a:p>
          <a:p>
            <a:pPr lvl="1"/>
            <a:r>
              <a:rPr lang="en-US" dirty="0"/>
              <a:t>New </a:t>
            </a:r>
            <a:r>
              <a:rPr lang="en-US" dirty="0">
                <a:solidFill>
                  <a:srgbClr val="C00000"/>
                </a:solidFill>
              </a:rPr>
              <a:t>π-DY data</a:t>
            </a:r>
            <a:r>
              <a:rPr lang="en-US" dirty="0"/>
              <a:t>: determine valence and sea distributions in the pion </a:t>
            </a:r>
            <a:r>
              <a:rPr lang="en-US" dirty="0">
                <a:solidFill>
                  <a:srgbClr val="C00000"/>
                </a:solidFill>
              </a:rPr>
              <a:t>using π+ and π− beams</a:t>
            </a:r>
          </a:p>
          <a:p>
            <a:pPr lvl="1"/>
            <a:r>
              <a:rPr lang="en-US" dirty="0"/>
              <a:t>New </a:t>
            </a:r>
            <a:r>
              <a:rPr lang="en-US" dirty="0">
                <a:solidFill>
                  <a:srgbClr val="C00000"/>
                </a:solidFill>
              </a:rPr>
              <a:t>π-J/𝜓 data</a:t>
            </a:r>
            <a:r>
              <a:rPr lang="en-US" dirty="0"/>
              <a:t>: study pion-induced production to infer pion valence and gluon distributions</a:t>
            </a:r>
          </a:p>
          <a:p>
            <a:pPr lvl="1"/>
            <a:r>
              <a:rPr lang="en-US" dirty="0"/>
              <a:t>DY data with </a:t>
            </a:r>
            <a:r>
              <a:rPr lang="en-US" dirty="0">
                <a:solidFill>
                  <a:srgbClr val="C00000"/>
                </a:solidFill>
              </a:rPr>
              <a:t>kaon beam</a:t>
            </a:r>
            <a:r>
              <a:rPr lang="en-US" dirty="0"/>
              <a:t>: determine the kaon valence distribution</a:t>
            </a:r>
          </a:p>
          <a:p>
            <a:pPr lvl="1"/>
            <a:r>
              <a:rPr lang="en-US" dirty="0"/>
              <a:t>J/𝜓 with </a:t>
            </a:r>
            <a:r>
              <a:rPr lang="en-US" dirty="0">
                <a:solidFill>
                  <a:srgbClr val="C00000"/>
                </a:solidFill>
              </a:rPr>
              <a:t>kaon beam</a:t>
            </a:r>
            <a:r>
              <a:rPr lang="en-US" dirty="0"/>
              <a:t>: study the J/𝜓 production mechanism + map-out the kaon valence distribution</a:t>
            </a:r>
          </a:p>
          <a:p>
            <a:pPr lvl="1"/>
            <a:endParaRPr lang="en-US" dirty="0"/>
          </a:p>
          <a:p>
            <a:r>
              <a:rPr lang="en-US" dirty="0"/>
              <a:t>Nuclear PDFs</a:t>
            </a:r>
          </a:p>
          <a:p>
            <a:pPr lvl="1"/>
            <a:r>
              <a:rPr lang="en-US" dirty="0"/>
              <a:t>DY data are sensitive to the valence quark </a:t>
            </a:r>
            <a:r>
              <a:rPr lang="en-US" dirty="0" err="1"/>
              <a:t>nPDFs</a:t>
            </a:r>
            <a:r>
              <a:rPr lang="en-US" dirty="0"/>
              <a:t> in the target</a:t>
            </a:r>
          </a:p>
          <a:p>
            <a:pPr lvl="1"/>
            <a:r>
              <a:rPr lang="en-US" dirty="0"/>
              <a:t>DY data can study the flavor dependence of the nuclear mean field</a:t>
            </a:r>
          </a:p>
          <a:p>
            <a:pPr lvl="1"/>
            <a:r>
              <a:rPr lang="en-US" dirty="0"/>
              <a:t>DY data give allows for detailed studies of the partonic energy loss</a:t>
            </a:r>
          </a:p>
          <a:p>
            <a:pPr lvl="1"/>
            <a:endParaRPr lang="en-US" dirty="0"/>
          </a:p>
          <a:p>
            <a:pPr marL="362250" lvl="1" indent="0">
              <a:buNone/>
            </a:pPr>
            <a:r>
              <a:rPr lang="en-US" dirty="0">
                <a:solidFill>
                  <a:srgbClr val="C00000"/>
                </a:solidFill>
              </a:rPr>
              <a:t>CERN M2 beamline with a COMPASS-like experiment is unique for such measurements </a:t>
            </a:r>
          </a:p>
          <a:p>
            <a:pPr lvl="3">
              <a:spcBef>
                <a:spcPts val="1200"/>
              </a:spcBef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DY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F16FB-2B84-174C-9CC0-B9B6D3425EE4}"/>
              </a:ext>
            </a:extLst>
          </p:cNvPr>
          <p:cNvSpPr/>
          <p:nvPr/>
        </p:nvSpPr>
        <p:spPr>
          <a:xfrm>
            <a:off x="7208489" y="6261755"/>
            <a:ext cx="3877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☞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talk by Vincent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Andrieux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(Wed)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837437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6CB2-DA46-0545-BE4F-81CA1832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9DEC-0B55-C041-AD26-AC32C692D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62250" lvl="1" indent="0" algn="ctr">
              <a:buNone/>
            </a:pPr>
            <a:r>
              <a:rPr lang="en-US" sz="3600" dirty="0"/>
              <a:t>			  </a:t>
            </a:r>
            <a:r>
              <a:rPr lang="en-US" sz="3600" dirty="0">
                <a:solidFill>
                  <a:schemeClr val="bg2">
                    <a:lumMod val="75000"/>
                    <a:lumOff val="25000"/>
                  </a:schemeClr>
                </a:solidFill>
                <a:ea typeface="+mn-ea"/>
              </a:rPr>
              <a:t>And… an advertisement 			</a:t>
            </a:r>
          </a:p>
          <a:p>
            <a:pPr marL="362250" lvl="1" indent="0" algn="ctr">
              <a:buNone/>
            </a:pPr>
            <a:r>
              <a:rPr lang="en-US" sz="3600" dirty="0">
                <a:solidFill>
                  <a:schemeClr val="bg2">
                    <a:lumMod val="75000"/>
                    <a:lumOff val="25000"/>
                  </a:schemeClr>
                </a:solidFill>
                <a:ea typeface="+mn-ea"/>
              </a:rPr>
              <a:t>for a new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6EE8-BD55-B644-AE68-17549F3B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4B3E0-44FE-1D4A-99ED-000AE3B5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23E0-3481-C247-A6DF-2B5DA1BC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0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82365" y="1081088"/>
            <a:ext cx="939237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xplosion 2 12"/>
          <p:cNvSpPr/>
          <p:nvPr/>
        </p:nvSpPr>
        <p:spPr bwMode="auto">
          <a:xfrm>
            <a:off x="3718560" y="1600200"/>
            <a:ext cx="2161204" cy="105156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 accelerator complex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7421880" y="3108960"/>
            <a:ext cx="182880" cy="182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1826" y="1920240"/>
            <a:ext cx="1325880" cy="4114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n-US" sz="2000" b="1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COMPASS</a:t>
            </a: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 bwMode="auto">
          <a:xfrm>
            <a:off x="5527706" y="2125980"/>
            <a:ext cx="751174" cy="6858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riangle 11"/>
          <p:cNvSpPr/>
          <p:nvPr/>
        </p:nvSpPr>
        <p:spPr bwMode="auto">
          <a:xfrm>
            <a:off x="6272933" y="2045970"/>
            <a:ext cx="228600" cy="228600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3551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dimuon experiments at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73" y="1081061"/>
            <a:ext cx="11459633" cy="5409829"/>
          </a:xfrm>
        </p:spPr>
        <p:txBody>
          <a:bodyPr/>
          <a:lstStyle/>
          <a:p>
            <a:r>
              <a:rPr lang="en-US" sz="2600" dirty="0"/>
              <a:t>CERN + “COMPASS”-like experiment: only place in the world with </a:t>
            </a:r>
          </a:p>
          <a:p>
            <a:pPr lvl="1"/>
            <a:r>
              <a:rPr lang="en-US" sz="2400" dirty="0"/>
              <a:t>1) mesons beams (</a:t>
            </a:r>
            <a:r>
              <a:rPr lang="en-US" sz="2400" dirty="0">
                <a:solidFill>
                  <a:srgbClr val="C00000"/>
                </a:solidFill>
              </a:rPr>
              <a:t>pions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kaons</a:t>
            </a:r>
            <a:r>
              <a:rPr lang="en-US" sz="2400" dirty="0"/>
              <a:t>) ; also proton and antiproton beams</a:t>
            </a:r>
          </a:p>
          <a:p>
            <a:pPr lvl="1"/>
            <a:r>
              <a:rPr lang="en-US" sz="2400" dirty="0"/>
              <a:t>2) positive or negative </a:t>
            </a:r>
            <a:r>
              <a:rPr lang="en-US" sz="2400" dirty="0">
                <a:solidFill>
                  <a:srgbClr val="C00000"/>
                </a:solidFill>
              </a:rPr>
              <a:t>beam charge</a:t>
            </a:r>
          </a:p>
          <a:p>
            <a:pPr lvl="1"/>
            <a:r>
              <a:rPr lang="en-US" sz="2400" dirty="0"/>
              <a:t>3) large and </a:t>
            </a:r>
            <a:r>
              <a:rPr lang="en-US" sz="2400" dirty="0">
                <a:solidFill>
                  <a:srgbClr val="C00000"/>
                </a:solidFill>
              </a:rPr>
              <a:t>uniform acceptance </a:t>
            </a:r>
            <a:r>
              <a:rPr lang="en-US" sz="2400" dirty="0"/>
              <a:t>(and there are planned improvements...)</a:t>
            </a:r>
          </a:p>
          <a:p>
            <a:pPr lvl="1"/>
            <a:r>
              <a:rPr lang="en-US" sz="2400" dirty="0"/>
              <a:t>4) R&amp;D for a new RF-separated beam line with unprecedented kaon/antiproton intensities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Only (in)-direct competition: </a:t>
            </a:r>
          </a:p>
          <a:p>
            <a:pPr lvl="1"/>
            <a:r>
              <a:rPr lang="en-US" sz="2400" dirty="0"/>
              <a:t>J-PARC: up to 15 GeV </a:t>
            </a:r>
          </a:p>
          <a:p>
            <a:pPr lvl="1"/>
            <a:r>
              <a:rPr lang="en-US" sz="2400" dirty="0"/>
              <a:t>SeaQuest at Fermilab: 120 GeV proton beam only (probe antiquarks)</a:t>
            </a:r>
          </a:p>
          <a:p>
            <a:pPr lvl="1"/>
            <a:r>
              <a:rPr lang="en-US" sz="2400" dirty="0"/>
              <a:t>Panda: antiprotons with low energies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Trento, Sep. 10,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Mapping DAs and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DE5DE-F4D4-4A46-82F3-FD6E74D2565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7142F-5AC6-F242-B742-56296D687150}"/>
              </a:ext>
            </a:extLst>
          </p:cNvPr>
          <p:cNvSpPr txBox="1"/>
          <p:nvPr/>
        </p:nvSpPr>
        <p:spPr>
          <a:xfrm>
            <a:off x="1182932" y="3509683"/>
            <a:ext cx="9418319" cy="5525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Unique features </a:t>
            </a:r>
          </a:p>
          <a:p>
            <a:pPr algn="ctr"/>
            <a:endParaRPr lang="en-GB" sz="20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135043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B398-DC8E-7D43-8D8D-0C771417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73" y="160302"/>
            <a:ext cx="10595565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A New QCD </a:t>
            </a:r>
            <a:r>
              <a:rPr lang="fr-FR" b="1" dirty="0" err="1"/>
              <a:t>facility</a:t>
            </a:r>
            <a:r>
              <a:rPr lang="fr-FR" b="1" dirty="0"/>
              <a:t> at the M2 </a:t>
            </a:r>
            <a:r>
              <a:rPr lang="fr-FR" b="1" dirty="0" err="1"/>
              <a:t>beam</a:t>
            </a:r>
            <a:r>
              <a:rPr lang="fr-FR" b="1" dirty="0"/>
              <a:t> line of the CERN SPS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45543-D405-3642-8DDB-A2D403488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sz="2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Letter of Intent 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with several ideas for new studies has been written. It is a contribution to the CERN-initiated “Physics Beyond Colliders” program</a:t>
            </a:r>
          </a:p>
          <a:p>
            <a:pPr lvl="3"/>
            <a:r>
              <a:rPr lang="en-US" sz="2600" dirty="0"/>
              <a:t>New: The </a:t>
            </a:r>
            <a:r>
              <a:rPr lang="en-US" sz="2600" dirty="0" err="1"/>
              <a:t>LoI</a:t>
            </a:r>
            <a:r>
              <a:rPr lang="en-US" sz="2600" dirty="0"/>
              <a:t> was just released in as a DRAFT: </a:t>
            </a:r>
            <a:r>
              <a:rPr lang="en-US" sz="2600" b="1" u="sng" dirty="0" err="1">
                <a:solidFill>
                  <a:srgbClr val="C00000"/>
                </a:solidFill>
              </a:rPr>
              <a:t>arXiv</a:t>
            </a:r>
            <a:r>
              <a:rPr lang="en-US" sz="2600" b="1" u="sng" dirty="0">
                <a:solidFill>
                  <a:srgbClr val="C00000"/>
                </a:solidFill>
              </a:rPr>
              <a:t>: </a:t>
            </a:r>
            <a:r>
              <a:rPr lang="fr-FR" sz="2600" b="1" u="sng" dirty="0">
                <a:hlinkClick r:id="rId2" tooltip="Abstract"/>
              </a:rPr>
              <a:t>1808.00848</a:t>
            </a:r>
            <a:endParaRPr lang="en-US" sz="2600" dirty="0"/>
          </a:p>
          <a:p>
            <a:pPr marL="362250" lvl="1" indent="0" algn="ctr">
              <a:buNone/>
            </a:pPr>
            <a:endParaRPr lang="en-US" sz="2400" dirty="0">
              <a:solidFill>
                <a:schemeClr val="bg2">
                  <a:lumMod val="90000"/>
                  <a:lumOff val="10000"/>
                </a:schemeClr>
              </a:solidFill>
              <a:ea typeface="+mn-ea"/>
            </a:endParaRPr>
          </a:p>
          <a:p>
            <a:pPr marL="362250" lvl="1" indent="0" algn="ctr">
              <a:buNone/>
            </a:pPr>
            <a:r>
              <a:rPr lang="en-US" sz="2400" dirty="0">
                <a:solidFill>
                  <a:schemeClr val="bg2">
                    <a:lumMod val="90000"/>
                    <a:lumOff val="10000"/>
                  </a:schemeClr>
                </a:solidFill>
                <a:ea typeface="+mn-ea"/>
              </a:rPr>
              <a:t>Dedicated web page: </a:t>
            </a:r>
            <a:r>
              <a:rPr lang="en-US" sz="2800" b="1" dirty="0">
                <a:solidFill>
                  <a:srgbClr val="C00000"/>
                </a:solidFill>
                <a:ea typeface="+mn-ea"/>
              </a:rPr>
              <a:t>https://nqf-m2.web.cern.ch/  </a:t>
            </a:r>
          </a:p>
          <a:p>
            <a:pPr marL="362250" lvl="1" indent="0" algn="ctr">
              <a:buNone/>
            </a:pPr>
            <a:endParaRPr lang="en-US" sz="2800" b="1" dirty="0">
              <a:solidFill>
                <a:srgbClr val="C00000"/>
              </a:solidFill>
              <a:ea typeface="+mn-e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New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ideas/contributions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from people outside COMPASS more than appreciated</a:t>
            </a:r>
          </a:p>
          <a:p>
            <a:endParaRPr lang="en-US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Looking ahead for </a:t>
            </a:r>
            <a:r>
              <a:rPr lang="en-US" dirty="0">
                <a:solidFill>
                  <a:srgbClr val="C00000"/>
                </a:solidFill>
              </a:rPr>
              <a:t>new collaborators 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to take part in the preparation of the proposal, which is to be finalized for the fall 2019.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D6E2-DDAC-1349-A0DD-517403E5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8A62-2154-A548-B382-4A2F365E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41CE0-13B5-924F-9C12-F1E28391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511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548C4-59AF-0E4E-9C70-3F5537EA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/>
              <a:t>Meson structure – present status of the meson PDFs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E0EA-BFE8-2048-A83F-B51F79DC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EF93-ECAE-1949-8EBD-3C5AF3B8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A1CBC-4515-4542-A030-2086D3B7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8369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69CE-689F-8B4D-B026-34C28A84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structure: the nucleon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9A4C-35E9-DB46-9C4E-9106C463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1" y="1081062"/>
            <a:ext cx="11618746" cy="5294370"/>
          </a:xfrm>
        </p:spPr>
        <p:txBody>
          <a:bodyPr/>
          <a:lstStyle/>
          <a:p>
            <a:r>
              <a:rPr lang="en-US" dirty="0"/>
              <a:t>Main laboratory for QCD studies</a:t>
            </a:r>
          </a:p>
          <a:p>
            <a:pPr lvl="1"/>
            <a:r>
              <a:rPr lang="en-US" dirty="0"/>
              <a:t>About 4 decades of extensive investigations</a:t>
            </a:r>
          </a:p>
          <a:p>
            <a:pPr lvl="1"/>
            <a:r>
              <a:rPr lang="en-US" dirty="0"/>
              <a:t>Parton distributions are (quite) well known </a:t>
            </a:r>
          </a:p>
          <a:p>
            <a:pPr lvl="1"/>
            <a:r>
              <a:rPr lang="en-US" dirty="0"/>
              <a:t>Perturbative QCD works well </a:t>
            </a:r>
          </a:p>
          <a:p>
            <a:pPr lvl="1"/>
            <a:r>
              <a:rPr lang="en-US" dirty="0"/>
              <a:t>Today: aim at a full multidimensional picture : GPDs, TMDs</a:t>
            </a:r>
          </a:p>
          <a:p>
            <a:pPr marL="36225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947B-9155-F145-9482-B8ED9722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49425-C1BD-D441-B75F-D8284E31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2FAF8-AD8C-9A4C-B2DD-EFE801D3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928C3352-8237-6342-AA1D-2320897B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30" y="1081061"/>
            <a:ext cx="4443576" cy="4892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C84A5-2F7E-A64E-BA25-FAC287DB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884" y="3180259"/>
            <a:ext cx="2995636" cy="2478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C1A42-678A-2640-B968-34D4120B327A}"/>
              </a:ext>
            </a:extLst>
          </p:cNvPr>
          <p:cNvSpPr txBox="1"/>
          <p:nvPr/>
        </p:nvSpPr>
        <p:spPr>
          <a:xfrm>
            <a:off x="792479" y="5970149"/>
            <a:ext cx="10318577" cy="5265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Sharp contrast with the present knowledge on the pion and on the kaon </a:t>
            </a:r>
          </a:p>
        </p:txBody>
      </p:sp>
    </p:spTree>
    <p:extLst>
      <p:ext uri="{BB962C8B-B14F-4D97-AF65-F5344CB8AC3E}">
        <p14:creationId xmlns:p14="http://schemas.microsoft.com/office/powerpoint/2010/main" val="596099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Meson</a:t>
            </a:r>
            <a:r>
              <a:rPr lang="en-US" dirty="0"/>
              <a:t>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9" y="1081062"/>
            <a:ext cx="11615698" cy="5294370"/>
          </a:xfrm>
          <a:ln>
            <a:noFill/>
          </a:ln>
        </p:spPr>
        <p:txBody>
          <a:bodyPr/>
          <a:lstStyle/>
          <a:p>
            <a:r>
              <a:rPr lang="en-US" dirty="0"/>
              <a:t>Double nature of the pion</a:t>
            </a:r>
          </a:p>
          <a:p>
            <a:pPr lvl="1"/>
            <a:r>
              <a:rPr lang="en-US" dirty="0"/>
              <a:t>The lightest quark-antiquark pair </a:t>
            </a:r>
          </a:p>
          <a:p>
            <a:pPr lvl="1"/>
            <a:r>
              <a:rPr lang="en-US" dirty="0"/>
              <a:t>Massless </a:t>
            </a:r>
            <a:r>
              <a:rPr lang="en-US" dirty="0" err="1"/>
              <a:t>Nambu</a:t>
            </a:r>
            <a:r>
              <a:rPr lang="en-US" dirty="0"/>
              <a:t>-Goldstone boson that acquires mass through DCSB </a:t>
            </a:r>
          </a:p>
          <a:p>
            <a:pPr marL="671400" lvl="2" indent="0">
              <a:buNone/>
            </a:pPr>
            <a:r>
              <a:rPr lang="en-US" dirty="0"/>
              <a:t>Craig Roberts </a:t>
            </a:r>
            <a:r>
              <a:rPr lang="fr-FR" sz="1800" dirty="0">
                <a:solidFill>
                  <a:schemeClr val="tx1"/>
                </a:solidFill>
              </a:rPr>
              <a:t>(in J. of </a:t>
            </a:r>
            <a:r>
              <a:rPr lang="fr-FR" sz="1800" dirty="0" err="1">
                <a:solidFill>
                  <a:schemeClr val="tx1"/>
                </a:solidFill>
              </a:rPr>
              <a:t>Physics</a:t>
            </a:r>
            <a:r>
              <a:rPr lang="fr-FR" sz="1800" dirty="0">
                <a:solidFill>
                  <a:schemeClr val="tx1"/>
                </a:solidFill>
              </a:rPr>
              <a:t>, 630 (2015) 012051):  </a:t>
            </a:r>
          </a:p>
          <a:p>
            <a:pPr marL="671400" lvl="2" indent="0">
              <a:buNone/>
            </a:pP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“Thus, enigmatically, the properties of the massless pion are the cleanest </a:t>
            </a:r>
          </a:p>
          <a:p>
            <a:pPr marL="671400" lvl="2" indent="0">
              <a:buNone/>
            </a:pP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  Expression of the mechanism that is responsible for almost all the visible </a:t>
            </a:r>
          </a:p>
          <a:p>
            <a:pPr marL="671400" lvl="2" indent="0">
              <a:buNone/>
            </a:pP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  mass in the universe.”</a:t>
            </a:r>
          </a:p>
          <a:p>
            <a:pPr marL="457200"/>
            <a:endParaRPr lang="en-US" dirty="0"/>
          </a:p>
          <a:p>
            <a:pPr marL="457200"/>
            <a:r>
              <a:rPr lang="en-US" dirty="0"/>
              <a:t>Open questions</a:t>
            </a:r>
          </a:p>
          <a:p>
            <a:pPr lvl="1"/>
            <a:r>
              <a:rPr lang="en-US" dirty="0"/>
              <a:t>What is the behavior of the kaon and pion PDFs vs the PDFs in the nucleon? 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s</a:t>
            </a:r>
            <a:r>
              <a:rPr lang="en-US" dirty="0"/>
              <a:t> quark in the kaon is heavier: how is the total momentum shared? </a:t>
            </a:r>
          </a:p>
          <a:p>
            <a:pPr lvl="1"/>
            <a:r>
              <a:rPr lang="en-US" dirty="0"/>
              <a:t>Are kaon and pion gluon distributions identical?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000"/>
                    </a14:imgEffect>
                    <a14:imgEffect>
                      <a14:colorTemperature colorTemp="6030"/>
                    </a14:imgEffect>
                    <a14:imgEffect>
                      <a14:brightnessContrast bright="2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35" y="959830"/>
            <a:ext cx="1265232" cy="11814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550735" y="2321876"/>
            <a:ext cx="1281264" cy="1203730"/>
            <a:chOff x="4594871" y="4291033"/>
            <a:chExt cx="1504345" cy="141838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871" y="4291033"/>
              <a:ext cx="1504345" cy="1418382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 bwMode="auto">
            <a:xfrm>
              <a:off x="5029200" y="5065618"/>
              <a:ext cx="458149" cy="45105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800000"/>
              </a:lightRig>
            </a:scene3d>
            <a:sp3d z="-6350" extrusionH="69850" prstMaterial="plastic">
              <a:bevelT w="152400" h="107950"/>
              <a:bevelB w="82550" h="44450" prst="angle"/>
              <a:extrusionClr>
                <a:schemeClr val="bg1">
                  <a:lumMod val="95000"/>
                </a:schemeClr>
              </a:extrusionClr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4622" y="5000225"/>
              <a:ext cx="347304" cy="5430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  <a:effectLst/>
                  <a:latin typeface="Times New Roman Antimatter" charset="0"/>
                  <a:ea typeface="Times New Roman Antimatter" charset="0"/>
                  <a:cs typeface="Times New Roman Antimatter" charset="0"/>
                </a:rPr>
                <a:t>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92479" y="5970149"/>
            <a:ext cx="10318577" cy="5265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endParaRPr lang="en-US" sz="240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05039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24F1-A135-B140-BD3A-E9DA031E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Meson</a:t>
            </a:r>
            <a:r>
              <a:rPr lang="en-US" dirty="0"/>
              <a:t>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2B926-427D-D24E-B6DC-C49626CF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Progress in theory: non-perturbative QCD calculations</a:t>
            </a:r>
          </a:p>
          <a:p>
            <a:pPr lvl="1">
              <a:spcBef>
                <a:spcPts val="900"/>
              </a:spcBef>
            </a:pPr>
            <a:r>
              <a:rPr lang="en-US" dirty="0"/>
              <a:t>Lattice QCD (</a:t>
            </a:r>
            <a:r>
              <a:rPr lang="en-US" dirty="0" err="1"/>
              <a:t>LaMET</a:t>
            </a:r>
            <a:r>
              <a:rPr lang="en-US" dirty="0"/>
              <a:t>), DSE, etc.. </a:t>
            </a:r>
          </a:p>
          <a:p>
            <a:pPr lvl="1"/>
            <a:r>
              <a:rPr lang="en-US" dirty="0"/>
              <a:t>Aim at describing the properties of the simplest hadrons </a:t>
            </a:r>
          </a:p>
          <a:p>
            <a:endParaRPr lang="en-US" dirty="0"/>
          </a:p>
          <a:p>
            <a:r>
              <a:rPr lang="en-US" dirty="0"/>
              <a:t>Advantages of meson beams </a:t>
            </a:r>
          </a:p>
          <a:p>
            <a:pPr lvl="1"/>
            <a:r>
              <a:rPr lang="en-US" dirty="0"/>
              <a:t>There are no meson targets</a:t>
            </a:r>
          </a:p>
          <a:p>
            <a:pPr lvl="1"/>
            <a:r>
              <a:rPr lang="en-US" dirty="0"/>
              <a:t>Nearly all information on the meson PDFs comes from dimuon experiments</a:t>
            </a:r>
          </a:p>
          <a:p>
            <a:pPr lvl="1"/>
            <a:r>
              <a:rPr lang="en-US" dirty="0"/>
              <a:t>Mesons carry valence antiquarks </a:t>
            </a:r>
          </a:p>
          <a:p>
            <a:pPr lvl="1"/>
            <a:endParaRPr lang="en-US" sz="2400" dirty="0"/>
          </a:p>
          <a:p>
            <a:r>
              <a:rPr lang="en-US" dirty="0"/>
              <a:t>Present status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 meson-induced dimuon data for nearly three decades !</a:t>
            </a:r>
          </a:p>
          <a:p>
            <a:endParaRPr lang="en-US" sz="2600" dirty="0"/>
          </a:p>
          <a:p>
            <a:pPr lvl="1"/>
            <a:endParaRPr lang="en-US" sz="2400" dirty="0"/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EF5C-E781-3D4F-97FE-DC76F7DB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CAB8E-6259-004A-8F77-0AA7D6E4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B6C23-B948-7F43-84D9-B81D4BA9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B5566-194C-0847-8D62-CF460301B27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000"/>
                    </a14:imgEffect>
                    <a14:imgEffect>
                      <a14:colorTemperature colorTemp="6030"/>
                    </a14:imgEffect>
                    <a14:imgEffect>
                      <a14:brightnessContrast bright="2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35" y="959830"/>
            <a:ext cx="1265232" cy="1181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9CC5E6-A4C3-354D-9370-3099AB9FF015}"/>
              </a:ext>
            </a:extLst>
          </p:cNvPr>
          <p:cNvGrpSpPr/>
          <p:nvPr/>
        </p:nvGrpSpPr>
        <p:grpSpPr>
          <a:xfrm>
            <a:off x="10550735" y="2321876"/>
            <a:ext cx="1281264" cy="1203730"/>
            <a:chOff x="4594871" y="4291033"/>
            <a:chExt cx="1504345" cy="14183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96F381-104B-4F43-A55C-F9A3431D8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871" y="4291033"/>
              <a:ext cx="1504345" cy="141838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2B1CE6-ACA0-CA4E-B512-B4F56EA85B39}"/>
                </a:ext>
              </a:extLst>
            </p:cNvPr>
            <p:cNvSpPr/>
            <p:nvPr/>
          </p:nvSpPr>
          <p:spPr bwMode="auto">
            <a:xfrm>
              <a:off x="5029200" y="5065618"/>
              <a:ext cx="458149" cy="45105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800000"/>
              </a:lightRig>
            </a:scene3d>
            <a:sp3d z="-6350" extrusionH="69850" prstMaterial="plastic">
              <a:bevelT w="152400" h="107950"/>
              <a:bevelB w="82550" h="44450" prst="angle"/>
              <a:extrusionClr>
                <a:schemeClr val="bg1">
                  <a:lumMod val="95000"/>
                </a:schemeClr>
              </a:extrusionClr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0111FE-DD00-9242-8823-E3134C2F72B6}"/>
                </a:ext>
              </a:extLst>
            </p:cNvPr>
            <p:cNvSpPr txBox="1"/>
            <p:nvPr/>
          </p:nvSpPr>
          <p:spPr>
            <a:xfrm>
              <a:off x="5084622" y="5000225"/>
              <a:ext cx="347304" cy="5430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  <a:effectLst/>
                  <a:latin typeface="Times New Roman Antimatter" charset="0"/>
                  <a:ea typeface="Times New Roman Antimatter" charset="0"/>
                  <a:cs typeface="Times New Roman Antimatter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2261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B957-27F8-D545-A3A6-A566F86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valence 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50D6-F40C-5B43-A07B-7809A7B23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73" y="960120"/>
            <a:ext cx="11459633" cy="5415312"/>
          </a:xfrm>
        </p:spPr>
        <p:txBody>
          <a:bodyPr/>
          <a:lstStyle/>
          <a:p>
            <a:r>
              <a:rPr lang="en-US" dirty="0"/>
              <a:t>Data available today are three decades old !</a:t>
            </a:r>
          </a:p>
          <a:p>
            <a:pPr lvl="1"/>
            <a:r>
              <a:rPr lang="fr-FR" dirty="0"/>
              <a:t>~Fermilab and CERN : E331(1979), NA3(1983), NA10(1985), E537(1988), E615(1989)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6A54-7DB7-D345-8363-6A5FC58C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Trento, Sep. 10, 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9EE40-90FE-B14F-BE18-513511B1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Mapping DAs and PDFs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B3C1-9C51-424D-8019-384C23B3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97961-9C84-C149-AEF3-AA69CFA2E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" r="6175"/>
          <a:stretch/>
        </p:blipFill>
        <p:spPr>
          <a:xfrm>
            <a:off x="7741919" y="2057400"/>
            <a:ext cx="3977640" cy="3685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C0FA5C-F88A-F244-807D-2DC407024D0C}"/>
              </a:ext>
            </a:extLst>
          </p:cNvPr>
          <p:cNvSpPr txBox="1"/>
          <p:nvPr/>
        </p:nvSpPr>
        <p:spPr>
          <a:xfrm>
            <a:off x="8721316" y="3394110"/>
            <a:ext cx="731634" cy="496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NA3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61BB21-ED29-FB4D-9BC6-2AAD0FF501EF}"/>
              </a:ext>
            </a:extLst>
          </p:cNvPr>
          <p:cNvCxnSpPr>
            <a:cxnSpLocks/>
          </p:cNvCxnSpPr>
          <p:nvPr/>
        </p:nvCxnSpPr>
        <p:spPr bwMode="auto">
          <a:xfrm flipV="1">
            <a:off x="9318269" y="3030982"/>
            <a:ext cx="457950" cy="422877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C907CF-9942-174C-A47A-20A6535BC7CD}"/>
              </a:ext>
            </a:extLst>
          </p:cNvPr>
          <p:cNvGrpSpPr/>
          <p:nvPr/>
        </p:nvGrpSpPr>
        <p:grpSpPr>
          <a:xfrm>
            <a:off x="8361583" y="2355134"/>
            <a:ext cx="2975711" cy="547484"/>
            <a:chOff x="6854263" y="1770668"/>
            <a:chExt cx="3346645" cy="6028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2C0F25-440C-1D41-B86F-4AF5506A06CA}"/>
                </a:ext>
              </a:extLst>
            </p:cNvPr>
            <p:cNvSpPr txBox="1"/>
            <p:nvPr/>
          </p:nvSpPr>
          <p:spPr>
            <a:xfrm>
              <a:off x="9450955" y="1899596"/>
              <a:ext cx="749953" cy="2899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800" dirty="0">
                  <a:solidFill>
                    <a:srgbClr val="C00000"/>
                  </a:solidFill>
                  <a:latin typeface="Times New Roman"/>
                  <a:cs typeface="Times New Roman"/>
                </a:rPr>
                <a:t>E615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0A73C5-4732-A141-93FF-0AD3E61F2A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994241" y="2140498"/>
              <a:ext cx="456714" cy="233048"/>
            </a:xfrm>
            <a:prstGeom prst="straightConnector1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ADB4F9"/>
                </a:gs>
              </a:gsLst>
              <a:lin ang="0" scaled="1"/>
            </a:gra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E031C1-9DD8-1B42-941D-2145BC489206}"/>
                </a:ext>
              </a:extLst>
            </p:cNvPr>
            <p:cNvGrpSpPr/>
            <p:nvPr/>
          </p:nvGrpSpPr>
          <p:grpSpPr>
            <a:xfrm>
              <a:off x="6854263" y="1770668"/>
              <a:ext cx="108000" cy="216000"/>
              <a:chOff x="5270847" y="1863186"/>
              <a:chExt cx="108000" cy="216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886E0B-AF27-3245-B9FE-87FA012FE737}"/>
                  </a:ext>
                </a:extLst>
              </p:cNvPr>
              <p:cNvSpPr/>
              <p:nvPr/>
            </p:nvSpPr>
            <p:spPr bwMode="auto">
              <a:xfrm>
                <a:off x="5270847" y="191629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F96E664-38F2-3F40-8D41-E54824838DA0}"/>
                  </a:ext>
                </a:extLst>
              </p:cNvPr>
              <p:cNvCxnSpPr/>
              <p:nvPr/>
            </p:nvCxnSpPr>
            <p:spPr bwMode="auto">
              <a:xfrm>
                <a:off x="5338159" y="1863186"/>
                <a:ext cx="0" cy="216000"/>
              </a:xfrm>
              <a:prstGeom prst="lin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ADB4F9"/>
                  </a:gs>
                </a:gsLst>
                <a:lin ang="0" scaled="1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E62577-4CB4-E844-BBDD-B496F1F7E71A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70464" y="4007884"/>
            <a:ext cx="666830" cy="413326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B3F572B-FC7C-554F-A736-C5C67E8D8A83}"/>
              </a:ext>
            </a:extLst>
          </p:cNvPr>
          <p:cNvSpPr txBox="1"/>
          <p:nvPr/>
        </p:nvSpPr>
        <p:spPr>
          <a:xfrm>
            <a:off x="10329608" y="4416452"/>
            <a:ext cx="960845" cy="4114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NA10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C8303F-106F-4A46-B156-1F06CF3C4F5A}"/>
              </a:ext>
            </a:extLst>
          </p:cNvPr>
          <p:cNvSpPr txBox="1"/>
          <p:nvPr/>
        </p:nvSpPr>
        <p:spPr>
          <a:xfrm>
            <a:off x="8421435" y="1876361"/>
            <a:ext cx="3209926" cy="345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Conway et al., PRD 39, 92 (1989).</a:t>
            </a:r>
          </a:p>
          <a:p>
            <a:pPr algn="ctr"/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64B7C8-7621-AA4E-B39B-3192F3D8F08F}"/>
              </a:ext>
            </a:extLst>
          </p:cNvPr>
          <p:cNvSpPr txBox="1"/>
          <p:nvPr/>
        </p:nvSpPr>
        <p:spPr>
          <a:xfrm>
            <a:off x="2340187" y="5599039"/>
            <a:ext cx="7566659" cy="677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The data determine only the pion valence PDF …</a:t>
            </a:r>
          </a:p>
          <a:p>
            <a:pPr algn="ctr"/>
            <a:endParaRPr lang="en-US" sz="2400" dirty="0">
              <a:solidFill>
                <a:srgbClr val="000090"/>
              </a:solidFill>
              <a:effectLst/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E3ED88-4879-5841-AA56-D28538B0A690}"/>
              </a:ext>
            </a:extLst>
          </p:cNvPr>
          <p:cNvGrpSpPr/>
          <p:nvPr/>
        </p:nvGrpSpPr>
        <p:grpSpPr>
          <a:xfrm>
            <a:off x="4384985" y="1869895"/>
            <a:ext cx="3394257" cy="3634035"/>
            <a:chOff x="700623" y="1881694"/>
            <a:chExt cx="3394257" cy="363403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E3FDA1-F390-6B46-A782-9771E7FC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623" y="2309528"/>
              <a:ext cx="3394257" cy="320620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53DB66-963F-B946-8CD7-041C74BAB0F1}"/>
                </a:ext>
              </a:extLst>
            </p:cNvPr>
            <p:cNvSpPr txBox="1"/>
            <p:nvPr/>
          </p:nvSpPr>
          <p:spPr>
            <a:xfrm>
              <a:off x="836258" y="1881694"/>
              <a:ext cx="3191284" cy="3514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>
              <a:noAutofit/>
            </a:bodyPr>
            <a:lstStyle/>
            <a:p>
              <a:r>
                <a:rPr lang="en-US" sz="1400" dirty="0" err="1">
                  <a:solidFill>
                    <a:schemeClr val="bg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Anassontzis</a:t>
              </a:r>
              <a:r>
                <a:rPr lang="en-US" sz="1400" dirty="0">
                  <a:solidFill>
                    <a:schemeClr val="bg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  et al., PRD38, 1377 (1988).</a:t>
              </a:r>
            </a:p>
            <a:p>
              <a:pPr algn="ctr"/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7CF7710-0CD7-054E-8206-2EEDE541254B}"/>
                </a:ext>
              </a:extLst>
            </p:cNvPr>
            <p:cNvSpPr txBox="1"/>
            <p:nvPr/>
          </p:nvSpPr>
          <p:spPr>
            <a:xfrm>
              <a:off x="1901295" y="2478010"/>
              <a:ext cx="1827805" cy="50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/>
                  <a:cs typeface="Times New Roman"/>
                </a:rPr>
                <a:t>E = 125 GeV</a:t>
              </a:r>
            </a:p>
            <a:p>
              <a:pPr algn="ctr"/>
              <a:endParaRPr lang="en-US" sz="2000" dirty="0">
                <a:solidFill>
                  <a:srgbClr val="00206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D79732-DC05-964D-838F-76897659E3AC}"/>
                </a:ext>
              </a:extLst>
            </p:cNvPr>
            <p:cNvSpPr txBox="1"/>
            <p:nvPr/>
          </p:nvSpPr>
          <p:spPr>
            <a:xfrm>
              <a:off x="1238674" y="4739619"/>
              <a:ext cx="960120" cy="4442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/>
                  <a:latin typeface="Times New Roman"/>
                  <a:cs typeface="Times New Roman"/>
                </a:rPr>
                <a:t>E537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080184-2E93-4E46-81AD-C9194CBB65DB}"/>
              </a:ext>
            </a:extLst>
          </p:cNvPr>
          <p:cNvSpPr txBox="1"/>
          <p:nvPr/>
        </p:nvSpPr>
        <p:spPr>
          <a:xfrm>
            <a:off x="8493229" y="4739618"/>
            <a:ext cx="960120" cy="4442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/>
                <a:latin typeface="Times New Roman"/>
                <a:cs typeface="Times New Roman"/>
              </a:rPr>
              <a:t>E615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E575E9-D4AD-B948-9CB6-03D0269A8D94}"/>
              </a:ext>
            </a:extLst>
          </p:cNvPr>
          <p:cNvGrpSpPr/>
          <p:nvPr/>
        </p:nvGrpSpPr>
        <p:grpSpPr>
          <a:xfrm>
            <a:off x="689731" y="1869895"/>
            <a:ext cx="3605319" cy="3704416"/>
            <a:chOff x="4115740" y="1881694"/>
            <a:chExt cx="3605319" cy="3704416"/>
          </a:xfrm>
        </p:grpSpPr>
        <p:pic>
          <p:nvPicPr>
            <p:cNvPr id="7" name="Content Placeholder 7">
              <a:extLst>
                <a:ext uri="{FF2B5EF4-FFF2-40B4-BE49-F238E27FC236}">
                  <a16:creationId xmlns:a16="http://schemas.microsoft.com/office/drawing/2014/main" id="{53B7C006-2570-A14C-A500-4C1BE3FBB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5740" y="2198470"/>
              <a:ext cx="3605319" cy="33876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A64B52-8AC5-4B4A-8F2C-2FCF2368E62E}"/>
                </a:ext>
              </a:extLst>
            </p:cNvPr>
            <p:cNvSpPr txBox="1"/>
            <p:nvPr/>
          </p:nvSpPr>
          <p:spPr>
            <a:xfrm>
              <a:off x="5427352" y="2467422"/>
              <a:ext cx="1827805" cy="50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/>
                  <a:cs typeface="Times New Roman"/>
                </a:rPr>
                <a:t>E = 200 GeV</a:t>
              </a:r>
            </a:p>
            <a:p>
              <a:pPr algn="ctr"/>
              <a:endParaRPr lang="en-US" sz="2000" dirty="0">
                <a:solidFill>
                  <a:srgbClr val="00206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50F7CD-F8AC-354B-B924-EB262DE1A68E}"/>
                </a:ext>
              </a:extLst>
            </p:cNvPr>
            <p:cNvSpPr txBox="1"/>
            <p:nvPr/>
          </p:nvSpPr>
          <p:spPr>
            <a:xfrm>
              <a:off x="4651347" y="1881694"/>
              <a:ext cx="2944340" cy="3514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  <a:lumOff val="25000"/>
                </a:schemeClr>
              </a:solidFill>
            </a:ln>
            <a:effectLst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solidFill>
                    <a:schemeClr val="bg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Badier et al., </a:t>
              </a:r>
              <a:r>
                <a:rPr lang="en-US" sz="1400" dirty="0" err="1">
                  <a:solidFill>
                    <a:schemeClr val="bg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Z.Phys</a:t>
              </a:r>
              <a:r>
                <a:rPr lang="en-US" sz="1400" dirty="0">
                  <a:solidFill>
                    <a:schemeClr val="bg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. C18, 281 (1983).</a:t>
              </a:r>
            </a:p>
            <a:p>
              <a:pPr algn="ctr"/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50DF4F-F0C7-C740-BC15-FE7B196F72F4}"/>
                </a:ext>
              </a:extLst>
            </p:cNvPr>
            <p:cNvSpPr txBox="1"/>
            <p:nvPr/>
          </p:nvSpPr>
          <p:spPr>
            <a:xfrm>
              <a:off x="4747925" y="4739618"/>
              <a:ext cx="960120" cy="4442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/>
                  <a:latin typeface="Times New Roman"/>
                  <a:cs typeface="Times New Roman"/>
                </a:rPr>
                <a:t>NA3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0B2A5A1-6D39-0345-BB92-8C607768BF3B}"/>
                </a:ext>
              </a:extLst>
            </p:cNvPr>
            <p:cNvSpPr/>
            <p:nvPr/>
          </p:nvSpPr>
          <p:spPr bwMode="auto">
            <a:xfrm>
              <a:off x="4747925" y="3154679"/>
              <a:ext cx="1439515" cy="146947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80931E-0AD7-744C-B2AB-D8A588C65992}"/>
                </a:ext>
              </a:extLst>
            </p:cNvPr>
            <p:cNvSpPr txBox="1"/>
            <p:nvPr/>
          </p:nvSpPr>
          <p:spPr>
            <a:xfrm rot="20141555">
              <a:off x="5983259" y="3111841"/>
              <a:ext cx="1069725" cy="721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en-US" sz="2400" dirty="0">
                  <a:solidFill>
                    <a:srgbClr val="000090"/>
                  </a:solidFill>
                  <a:effectLst/>
                  <a:latin typeface="Times New Roman"/>
                  <a:cs typeface="Times New Roman"/>
                </a:rPr>
                <a:t>Used to extract pion sea 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7998BD5-115E-D345-BF32-6977E95E0D91}"/>
              </a:ext>
            </a:extLst>
          </p:cNvPr>
          <p:cNvSpPr/>
          <p:nvPr/>
        </p:nvSpPr>
        <p:spPr bwMode="auto">
          <a:xfrm rot="1230632">
            <a:off x="9278712" y="2673138"/>
            <a:ext cx="2088542" cy="946932"/>
          </a:xfrm>
          <a:prstGeom prst="ellipse">
            <a:avLst/>
          </a:prstGeom>
          <a:noFill/>
          <a:ln w="952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768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Magenta}{&#10;\[&#10;\bar 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0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Blue}{&#10;\[&#10;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7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+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7"/>
  <p:tag name="PICTUREFILESIZE" val="29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-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5"/>
  <p:tag name="PICTUREFILESIZE" val="2604"/>
</p:tagLst>
</file>

<file path=ppt/theme/theme1.xml><?xml version="1.0" encoding="utf-8"?>
<a:theme xmlns:a="http://schemas.openxmlformats.org/drawingml/2006/main" name="Blends-Paris">
  <a:themeElements>
    <a:clrScheme name="Blends-Pari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-Pari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0000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gradFill rotWithShape="1">
          <a:gsLst>
            <a:gs pos="0">
              <a:srgbClr val="FFFFFF"/>
            </a:gs>
            <a:gs pos="100000">
              <a:srgbClr val="ADB4F9"/>
            </a:gs>
          </a:gsLst>
          <a:lin ang="0" scaled="1"/>
        </a:gra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>
          <a:noFill/>
        </a:ln>
        <a:effectLst/>
      </a:spPr>
      <a:bodyPr wrap="square" rtlCol="0">
        <a:normAutofit/>
      </a:bodyPr>
      <a:lstStyle>
        <a:defPPr algn="ctr">
          <a:defRPr sz="2400" dirty="0" smtClean="0">
            <a:solidFill>
              <a:srgbClr val="000090"/>
            </a:solidFill>
            <a:effectLst/>
            <a:latin typeface="Times New Roman"/>
            <a:cs typeface="Times New Roman"/>
          </a:defRPr>
        </a:defPPr>
      </a:lstStyle>
    </a:txDef>
  </a:objectDefaults>
  <a:extraClrSchemeLst>
    <a:extraClrScheme>
      <a:clrScheme name="Blends-Pari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6195</TotalTime>
  <Words>3639</Words>
  <Application>Microsoft Macintosh PowerPoint</Application>
  <PresentationFormat>Widescreen</PresentationFormat>
  <Paragraphs>675</Paragraphs>
  <Slides>48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Cambria Math</vt:lpstr>
      <vt:lpstr>MTMI</vt:lpstr>
      <vt:lpstr>MTSYN</vt:lpstr>
      <vt:lpstr>Symbol</vt:lpstr>
      <vt:lpstr>Tahoma</vt:lpstr>
      <vt:lpstr>Times</vt:lpstr>
      <vt:lpstr>Times New Roman</vt:lpstr>
      <vt:lpstr>Times New Roman Antimatter</vt:lpstr>
      <vt:lpstr>TimesNewRoman</vt:lpstr>
      <vt:lpstr>Wingdings</vt:lpstr>
      <vt:lpstr>Blends-Paris</vt:lpstr>
      <vt:lpstr>Equation</vt:lpstr>
      <vt:lpstr>PowerPoint Presentation</vt:lpstr>
      <vt:lpstr>“DY” - type experiments – a glorious historical background</vt:lpstr>
      <vt:lpstr>Drell-Yan cross section</vt:lpstr>
      <vt:lpstr>Outline</vt:lpstr>
      <vt:lpstr>PowerPoint Presentation</vt:lpstr>
      <vt:lpstr>Hadron structure: the nucleon </vt:lpstr>
      <vt:lpstr>Meson structure</vt:lpstr>
      <vt:lpstr>Meson structure</vt:lpstr>
      <vt:lpstr>Pion valence PDF</vt:lpstr>
      <vt:lpstr>Pion valence PDF: Main “global” fits available </vt:lpstr>
      <vt:lpstr>Pion valence PDF: reanalysis with NLL resummation (2010)</vt:lpstr>
      <vt:lpstr>Pion PDF at low x via DIS at HERA  </vt:lpstr>
      <vt:lpstr>Pion PDFs at low x via DIS at HERA</vt:lpstr>
      <vt:lpstr>2018 global fit of pion PDFs</vt:lpstr>
      <vt:lpstr>MC global fit of pion PDFs – results </vt:lpstr>
      <vt:lpstr>Kaon structure : a single measurement from 1983</vt:lpstr>
      <vt:lpstr>Kaon and pion PDFs (DSE) </vt:lpstr>
      <vt:lpstr>Gluon PDF for kaons? </vt:lpstr>
      <vt:lpstr>Main differences between DY and J/𝜓 production processes</vt:lpstr>
      <vt:lpstr>J/𝜓 production (proton beam) </vt:lpstr>
      <vt:lpstr>J/𝜓 – can we constrain the production models </vt:lpstr>
      <vt:lpstr>Kaon-induced J/𝜓 production: compare K− and K+ </vt:lpstr>
      <vt:lpstr>PowerPoint Presentation</vt:lpstr>
      <vt:lpstr>EMC effect: from 1983 to 2018 </vt:lpstr>
      <vt:lpstr>Nuclear effects − studies using dimuon production</vt:lpstr>
      <vt:lpstr>PowerPoint Presentation</vt:lpstr>
      <vt:lpstr>Proton data: E772 results, 1990</vt:lpstr>
      <vt:lpstr>Proton data: NA50 results, 2003</vt:lpstr>
      <vt:lpstr>Proton data: E886 results, 1999</vt:lpstr>
      <vt:lpstr>Pion data: NA10 results, 1987 </vt:lpstr>
      <vt:lpstr>Nuclear effects from SeaQuest 2017 (preliminary!)</vt:lpstr>
      <vt:lpstr>Summary from the available DY results </vt:lpstr>
      <vt:lpstr>A-dependence studies – flavor dependence of EMC effect</vt:lpstr>
      <vt:lpstr>Flavor-dependent EMC effect – predictions for COMPASS++</vt:lpstr>
      <vt:lpstr>PowerPoint Presentation</vt:lpstr>
      <vt:lpstr>Partonic energy loss in Cold Nuclear Matter </vt:lpstr>
      <vt:lpstr>Partonic energy loss in Drell-Yan</vt:lpstr>
      <vt:lpstr>Partonic energy loss from various processes</vt:lpstr>
      <vt:lpstr>The (two) energy loss regimes</vt:lpstr>
      <vt:lpstr>Fitting the transport coefficient </vt:lpstr>
      <vt:lpstr>Proton data: SeaQuest, 2016 (preliminary!)</vt:lpstr>
      <vt:lpstr>Calculation for the (preliminary!) Drell-Yan E906 data </vt:lpstr>
      <vt:lpstr>Predictions for the forthcoming DY COMPASS data</vt:lpstr>
      <vt:lpstr>Future prospects:</vt:lpstr>
      <vt:lpstr>PowerPoint Presentation</vt:lpstr>
      <vt:lpstr>CERN accelerator complex</vt:lpstr>
      <vt:lpstr>Why do dimuon experiments at CERN</vt:lpstr>
      <vt:lpstr>A New QCD facility at the M2 beam line of the CERN SPS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Dimuon Production and Parton-Induced Nuclear Effects </dc:title>
  <dc:creator>S.P.</dc:creator>
  <cp:lastModifiedBy>S.P.</cp:lastModifiedBy>
  <cp:revision>163</cp:revision>
  <cp:lastPrinted>2018-09-10T11:56:40Z</cp:lastPrinted>
  <dcterms:created xsi:type="dcterms:W3CDTF">2018-04-11T16:03:48Z</dcterms:created>
  <dcterms:modified xsi:type="dcterms:W3CDTF">2018-09-10T12:02:00Z</dcterms:modified>
</cp:coreProperties>
</file>