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7778" r:id="rId2"/>
  </p:sldMasterIdLst>
  <p:notesMasterIdLst>
    <p:notesMasterId r:id="rId30"/>
  </p:notesMasterIdLst>
  <p:handoutMasterIdLst>
    <p:handoutMasterId r:id="rId31"/>
  </p:handoutMasterIdLst>
  <p:sldIdLst>
    <p:sldId id="363" r:id="rId3"/>
    <p:sldId id="826" r:id="rId4"/>
    <p:sldId id="784" r:id="rId5"/>
    <p:sldId id="804" r:id="rId6"/>
    <p:sldId id="838" r:id="rId7"/>
    <p:sldId id="839" r:id="rId8"/>
    <p:sldId id="837" r:id="rId9"/>
    <p:sldId id="841" r:id="rId10"/>
    <p:sldId id="846" r:id="rId11"/>
    <p:sldId id="845" r:id="rId12"/>
    <p:sldId id="842" r:id="rId13"/>
    <p:sldId id="786" r:id="rId14"/>
    <p:sldId id="836" r:id="rId15"/>
    <p:sldId id="715" r:id="rId16"/>
    <p:sldId id="815" r:id="rId17"/>
    <p:sldId id="827" r:id="rId18"/>
    <p:sldId id="801" r:id="rId19"/>
    <p:sldId id="817" r:id="rId20"/>
    <p:sldId id="828" r:id="rId21"/>
    <p:sldId id="829" r:id="rId22"/>
    <p:sldId id="843" r:id="rId23"/>
    <p:sldId id="794" r:id="rId24"/>
    <p:sldId id="833" r:id="rId25"/>
    <p:sldId id="818" r:id="rId26"/>
    <p:sldId id="822" r:id="rId27"/>
    <p:sldId id="813" r:id="rId28"/>
    <p:sldId id="788" r:id="rId29"/>
  </p:sldIdLst>
  <p:sldSz cx="9906000" cy="6858000" type="A4"/>
  <p:notesSz cx="6888163" cy="96234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800" kern="1200">
        <a:solidFill>
          <a:srgbClr val="000066"/>
        </a:solidFill>
        <a:latin typeface="Symbol" panose="05050102010706020507" pitchFamily="18" charset="2"/>
        <a:ea typeface="+mn-ea"/>
        <a:cs typeface="Times New Roman (Hebrew)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rgbClr val="000066"/>
        </a:solidFill>
        <a:latin typeface="Symbol" panose="05050102010706020507" pitchFamily="18" charset="2"/>
        <a:ea typeface="+mn-ea"/>
        <a:cs typeface="Times New Roman (Hebrew)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rgbClr val="000066"/>
        </a:solidFill>
        <a:latin typeface="Symbol" panose="05050102010706020507" pitchFamily="18" charset="2"/>
        <a:ea typeface="+mn-ea"/>
        <a:cs typeface="Times New Roman (Hebrew)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rgbClr val="000066"/>
        </a:solidFill>
        <a:latin typeface="Symbol" panose="05050102010706020507" pitchFamily="18" charset="2"/>
        <a:ea typeface="+mn-ea"/>
        <a:cs typeface="Times New Roman (Hebrew)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rgbClr val="000066"/>
        </a:solidFill>
        <a:latin typeface="Symbol" panose="05050102010706020507" pitchFamily="18" charset="2"/>
        <a:ea typeface="+mn-ea"/>
        <a:cs typeface="Times New Roman (Hebrew)" charset="0"/>
      </a:defRPr>
    </a:lvl5pPr>
    <a:lvl6pPr marL="2286000" algn="l" defTabSz="914400" rtl="0" eaLnBrk="1" latinLnBrk="0" hangingPunct="1">
      <a:defRPr kumimoji="1" sz="2800" kern="1200">
        <a:solidFill>
          <a:srgbClr val="000066"/>
        </a:solidFill>
        <a:latin typeface="Symbol" panose="05050102010706020507" pitchFamily="18" charset="2"/>
        <a:ea typeface="+mn-ea"/>
        <a:cs typeface="Times New Roman (Hebrew)" charset="0"/>
      </a:defRPr>
    </a:lvl6pPr>
    <a:lvl7pPr marL="2743200" algn="l" defTabSz="914400" rtl="0" eaLnBrk="1" latinLnBrk="0" hangingPunct="1">
      <a:defRPr kumimoji="1" sz="2800" kern="1200">
        <a:solidFill>
          <a:srgbClr val="000066"/>
        </a:solidFill>
        <a:latin typeface="Symbol" panose="05050102010706020507" pitchFamily="18" charset="2"/>
        <a:ea typeface="+mn-ea"/>
        <a:cs typeface="Times New Roman (Hebrew)" charset="0"/>
      </a:defRPr>
    </a:lvl7pPr>
    <a:lvl8pPr marL="3200400" algn="l" defTabSz="914400" rtl="0" eaLnBrk="1" latinLnBrk="0" hangingPunct="1">
      <a:defRPr kumimoji="1" sz="2800" kern="1200">
        <a:solidFill>
          <a:srgbClr val="000066"/>
        </a:solidFill>
        <a:latin typeface="Symbol" panose="05050102010706020507" pitchFamily="18" charset="2"/>
        <a:ea typeface="+mn-ea"/>
        <a:cs typeface="Times New Roman (Hebrew)" charset="0"/>
      </a:defRPr>
    </a:lvl8pPr>
    <a:lvl9pPr marL="3657600" algn="l" defTabSz="914400" rtl="0" eaLnBrk="1" latinLnBrk="0" hangingPunct="1">
      <a:defRPr kumimoji="1" sz="2800" kern="1200">
        <a:solidFill>
          <a:srgbClr val="000066"/>
        </a:solidFill>
        <a:latin typeface="Symbol" panose="05050102010706020507" pitchFamily="18" charset="2"/>
        <a:ea typeface="+mn-ea"/>
        <a:cs typeface="Times New Roman (Hebrew)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32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800080"/>
    <a:srgbClr val="0000FF"/>
    <a:srgbClr val="FF0066"/>
    <a:srgbClr val="FF3300"/>
    <a:srgbClr val="990099"/>
    <a:srgbClr val="FF6600"/>
    <a:srgbClr val="CC0066"/>
    <a:srgbClr val="00F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1FF871-0833-4F8B-B7CD-689A2652C8DF}" v="1014" dt="2021-06-29T12:36:16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87" autoAdjust="0"/>
    <p:restoredTop sz="98548" autoAdjust="0"/>
  </p:normalViewPr>
  <p:slideViewPr>
    <p:cSldViewPr>
      <p:cViewPr varScale="1">
        <p:scale>
          <a:sx n="123" d="100"/>
          <a:sy n="123" d="100"/>
        </p:scale>
        <p:origin x="414" y="11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920" y="-108"/>
      </p:cViewPr>
      <p:guideLst>
        <p:guide orient="horz" pos="3032"/>
        <p:guide pos="217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lf Rapp" userId="0c705402afb1df23" providerId="LiveId" clId="{AB1FF871-0833-4F8B-B7CD-689A2652C8DF}"/>
    <pc:docChg chg="undo custSel addSld delSld modSld sldOrd delMainMaster">
      <pc:chgData name="Ralf Rapp" userId="0c705402afb1df23" providerId="LiveId" clId="{AB1FF871-0833-4F8B-B7CD-689A2652C8DF}" dt="2021-06-29T12:37:15.414" v="5272" actId="1076"/>
      <pc:docMkLst>
        <pc:docMk/>
      </pc:docMkLst>
      <pc:sldChg chg="modSp mod">
        <pc:chgData name="Ralf Rapp" userId="0c705402afb1df23" providerId="LiveId" clId="{AB1FF871-0833-4F8B-B7CD-689A2652C8DF}" dt="2021-06-29T12:37:15.414" v="5272" actId="1076"/>
        <pc:sldMkLst>
          <pc:docMk/>
          <pc:sldMk cId="0" sldId="715"/>
        </pc:sldMkLst>
        <pc:spChg chg="mod">
          <ac:chgData name="Ralf Rapp" userId="0c705402afb1df23" providerId="LiveId" clId="{AB1FF871-0833-4F8B-B7CD-689A2652C8DF}" dt="2021-06-29T12:37:15.414" v="5272" actId="1076"/>
          <ac:spMkLst>
            <pc:docMk/>
            <pc:sldMk cId="0" sldId="715"/>
            <ac:spMk id="16387" creationId="{326D1AE6-3B1F-4847-B1C8-CFDB5F430EFB}"/>
          </ac:spMkLst>
        </pc:spChg>
        <pc:spChg chg="mod">
          <ac:chgData name="Ralf Rapp" userId="0c705402afb1df23" providerId="LiveId" clId="{AB1FF871-0833-4F8B-B7CD-689A2652C8DF}" dt="2021-06-29T01:12:18.235" v="4807" actId="1038"/>
          <ac:spMkLst>
            <pc:docMk/>
            <pc:sldMk cId="0" sldId="715"/>
            <ac:spMk id="38914" creationId="{3EC77F3C-3CA1-4030-907F-30A86ED848F4}"/>
          </ac:spMkLst>
        </pc:spChg>
      </pc:sldChg>
      <pc:sldChg chg="addSp modSp mod">
        <pc:chgData name="Ralf Rapp" userId="0c705402afb1df23" providerId="LiveId" clId="{AB1FF871-0833-4F8B-B7CD-689A2652C8DF}" dt="2021-06-29T02:54:40.608" v="5184" actId="1076"/>
        <pc:sldMkLst>
          <pc:docMk/>
          <pc:sldMk cId="0" sldId="717"/>
        </pc:sldMkLst>
        <pc:spChg chg="mod">
          <ac:chgData name="Ralf Rapp" userId="0c705402afb1df23" providerId="LiveId" clId="{AB1FF871-0833-4F8B-B7CD-689A2652C8DF}" dt="2021-06-28T23:55:00.740" v="4358" actId="1035"/>
          <ac:spMkLst>
            <pc:docMk/>
            <pc:sldMk cId="0" sldId="717"/>
            <ac:spMk id="2" creationId="{55C925E6-ACE5-4720-808A-65BCF3BE84E3}"/>
          </ac:spMkLst>
        </pc:spChg>
        <pc:spChg chg="mod">
          <ac:chgData name="Ralf Rapp" userId="0c705402afb1df23" providerId="LiveId" clId="{AB1FF871-0833-4F8B-B7CD-689A2652C8DF}" dt="2021-06-28T23:55:00.740" v="4358" actId="1035"/>
          <ac:spMkLst>
            <pc:docMk/>
            <pc:sldMk cId="0" sldId="717"/>
            <ac:spMk id="3" creationId="{02C1B35E-0BCE-4C4E-B6C0-8B8212AFDABB}"/>
          </ac:spMkLst>
        </pc:spChg>
        <pc:spChg chg="mod">
          <ac:chgData name="Ralf Rapp" userId="0c705402afb1df23" providerId="LiveId" clId="{AB1FF871-0833-4F8B-B7CD-689A2652C8DF}" dt="2021-06-28T23:55:00.740" v="4358" actId="1035"/>
          <ac:spMkLst>
            <pc:docMk/>
            <pc:sldMk cId="0" sldId="717"/>
            <ac:spMk id="17" creationId="{3EC8CD27-A4B8-4F93-A3F6-821355E578BA}"/>
          </ac:spMkLst>
        </pc:spChg>
        <pc:spChg chg="add mod">
          <ac:chgData name="Ralf Rapp" userId="0c705402afb1df23" providerId="LiveId" clId="{AB1FF871-0833-4F8B-B7CD-689A2652C8DF}" dt="2021-06-29T02:54:26.726" v="5183" actId="1038"/>
          <ac:spMkLst>
            <pc:docMk/>
            <pc:sldMk cId="0" sldId="717"/>
            <ac:spMk id="22" creationId="{44642DA2-8F70-4AAC-8449-D907D4C8B4FE}"/>
          </ac:spMkLst>
        </pc:spChg>
        <pc:spChg chg="mod">
          <ac:chgData name="Ralf Rapp" userId="0c705402afb1df23" providerId="LiveId" clId="{AB1FF871-0833-4F8B-B7CD-689A2652C8DF}" dt="2021-06-28T21:11:51.157" v="3726" actId="20577"/>
          <ac:spMkLst>
            <pc:docMk/>
            <pc:sldMk cId="0" sldId="717"/>
            <ac:spMk id="22531" creationId="{9FCFD253-AD04-4BE6-9BD4-6D9DB1F5031C}"/>
          </ac:spMkLst>
        </pc:spChg>
        <pc:spChg chg="mod">
          <ac:chgData name="Ralf Rapp" userId="0c705402afb1df23" providerId="LiveId" clId="{AB1FF871-0833-4F8B-B7CD-689A2652C8DF}" dt="2021-06-28T23:54:50.026" v="4357" actId="207"/>
          <ac:spMkLst>
            <pc:docMk/>
            <pc:sldMk cId="0" sldId="717"/>
            <ac:spMk id="22539" creationId="{CC27B3DF-60F7-4A6A-A380-79CFC83591AB}"/>
          </ac:spMkLst>
        </pc:spChg>
        <pc:spChg chg="mod">
          <ac:chgData name="Ralf Rapp" userId="0c705402afb1df23" providerId="LiveId" clId="{AB1FF871-0833-4F8B-B7CD-689A2652C8DF}" dt="2021-06-28T23:56:19.565" v="4370" actId="1076"/>
          <ac:spMkLst>
            <pc:docMk/>
            <pc:sldMk cId="0" sldId="717"/>
            <ac:spMk id="22540" creationId="{8B003D55-91CD-4A95-B3C9-55818681F217}"/>
          </ac:spMkLst>
        </pc:spChg>
        <pc:spChg chg="mod">
          <ac:chgData name="Ralf Rapp" userId="0c705402afb1df23" providerId="LiveId" clId="{AB1FF871-0833-4F8B-B7CD-689A2652C8DF}" dt="2021-06-29T02:54:40.608" v="5184" actId="1076"/>
          <ac:spMkLst>
            <pc:docMk/>
            <pc:sldMk cId="0" sldId="717"/>
            <ac:spMk id="22543" creationId="{AB2E8203-85F2-4DA4-8717-CF31089D39DD}"/>
          </ac:spMkLst>
        </pc:spChg>
        <pc:spChg chg="mod">
          <ac:chgData name="Ralf Rapp" userId="0c705402afb1df23" providerId="LiveId" clId="{AB1FF871-0833-4F8B-B7CD-689A2652C8DF}" dt="2021-06-28T23:55:00.740" v="4358" actId="1035"/>
          <ac:spMkLst>
            <pc:docMk/>
            <pc:sldMk cId="0" sldId="717"/>
            <ac:spMk id="22549" creationId="{2CE92E14-1BF6-4A0A-BDBC-A7011341A629}"/>
          </ac:spMkLst>
        </pc:spChg>
        <pc:grpChg chg="mod">
          <ac:chgData name="Ralf Rapp" userId="0c705402afb1df23" providerId="LiveId" clId="{AB1FF871-0833-4F8B-B7CD-689A2652C8DF}" dt="2021-06-28T23:55:00.740" v="4358" actId="1035"/>
          <ac:grpSpMkLst>
            <pc:docMk/>
            <pc:sldMk cId="0" sldId="717"/>
            <ac:grpSpMk id="5" creationId="{0E912AA9-464D-4194-8C49-89107BED7CB5}"/>
          </ac:grpSpMkLst>
        </pc:grpChg>
        <pc:grpChg chg="mod">
          <ac:chgData name="Ralf Rapp" userId="0c705402afb1df23" providerId="LiveId" clId="{AB1FF871-0833-4F8B-B7CD-689A2652C8DF}" dt="2021-06-28T23:55:00.740" v="4358" actId="1035"/>
          <ac:grpSpMkLst>
            <pc:docMk/>
            <pc:sldMk cId="0" sldId="717"/>
            <ac:grpSpMk id="22544" creationId="{7004354A-C93B-4B84-8F49-20C5D8CE4291}"/>
          </ac:grpSpMkLst>
        </pc:grpChg>
        <pc:picChg chg="mod">
          <ac:chgData name="Ralf Rapp" userId="0c705402afb1df23" providerId="LiveId" clId="{AB1FF871-0833-4F8B-B7CD-689A2652C8DF}" dt="2021-06-28T23:55:00.740" v="4358" actId="1035"/>
          <ac:picMkLst>
            <pc:docMk/>
            <pc:sldMk cId="0" sldId="717"/>
            <ac:picMk id="22546" creationId="{2721BC71-CE22-4432-AA58-1DFC061C0AE1}"/>
          </ac:picMkLst>
        </pc:picChg>
      </pc:sldChg>
      <pc:sldChg chg="delSp modSp mod">
        <pc:chgData name="Ralf Rapp" userId="0c705402afb1df23" providerId="LiveId" clId="{AB1FF871-0833-4F8B-B7CD-689A2652C8DF}" dt="2021-06-29T00:31:38.722" v="4634" actId="20577"/>
        <pc:sldMkLst>
          <pc:docMk/>
          <pc:sldMk cId="0" sldId="784"/>
        </pc:sldMkLst>
        <pc:spChg chg="mod">
          <ac:chgData name="Ralf Rapp" userId="0c705402afb1df23" providerId="LiveId" clId="{AB1FF871-0833-4F8B-B7CD-689A2652C8DF}" dt="2021-06-29T00:31:38.722" v="4634" actId="20577"/>
          <ac:spMkLst>
            <pc:docMk/>
            <pc:sldMk cId="0" sldId="784"/>
            <ac:spMk id="11" creationId="{3F5F33FE-E594-4002-B93E-9A9D9A02A622}"/>
          </ac:spMkLst>
        </pc:spChg>
        <pc:spChg chg="del">
          <ac:chgData name="Ralf Rapp" userId="0c705402afb1df23" providerId="LiveId" clId="{AB1FF871-0833-4F8B-B7CD-689A2652C8DF}" dt="2021-06-26T16:25:49.537" v="59" actId="21"/>
          <ac:spMkLst>
            <pc:docMk/>
            <pc:sldMk cId="0" sldId="784"/>
            <ac:spMk id="13" creationId="{2A42F52D-7E89-4CE1-BB33-9B868067402F}"/>
          </ac:spMkLst>
        </pc:spChg>
        <pc:spChg chg="mod">
          <ac:chgData name="Ralf Rapp" userId="0c705402afb1df23" providerId="LiveId" clId="{AB1FF871-0833-4F8B-B7CD-689A2652C8DF}" dt="2021-06-26T16:25:43.717" v="58" actId="20577"/>
          <ac:spMkLst>
            <pc:docMk/>
            <pc:sldMk cId="0" sldId="784"/>
            <ac:spMk id="12291" creationId="{12EA31E0-1797-4010-9AFE-0FE3E1013599}"/>
          </ac:spMkLst>
        </pc:spChg>
        <pc:spChg chg="mod">
          <ac:chgData name="Ralf Rapp" userId="0c705402afb1df23" providerId="LiveId" clId="{AB1FF871-0833-4F8B-B7CD-689A2652C8DF}" dt="2021-06-26T16:26:56.031" v="78" actId="1035"/>
          <ac:spMkLst>
            <pc:docMk/>
            <pc:sldMk cId="0" sldId="784"/>
            <ac:spMk id="12292" creationId="{34F9195F-E18A-491C-B7CF-957ACCD53C56}"/>
          </ac:spMkLst>
        </pc:spChg>
        <pc:spChg chg="mod">
          <ac:chgData name="Ralf Rapp" userId="0c705402afb1df23" providerId="LiveId" clId="{AB1FF871-0833-4F8B-B7CD-689A2652C8DF}" dt="2021-06-26T16:26:56.031" v="78" actId="1035"/>
          <ac:spMkLst>
            <pc:docMk/>
            <pc:sldMk cId="0" sldId="784"/>
            <ac:spMk id="12293" creationId="{0DF63808-9CDC-43A0-9E08-353CB9A75CEF}"/>
          </ac:spMkLst>
        </pc:spChg>
        <pc:spChg chg="mod">
          <ac:chgData name="Ralf Rapp" userId="0c705402afb1df23" providerId="LiveId" clId="{AB1FF871-0833-4F8B-B7CD-689A2652C8DF}" dt="2021-06-26T16:26:56.031" v="78" actId="1035"/>
          <ac:spMkLst>
            <pc:docMk/>
            <pc:sldMk cId="0" sldId="784"/>
            <ac:spMk id="12294" creationId="{E8D9E713-C408-41A0-8DAC-88DC46B26709}"/>
          </ac:spMkLst>
        </pc:spChg>
        <pc:spChg chg="mod">
          <ac:chgData name="Ralf Rapp" userId="0c705402afb1df23" providerId="LiveId" clId="{AB1FF871-0833-4F8B-B7CD-689A2652C8DF}" dt="2021-06-26T16:26:56.031" v="78" actId="1035"/>
          <ac:spMkLst>
            <pc:docMk/>
            <pc:sldMk cId="0" sldId="784"/>
            <ac:spMk id="12295" creationId="{B2E16911-FBF1-4DFA-851C-56BAB8F0C8CC}"/>
          </ac:spMkLst>
        </pc:spChg>
        <pc:spChg chg="mod">
          <ac:chgData name="Ralf Rapp" userId="0c705402afb1df23" providerId="LiveId" clId="{AB1FF871-0833-4F8B-B7CD-689A2652C8DF}" dt="2021-06-26T16:26:56.031" v="78" actId="1035"/>
          <ac:spMkLst>
            <pc:docMk/>
            <pc:sldMk cId="0" sldId="784"/>
            <ac:spMk id="12296" creationId="{DE1D3DED-BB9C-4CC5-B095-885DFCBAA36E}"/>
          </ac:spMkLst>
        </pc:spChg>
        <pc:spChg chg="mod">
          <ac:chgData name="Ralf Rapp" userId="0c705402afb1df23" providerId="LiveId" clId="{AB1FF871-0833-4F8B-B7CD-689A2652C8DF}" dt="2021-06-28T21:28:16.248" v="4062" actId="1037"/>
          <ac:spMkLst>
            <pc:docMk/>
            <pc:sldMk cId="0" sldId="784"/>
            <ac:spMk id="12298" creationId="{E5290769-71B5-4807-A0F0-89B6055B1D62}"/>
          </ac:spMkLst>
        </pc:spChg>
        <pc:spChg chg="mod">
          <ac:chgData name="Ralf Rapp" userId="0c705402afb1df23" providerId="LiveId" clId="{AB1FF871-0833-4F8B-B7CD-689A2652C8DF}" dt="2021-06-28T21:28:16.248" v="4062" actId="1037"/>
          <ac:spMkLst>
            <pc:docMk/>
            <pc:sldMk cId="0" sldId="784"/>
            <ac:spMk id="12299" creationId="{E3216F75-A01D-4D99-8917-E0EEE907883B}"/>
          </ac:spMkLst>
        </pc:spChg>
        <pc:spChg chg="mod">
          <ac:chgData name="Ralf Rapp" userId="0c705402afb1df23" providerId="LiveId" clId="{AB1FF871-0833-4F8B-B7CD-689A2652C8DF}" dt="2021-06-28T21:28:16.248" v="4062" actId="1037"/>
          <ac:spMkLst>
            <pc:docMk/>
            <pc:sldMk cId="0" sldId="784"/>
            <ac:spMk id="12300" creationId="{1CF9A420-1A38-4B81-AC10-C41262C778FA}"/>
          </ac:spMkLst>
        </pc:spChg>
        <pc:picChg chg="mod">
          <ac:chgData name="Ralf Rapp" userId="0c705402afb1df23" providerId="LiveId" clId="{AB1FF871-0833-4F8B-B7CD-689A2652C8DF}" dt="2021-06-28T21:28:16.248" v="4062" actId="1037"/>
          <ac:picMkLst>
            <pc:docMk/>
            <pc:sldMk cId="0" sldId="784"/>
            <ac:picMk id="12297" creationId="{506E8F3A-7EB5-43B9-939D-FF666C4040D7}"/>
          </ac:picMkLst>
        </pc:picChg>
      </pc:sldChg>
      <pc:sldChg chg="modSp mod">
        <pc:chgData name="Ralf Rapp" userId="0c705402afb1df23" providerId="LiveId" clId="{AB1FF871-0833-4F8B-B7CD-689A2652C8DF}" dt="2021-06-29T00:39:51.943" v="4759" actId="1037"/>
        <pc:sldMkLst>
          <pc:docMk/>
          <pc:sldMk cId="0" sldId="786"/>
        </pc:sldMkLst>
        <pc:spChg chg="mod">
          <ac:chgData name="Ralf Rapp" userId="0c705402afb1df23" providerId="LiveId" clId="{AB1FF871-0833-4F8B-B7CD-689A2652C8DF}" dt="2021-06-29T00:39:51.943" v="4759" actId="1037"/>
          <ac:spMkLst>
            <pc:docMk/>
            <pc:sldMk cId="0" sldId="786"/>
            <ac:spMk id="5" creationId="{B38F8C89-7465-4739-AF86-69D396EAE27E}"/>
          </ac:spMkLst>
        </pc:spChg>
        <pc:spChg chg="mod">
          <ac:chgData name="Ralf Rapp" userId="0c705402afb1df23" providerId="LiveId" clId="{AB1FF871-0833-4F8B-B7CD-689A2652C8DF}" dt="2021-06-28T01:00:21.567" v="3224" actId="20577"/>
          <ac:spMkLst>
            <pc:docMk/>
            <pc:sldMk cId="0" sldId="786"/>
            <ac:spMk id="37890" creationId="{C3AF5431-A07B-413C-9524-70DCA173CE29}"/>
          </ac:spMkLst>
        </pc:spChg>
        <pc:spChg chg="mod">
          <ac:chgData name="Ralf Rapp" userId="0c705402afb1df23" providerId="LiveId" clId="{AB1FF871-0833-4F8B-B7CD-689A2652C8DF}" dt="2021-06-28T21:22:45.098" v="3990" actId="255"/>
          <ac:spMkLst>
            <pc:docMk/>
            <pc:sldMk cId="0" sldId="786"/>
            <ac:spMk id="37891" creationId="{CB69C79C-68BC-42B4-914B-4719B57ECC6F}"/>
          </ac:spMkLst>
        </pc:spChg>
      </pc:sldChg>
      <pc:sldChg chg="modSp">
        <pc:chgData name="Ralf Rapp" userId="0c705402afb1df23" providerId="LiveId" clId="{AB1FF871-0833-4F8B-B7CD-689A2652C8DF}" dt="2021-06-29T02:55:30.708" v="5200" actId="20577"/>
        <pc:sldMkLst>
          <pc:docMk/>
          <pc:sldMk cId="0" sldId="788"/>
        </pc:sldMkLst>
        <pc:spChg chg="mod">
          <ac:chgData name="Ralf Rapp" userId="0c705402afb1df23" providerId="LiveId" clId="{AB1FF871-0833-4F8B-B7CD-689A2652C8DF}" dt="2021-06-29T02:55:30.708" v="5200" actId="20577"/>
          <ac:spMkLst>
            <pc:docMk/>
            <pc:sldMk cId="0" sldId="788"/>
            <ac:spMk id="6" creationId="{EC552A4D-6ABE-4425-B47E-64F532AF6A55}"/>
          </ac:spMkLst>
        </pc:spChg>
      </pc:sldChg>
      <pc:sldChg chg="modSp mod ord">
        <pc:chgData name="Ralf Rapp" userId="0c705402afb1df23" providerId="LiveId" clId="{AB1FF871-0833-4F8B-B7CD-689A2652C8DF}" dt="2021-06-28T21:32:37.131" v="4168" actId="1076"/>
        <pc:sldMkLst>
          <pc:docMk/>
          <pc:sldMk cId="0" sldId="792"/>
        </pc:sldMkLst>
        <pc:spChg chg="mod">
          <ac:chgData name="Ralf Rapp" userId="0c705402afb1df23" providerId="LiveId" clId="{AB1FF871-0833-4F8B-B7CD-689A2652C8DF}" dt="2021-06-28T00:56:18.477" v="3082" actId="20577"/>
          <ac:spMkLst>
            <pc:docMk/>
            <pc:sldMk cId="0" sldId="792"/>
            <ac:spMk id="34820" creationId="{1B1ED3ED-85C1-4CDE-B7A1-4FE3C3E85E68}"/>
          </ac:spMkLst>
        </pc:spChg>
        <pc:spChg chg="mod">
          <ac:chgData name="Ralf Rapp" userId="0c705402afb1df23" providerId="LiveId" clId="{AB1FF871-0833-4F8B-B7CD-689A2652C8DF}" dt="2021-06-28T21:32:37.131" v="4168" actId="1076"/>
          <ac:spMkLst>
            <pc:docMk/>
            <pc:sldMk cId="0" sldId="792"/>
            <ac:spMk id="34821" creationId="{52E6D542-12CB-4A10-B5EF-FCF5CFACE443}"/>
          </ac:spMkLst>
        </pc:spChg>
      </pc:sldChg>
      <pc:sldChg chg="modSp mod">
        <pc:chgData name="Ralf Rapp" userId="0c705402afb1df23" providerId="LiveId" clId="{AB1FF871-0833-4F8B-B7CD-689A2652C8DF}" dt="2021-06-29T00:44:42.081" v="4771" actId="114"/>
        <pc:sldMkLst>
          <pc:docMk/>
          <pc:sldMk cId="0" sldId="797"/>
        </pc:sldMkLst>
        <pc:spChg chg="mod">
          <ac:chgData name="Ralf Rapp" userId="0c705402afb1df23" providerId="LiveId" clId="{AB1FF871-0833-4F8B-B7CD-689A2652C8DF}" dt="2021-06-28T23:49:21.414" v="4314" actId="20577"/>
          <ac:spMkLst>
            <pc:docMk/>
            <pc:sldMk cId="0" sldId="797"/>
            <ac:spMk id="21509" creationId="{290BF443-5EC3-4BAB-8761-7611107C428C}"/>
          </ac:spMkLst>
        </pc:spChg>
        <pc:spChg chg="mod">
          <ac:chgData name="Ralf Rapp" userId="0c705402afb1df23" providerId="LiveId" clId="{AB1FF871-0833-4F8B-B7CD-689A2652C8DF}" dt="2021-06-29T00:44:42.081" v="4771" actId="114"/>
          <ac:spMkLst>
            <pc:docMk/>
            <pc:sldMk cId="0" sldId="797"/>
            <ac:spMk id="21511" creationId="{6064CD07-63F9-441C-9F2D-B4B15E1D3A5F}"/>
          </ac:spMkLst>
        </pc:spChg>
        <pc:spChg chg="mod">
          <ac:chgData name="Ralf Rapp" userId="0c705402afb1df23" providerId="LiveId" clId="{AB1FF871-0833-4F8B-B7CD-689A2652C8DF}" dt="2021-06-29T00:32:59.097" v="4690" actId="1035"/>
          <ac:spMkLst>
            <pc:docMk/>
            <pc:sldMk cId="0" sldId="797"/>
            <ac:spMk id="21513" creationId="{38C71448-7E77-4803-AFFA-DCC5F08E3904}"/>
          </ac:spMkLst>
        </pc:spChg>
        <pc:spChg chg="mod">
          <ac:chgData name="Ralf Rapp" userId="0c705402afb1df23" providerId="LiveId" clId="{AB1FF871-0833-4F8B-B7CD-689A2652C8DF}" dt="2021-06-29T00:32:59.097" v="4690" actId="1035"/>
          <ac:spMkLst>
            <pc:docMk/>
            <pc:sldMk cId="0" sldId="797"/>
            <ac:spMk id="21514" creationId="{1EE80C92-7094-4000-B5E9-133C29CCAB6B}"/>
          </ac:spMkLst>
        </pc:spChg>
        <pc:spChg chg="mod">
          <ac:chgData name="Ralf Rapp" userId="0c705402afb1df23" providerId="LiveId" clId="{AB1FF871-0833-4F8B-B7CD-689A2652C8DF}" dt="2021-06-29T00:32:59.097" v="4690" actId="1035"/>
          <ac:spMkLst>
            <pc:docMk/>
            <pc:sldMk cId="0" sldId="797"/>
            <ac:spMk id="21515" creationId="{984B0547-ABF6-4BD4-8034-60225278C779}"/>
          </ac:spMkLst>
        </pc:spChg>
        <pc:spChg chg="mod">
          <ac:chgData name="Ralf Rapp" userId="0c705402afb1df23" providerId="LiveId" clId="{AB1FF871-0833-4F8B-B7CD-689A2652C8DF}" dt="2021-06-29T00:32:59.097" v="4690" actId="1035"/>
          <ac:spMkLst>
            <pc:docMk/>
            <pc:sldMk cId="0" sldId="797"/>
            <ac:spMk id="21516" creationId="{B7095714-ABB5-4A30-BEBA-1EC8B0948984}"/>
          </ac:spMkLst>
        </pc:spChg>
        <pc:spChg chg="mod">
          <ac:chgData name="Ralf Rapp" userId="0c705402afb1df23" providerId="LiveId" clId="{AB1FF871-0833-4F8B-B7CD-689A2652C8DF}" dt="2021-06-29T00:32:59.097" v="4690" actId="1035"/>
          <ac:spMkLst>
            <pc:docMk/>
            <pc:sldMk cId="0" sldId="797"/>
            <ac:spMk id="21517" creationId="{629E7D64-F982-46C0-9659-F3EFFA960A5D}"/>
          </ac:spMkLst>
        </pc:spChg>
        <pc:spChg chg="mod">
          <ac:chgData name="Ralf Rapp" userId="0c705402afb1df23" providerId="LiveId" clId="{AB1FF871-0833-4F8B-B7CD-689A2652C8DF}" dt="2021-06-29T00:32:59.097" v="4690" actId="1035"/>
          <ac:spMkLst>
            <pc:docMk/>
            <pc:sldMk cId="0" sldId="797"/>
            <ac:spMk id="21518" creationId="{1D321B0D-45AE-42A9-B059-DE5F84E82B4C}"/>
          </ac:spMkLst>
        </pc:spChg>
        <pc:spChg chg="mod">
          <ac:chgData name="Ralf Rapp" userId="0c705402afb1df23" providerId="LiveId" clId="{AB1FF871-0833-4F8B-B7CD-689A2652C8DF}" dt="2021-06-29T00:32:59.097" v="4690" actId="1035"/>
          <ac:spMkLst>
            <pc:docMk/>
            <pc:sldMk cId="0" sldId="797"/>
            <ac:spMk id="21519" creationId="{16556705-09AE-4CCB-9D65-56B69D8F21DC}"/>
          </ac:spMkLst>
        </pc:spChg>
        <pc:spChg chg="mod">
          <ac:chgData name="Ralf Rapp" userId="0c705402afb1df23" providerId="LiveId" clId="{AB1FF871-0833-4F8B-B7CD-689A2652C8DF}" dt="2021-06-28T23:59:30.545" v="4372" actId="20577"/>
          <ac:spMkLst>
            <pc:docMk/>
            <pc:sldMk cId="0" sldId="797"/>
            <ac:spMk id="21521" creationId="{0F1741A1-7F12-4E53-8877-04D3DA55DC69}"/>
          </ac:spMkLst>
        </pc:spChg>
        <pc:spChg chg="mod">
          <ac:chgData name="Ralf Rapp" userId="0c705402afb1df23" providerId="LiveId" clId="{AB1FF871-0833-4F8B-B7CD-689A2652C8DF}" dt="2021-06-29T00:35:13.544" v="4739" actId="20577"/>
          <ac:spMkLst>
            <pc:docMk/>
            <pc:sldMk cId="0" sldId="797"/>
            <ac:spMk id="21524" creationId="{AD40AFA4-7CE9-4DBE-8DA5-D34820482ACC}"/>
          </ac:spMkLst>
        </pc:spChg>
        <pc:picChg chg="mod">
          <ac:chgData name="Ralf Rapp" userId="0c705402afb1df23" providerId="LiveId" clId="{AB1FF871-0833-4F8B-B7CD-689A2652C8DF}" dt="2021-06-29T00:32:59.097" v="4690" actId="1035"/>
          <ac:picMkLst>
            <pc:docMk/>
            <pc:sldMk cId="0" sldId="797"/>
            <ac:picMk id="21512" creationId="{349F701C-6E54-401A-856A-8D77EFFDA66B}"/>
          </ac:picMkLst>
        </pc:picChg>
      </pc:sldChg>
      <pc:sldChg chg="delSp modSp mod">
        <pc:chgData name="Ralf Rapp" userId="0c705402afb1df23" providerId="LiveId" clId="{AB1FF871-0833-4F8B-B7CD-689A2652C8DF}" dt="2021-06-29T00:30:31.392" v="4621" actId="20577"/>
        <pc:sldMkLst>
          <pc:docMk/>
          <pc:sldMk cId="0" sldId="801"/>
        </pc:sldMkLst>
        <pc:spChg chg="mod">
          <ac:chgData name="Ralf Rapp" userId="0c705402afb1df23" providerId="LiveId" clId="{AB1FF871-0833-4F8B-B7CD-689A2652C8DF}" dt="2021-06-29T00:30:31.392" v="4621" actId="20577"/>
          <ac:spMkLst>
            <pc:docMk/>
            <pc:sldMk cId="0" sldId="801"/>
            <ac:spMk id="17411" creationId="{92B28FE9-46B6-47F1-8020-B45C7E276161}"/>
          </ac:spMkLst>
        </pc:spChg>
        <pc:spChg chg="del">
          <ac:chgData name="Ralf Rapp" userId="0c705402afb1df23" providerId="LiveId" clId="{AB1FF871-0833-4F8B-B7CD-689A2652C8DF}" dt="2021-06-28T21:29:37.919" v="4067" actId="21"/>
          <ac:spMkLst>
            <pc:docMk/>
            <pc:sldMk cId="0" sldId="801"/>
            <ac:spMk id="17426" creationId="{2970E915-5DD1-4225-85E8-0FAB5E386C6E}"/>
          </ac:spMkLst>
        </pc:spChg>
        <pc:spChg chg="mod">
          <ac:chgData name="Ralf Rapp" userId="0c705402afb1df23" providerId="LiveId" clId="{AB1FF871-0833-4F8B-B7CD-689A2652C8DF}" dt="2021-06-29T00:30:02.428" v="4620" actId="207"/>
          <ac:spMkLst>
            <pc:docMk/>
            <pc:sldMk cId="0" sldId="801"/>
            <ac:spMk id="17427" creationId="{A9A8054D-537A-454F-B776-24FFE4C4DAC9}"/>
          </ac:spMkLst>
        </pc:spChg>
      </pc:sldChg>
      <pc:sldChg chg="modSp mod">
        <pc:chgData name="Ralf Rapp" userId="0c705402afb1df23" providerId="LiveId" clId="{AB1FF871-0833-4F8B-B7CD-689A2652C8DF}" dt="2021-06-29T12:29:15.060" v="5220" actId="20577"/>
        <pc:sldMkLst>
          <pc:docMk/>
          <pc:sldMk cId="0" sldId="804"/>
        </pc:sldMkLst>
        <pc:spChg chg="mod">
          <ac:chgData name="Ralf Rapp" userId="0c705402afb1df23" providerId="LiveId" clId="{AB1FF871-0833-4F8B-B7CD-689A2652C8DF}" dt="2021-06-28T21:13:14.466" v="3803" actId="14100"/>
          <ac:spMkLst>
            <pc:docMk/>
            <pc:sldMk cId="0" sldId="804"/>
            <ac:spMk id="5" creationId="{15FAA5BC-532C-4881-96A3-547C2328CF15}"/>
          </ac:spMkLst>
        </pc:spChg>
        <pc:spChg chg="mod">
          <ac:chgData name="Ralf Rapp" userId="0c705402afb1df23" providerId="LiveId" clId="{AB1FF871-0833-4F8B-B7CD-689A2652C8DF}" dt="2021-06-29T12:29:15.060" v="5220" actId="20577"/>
          <ac:spMkLst>
            <pc:docMk/>
            <pc:sldMk cId="0" sldId="804"/>
            <ac:spMk id="12290" creationId="{6E762F4E-443A-422C-B53C-AD6DED87CE87}"/>
          </ac:spMkLst>
        </pc:spChg>
      </pc:sldChg>
      <pc:sldChg chg="addSp modSp mod ord">
        <pc:chgData name="Ralf Rapp" userId="0c705402afb1df23" providerId="LiveId" clId="{AB1FF871-0833-4F8B-B7CD-689A2652C8DF}" dt="2021-06-28T21:33:56.853" v="4223" actId="1076"/>
        <pc:sldMkLst>
          <pc:docMk/>
          <pc:sldMk cId="0" sldId="806"/>
        </pc:sldMkLst>
        <pc:spChg chg="add mod">
          <ac:chgData name="Ralf Rapp" userId="0c705402afb1df23" providerId="LiveId" clId="{AB1FF871-0833-4F8B-B7CD-689A2652C8DF}" dt="2021-06-28T21:33:56.853" v="4223" actId="1076"/>
          <ac:spMkLst>
            <pc:docMk/>
            <pc:sldMk cId="0" sldId="806"/>
            <ac:spMk id="9" creationId="{0870D3BD-F5F0-4D1B-9A42-2C1CE9D6D2E0}"/>
          </ac:spMkLst>
        </pc:spChg>
        <pc:spChg chg="mod">
          <ac:chgData name="Ralf Rapp" userId="0c705402afb1df23" providerId="LiveId" clId="{AB1FF871-0833-4F8B-B7CD-689A2652C8DF}" dt="2021-06-28T00:58:00.462" v="3177" actId="20577"/>
          <ac:spMkLst>
            <pc:docMk/>
            <pc:sldMk cId="0" sldId="806"/>
            <ac:spMk id="30722" creationId="{5F0840FC-81AB-4585-8B62-E64D17FD0AE7}"/>
          </ac:spMkLst>
        </pc:spChg>
      </pc:sldChg>
      <pc:sldChg chg="addSp modSp mod ord">
        <pc:chgData name="Ralf Rapp" userId="0c705402afb1df23" providerId="LiveId" clId="{AB1FF871-0833-4F8B-B7CD-689A2652C8DF}" dt="2021-06-29T12:09:33.499" v="5201" actId="1076"/>
        <pc:sldMkLst>
          <pc:docMk/>
          <pc:sldMk cId="0" sldId="811"/>
        </pc:sldMkLst>
        <pc:spChg chg="mod">
          <ac:chgData name="Ralf Rapp" userId="0c705402afb1df23" providerId="LiveId" clId="{AB1FF871-0833-4F8B-B7CD-689A2652C8DF}" dt="2021-06-28T00:57:29.359" v="3157" actId="20577"/>
          <ac:spMkLst>
            <pc:docMk/>
            <pc:sldMk cId="0" sldId="811"/>
            <ac:spMk id="7" creationId="{C8958A81-1426-4FB0-8B7D-E55A910E21B0}"/>
          </ac:spMkLst>
        </pc:spChg>
        <pc:spChg chg="add mod">
          <ac:chgData name="Ralf Rapp" userId="0c705402afb1df23" providerId="LiveId" clId="{AB1FF871-0833-4F8B-B7CD-689A2652C8DF}" dt="2021-06-28T21:19:59.600" v="3911" actId="20577"/>
          <ac:spMkLst>
            <pc:docMk/>
            <pc:sldMk cId="0" sldId="811"/>
            <ac:spMk id="8" creationId="{CF447E73-1BA8-4F67-AE9A-ACD38C7CEB7C}"/>
          </ac:spMkLst>
        </pc:spChg>
        <pc:spChg chg="mod">
          <ac:chgData name="Ralf Rapp" userId="0c705402afb1df23" providerId="LiveId" clId="{AB1FF871-0833-4F8B-B7CD-689A2652C8DF}" dt="2021-06-29T12:09:33.499" v="5201" actId="1076"/>
          <ac:spMkLst>
            <pc:docMk/>
            <pc:sldMk cId="0" sldId="811"/>
            <ac:spMk id="11" creationId="{A294301C-2185-482F-B0C6-EF7B7CF264C4}"/>
          </ac:spMkLst>
        </pc:spChg>
        <pc:spChg chg="mod">
          <ac:chgData name="Ralf Rapp" userId="0c705402afb1df23" providerId="LiveId" clId="{AB1FF871-0833-4F8B-B7CD-689A2652C8DF}" dt="2021-06-28T00:58:14.327" v="3183" actId="14100"/>
          <ac:spMkLst>
            <pc:docMk/>
            <pc:sldMk cId="0" sldId="811"/>
            <ac:spMk id="31746" creationId="{D7706E64-DE78-4C0E-9033-F3C91CF223DE}"/>
          </ac:spMkLst>
        </pc:spChg>
        <pc:grpChg chg="mod">
          <ac:chgData name="Ralf Rapp" userId="0c705402afb1df23" providerId="LiveId" clId="{AB1FF871-0833-4F8B-B7CD-689A2652C8DF}" dt="2021-06-29T12:09:33.499" v="5201" actId="1076"/>
          <ac:grpSpMkLst>
            <pc:docMk/>
            <pc:sldMk cId="0" sldId="811"/>
            <ac:grpSpMk id="4" creationId="{180D7273-E3F5-49B7-AE7F-EDA5E61791ED}"/>
          </ac:grpSpMkLst>
        </pc:grpChg>
        <pc:picChg chg="mod">
          <ac:chgData name="Ralf Rapp" userId="0c705402afb1df23" providerId="LiveId" clId="{AB1FF871-0833-4F8B-B7CD-689A2652C8DF}" dt="2021-06-28T00:58:28.772" v="3185" actId="1076"/>
          <ac:picMkLst>
            <pc:docMk/>
            <pc:sldMk cId="0" sldId="811"/>
            <ac:picMk id="31748" creationId="{4EACE3EC-60C0-4FF4-8055-FE1431BDCEBF}"/>
          </ac:picMkLst>
        </pc:picChg>
        <pc:picChg chg="mod">
          <ac:chgData name="Ralf Rapp" userId="0c705402afb1df23" providerId="LiveId" clId="{AB1FF871-0833-4F8B-B7CD-689A2652C8DF}" dt="2021-06-29T12:09:33.499" v="5201" actId="1076"/>
          <ac:picMkLst>
            <pc:docMk/>
            <pc:sldMk cId="0" sldId="811"/>
            <ac:picMk id="31751" creationId="{34E93550-8EB9-4B62-A1FF-5B1C521C4D7C}"/>
          </ac:picMkLst>
        </pc:picChg>
      </pc:sldChg>
      <pc:sldChg chg="modSp mod">
        <pc:chgData name="Ralf Rapp" userId="0c705402afb1df23" providerId="LiveId" clId="{AB1FF871-0833-4F8B-B7CD-689A2652C8DF}" dt="2021-06-29T00:02:55.139" v="4470" actId="5793"/>
        <pc:sldMkLst>
          <pc:docMk/>
          <pc:sldMk cId="0" sldId="813"/>
        </pc:sldMkLst>
        <pc:spChg chg="mod">
          <ac:chgData name="Ralf Rapp" userId="0c705402afb1df23" providerId="LiveId" clId="{AB1FF871-0833-4F8B-B7CD-689A2652C8DF}" dt="2021-06-26T17:20:15.827" v="1056" actId="1035"/>
          <ac:spMkLst>
            <pc:docMk/>
            <pc:sldMk cId="0" sldId="813"/>
            <ac:spMk id="2" creationId="{C25321E4-C699-4A97-8F69-BC999889E8B6}"/>
          </ac:spMkLst>
        </pc:spChg>
        <pc:spChg chg="mod">
          <ac:chgData name="Ralf Rapp" userId="0c705402afb1df23" providerId="LiveId" clId="{AB1FF871-0833-4F8B-B7CD-689A2652C8DF}" dt="2021-06-26T17:21:55.874" v="1064" actId="1035"/>
          <ac:spMkLst>
            <pc:docMk/>
            <pc:sldMk cId="0" sldId="813"/>
            <ac:spMk id="20482" creationId="{25564C6B-F884-4FF3-8A71-5B2871DDEB90}"/>
          </ac:spMkLst>
        </pc:spChg>
        <pc:spChg chg="mod">
          <ac:chgData name="Ralf Rapp" userId="0c705402afb1df23" providerId="LiveId" clId="{AB1FF871-0833-4F8B-B7CD-689A2652C8DF}" dt="2021-06-26T17:21:41.837" v="1062" actId="255"/>
          <ac:spMkLst>
            <pc:docMk/>
            <pc:sldMk cId="0" sldId="813"/>
            <ac:spMk id="20483" creationId="{8DB786E7-C13F-45BE-88A8-0FD60624CED0}"/>
          </ac:spMkLst>
        </pc:spChg>
        <pc:spChg chg="mod">
          <ac:chgData name="Ralf Rapp" userId="0c705402afb1df23" providerId="LiveId" clId="{AB1FF871-0833-4F8B-B7CD-689A2652C8DF}" dt="2021-06-26T17:21:37.537" v="1061" actId="255"/>
          <ac:spMkLst>
            <pc:docMk/>
            <pc:sldMk cId="0" sldId="813"/>
            <ac:spMk id="20486" creationId="{FA1DA942-9921-4D5D-9BA2-82B69FFAA7DD}"/>
          </ac:spMkLst>
        </pc:spChg>
        <pc:spChg chg="mod">
          <ac:chgData name="Ralf Rapp" userId="0c705402afb1df23" providerId="LiveId" clId="{AB1FF871-0833-4F8B-B7CD-689A2652C8DF}" dt="2021-06-29T00:02:55.139" v="4470" actId="5793"/>
          <ac:spMkLst>
            <pc:docMk/>
            <pc:sldMk cId="0" sldId="813"/>
            <ac:spMk id="20487" creationId="{41709A70-10D2-42C0-84D4-9F67D6B528A1}"/>
          </ac:spMkLst>
        </pc:spChg>
        <pc:spChg chg="mod">
          <ac:chgData name="Ralf Rapp" userId="0c705402afb1df23" providerId="LiveId" clId="{AB1FF871-0833-4F8B-B7CD-689A2652C8DF}" dt="2021-06-26T17:22:32.574" v="1075" actId="115"/>
          <ac:spMkLst>
            <pc:docMk/>
            <pc:sldMk cId="0" sldId="813"/>
            <ac:spMk id="20488" creationId="{3F78354D-1A66-4B78-BC86-DFEFDC3EE423}"/>
          </ac:spMkLst>
        </pc:spChg>
        <pc:spChg chg="mod">
          <ac:chgData name="Ralf Rapp" userId="0c705402afb1df23" providerId="LiveId" clId="{AB1FF871-0833-4F8B-B7CD-689A2652C8DF}" dt="2021-06-27T16:37:53.155" v="1433" actId="948"/>
          <ac:spMkLst>
            <pc:docMk/>
            <pc:sldMk cId="0" sldId="813"/>
            <ac:spMk id="20490" creationId="{B67259E4-346A-4930-AEF2-A817F6963BF5}"/>
          </ac:spMkLst>
        </pc:spChg>
        <pc:spChg chg="mod">
          <ac:chgData name="Ralf Rapp" userId="0c705402afb1df23" providerId="LiveId" clId="{AB1FF871-0833-4F8B-B7CD-689A2652C8DF}" dt="2021-06-26T17:23:08.988" v="1085" actId="1036"/>
          <ac:spMkLst>
            <pc:docMk/>
            <pc:sldMk cId="0" sldId="813"/>
            <ac:spMk id="20491" creationId="{86511858-4856-4643-AE47-55B5C266D357}"/>
          </ac:spMkLst>
        </pc:spChg>
        <pc:spChg chg="mod">
          <ac:chgData name="Ralf Rapp" userId="0c705402afb1df23" providerId="LiveId" clId="{AB1FF871-0833-4F8B-B7CD-689A2652C8DF}" dt="2021-06-26T17:21:15.842" v="1060" actId="1038"/>
          <ac:spMkLst>
            <pc:docMk/>
            <pc:sldMk cId="0" sldId="813"/>
            <ac:spMk id="20492" creationId="{E15EE47A-ECDF-4EF8-B3A6-6DDC7C16BB3B}"/>
          </ac:spMkLst>
        </pc:spChg>
        <pc:spChg chg="mod">
          <ac:chgData name="Ralf Rapp" userId="0c705402afb1df23" providerId="LiveId" clId="{AB1FF871-0833-4F8B-B7CD-689A2652C8DF}" dt="2021-06-27T16:37:57.313" v="1435" actId="1036"/>
          <ac:spMkLst>
            <pc:docMk/>
            <pc:sldMk cId="0" sldId="813"/>
            <ac:spMk id="20493" creationId="{FBA5B16B-EEC2-46AD-A86C-7E9185597B1B}"/>
          </ac:spMkLst>
        </pc:spChg>
        <pc:picChg chg="mod">
          <ac:chgData name="Ralf Rapp" userId="0c705402afb1df23" providerId="LiveId" clId="{AB1FF871-0833-4F8B-B7CD-689A2652C8DF}" dt="2021-06-26T17:20:02.729" v="1041" actId="1037"/>
          <ac:picMkLst>
            <pc:docMk/>
            <pc:sldMk cId="0" sldId="813"/>
            <ac:picMk id="20485" creationId="{DF071D4E-BC98-49EE-A348-4A572C4B73D3}"/>
          </ac:picMkLst>
        </pc:picChg>
        <pc:picChg chg="mod">
          <ac:chgData name="Ralf Rapp" userId="0c705402afb1df23" providerId="LiveId" clId="{AB1FF871-0833-4F8B-B7CD-689A2652C8DF}" dt="2021-06-26T17:20:15.827" v="1056" actId="1035"/>
          <ac:picMkLst>
            <pc:docMk/>
            <pc:sldMk cId="0" sldId="813"/>
            <ac:picMk id="20489" creationId="{D51391D2-F436-4EF7-9C52-45859B06B05E}"/>
          </ac:picMkLst>
        </pc:picChg>
      </pc:sldChg>
      <pc:sldChg chg="ord">
        <pc:chgData name="Ralf Rapp" userId="0c705402afb1df23" providerId="LiveId" clId="{AB1FF871-0833-4F8B-B7CD-689A2652C8DF}" dt="2021-06-26T16:42:38.517" v="202"/>
        <pc:sldMkLst>
          <pc:docMk/>
          <pc:sldMk cId="0" sldId="814"/>
        </pc:sldMkLst>
      </pc:sldChg>
      <pc:sldChg chg="modSp mod">
        <pc:chgData name="Ralf Rapp" userId="0c705402afb1df23" providerId="LiveId" clId="{AB1FF871-0833-4F8B-B7CD-689A2652C8DF}" dt="2021-06-27T16:34:46.333" v="1344" actId="20577"/>
        <pc:sldMkLst>
          <pc:docMk/>
          <pc:sldMk cId="0" sldId="815"/>
        </pc:sldMkLst>
        <pc:spChg chg="mod">
          <ac:chgData name="Ralf Rapp" userId="0c705402afb1df23" providerId="LiveId" clId="{AB1FF871-0833-4F8B-B7CD-689A2652C8DF}" dt="2021-06-27T16:34:46.333" v="1344" actId="20577"/>
          <ac:spMkLst>
            <pc:docMk/>
            <pc:sldMk cId="0" sldId="815"/>
            <ac:spMk id="11272" creationId="{E48D473B-75AB-431C-97F9-460AB1F02F73}"/>
          </ac:spMkLst>
        </pc:spChg>
        <pc:spChg chg="mod">
          <ac:chgData name="Ralf Rapp" userId="0c705402afb1df23" providerId="LiveId" clId="{AB1FF871-0833-4F8B-B7CD-689A2652C8DF}" dt="2021-06-27T16:34:27.486" v="1341" actId="1038"/>
          <ac:spMkLst>
            <pc:docMk/>
            <pc:sldMk cId="0" sldId="815"/>
            <ac:spMk id="16389" creationId="{32303900-6B57-424B-AFD3-F8D316EAA3AC}"/>
          </ac:spMkLst>
        </pc:spChg>
      </pc:sldChg>
      <pc:sldChg chg="delSp modSp del mod ord modAnim">
        <pc:chgData name="Ralf Rapp" userId="0c705402afb1df23" providerId="LiveId" clId="{AB1FF871-0833-4F8B-B7CD-689A2652C8DF}" dt="2021-06-26T17:02:23.021" v="562" actId="2696"/>
        <pc:sldMkLst>
          <pc:docMk/>
          <pc:sldMk cId="0" sldId="816"/>
        </pc:sldMkLst>
        <pc:spChg chg="mod">
          <ac:chgData name="Ralf Rapp" userId="0c705402afb1df23" providerId="LiveId" clId="{AB1FF871-0833-4F8B-B7CD-689A2652C8DF}" dt="2021-06-26T16:47:09.748" v="300" actId="20577"/>
          <ac:spMkLst>
            <pc:docMk/>
            <pc:sldMk cId="0" sldId="816"/>
            <ac:spMk id="36867" creationId="{A9EF100D-8E0B-455A-B0C9-785A2DD7DCD9}"/>
          </ac:spMkLst>
        </pc:spChg>
        <pc:spChg chg="mod">
          <ac:chgData name="Ralf Rapp" userId="0c705402afb1df23" providerId="LiveId" clId="{AB1FF871-0833-4F8B-B7CD-689A2652C8DF}" dt="2021-06-26T16:47:31.917" v="333" actId="1038"/>
          <ac:spMkLst>
            <pc:docMk/>
            <pc:sldMk cId="0" sldId="816"/>
            <ac:spMk id="36869" creationId="{72243AA9-A13E-4988-BF3C-98A0F8492406}"/>
          </ac:spMkLst>
        </pc:spChg>
        <pc:spChg chg="mod">
          <ac:chgData name="Ralf Rapp" userId="0c705402afb1df23" providerId="LiveId" clId="{AB1FF871-0833-4F8B-B7CD-689A2652C8DF}" dt="2021-06-26T16:47:31.917" v="333" actId="1038"/>
          <ac:spMkLst>
            <pc:docMk/>
            <pc:sldMk cId="0" sldId="816"/>
            <ac:spMk id="36870" creationId="{39DD5984-6CDC-4745-982C-96E762871DE2}"/>
          </ac:spMkLst>
        </pc:spChg>
        <pc:spChg chg="mod">
          <ac:chgData name="Ralf Rapp" userId="0c705402afb1df23" providerId="LiveId" clId="{AB1FF871-0833-4F8B-B7CD-689A2652C8DF}" dt="2021-06-26T16:47:31.917" v="333" actId="1038"/>
          <ac:spMkLst>
            <pc:docMk/>
            <pc:sldMk cId="0" sldId="816"/>
            <ac:spMk id="36872" creationId="{8A2E09A2-9065-4332-BF19-F7467128E688}"/>
          </ac:spMkLst>
        </pc:spChg>
        <pc:spChg chg="mod">
          <ac:chgData name="Ralf Rapp" userId="0c705402afb1df23" providerId="LiveId" clId="{AB1FF871-0833-4F8B-B7CD-689A2652C8DF}" dt="2021-06-26T16:47:31.917" v="333" actId="1038"/>
          <ac:spMkLst>
            <pc:docMk/>
            <pc:sldMk cId="0" sldId="816"/>
            <ac:spMk id="36875" creationId="{1EFAC4F8-6621-45D0-A524-547A5A53B309}"/>
          </ac:spMkLst>
        </pc:spChg>
        <pc:spChg chg="mod">
          <ac:chgData name="Ralf Rapp" userId="0c705402afb1df23" providerId="LiveId" clId="{AB1FF871-0833-4F8B-B7CD-689A2652C8DF}" dt="2021-06-26T16:47:31.917" v="333" actId="1038"/>
          <ac:spMkLst>
            <pc:docMk/>
            <pc:sldMk cId="0" sldId="816"/>
            <ac:spMk id="36876" creationId="{730C5FFA-E0A5-4883-93E2-3121EF50F9CC}"/>
          </ac:spMkLst>
        </pc:spChg>
        <pc:grpChg chg="del">
          <ac:chgData name="Ralf Rapp" userId="0c705402afb1df23" providerId="LiveId" clId="{AB1FF871-0833-4F8B-B7CD-689A2652C8DF}" dt="2021-06-26T16:47:04.734" v="296" actId="21"/>
          <ac:grpSpMkLst>
            <pc:docMk/>
            <pc:sldMk cId="0" sldId="816"/>
            <ac:grpSpMk id="4" creationId="{1B6E0FCF-39DC-4836-B362-DF6C1A275920}"/>
          </ac:grpSpMkLst>
        </pc:grpChg>
        <pc:grpChg chg="mod">
          <ac:chgData name="Ralf Rapp" userId="0c705402afb1df23" providerId="LiveId" clId="{AB1FF871-0833-4F8B-B7CD-689A2652C8DF}" dt="2021-06-26T16:47:31.917" v="333" actId="1038"/>
          <ac:grpSpMkLst>
            <pc:docMk/>
            <pc:sldMk cId="0" sldId="816"/>
            <ac:grpSpMk id="5" creationId="{65260395-65CB-4B7A-B228-2C73956EAC52}"/>
          </ac:grpSpMkLst>
        </pc:grpChg>
        <pc:picChg chg="mod">
          <ac:chgData name="Ralf Rapp" userId="0c705402afb1df23" providerId="LiveId" clId="{AB1FF871-0833-4F8B-B7CD-689A2652C8DF}" dt="2021-06-26T16:47:31.917" v="333" actId="1038"/>
          <ac:picMkLst>
            <pc:docMk/>
            <pc:sldMk cId="0" sldId="816"/>
            <ac:picMk id="36868" creationId="{04D045EB-8D1B-46C6-8318-9DCDC2E1A66A}"/>
          </ac:picMkLst>
        </pc:picChg>
        <pc:cxnChg chg="mod">
          <ac:chgData name="Ralf Rapp" userId="0c705402afb1df23" providerId="LiveId" clId="{AB1FF871-0833-4F8B-B7CD-689A2652C8DF}" dt="2021-06-26T16:47:31.917" v="333" actId="1038"/>
          <ac:cxnSpMkLst>
            <pc:docMk/>
            <pc:sldMk cId="0" sldId="816"/>
            <ac:cxnSpMk id="36871" creationId="{869B1D5B-4268-4316-9A75-832AF66C31AD}"/>
          </ac:cxnSpMkLst>
        </pc:cxnChg>
      </pc:sldChg>
      <pc:sldChg chg="modSp mod ord">
        <pc:chgData name="Ralf Rapp" userId="0c705402afb1df23" providerId="LiveId" clId="{AB1FF871-0833-4F8B-B7CD-689A2652C8DF}" dt="2021-06-29T00:18:07.423" v="4472"/>
        <pc:sldMkLst>
          <pc:docMk/>
          <pc:sldMk cId="0" sldId="817"/>
        </pc:sldMkLst>
        <pc:spChg chg="mod">
          <ac:chgData name="Ralf Rapp" userId="0c705402afb1df23" providerId="LiveId" clId="{AB1FF871-0833-4F8B-B7CD-689A2652C8DF}" dt="2021-06-28T16:33:04.924" v="3268" actId="20577"/>
          <ac:spMkLst>
            <pc:docMk/>
            <pc:sldMk cId="0" sldId="817"/>
            <ac:spMk id="16387" creationId="{2047888F-B710-4D05-A3BE-A3F21E58A455}"/>
          </ac:spMkLst>
        </pc:spChg>
        <pc:spChg chg="mod">
          <ac:chgData name="Ralf Rapp" userId="0c705402afb1df23" providerId="LiveId" clId="{AB1FF871-0833-4F8B-B7CD-689A2652C8DF}" dt="2021-06-27T16:44:41.266" v="1505" actId="20577"/>
          <ac:spMkLst>
            <pc:docMk/>
            <pc:sldMk cId="0" sldId="817"/>
            <ac:spMk id="27650" creationId="{FBBE6F34-DD7A-46E8-A57B-8E35DC517AD6}"/>
          </ac:spMkLst>
        </pc:spChg>
        <pc:spChg chg="mod">
          <ac:chgData name="Ralf Rapp" userId="0c705402afb1df23" providerId="LiveId" clId="{AB1FF871-0833-4F8B-B7CD-689A2652C8DF}" dt="2021-06-28T01:02:52.361" v="3228" actId="20577"/>
          <ac:spMkLst>
            <pc:docMk/>
            <pc:sldMk cId="0" sldId="817"/>
            <ac:spMk id="27656" creationId="{A26F4137-100A-47A8-BFF7-899432254E86}"/>
          </ac:spMkLst>
        </pc:spChg>
      </pc:sldChg>
      <pc:sldChg chg="modSp mod">
        <pc:chgData name="Ralf Rapp" userId="0c705402afb1df23" providerId="LiveId" clId="{AB1FF871-0833-4F8B-B7CD-689A2652C8DF}" dt="2021-06-28T21:22:13.564" v="3987" actId="255"/>
        <pc:sldMkLst>
          <pc:docMk/>
          <pc:sldMk cId="0" sldId="818"/>
        </pc:sldMkLst>
        <pc:spChg chg="mod">
          <ac:chgData name="Ralf Rapp" userId="0c705402afb1df23" providerId="LiveId" clId="{AB1FF871-0833-4F8B-B7CD-689A2652C8DF}" dt="2021-06-28T00:59:17.420" v="3220" actId="20577"/>
          <ac:spMkLst>
            <pc:docMk/>
            <pc:sldMk cId="0" sldId="818"/>
            <ac:spMk id="35843" creationId="{C6EB1075-81B0-4277-B215-FDEE97DC5D3E}"/>
          </ac:spMkLst>
        </pc:spChg>
        <pc:spChg chg="mod">
          <ac:chgData name="Ralf Rapp" userId="0c705402afb1df23" providerId="LiveId" clId="{AB1FF871-0833-4F8B-B7CD-689A2652C8DF}" dt="2021-06-28T21:22:08.158" v="3986" actId="255"/>
          <ac:spMkLst>
            <pc:docMk/>
            <pc:sldMk cId="0" sldId="818"/>
            <ac:spMk id="35845" creationId="{21977CAE-4887-4F87-8789-993B38376F3B}"/>
          </ac:spMkLst>
        </pc:spChg>
        <pc:spChg chg="mod">
          <ac:chgData name="Ralf Rapp" userId="0c705402afb1df23" providerId="LiveId" clId="{AB1FF871-0833-4F8B-B7CD-689A2652C8DF}" dt="2021-06-28T21:22:13.564" v="3987" actId="255"/>
          <ac:spMkLst>
            <pc:docMk/>
            <pc:sldMk cId="0" sldId="818"/>
            <ac:spMk id="35846" creationId="{AC1DE20C-DBB7-4AB6-8FCD-176FEDD7F2AA}"/>
          </ac:spMkLst>
        </pc:spChg>
      </pc:sldChg>
      <pc:sldChg chg="del">
        <pc:chgData name="Ralf Rapp" userId="0c705402afb1df23" providerId="LiveId" clId="{AB1FF871-0833-4F8B-B7CD-689A2652C8DF}" dt="2021-06-28T21:12:17.992" v="3728" actId="2696"/>
        <pc:sldMkLst>
          <pc:docMk/>
          <pc:sldMk cId="0" sldId="819"/>
        </pc:sldMkLst>
      </pc:sldChg>
      <pc:sldChg chg="del">
        <pc:chgData name="Ralf Rapp" userId="0c705402afb1df23" providerId="LiveId" clId="{AB1FF871-0833-4F8B-B7CD-689A2652C8DF}" dt="2021-06-27T16:44:36.012" v="1501" actId="2696"/>
        <pc:sldMkLst>
          <pc:docMk/>
          <pc:sldMk cId="0" sldId="820"/>
        </pc:sldMkLst>
      </pc:sldChg>
      <pc:sldChg chg="del">
        <pc:chgData name="Ralf Rapp" userId="0c705402afb1df23" providerId="LiveId" clId="{AB1FF871-0833-4F8B-B7CD-689A2652C8DF}" dt="2021-06-28T21:12:30.427" v="3730" actId="2696"/>
        <pc:sldMkLst>
          <pc:docMk/>
          <pc:sldMk cId="0" sldId="821"/>
        </pc:sldMkLst>
      </pc:sldChg>
      <pc:sldChg chg="modSp mod">
        <pc:chgData name="Ralf Rapp" userId="0c705402afb1df23" providerId="LiveId" clId="{AB1FF871-0833-4F8B-B7CD-689A2652C8DF}" dt="2021-06-29T02:52:06.934" v="5149" actId="14100"/>
        <pc:sldMkLst>
          <pc:docMk/>
          <pc:sldMk cId="0" sldId="826"/>
        </pc:sldMkLst>
        <pc:spChg chg="mod">
          <ac:chgData name="Ralf Rapp" userId="0c705402afb1df23" providerId="LiveId" clId="{AB1FF871-0833-4F8B-B7CD-689A2652C8DF}" dt="2021-06-26T16:25:21.188" v="3" actId="20577"/>
          <ac:spMkLst>
            <pc:docMk/>
            <pc:sldMk cId="0" sldId="826"/>
            <ac:spMk id="11266" creationId="{C5125DB4-6B77-41E7-AA9D-F1AFD3C77DE0}"/>
          </ac:spMkLst>
        </pc:spChg>
        <pc:spChg chg="mod">
          <ac:chgData name="Ralf Rapp" userId="0c705402afb1df23" providerId="LiveId" clId="{AB1FF871-0833-4F8B-B7CD-689A2652C8DF}" dt="2021-06-29T02:52:06.934" v="5149" actId="14100"/>
          <ac:spMkLst>
            <pc:docMk/>
            <pc:sldMk cId="0" sldId="826"/>
            <ac:spMk id="12293" creationId="{3B5E6326-2256-4B20-BAA6-9427206FCEB0}"/>
          </ac:spMkLst>
        </pc:spChg>
      </pc:sldChg>
      <pc:sldChg chg="addSp modSp add mod modAnim">
        <pc:chgData name="Ralf Rapp" userId="0c705402afb1df23" providerId="LiveId" clId="{AB1FF871-0833-4F8B-B7CD-689A2652C8DF}" dt="2021-06-29T01:05:31.868" v="4802" actId="20577"/>
        <pc:sldMkLst>
          <pc:docMk/>
          <pc:sldMk cId="0" sldId="827"/>
        </pc:sldMkLst>
        <pc:spChg chg="add mod">
          <ac:chgData name="Ralf Rapp" userId="0c705402afb1df23" providerId="LiveId" clId="{AB1FF871-0833-4F8B-B7CD-689A2652C8DF}" dt="2021-06-29T00:47:47.205" v="4782" actId="1076"/>
          <ac:spMkLst>
            <pc:docMk/>
            <pc:sldMk cId="0" sldId="827"/>
            <ac:spMk id="4" creationId="{9C278169-0582-46A1-87EE-E11D0C42C119}"/>
          </ac:spMkLst>
        </pc:spChg>
        <pc:spChg chg="add mod">
          <ac:chgData name="Ralf Rapp" userId="0c705402afb1df23" providerId="LiveId" clId="{AB1FF871-0833-4F8B-B7CD-689A2652C8DF}" dt="2021-06-29T00:48:42.088" v="4784" actId="1037"/>
          <ac:spMkLst>
            <pc:docMk/>
            <pc:sldMk cId="0" sldId="827"/>
            <ac:spMk id="6" creationId="{ECA606A8-9F73-4C4C-98EA-C4D54BD687CC}"/>
          </ac:spMkLst>
        </pc:spChg>
        <pc:spChg chg="add mod">
          <ac:chgData name="Ralf Rapp" userId="0c705402afb1df23" providerId="LiveId" clId="{AB1FF871-0833-4F8B-B7CD-689A2652C8DF}" dt="2021-06-27T17:06:58.178" v="1606" actId="1038"/>
          <ac:spMkLst>
            <pc:docMk/>
            <pc:sldMk cId="0" sldId="827"/>
            <ac:spMk id="10" creationId="{BC7120EB-D7D7-4C17-AEEB-8D603C886F3E}"/>
          </ac:spMkLst>
        </pc:spChg>
        <pc:spChg chg="mod">
          <ac:chgData name="Ralf Rapp" userId="0c705402afb1df23" providerId="LiveId" clId="{AB1FF871-0833-4F8B-B7CD-689A2652C8DF}" dt="2021-06-28T00:58:40.543" v="3189" actId="20577"/>
          <ac:spMkLst>
            <pc:docMk/>
            <pc:sldMk cId="0" sldId="827"/>
            <ac:spMk id="30723" creationId="{FB9D1CA8-D414-42F5-A7CA-0B0B2FDDCB86}"/>
          </ac:spMkLst>
        </pc:spChg>
        <pc:spChg chg="mod">
          <ac:chgData name="Ralf Rapp" userId="0c705402afb1df23" providerId="LiveId" clId="{AB1FF871-0833-4F8B-B7CD-689A2652C8DF}" dt="2021-06-29T01:05:31.868" v="4802" actId="20577"/>
          <ac:spMkLst>
            <pc:docMk/>
            <pc:sldMk cId="0" sldId="827"/>
            <ac:spMk id="30724" creationId="{0507BC26-5179-47A6-9E4F-D4620EB02CA5}"/>
          </ac:spMkLst>
        </pc:spChg>
        <pc:spChg chg="mod">
          <ac:chgData name="Ralf Rapp" userId="0c705402afb1df23" providerId="LiveId" clId="{AB1FF871-0833-4F8B-B7CD-689A2652C8DF}" dt="2021-06-27T17:06:58.178" v="1606" actId="1038"/>
          <ac:spMkLst>
            <pc:docMk/>
            <pc:sldMk cId="0" sldId="827"/>
            <ac:spMk id="30725" creationId="{D4441DF3-914F-4FDB-A212-1108A9AE8D74}"/>
          </ac:spMkLst>
        </pc:spChg>
        <pc:spChg chg="mod">
          <ac:chgData name="Ralf Rapp" userId="0c705402afb1df23" providerId="LiveId" clId="{AB1FF871-0833-4F8B-B7CD-689A2652C8DF}" dt="2021-06-27T17:06:58.178" v="1606" actId="1038"/>
          <ac:spMkLst>
            <pc:docMk/>
            <pc:sldMk cId="0" sldId="827"/>
            <ac:spMk id="30726" creationId="{268F4D6A-C518-4670-9E68-928BCE2EE1B9}"/>
          </ac:spMkLst>
        </pc:spChg>
        <pc:grpChg chg="add mod">
          <ac:chgData name="Ralf Rapp" userId="0c705402afb1df23" providerId="LiveId" clId="{AB1FF871-0833-4F8B-B7CD-689A2652C8DF}" dt="2021-06-27T17:06:58.178" v="1606" actId="1038"/>
          <ac:grpSpMkLst>
            <pc:docMk/>
            <pc:sldMk cId="0" sldId="827"/>
            <ac:grpSpMk id="5" creationId="{69BE90C5-B637-4E0B-9A23-1B99EDC52F49}"/>
          </ac:grpSpMkLst>
        </pc:grpChg>
        <pc:grpChg chg="add mod">
          <ac:chgData name="Ralf Rapp" userId="0c705402afb1df23" providerId="LiveId" clId="{AB1FF871-0833-4F8B-B7CD-689A2652C8DF}" dt="2021-06-29T00:47:41.669" v="4781" actId="1076"/>
          <ac:grpSpMkLst>
            <pc:docMk/>
            <pc:sldMk cId="0" sldId="827"/>
            <ac:grpSpMk id="8" creationId="{D5BB7C26-614A-4B3A-9825-91484B73AE88}"/>
          </ac:grpSpMkLst>
        </pc:grpChg>
        <pc:picChg chg="mod">
          <ac:chgData name="Ralf Rapp" userId="0c705402afb1df23" providerId="LiveId" clId="{AB1FF871-0833-4F8B-B7CD-689A2652C8DF}" dt="2021-06-27T17:06:58.178" v="1606" actId="1038"/>
          <ac:picMkLst>
            <pc:docMk/>
            <pc:sldMk cId="0" sldId="827"/>
            <ac:picMk id="30722" creationId="{0CCABB44-8255-45DD-A6EF-120F7B0AA252}"/>
          </ac:picMkLst>
        </pc:picChg>
        <pc:cxnChg chg="add mod">
          <ac:chgData name="Ralf Rapp" userId="0c705402afb1df23" providerId="LiveId" clId="{AB1FF871-0833-4F8B-B7CD-689A2652C8DF}" dt="2021-06-29T00:48:13.710" v="4783" actId="1076"/>
          <ac:cxnSpMkLst>
            <pc:docMk/>
            <pc:sldMk cId="0" sldId="827"/>
            <ac:cxnSpMk id="3" creationId="{CAB8A83B-F2D2-405D-AE23-0AFF01479B80}"/>
          </ac:cxnSpMkLst>
        </pc:cxnChg>
      </pc:sldChg>
      <pc:sldChg chg="ord">
        <pc:chgData name="Ralf Rapp" userId="0c705402afb1df23" providerId="LiveId" clId="{AB1FF871-0833-4F8B-B7CD-689A2652C8DF}" dt="2021-06-29T00:18:16.976" v="4474"/>
        <pc:sldMkLst>
          <pc:docMk/>
          <pc:sldMk cId="0" sldId="828"/>
        </pc:sldMkLst>
      </pc:sldChg>
      <pc:sldChg chg="ord">
        <pc:chgData name="Ralf Rapp" userId="0c705402afb1df23" providerId="LiveId" clId="{AB1FF871-0833-4F8B-B7CD-689A2652C8DF}" dt="2021-06-26T16:42:33.845" v="200"/>
        <pc:sldMkLst>
          <pc:docMk/>
          <pc:sldMk cId="0" sldId="829"/>
        </pc:sldMkLst>
      </pc:sldChg>
      <pc:sldChg chg="modSp mod">
        <pc:chgData name="Ralf Rapp" userId="0c705402afb1df23" providerId="LiveId" clId="{AB1FF871-0833-4F8B-B7CD-689A2652C8DF}" dt="2021-06-28T16:37:07.934" v="3368" actId="1038"/>
        <pc:sldMkLst>
          <pc:docMk/>
          <pc:sldMk cId="0" sldId="834"/>
        </pc:sldMkLst>
        <pc:spChg chg="mod">
          <ac:chgData name="Ralf Rapp" userId="0c705402afb1df23" providerId="LiveId" clId="{AB1FF871-0833-4F8B-B7CD-689A2652C8DF}" dt="2021-06-28T00:58:52.086" v="3199" actId="20577"/>
          <ac:spMkLst>
            <pc:docMk/>
            <pc:sldMk cId="0" sldId="834"/>
            <ac:spMk id="32770" creationId="{FF7805C1-5381-44DC-B530-E01533912C2B}"/>
          </ac:spMkLst>
        </pc:spChg>
        <pc:spChg chg="mod">
          <ac:chgData name="Ralf Rapp" userId="0c705402afb1df23" providerId="LiveId" clId="{AB1FF871-0833-4F8B-B7CD-689A2652C8DF}" dt="2021-06-28T16:37:07.934" v="3368" actId="1038"/>
          <ac:spMkLst>
            <pc:docMk/>
            <pc:sldMk cId="0" sldId="834"/>
            <ac:spMk id="32777" creationId="{F0539085-C517-4B51-8BD0-6979BF2C3578}"/>
          </ac:spMkLst>
        </pc:spChg>
      </pc:sldChg>
      <pc:sldChg chg="addSp delSp modSp mod ord modAnim">
        <pc:chgData name="Ralf Rapp" userId="0c705402afb1df23" providerId="LiveId" clId="{AB1FF871-0833-4F8B-B7CD-689A2652C8DF}" dt="2021-06-29T00:37:43.885" v="4743"/>
        <pc:sldMkLst>
          <pc:docMk/>
          <pc:sldMk cId="0" sldId="835"/>
        </pc:sldMkLst>
        <pc:spChg chg="add mod">
          <ac:chgData name="Ralf Rapp" userId="0c705402afb1df23" providerId="LiveId" clId="{AB1FF871-0833-4F8B-B7CD-689A2652C8DF}" dt="2021-06-28T17:26:16.619" v="3719" actId="14100"/>
          <ac:spMkLst>
            <pc:docMk/>
            <pc:sldMk cId="0" sldId="835"/>
            <ac:spMk id="9" creationId="{73ACB005-AFDE-4740-9E45-832DA9494793}"/>
          </ac:spMkLst>
        </pc:spChg>
        <pc:spChg chg="add mod">
          <ac:chgData name="Ralf Rapp" userId="0c705402afb1df23" providerId="LiveId" clId="{AB1FF871-0833-4F8B-B7CD-689A2652C8DF}" dt="2021-06-28T17:25:08.677" v="3714" actId="1076"/>
          <ac:spMkLst>
            <pc:docMk/>
            <pc:sldMk cId="0" sldId="835"/>
            <ac:spMk id="13" creationId="{EE1840AD-96E1-4623-804E-52B09EF3139B}"/>
          </ac:spMkLst>
        </pc:spChg>
        <pc:spChg chg="mod">
          <ac:chgData name="Ralf Rapp" userId="0c705402afb1df23" providerId="LiveId" clId="{AB1FF871-0833-4F8B-B7CD-689A2652C8DF}" dt="2021-06-28T00:59:09.141" v="3214" actId="20577"/>
          <ac:spMkLst>
            <pc:docMk/>
            <pc:sldMk cId="0" sldId="835"/>
            <ac:spMk id="33794" creationId="{EA2320D5-62CD-4B08-8303-9422E451CE8D}"/>
          </ac:spMkLst>
        </pc:spChg>
        <pc:spChg chg="mod">
          <ac:chgData name="Ralf Rapp" userId="0c705402afb1df23" providerId="LiveId" clId="{AB1FF871-0833-4F8B-B7CD-689A2652C8DF}" dt="2021-06-28T17:25:10.847" v="3718" actId="1036"/>
          <ac:spMkLst>
            <pc:docMk/>
            <pc:sldMk cId="0" sldId="835"/>
            <ac:spMk id="33795" creationId="{EC23814B-653F-4AD8-96A1-DBAE747CAFA8}"/>
          </ac:spMkLst>
        </pc:spChg>
        <pc:picChg chg="add del mod">
          <ac:chgData name="Ralf Rapp" userId="0c705402afb1df23" providerId="LiveId" clId="{AB1FF871-0833-4F8B-B7CD-689A2652C8DF}" dt="2021-06-28T17:03:28.919" v="3416" actId="21"/>
          <ac:picMkLst>
            <pc:docMk/>
            <pc:sldMk cId="0" sldId="835"/>
            <ac:picMk id="3" creationId="{82ABD975-E6E3-4AB6-904C-54E56E659303}"/>
          </ac:picMkLst>
        </pc:picChg>
        <pc:picChg chg="add mod modCrop">
          <ac:chgData name="Ralf Rapp" userId="0c705402afb1df23" providerId="LiveId" clId="{AB1FF871-0833-4F8B-B7CD-689A2652C8DF}" dt="2021-06-28T17:22:56.728" v="3607" actId="1037"/>
          <ac:picMkLst>
            <pc:docMk/>
            <pc:sldMk cId="0" sldId="835"/>
            <ac:picMk id="5" creationId="{D3BA3963-EA4D-490F-B292-254EFFDEBF05}"/>
          </ac:picMkLst>
        </pc:picChg>
        <pc:picChg chg="add del mod">
          <ac:chgData name="Ralf Rapp" userId="0c705402afb1df23" providerId="LiveId" clId="{AB1FF871-0833-4F8B-B7CD-689A2652C8DF}" dt="2021-06-28T17:08:21.975" v="3426" actId="21"/>
          <ac:picMkLst>
            <pc:docMk/>
            <pc:sldMk cId="0" sldId="835"/>
            <ac:picMk id="7" creationId="{CD2C2109-0CF4-4A95-AF65-31A5C87EE896}"/>
          </ac:picMkLst>
        </pc:picChg>
        <pc:picChg chg="add mod">
          <ac:chgData name="Ralf Rapp" userId="0c705402afb1df23" providerId="LiveId" clId="{AB1FF871-0833-4F8B-B7CD-689A2652C8DF}" dt="2021-06-28T17:24:28.869" v="3710" actId="1076"/>
          <ac:picMkLst>
            <pc:docMk/>
            <pc:sldMk cId="0" sldId="835"/>
            <ac:picMk id="8" creationId="{65A46094-4027-49EA-B2FE-D198820DE8FD}"/>
          </ac:picMkLst>
        </pc:picChg>
        <pc:picChg chg="del">
          <ac:chgData name="Ralf Rapp" userId="0c705402afb1df23" providerId="LiveId" clId="{AB1FF871-0833-4F8B-B7CD-689A2652C8DF}" dt="2021-06-28T17:03:08.607" v="3413" actId="21"/>
          <ac:picMkLst>
            <pc:docMk/>
            <pc:sldMk cId="0" sldId="835"/>
            <ac:picMk id="33796" creationId="{251A7185-0695-49E2-B8A3-1BCF1C37D719}"/>
          </ac:picMkLst>
        </pc:picChg>
      </pc:sldChg>
      <pc:sldChg chg="addSp delSp modSp add mod">
        <pc:chgData name="Ralf Rapp" userId="0c705402afb1df23" providerId="LiveId" clId="{AB1FF871-0833-4F8B-B7CD-689A2652C8DF}" dt="2021-06-29T12:36:16.354" v="5268" actId="1036"/>
        <pc:sldMkLst>
          <pc:docMk/>
          <pc:sldMk cId="2075174376" sldId="836"/>
        </pc:sldMkLst>
        <pc:spChg chg="add mod">
          <ac:chgData name="Ralf Rapp" userId="0c705402afb1df23" providerId="LiveId" clId="{AB1FF871-0833-4F8B-B7CD-689A2652C8DF}" dt="2021-06-29T12:36:16.354" v="5268" actId="1036"/>
          <ac:spMkLst>
            <pc:docMk/>
            <pc:sldMk cId="2075174376" sldId="836"/>
            <ac:spMk id="6" creationId="{A0AB6725-81AF-4670-813C-97DC8831F94F}"/>
          </ac:spMkLst>
        </pc:spChg>
        <pc:spChg chg="mod">
          <ac:chgData name="Ralf Rapp" userId="0c705402afb1df23" providerId="LiveId" clId="{AB1FF871-0833-4F8B-B7CD-689A2652C8DF}" dt="2021-06-28T00:58:46.304" v="3193" actId="20577"/>
          <ac:spMkLst>
            <pc:docMk/>
            <pc:sldMk cId="2075174376" sldId="836"/>
            <ac:spMk id="33794" creationId="{EA2320D5-62CD-4B08-8303-9422E451CE8D}"/>
          </ac:spMkLst>
        </pc:spChg>
        <pc:spChg chg="mod">
          <ac:chgData name="Ralf Rapp" userId="0c705402afb1df23" providerId="LiveId" clId="{AB1FF871-0833-4F8B-B7CD-689A2652C8DF}" dt="2021-06-28T16:36:39.934" v="3359" actId="2710"/>
          <ac:spMkLst>
            <pc:docMk/>
            <pc:sldMk cId="2075174376" sldId="836"/>
            <ac:spMk id="33795" creationId="{EC23814B-653F-4AD8-96A1-DBAE747CAFA8}"/>
          </ac:spMkLst>
        </pc:spChg>
        <pc:picChg chg="add mod">
          <ac:chgData name="Ralf Rapp" userId="0c705402afb1df23" providerId="LiveId" clId="{AB1FF871-0833-4F8B-B7CD-689A2652C8DF}" dt="2021-06-26T17:15:31.766" v="810" actId="1037"/>
          <ac:picMkLst>
            <pc:docMk/>
            <pc:sldMk cId="2075174376" sldId="836"/>
            <ac:picMk id="3" creationId="{33395890-34FF-4FC3-A7FA-08C0118A4585}"/>
          </ac:picMkLst>
        </pc:picChg>
        <pc:picChg chg="add mod">
          <ac:chgData name="Ralf Rapp" userId="0c705402afb1df23" providerId="LiveId" clId="{AB1FF871-0833-4F8B-B7CD-689A2652C8DF}" dt="2021-06-26T17:15:23.242" v="809" actId="14100"/>
          <ac:picMkLst>
            <pc:docMk/>
            <pc:sldMk cId="2075174376" sldId="836"/>
            <ac:picMk id="5" creationId="{04EA98A6-520E-446B-B4DE-D45948EE2AF8}"/>
          </ac:picMkLst>
        </pc:picChg>
        <pc:picChg chg="del">
          <ac:chgData name="Ralf Rapp" userId="0c705402afb1df23" providerId="LiveId" clId="{AB1FF871-0833-4F8B-B7CD-689A2652C8DF}" dt="2021-06-26T17:10:16.726" v="673" actId="21"/>
          <ac:picMkLst>
            <pc:docMk/>
            <pc:sldMk cId="2075174376" sldId="836"/>
            <ac:picMk id="33796" creationId="{251A7185-0695-49E2-B8A3-1BCF1C37D719}"/>
          </ac:picMkLst>
        </pc:picChg>
      </pc:sldChg>
      <pc:sldChg chg="new del">
        <pc:chgData name="Ralf Rapp" userId="0c705402afb1df23" providerId="LiveId" clId="{AB1FF871-0833-4F8B-B7CD-689A2652C8DF}" dt="2021-06-26T16:27:34.175" v="97" actId="680"/>
        <pc:sldMkLst>
          <pc:docMk/>
          <pc:sldMk cId="4026576747" sldId="836"/>
        </pc:sldMkLst>
      </pc:sldChg>
      <pc:sldChg chg="add del">
        <pc:chgData name="Ralf Rapp" userId="0c705402afb1df23" providerId="LiveId" clId="{AB1FF871-0833-4F8B-B7CD-689A2652C8DF}" dt="2021-06-26T17:02:26.164" v="563" actId="2696"/>
        <pc:sldMkLst>
          <pc:docMk/>
          <pc:sldMk cId="4152979706" sldId="836"/>
        </pc:sldMkLst>
      </pc:sldChg>
      <pc:sldChg chg="add del">
        <pc:chgData name="Ralf Rapp" userId="0c705402afb1df23" providerId="LiveId" clId="{AB1FF871-0833-4F8B-B7CD-689A2652C8DF}" dt="2021-06-26T17:02:21.290" v="561" actId="2696"/>
        <pc:sldMkLst>
          <pc:docMk/>
          <pc:sldMk cId="1521698553" sldId="837"/>
        </pc:sldMkLst>
      </pc:sldChg>
      <pc:sldChg chg="modSp mod">
        <pc:chgData name="Ralf Rapp" userId="0c705402afb1df23" providerId="LiveId" clId="{AB1FF871-0833-4F8B-B7CD-689A2652C8DF}" dt="2021-06-28T16:38:57.861" v="3406" actId="20577"/>
        <pc:sldMkLst>
          <pc:docMk/>
          <pc:sldMk cId="1529449843" sldId="837"/>
        </pc:sldMkLst>
        <pc:spChg chg="mod">
          <ac:chgData name="Ralf Rapp" userId="0c705402afb1df23" providerId="LiveId" clId="{AB1FF871-0833-4F8B-B7CD-689A2652C8DF}" dt="2021-06-28T16:38:57.861" v="3406" actId="20577"/>
          <ac:spMkLst>
            <pc:docMk/>
            <pc:sldMk cId="1529449843" sldId="837"/>
            <ac:spMk id="16387" creationId="{326D1AE6-3B1F-4847-B1C8-CFDB5F430EFB}"/>
          </ac:spMkLst>
        </pc:spChg>
        <pc:spChg chg="mod">
          <ac:chgData name="Ralf Rapp" userId="0c705402afb1df23" providerId="LiveId" clId="{AB1FF871-0833-4F8B-B7CD-689A2652C8DF}" dt="2021-06-28T00:55:52.464" v="3076" actId="1037"/>
          <ac:spMkLst>
            <pc:docMk/>
            <pc:sldMk cId="1529449843" sldId="837"/>
            <ac:spMk id="38914" creationId="{3EC77F3C-3CA1-4030-907F-30A86ED848F4}"/>
          </ac:spMkLst>
        </pc:spChg>
      </pc:sldChg>
      <pc:sldChg chg="modSp add mod modAnim">
        <pc:chgData name="Ralf Rapp" userId="0c705402afb1df23" providerId="LiveId" clId="{AB1FF871-0833-4F8B-B7CD-689A2652C8DF}" dt="2021-06-29T12:29:34.154" v="5240" actId="14100"/>
        <pc:sldMkLst>
          <pc:docMk/>
          <pc:sldMk cId="1929856989" sldId="838"/>
        </pc:sldMkLst>
        <pc:spChg chg="mod">
          <ac:chgData name="Ralf Rapp" userId="0c705402afb1df23" providerId="LiveId" clId="{AB1FF871-0833-4F8B-B7CD-689A2652C8DF}" dt="2021-06-29T12:29:34.154" v="5240" actId="14100"/>
          <ac:spMkLst>
            <pc:docMk/>
            <pc:sldMk cId="1929856989" sldId="838"/>
            <ac:spMk id="5" creationId="{15FAA5BC-532C-4881-96A3-547C2328CF15}"/>
          </ac:spMkLst>
        </pc:spChg>
        <pc:spChg chg="mod">
          <ac:chgData name="Ralf Rapp" userId="0c705402afb1df23" providerId="LiveId" clId="{AB1FF871-0833-4F8B-B7CD-689A2652C8DF}" dt="2021-06-29T12:29:28.089" v="5239" actId="20577"/>
          <ac:spMkLst>
            <pc:docMk/>
            <pc:sldMk cId="1929856989" sldId="838"/>
            <ac:spMk id="12290" creationId="{6E762F4E-443A-422C-B53C-AD6DED87CE87}"/>
          </ac:spMkLst>
        </pc:spChg>
      </pc:sldChg>
      <pc:sldChg chg="modSp add mod modAnim">
        <pc:chgData name="Ralf Rapp" userId="0c705402afb1df23" providerId="LiveId" clId="{AB1FF871-0833-4F8B-B7CD-689A2652C8DF}" dt="2021-06-29T12:30:11.068" v="5267" actId="14100"/>
        <pc:sldMkLst>
          <pc:docMk/>
          <pc:sldMk cId="3602595824" sldId="839"/>
        </pc:sldMkLst>
        <pc:spChg chg="mod">
          <ac:chgData name="Ralf Rapp" userId="0c705402afb1df23" providerId="LiveId" clId="{AB1FF871-0833-4F8B-B7CD-689A2652C8DF}" dt="2021-06-29T12:30:11.068" v="5267" actId="14100"/>
          <ac:spMkLst>
            <pc:docMk/>
            <pc:sldMk cId="3602595824" sldId="839"/>
            <ac:spMk id="5" creationId="{15FAA5BC-532C-4881-96A3-547C2328CF15}"/>
          </ac:spMkLst>
        </pc:spChg>
        <pc:spChg chg="mod">
          <ac:chgData name="Ralf Rapp" userId="0c705402afb1df23" providerId="LiveId" clId="{AB1FF871-0833-4F8B-B7CD-689A2652C8DF}" dt="2021-06-29T12:29:44.432" v="5259" actId="20577"/>
          <ac:spMkLst>
            <pc:docMk/>
            <pc:sldMk cId="3602595824" sldId="839"/>
            <ac:spMk id="12290" creationId="{6E762F4E-443A-422C-B53C-AD6DED87CE87}"/>
          </ac:spMkLst>
        </pc:spChg>
      </pc:sldChg>
      <pc:sldMasterChg chg="del delSldLayout">
        <pc:chgData name="Ralf Rapp" userId="0c705402afb1df23" providerId="LiveId" clId="{AB1FF871-0833-4F8B-B7CD-689A2652C8DF}" dt="2021-06-26T17:02:23.021" v="562" actId="2696"/>
        <pc:sldMasterMkLst>
          <pc:docMk/>
          <pc:sldMasterMk cId="0" sldId="2147488800"/>
        </pc:sldMasterMkLst>
        <pc:sldLayoutChg chg="del">
          <pc:chgData name="Ralf Rapp" userId="0c705402afb1df23" providerId="LiveId" clId="{AB1FF871-0833-4F8B-B7CD-689A2652C8DF}" dt="2021-06-26T17:02:23.021" v="562" actId="2696"/>
          <pc:sldLayoutMkLst>
            <pc:docMk/>
            <pc:sldMasterMk cId="0" sldId="2147488800"/>
            <pc:sldLayoutMk cId="3819739589" sldId="2147490408"/>
          </pc:sldLayoutMkLst>
        </pc:sldLayoutChg>
        <pc:sldLayoutChg chg="del">
          <pc:chgData name="Ralf Rapp" userId="0c705402afb1df23" providerId="LiveId" clId="{AB1FF871-0833-4F8B-B7CD-689A2652C8DF}" dt="2021-06-26T17:02:23.021" v="562" actId="2696"/>
          <pc:sldLayoutMkLst>
            <pc:docMk/>
            <pc:sldMasterMk cId="0" sldId="2147488800"/>
            <pc:sldLayoutMk cId="2597669902" sldId="2147490409"/>
          </pc:sldLayoutMkLst>
        </pc:sldLayoutChg>
        <pc:sldLayoutChg chg="del">
          <pc:chgData name="Ralf Rapp" userId="0c705402afb1df23" providerId="LiveId" clId="{AB1FF871-0833-4F8B-B7CD-689A2652C8DF}" dt="2021-06-26T17:02:23.021" v="562" actId="2696"/>
          <pc:sldLayoutMkLst>
            <pc:docMk/>
            <pc:sldMasterMk cId="0" sldId="2147488800"/>
            <pc:sldLayoutMk cId="3241629665" sldId="2147490410"/>
          </pc:sldLayoutMkLst>
        </pc:sldLayoutChg>
        <pc:sldLayoutChg chg="del">
          <pc:chgData name="Ralf Rapp" userId="0c705402afb1df23" providerId="LiveId" clId="{AB1FF871-0833-4F8B-B7CD-689A2652C8DF}" dt="2021-06-26T17:02:23.021" v="562" actId="2696"/>
          <pc:sldLayoutMkLst>
            <pc:docMk/>
            <pc:sldMasterMk cId="0" sldId="2147488800"/>
            <pc:sldLayoutMk cId="2309622427" sldId="2147490411"/>
          </pc:sldLayoutMkLst>
        </pc:sldLayoutChg>
        <pc:sldLayoutChg chg="del">
          <pc:chgData name="Ralf Rapp" userId="0c705402afb1df23" providerId="LiveId" clId="{AB1FF871-0833-4F8B-B7CD-689A2652C8DF}" dt="2021-06-26T17:02:23.021" v="562" actId="2696"/>
          <pc:sldLayoutMkLst>
            <pc:docMk/>
            <pc:sldMasterMk cId="0" sldId="2147488800"/>
            <pc:sldLayoutMk cId="1354931144" sldId="2147490412"/>
          </pc:sldLayoutMkLst>
        </pc:sldLayoutChg>
        <pc:sldLayoutChg chg="del">
          <pc:chgData name="Ralf Rapp" userId="0c705402afb1df23" providerId="LiveId" clId="{AB1FF871-0833-4F8B-B7CD-689A2652C8DF}" dt="2021-06-26T17:02:23.021" v="562" actId="2696"/>
          <pc:sldLayoutMkLst>
            <pc:docMk/>
            <pc:sldMasterMk cId="0" sldId="2147488800"/>
            <pc:sldLayoutMk cId="3744251685" sldId="2147490413"/>
          </pc:sldLayoutMkLst>
        </pc:sldLayoutChg>
        <pc:sldLayoutChg chg="del">
          <pc:chgData name="Ralf Rapp" userId="0c705402afb1df23" providerId="LiveId" clId="{AB1FF871-0833-4F8B-B7CD-689A2652C8DF}" dt="2021-06-26T17:02:23.021" v="562" actId="2696"/>
          <pc:sldLayoutMkLst>
            <pc:docMk/>
            <pc:sldMasterMk cId="0" sldId="2147488800"/>
            <pc:sldLayoutMk cId="4043486608" sldId="2147490414"/>
          </pc:sldLayoutMkLst>
        </pc:sldLayoutChg>
        <pc:sldLayoutChg chg="del">
          <pc:chgData name="Ralf Rapp" userId="0c705402afb1df23" providerId="LiveId" clId="{AB1FF871-0833-4F8B-B7CD-689A2652C8DF}" dt="2021-06-26T17:02:23.021" v="562" actId="2696"/>
          <pc:sldLayoutMkLst>
            <pc:docMk/>
            <pc:sldMasterMk cId="0" sldId="2147488800"/>
            <pc:sldLayoutMk cId="460074667" sldId="2147490415"/>
          </pc:sldLayoutMkLst>
        </pc:sldLayoutChg>
        <pc:sldLayoutChg chg="del">
          <pc:chgData name="Ralf Rapp" userId="0c705402afb1df23" providerId="LiveId" clId="{AB1FF871-0833-4F8B-B7CD-689A2652C8DF}" dt="2021-06-26T17:02:23.021" v="562" actId="2696"/>
          <pc:sldLayoutMkLst>
            <pc:docMk/>
            <pc:sldMasterMk cId="0" sldId="2147488800"/>
            <pc:sldLayoutMk cId="4180645100" sldId="2147490416"/>
          </pc:sldLayoutMkLst>
        </pc:sldLayoutChg>
        <pc:sldLayoutChg chg="del">
          <pc:chgData name="Ralf Rapp" userId="0c705402afb1df23" providerId="LiveId" clId="{AB1FF871-0833-4F8B-B7CD-689A2652C8DF}" dt="2021-06-26T17:02:23.021" v="562" actId="2696"/>
          <pc:sldLayoutMkLst>
            <pc:docMk/>
            <pc:sldMasterMk cId="0" sldId="2147488800"/>
            <pc:sldLayoutMk cId="3153399479" sldId="2147490417"/>
          </pc:sldLayoutMkLst>
        </pc:sldLayoutChg>
        <pc:sldLayoutChg chg="del">
          <pc:chgData name="Ralf Rapp" userId="0c705402afb1df23" providerId="LiveId" clId="{AB1FF871-0833-4F8B-B7CD-689A2652C8DF}" dt="2021-06-26T17:02:23.021" v="562" actId="2696"/>
          <pc:sldLayoutMkLst>
            <pc:docMk/>
            <pc:sldMasterMk cId="0" sldId="2147488800"/>
            <pc:sldLayoutMk cId="3762654883" sldId="2147490418"/>
          </pc:sldLayoutMkLst>
        </pc:sldLayoutChg>
        <pc:sldLayoutChg chg="del">
          <pc:chgData name="Ralf Rapp" userId="0c705402afb1df23" providerId="LiveId" clId="{AB1FF871-0833-4F8B-B7CD-689A2652C8DF}" dt="2021-06-26T17:02:23.021" v="562" actId="2696"/>
          <pc:sldLayoutMkLst>
            <pc:docMk/>
            <pc:sldMasterMk cId="0" sldId="2147488800"/>
            <pc:sldLayoutMk cId="3294319876" sldId="2147490419"/>
          </pc:sldLayoutMkLst>
        </pc:sldLayoutChg>
        <pc:sldLayoutChg chg="del">
          <pc:chgData name="Ralf Rapp" userId="0c705402afb1df23" providerId="LiveId" clId="{AB1FF871-0833-4F8B-B7CD-689A2652C8DF}" dt="2021-06-26T17:02:23.021" v="562" actId="2696"/>
          <pc:sldLayoutMkLst>
            <pc:docMk/>
            <pc:sldMasterMk cId="0" sldId="2147488800"/>
            <pc:sldLayoutMk cId="2104674633" sldId="214749042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855C1C6-80A9-4767-8ABD-0CA2A30DADA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r>
              <a:rPr lang="en-US" altLang="he-IL"/>
              <a:t>Ralf Rapp</a:t>
            </a:r>
          </a:p>
          <a:p>
            <a:pPr>
              <a:defRPr/>
            </a:pPr>
            <a:endParaRPr lang="en-US" altLang="he-IL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3050CA0-7926-4F7D-BBB9-7F14ED1E6A3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fld id="{200C849A-4E85-4837-BD49-AFD99FD0B9B1}" type="datetime1">
              <a:rPr lang="en-US"/>
              <a:pPr>
                <a:defRPr/>
              </a:pPr>
              <a:t>11/16/2021</a:t>
            </a:fld>
            <a:endParaRPr lang="en-US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0CFA2AF4-F21F-423F-BC35-AA389FB4940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r>
              <a:rPr lang="en-US" altLang="he-IL"/>
              <a:t>RHIC II</a:t>
            </a: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CFA7E9AD-6B24-47B1-A6B8-270FDB945D6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424B482-6998-4C15-8F28-39FB5E985032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>
            <a:extLst>
              <a:ext uri="{FF2B5EF4-FFF2-40B4-BE49-F238E27FC236}">
                <a16:creationId xmlns:a16="http://schemas.microsoft.com/office/drawing/2014/main" id="{4AC2F0E6-4BC4-45BF-B172-4A51015DED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1" name="Rectangle 9">
            <a:extLst>
              <a:ext uri="{FF2B5EF4-FFF2-40B4-BE49-F238E27FC236}">
                <a16:creationId xmlns:a16="http://schemas.microsoft.com/office/drawing/2014/main" id="{3BBA7F9D-6EA6-436E-B831-7E4EF3DF6636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841375" y="722313"/>
            <a:ext cx="5213350" cy="3609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7CD95537-4FEA-45F9-A572-3C180637565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570413"/>
            <a:ext cx="5053013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noProof="0"/>
              <a:t>Click to edit Master text styles</a:t>
            </a:r>
          </a:p>
          <a:p>
            <a:pPr lvl="1"/>
            <a:r>
              <a:rPr lang="en-US" altLang="he-IL" noProof="0"/>
              <a:t>Second level</a:t>
            </a:r>
          </a:p>
          <a:p>
            <a:pPr lvl="2"/>
            <a:r>
              <a:rPr lang="en-US" altLang="he-IL" noProof="0"/>
              <a:t>Third level</a:t>
            </a:r>
          </a:p>
          <a:p>
            <a:pPr lvl="3"/>
            <a:r>
              <a:rPr lang="en-US" altLang="he-IL" noProof="0"/>
              <a:t>Fourth level</a:t>
            </a:r>
          </a:p>
          <a:p>
            <a:pPr lvl="4"/>
            <a:r>
              <a:rPr lang="en-US" altLang="he-IL" noProof="0"/>
              <a:t>Fifth level</a:t>
            </a:r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ED34D158-3B02-4538-9AE3-E538B989250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fld id="{7DF65298-8D72-458A-8408-1B1D585852EC}" type="datetime1">
              <a:rPr lang="en-US"/>
              <a:pPr>
                <a:defRPr/>
              </a:pPr>
              <a:t>11/16/2021</a:t>
            </a:fld>
            <a:endParaRPr lang="en-US" altLang="en-US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308F44DA-3AD2-4815-A3EA-17D3EC1EAA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12F84E50-5D29-4BE7-97A8-EC1A1F76F4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5675A0D-0E5F-42CE-A360-D49B9E966A07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 (Hebrew)" charset="-79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 (Hebrew)" charset="-79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 (Hebrew)" charset="-79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 (Hebrew)" charset="-79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 (Hebrew)" charset="-79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1">
            <a:extLst>
              <a:ext uri="{FF2B5EF4-FFF2-40B4-BE49-F238E27FC236}">
                <a16:creationId xmlns:a16="http://schemas.microsoft.com/office/drawing/2014/main" id="{58C4694A-AB64-43AB-AB68-DFBD2FCFC92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fld id="{BEC943B7-7A60-4A1E-88E9-A65A2DB901B9}" type="datetime1">
              <a:rPr kumimoji="0"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11/16/2021</a:t>
            </a:fld>
            <a:endParaRPr kumimoji="0"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13">
            <a:extLst>
              <a:ext uri="{FF2B5EF4-FFF2-40B4-BE49-F238E27FC236}">
                <a16:creationId xmlns:a16="http://schemas.microsoft.com/office/drawing/2014/main" id="{594ADD36-507A-4157-957B-3B72441ADD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fld id="{F9179799-B567-48F3-ADD7-5B34B1924F12}" type="slidenum">
              <a:rPr kumimoji="0"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</a:t>
            </a:fld>
            <a:endParaRPr kumimoji="0"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E3A0AD74-6792-41A1-B024-356AFC895B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289AE77D-3E80-49EB-84A5-AE28178B95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>
            <a:extLst>
              <a:ext uri="{FF2B5EF4-FFF2-40B4-BE49-F238E27FC236}">
                <a16:creationId xmlns:a16="http://schemas.microsoft.com/office/drawing/2014/main" id="{BDE25632-9B7E-41F2-9ED3-DBF21BCF9F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fld id="{5B74341B-6475-4CAF-8B48-B75845CC5A25}" type="slidenum">
              <a:rPr kumimoji="0" lang="en-US" altLang="en-US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kumimoji="0"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9F415E9C-6821-4F1C-926A-01CDAADE48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B3BDC733-DE27-488B-8A4E-4B87CCC7E1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 charset="0"/>
            </a:endParaRPr>
          </a:p>
        </p:txBody>
      </p:sp>
      <p:sp>
        <p:nvSpPr>
          <p:cNvPr id="14341" name="Date Placeholder 5">
            <a:extLst>
              <a:ext uri="{FF2B5EF4-FFF2-40B4-BE49-F238E27FC236}">
                <a16:creationId xmlns:a16="http://schemas.microsoft.com/office/drawing/2014/main" id="{3640E7EB-531C-4CFF-9B3D-5409F0954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fld id="{A6A03781-C435-41C6-AE17-AE380C51E148}" type="datetime1">
              <a:rPr kumimoji="0" lang="en-US" altLang="en-US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11/16/2021</a:t>
            </a:fld>
            <a:endParaRPr kumimoji="0"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3">
            <a:extLst>
              <a:ext uri="{FF2B5EF4-FFF2-40B4-BE49-F238E27FC236}">
                <a16:creationId xmlns:a16="http://schemas.microsoft.com/office/drawing/2014/main" id="{38E5A30C-ABF5-4C23-8033-8974FBA515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91C0C8-FC20-4541-9370-96691573CF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677E0EB-DED2-4AB4-916F-4108C4C237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46617EE2-74FE-47F9-AD3C-ACB0EAED8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 charset="0"/>
            </a:endParaRPr>
          </a:p>
        </p:txBody>
      </p:sp>
      <p:sp>
        <p:nvSpPr>
          <p:cNvPr id="39941" name="Date Placeholder 5">
            <a:extLst>
              <a:ext uri="{FF2B5EF4-FFF2-40B4-BE49-F238E27FC236}">
                <a16:creationId xmlns:a16="http://schemas.microsoft.com/office/drawing/2014/main" id="{5B3CCCDE-7BD2-4B52-A35B-B87534E921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50A7D1-46E6-4195-9711-9914336891CE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11/16/2021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289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>
            <a:extLst>
              <a:ext uri="{FF2B5EF4-FFF2-40B4-BE49-F238E27FC236}">
                <a16:creationId xmlns:a16="http://schemas.microsoft.com/office/drawing/2014/main" id="{BDE25632-9B7E-41F2-9ED3-DBF21BCF9F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fld id="{5B74341B-6475-4CAF-8B48-B75845CC5A25}" type="slidenum">
              <a:rPr kumimoji="0" lang="en-US" altLang="en-US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kumimoji="0"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9F415E9C-6821-4F1C-926A-01CDAADE48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B3BDC733-DE27-488B-8A4E-4B87CCC7E1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 charset="0"/>
            </a:endParaRPr>
          </a:p>
        </p:txBody>
      </p:sp>
      <p:sp>
        <p:nvSpPr>
          <p:cNvPr id="14341" name="Date Placeholder 5">
            <a:extLst>
              <a:ext uri="{FF2B5EF4-FFF2-40B4-BE49-F238E27FC236}">
                <a16:creationId xmlns:a16="http://schemas.microsoft.com/office/drawing/2014/main" id="{3640E7EB-531C-4CFF-9B3D-5409F0954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fld id="{A6A03781-C435-41C6-AE17-AE380C51E148}" type="datetime1">
              <a:rPr kumimoji="0" lang="en-US" altLang="en-US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11/16/2021</a:t>
            </a:fld>
            <a:endParaRPr kumimoji="0"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51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99B54193-22D7-4036-B2DC-DAB6FEFE06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708150"/>
            <a:ext cx="9909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rc 3">
            <a:extLst>
              <a:ext uri="{FF2B5EF4-FFF2-40B4-BE49-F238E27FC236}">
                <a16:creationId xmlns:a16="http://schemas.microsoft.com/office/drawing/2014/main" id="{3D6ECA4C-C250-4507-A354-D017408DAEA3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3136900" cy="601821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971800" y="427038"/>
            <a:ext cx="6932613" cy="1524000"/>
          </a:xfrm>
        </p:spPr>
        <p:txBody>
          <a:bodyPr anchor="b"/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en-US" altLang="he-IL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250" y="1752600"/>
            <a:ext cx="4953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 altLang="he-IL"/>
              <a:t>Click to edit Master subtitle style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683F42-D7F7-4EDD-8DD4-892490EADA2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302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hlink"/>
                </a:solidFill>
                <a:latin typeface="Arial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74E42B4-6136-4588-AC53-7C621E0FE7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879850" y="62484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hlink"/>
                </a:solidFill>
                <a:latin typeface="Arial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568B14E-D4E4-4CB7-B0DA-294603CB27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5946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7411E50-38A6-4244-BDA5-B2E30E810E8B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273786"/>
      </p:ext>
    </p:extLst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2567341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28600"/>
            <a:ext cx="2476500" cy="662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7277100" cy="662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7919884"/>
      </p:ext>
    </p:extLst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750837"/>
      </p:ext>
    </p:extLst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0415483"/>
      </p:ext>
    </p:extLst>
  </p:cSld>
  <p:clrMapOvr>
    <a:masterClrMapping/>
  </p:clrMapOvr>
  <p:transition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EBE29DA7-6F74-4C6B-8BEB-BE5EE17DF19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708150"/>
            <a:ext cx="9909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rc 3">
            <a:extLst>
              <a:ext uri="{FF2B5EF4-FFF2-40B4-BE49-F238E27FC236}">
                <a16:creationId xmlns:a16="http://schemas.microsoft.com/office/drawing/2014/main" id="{76F65FD6-DFEB-44A6-B19F-ABDB0BB1D6D3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3136900" cy="601821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971800" y="427038"/>
            <a:ext cx="6932613" cy="1524000"/>
          </a:xfrm>
        </p:spPr>
        <p:txBody>
          <a:bodyPr anchor="b"/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en-US" altLang="he-IL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250" y="1752600"/>
            <a:ext cx="4953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 altLang="he-IL"/>
              <a:t>Click to edit Master subtitle style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A5F401-388F-4F8E-96AC-C333FE06D4D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302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9966"/>
                </a:solidFill>
                <a:latin typeface="Arial" charset="0"/>
                <a:cs typeface="Times New Roman (Hebrew)" charset="-79"/>
              </a:defRPr>
            </a:lvl1pPr>
          </a:lstStyle>
          <a:p>
            <a:pPr>
              <a:defRPr/>
            </a:pPr>
            <a:r>
              <a:rPr lang="en-US"/>
              <a:t>Ralf Rapp</a:t>
            </a: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D9FF0B6-7672-4BE7-94D6-999CF7AF03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879850" y="62484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9966"/>
                </a:solidFill>
                <a:latin typeface="Arial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0698267-C742-4B09-B7C2-674C9050B6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5946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996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FD5AF3-7E2D-48F3-82FC-C17C8401AEAF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433"/>
      </p:ext>
    </p:extLst>
  </p:cSld>
  <p:clrMapOvr>
    <a:masterClrMapping/>
  </p:clrMapOvr>
  <p:transition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853472"/>
      </p:ext>
    </p:extLst>
  </p:cSld>
  <p:clrMapOvr>
    <a:masterClrMapping/>
  </p:clrMapOvr>
  <p:transition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7813552"/>
      </p:ext>
    </p:extLst>
  </p:cSld>
  <p:clrMapOvr>
    <a:masterClrMapping/>
  </p:clrMapOvr>
  <p:transition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1256398"/>
      </p:ext>
    </p:extLst>
  </p:cSld>
  <p:clrMapOvr>
    <a:masterClrMapping/>
  </p:clrMapOvr>
  <p:transition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4422015"/>
      </p:ext>
    </p:extLst>
  </p:cSld>
  <p:clrMapOvr>
    <a:masterClrMapping/>
  </p:clrMapOvr>
  <p:transition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4913261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5127612"/>
      </p:ext>
    </p:extLst>
  </p:cSld>
  <p:clrMapOvr>
    <a:masterClrMapping/>
  </p:clrMapOvr>
  <p:transition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94600"/>
      </p:ext>
    </p:extLst>
  </p:cSld>
  <p:clrMapOvr>
    <a:masterClrMapping/>
  </p:clrMapOvr>
  <p:transition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0299658"/>
      </p:ext>
    </p:extLst>
  </p:cSld>
  <p:clrMapOvr>
    <a:masterClrMapping/>
  </p:clrMapOvr>
  <p:transition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77948"/>
      </p:ext>
    </p:extLst>
  </p:cSld>
  <p:clrMapOvr>
    <a:masterClrMapping/>
  </p:clrMapOvr>
  <p:transition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5371134"/>
      </p:ext>
    </p:extLst>
  </p:cSld>
  <p:clrMapOvr>
    <a:masterClrMapping/>
  </p:clrMapOvr>
  <p:transition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28600"/>
            <a:ext cx="2476500" cy="662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7277100" cy="662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913959"/>
      </p:ext>
    </p:extLst>
  </p:cSld>
  <p:clrMapOvr>
    <a:masterClrMapping/>
  </p:clrMapOvr>
  <p:transition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312000"/>
      </p:ext>
    </p:extLst>
  </p:cSld>
  <p:clrMapOvr>
    <a:masterClrMapping/>
  </p:clrMapOvr>
  <p:transition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9698414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7107290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21098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7505258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4661097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818918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9699406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5035934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FCB6CAF6-B342-4B6E-A8F8-FA3C79DC41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81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3AB70423-F461-4BAE-BBCB-22530792AF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24000"/>
            <a:ext cx="990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20" r:id="rId1"/>
    <p:sldLayoutId id="2147490384" r:id="rId2"/>
    <p:sldLayoutId id="2147490385" r:id="rId3"/>
    <p:sldLayoutId id="2147490386" r:id="rId4"/>
    <p:sldLayoutId id="2147490387" r:id="rId5"/>
    <p:sldLayoutId id="2147490388" r:id="rId6"/>
    <p:sldLayoutId id="2147490389" r:id="rId7"/>
    <p:sldLayoutId id="2147490390" r:id="rId8"/>
    <p:sldLayoutId id="2147490391" r:id="rId9"/>
    <p:sldLayoutId id="2147490392" r:id="rId10"/>
    <p:sldLayoutId id="2147490393" r:id="rId11"/>
    <p:sldLayoutId id="2147490394" r:id="rId12"/>
    <p:sldLayoutId id="2147490395" r:id="rId13"/>
  </p:sldLayoutIdLst>
  <p:transition>
    <p:strips dir="rd"/>
  </p:transition>
  <p:hf hdr="0" ftr="0" dt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257CE858-CD2C-43B4-9E69-96941ADE35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81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2051" name="Rectangle 4">
            <a:extLst>
              <a:ext uri="{FF2B5EF4-FFF2-40B4-BE49-F238E27FC236}">
                <a16:creationId xmlns:a16="http://schemas.microsoft.com/office/drawing/2014/main" id="{0DA9953E-9870-4CF2-912B-18DC63D870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24000"/>
            <a:ext cx="990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21" r:id="rId1"/>
    <p:sldLayoutId id="2147490396" r:id="rId2"/>
    <p:sldLayoutId id="2147490397" r:id="rId3"/>
    <p:sldLayoutId id="2147490398" r:id="rId4"/>
    <p:sldLayoutId id="2147490399" r:id="rId5"/>
    <p:sldLayoutId id="2147490400" r:id="rId6"/>
    <p:sldLayoutId id="2147490401" r:id="rId7"/>
    <p:sldLayoutId id="2147490402" r:id="rId8"/>
    <p:sldLayoutId id="2147490403" r:id="rId9"/>
    <p:sldLayoutId id="2147490404" r:id="rId10"/>
    <p:sldLayoutId id="2147490405" r:id="rId11"/>
    <p:sldLayoutId id="2147490406" r:id="rId12"/>
    <p:sldLayoutId id="2147490407" r:id="rId13"/>
  </p:sldLayoutIdLst>
  <p:transition>
    <p:strips dir="rd"/>
  </p:transition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6.png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emf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7D952F5-69C9-49ED-B120-6738BB713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5088" y="0"/>
            <a:ext cx="9998076" cy="1600200"/>
          </a:xfrm>
        </p:spPr>
        <p:txBody>
          <a:bodyPr/>
          <a:lstStyle/>
          <a:p>
            <a:pPr>
              <a:lnSpc>
                <a:spcPts val="6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sz="3800" dirty="0" smtClean="0">
                <a:solidFill>
                  <a:schemeClr val="bg2"/>
                </a:solidFill>
              </a:rPr>
              <a:t>T-Matrix Approach to QGP</a:t>
            </a:r>
            <a:endParaRPr lang="en-US" altLang="en-US" sz="3800" dirty="0">
              <a:solidFill>
                <a:srgbClr val="C00000"/>
              </a:solidFill>
            </a:endParaRPr>
          </a:p>
        </p:txBody>
      </p:sp>
      <p:sp>
        <p:nvSpPr>
          <p:cNvPr id="9219" name="Rectangle 16">
            <a:extLst>
              <a:ext uri="{FF2B5EF4-FFF2-40B4-BE49-F238E27FC236}">
                <a16:creationId xmlns:a16="http://schemas.microsoft.com/office/drawing/2014/main" id="{79915B49-59AF-4EC7-ACA4-D749E1F4D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76400"/>
            <a:ext cx="9934575" cy="447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3000" dirty="0">
                <a:solidFill>
                  <a:srgbClr val="008000"/>
                </a:solidFill>
              </a:rPr>
              <a:t> </a:t>
            </a:r>
            <a:r>
              <a:rPr lang="en-US" altLang="he-IL" sz="2600" dirty="0">
                <a:solidFill>
                  <a:srgbClr val="008000"/>
                </a:solidFill>
              </a:rPr>
              <a:t>Ralf </a:t>
            </a:r>
            <a:r>
              <a:rPr lang="en-US" altLang="he-IL" sz="2600" dirty="0" smtClean="0">
                <a:solidFill>
                  <a:srgbClr val="008000"/>
                </a:solidFill>
              </a:rPr>
              <a:t>Rapp </a:t>
            </a:r>
            <a:endParaRPr lang="en-US" altLang="he-IL" sz="2600" dirty="0">
              <a:solidFill>
                <a:srgbClr val="008000"/>
              </a:solidFill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3000" dirty="0">
                <a:solidFill>
                  <a:srgbClr val="008000"/>
                </a:solidFill>
              </a:rPr>
              <a:t>   </a:t>
            </a:r>
            <a:r>
              <a:rPr lang="en-US" altLang="he-IL" sz="2600" dirty="0">
                <a:solidFill>
                  <a:srgbClr val="008000"/>
                </a:solidFill>
              </a:rPr>
              <a:t>Cyclotron Institute +  </a:t>
            </a:r>
          </a:p>
          <a:p>
            <a:pPr algn="ctr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600" dirty="0">
                <a:solidFill>
                  <a:srgbClr val="008000"/>
                </a:solidFill>
              </a:rPr>
              <a:t> </a:t>
            </a:r>
            <a:r>
              <a:rPr lang="en-US" altLang="he-IL" sz="2600" dirty="0" err="1">
                <a:solidFill>
                  <a:srgbClr val="008000"/>
                </a:solidFill>
              </a:rPr>
              <a:t>Dept</a:t>
            </a:r>
            <a:r>
              <a:rPr lang="en-US" altLang="he-IL" sz="2600" dirty="0">
                <a:solidFill>
                  <a:srgbClr val="008000"/>
                </a:solidFill>
              </a:rPr>
              <a:t> of </a:t>
            </a:r>
            <a:r>
              <a:rPr lang="en-US" altLang="he-IL" sz="2600" dirty="0" err="1">
                <a:solidFill>
                  <a:srgbClr val="008000"/>
                </a:solidFill>
              </a:rPr>
              <a:t>Phys</a:t>
            </a:r>
            <a:r>
              <a:rPr lang="en-US" altLang="he-IL" sz="2600" dirty="0">
                <a:solidFill>
                  <a:srgbClr val="008000"/>
                </a:solidFill>
              </a:rPr>
              <a:t> &amp; Astro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600" dirty="0">
                <a:solidFill>
                  <a:srgbClr val="008000"/>
                </a:solidFill>
              </a:rPr>
              <a:t>   Texas A&amp;M University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600" dirty="0">
                <a:solidFill>
                  <a:srgbClr val="008000"/>
                </a:solidFill>
              </a:rPr>
              <a:t>   College Station, TX, USA</a:t>
            </a:r>
          </a:p>
          <a:p>
            <a:pPr algn="ctr"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he-IL" sz="2600" dirty="0">
              <a:solidFill>
                <a:srgbClr val="003399"/>
              </a:solidFill>
            </a:endParaRPr>
          </a:p>
          <a:p>
            <a:pPr algn="ctr"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he-IL" sz="2600" dirty="0">
              <a:solidFill>
                <a:srgbClr val="003399"/>
              </a:solidFill>
            </a:endParaRP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he-IL" sz="2600" dirty="0">
                <a:solidFill>
                  <a:srgbClr val="003399"/>
                </a:solidFill>
              </a:rPr>
              <a:t> </a:t>
            </a:r>
            <a:r>
              <a:rPr lang="en-US" altLang="he-IL" sz="2600" dirty="0" smtClean="0">
                <a:solidFill>
                  <a:srgbClr val="003399"/>
                </a:solidFill>
              </a:rPr>
              <a:t>ECT* Workshop on</a:t>
            </a: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he-IL" sz="2600" dirty="0" smtClean="0">
                <a:solidFill>
                  <a:srgbClr val="003399"/>
                </a:solidFill>
              </a:rPr>
              <a:t>Quark Gluon Plasma Characterization with Heavy-Flavor Probes  </a:t>
            </a:r>
            <a:endParaRPr lang="en-US" altLang="he-IL" sz="2600" dirty="0">
              <a:solidFill>
                <a:srgbClr val="003399"/>
              </a:solidFill>
            </a:endParaRP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he-IL" sz="2600" dirty="0" smtClean="0">
                <a:solidFill>
                  <a:srgbClr val="003399"/>
                </a:solidFill>
              </a:rPr>
              <a:t>Trento (Italy) / hybrid, Nov. 15-18, </a:t>
            </a:r>
            <a:r>
              <a:rPr lang="en-US" altLang="he-IL" sz="2600" dirty="0">
                <a:solidFill>
                  <a:srgbClr val="003399"/>
                </a:solidFill>
              </a:rPr>
              <a:t>2021</a:t>
            </a:r>
            <a:endParaRPr lang="en-US" altLang="he-IL" sz="2600" dirty="0">
              <a:solidFill>
                <a:srgbClr val="000066"/>
              </a:solidFill>
            </a:endParaRPr>
          </a:p>
        </p:txBody>
      </p:sp>
      <p:pic>
        <p:nvPicPr>
          <p:cNvPr id="9220" name="Picture 17" descr="tamuG">
            <a:extLst>
              <a:ext uri="{FF2B5EF4-FFF2-40B4-BE49-F238E27FC236}">
                <a16:creationId xmlns:a16="http://schemas.microsoft.com/office/drawing/2014/main" id="{06DF7845-69ED-44AD-8508-4679E90A2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01" b="20000"/>
          <a:stretch>
            <a:fillRect/>
          </a:stretch>
        </p:blipFill>
        <p:spPr bwMode="auto">
          <a:xfrm>
            <a:off x="88900" y="1895475"/>
            <a:ext cx="241300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8" descr="img014">
            <a:extLst>
              <a:ext uri="{FF2B5EF4-FFF2-40B4-BE49-F238E27FC236}">
                <a16:creationId xmlns:a16="http://schemas.microsoft.com/office/drawing/2014/main" id="{5497EE6C-14A6-482D-8AB0-D2D338C04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041525"/>
            <a:ext cx="2049463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>
            <a:extLst>
              <a:ext uri="{FF2B5EF4-FFF2-40B4-BE49-F238E27FC236}">
                <a16:creationId xmlns:a16="http://schemas.microsoft.com/office/drawing/2014/main" id="{46CD5014-6FD3-4139-9E92-FD885077F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0637"/>
            <a:ext cx="26606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999663" cy="765175"/>
          </a:xfrm>
        </p:spPr>
        <p:txBody>
          <a:bodyPr/>
          <a:lstStyle/>
          <a:p>
            <a:r>
              <a:rPr lang="en-US" altLang="en-US" sz="3300" dirty="0" smtClean="0">
                <a:solidFill>
                  <a:schemeClr val="bg2"/>
                </a:solidFill>
              </a:rPr>
              <a:t>3.1 QGP Equation of State + Spectral Functions </a:t>
            </a:r>
            <a:endParaRPr lang="en-US" altLang="en-US" sz="3300" dirty="0" smtClean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20483" name="Text Box 9"/>
          <p:cNvSpPr txBox="1">
            <a:spLocks noChangeArrowheads="1"/>
          </p:cNvSpPr>
          <p:nvPr/>
        </p:nvSpPr>
        <p:spPr bwMode="auto">
          <a:xfrm>
            <a:off x="128588" y="762000"/>
            <a:ext cx="383381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>
                <a:solidFill>
                  <a:srgbClr val="000066"/>
                </a:solidFill>
              </a:rPr>
              <a:t> Thermodynamic potential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>
                <a:solidFill>
                  <a:srgbClr val="000066"/>
                </a:solidFill>
              </a:rPr>
              <a:t> with self-consistent SFs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762000"/>
            <a:ext cx="561657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13"/>
          <p:cNvSpPr txBox="1">
            <a:spLocks noChangeArrowheads="1"/>
          </p:cNvSpPr>
          <p:nvPr/>
        </p:nvSpPr>
        <p:spPr bwMode="auto">
          <a:xfrm>
            <a:off x="8372475" y="6254750"/>
            <a:ext cx="1533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9900"/>
                </a:solidFill>
              </a:rPr>
              <a:t>[S.Liu+RR ’16]</a:t>
            </a:r>
          </a:p>
        </p:txBody>
      </p:sp>
      <p:pic>
        <p:nvPicPr>
          <p:cNvPr id="20491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00" y="2136138"/>
            <a:ext cx="3755495" cy="286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C:\Users\Shuai Liu\OneDrive\Pictures\Screenshots\2017-08-23 (4).png">
            <a:extLst>
              <a:ext uri="{FF2B5EF4-FFF2-40B4-BE49-F238E27FC236}">
                <a16:creationId xmlns:a16="http://schemas.microsoft.com/office/drawing/2014/main" id="{E307BE0D-A92C-46BC-992A-C8928EA71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71" y="2185614"/>
            <a:ext cx="3483429" cy="293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CF40DF0-F786-41A3-B229-9DB5034A2656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3003525"/>
            <a:ext cx="4711309" cy="1111275"/>
            <a:chOff x="721030" y="3401573"/>
            <a:chExt cx="4464876" cy="1136990"/>
          </a:xfrm>
        </p:grpSpPr>
        <p:sp>
          <p:nvSpPr>
            <p:cNvPr id="16" name="Left Arrow 5">
              <a:extLst>
                <a:ext uri="{FF2B5EF4-FFF2-40B4-BE49-F238E27FC236}">
                  <a16:creationId xmlns:a16="http://schemas.microsoft.com/office/drawing/2014/main" id="{91DD52FD-14D2-467B-96EA-8BE4863AD6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38691">
              <a:off x="721030" y="4243970"/>
              <a:ext cx="4464876" cy="294593"/>
            </a:xfrm>
            <a:prstGeom prst="leftArrow">
              <a:avLst>
                <a:gd name="adj1" fmla="val 50000"/>
                <a:gd name="adj2" fmla="val 49959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7" name="Left Arrow 22">
              <a:extLst>
                <a:ext uri="{FF2B5EF4-FFF2-40B4-BE49-F238E27FC236}">
                  <a16:creationId xmlns:a16="http://schemas.microsoft.com/office/drawing/2014/main" id="{453901A7-FE01-48CC-AE90-BFF308922D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67958">
              <a:off x="2418050" y="3401573"/>
              <a:ext cx="2386580" cy="298819"/>
            </a:xfrm>
            <a:prstGeom prst="leftArrow">
              <a:avLst>
                <a:gd name="adj1" fmla="val 50000"/>
                <a:gd name="adj2" fmla="val 49961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  <a:latin typeface="Symbol" panose="05050102010706020507" pitchFamily="18" charset="2"/>
              </a:endParaRPr>
            </a:p>
          </p:txBody>
        </p:sp>
      </p:grp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58135" y="5269721"/>
            <a:ext cx="959546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Fit </a:t>
            </a: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“bare” quark + gluon masses </a:t>
            </a:r>
            <a:r>
              <a:rPr kumimoji="0" lang="en-US" alt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(</a:t>
            </a:r>
            <a:r>
              <a:rPr kumimoji="0" lang="en-US" altLang="en-US" sz="2400" dirty="0" err="1">
                <a:solidFill>
                  <a:srgbClr val="990099"/>
                </a:solidFill>
                <a:cs typeface="Times New Roman" panose="02020603050405020304" pitchFamily="18" charset="0"/>
              </a:rPr>
              <a:t>m</a:t>
            </a:r>
            <a:r>
              <a:rPr kumimoji="0" lang="en-US" altLang="en-US" sz="2400" baseline="-25000" dirty="0" err="1">
                <a:solidFill>
                  <a:srgbClr val="990099"/>
                </a:solidFill>
                <a:cs typeface="Times New Roman" panose="02020603050405020304" pitchFamily="18" charset="0"/>
              </a:rPr>
              <a:t>q,g</a:t>
            </a:r>
            <a:r>
              <a:rPr kumimoji="0"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 ~ 0.5, 1 GeV</a:t>
            </a:r>
            <a:r>
              <a:rPr kumimoji="0" lang="en-US" altLang="en-US" sz="24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)</a:t>
            </a:r>
            <a:endParaRPr kumimoji="0" lang="en-US" altLang="en-US" sz="2400" dirty="0" smtClean="0">
              <a:solidFill>
                <a:srgbClr val="FF3399"/>
              </a:solidFill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400" dirty="0" smtClean="0">
                <a:solidFill>
                  <a:srgbClr val="FF3399"/>
                </a:solidFill>
                <a:cs typeface="Times New Roman" panose="02020603050405020304" pitchFamily="18" charset="0"/>
              </a:rPr>
              <a:t>Near </a:t>
            </a:r>
            <a:r>
              <a:rPr kumimoji="0" lang="en-US" altLang="en-US" sz="2400" dirty="0" smtClean="0">
                <a:solidFill>
                  <a:srgbClr val="990099"/>
                </a:solidFill>
                <a:cs typeface="Times New Roman" panose="02020603050405020304" pitchFamily="18" charset="0"/>
              </a:rPr>
              <a:t>T</a:t>
            </a:r>
            <a:r>
              <a:rPr kumimoji="0" lang="en-US" altLang="en-US" sz="2400" baseline="-25000" dirty="0" smtClean="0">
                <a:solidFill>
                  <a:srgbClr val="990099"/>
                </a:solidFill>
                <a:cs typeface="Times New Roman" panose="02020603050405020304" pitchFamily="18" charset="0"/>
              </a:rPr>
              <a:t>c</a:t>
            </a:r>
            <a:r>
              <a:rPr kumimoji="0" lang="en-US" altLang="en-US" sz="24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400" dirty="0" smtClean="0">
                <a:solidFill>
                  <a:srgbClr val="FF3399"/>
                </a:solidFill>
                <a:cs typeface="Times New Roman" panose="02020603050405020304" pitchFamily="18" charset="0"/>
              </a:rPr>
              <a:t>quantum effects melt </a:t>
            </a:r>
            <a:r>
              <a:rPr kumimoji="0" lang="en-US" altLang="en-US" sz="2400" dirty="0" err="1" smtClean="0">
                <a:solidFill>
                  <a:srgbClr val="FF3399"/>
                </a:solidFill>
                <a:cs typeface="Times New Roman" panose="02020603050405020304" pitchFamily="18" charset="0"/>
              </a:rPr>
              <a:t>partons</a:t>
            </a:r>
            <a:r>
              <a:rPr kumimoji="0" lang="en-US" altLang="en-US" sz="2400" dirty="0" smtClean="0">
                <a:solidFill>
                  <a:srgbClr val="FF3399"/>
                </a:solidFill>
                <a:cs typeface="Times New Roman" panose="02020603050405020304" pitchFamily="18" charset="0"/>
              </a:rPr>
              <a:t>, broad </a:t>
            </a:r>
            <a:r>
              <a:rPr kumimoji="0" lang="en-US" altLang="en-US" sz="2400" dirty="0">
                <a:solidFill>
                  <a:srgbClr val="FF3399"/>
                </a:solidFill>
                <a:cs typeface="Times New Roman" panose="02020603050405020304" pitchFamily="18" charset="0"/>
              </a:rPr>
              <a:t>hadronic </a:t>
            </a:r>
            <a:r>
              <a:rPr kumimoji="0" lang="en-US" altLang="en-US" sz="2400" dirty="0" smtClean="0">
                <a:solidFill>
                  <a:srgbClr val="FF3399"/>
                </a:solidFill>
                <a:cs typeface="Times New Roman" panose="02020603050405020304" pitchFamily="18" charset="0"/>
              </a:rPr>
              <a:t>states </a:t>
            </a:r>
            <a:r>
              <a:rPr kumimoji="0" lang="en-US" altLang="en-US" sz="2400" dirty="0">
                <a:solidFill>
                  <a:srgbClr val="FF3399"/>
                </a:solidFill>
                <a:cs typeface="Times New Roman" panose="02020603050405020304" pitchFamily="18" charset="0"/>
              </a:rPr>
              <a:t>emerge</a:t>
            </a:r>
          </a:p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E</a:t>
            </a:r>
            <a:r>
              <a:rPr kumimoji="0" lang="en-US" altLang="en-US" sz="2400" b="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mbed heavy-quark/onium </a:t>
            </a: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transport in </a:t>
            </a:r>
            <a:r>
              <a:rPr kumimoji="0" lang="en-US" altLang="en-US" sz="2400" b="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strongly-coupled </a:t>
            </a: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bulk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2217" y="1539142"/>
            <a:ext cx="7603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+mn-lt"/>
            </a:endParaRPr>
          </a:p>
        </p:txBody>
      </p:sp>
      <p:sp>
        <p:nvSpPr>
          <p:cNvPr id="20492" name="Text Box 9"/>
          <p:cNvSpPr txBox="1">
            <a:spLocks noChangeArrowheads="1"/>
          </p:cNvSpPr>
          <p:nvPr/>
        </p:nvSpPr>
        <p:spPr bwMode="auto">
          <a:xfrm>
            <a:off x="412750" y="1869757"/>
            <a:ext cx="861165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solidFill>
                  <a:srgbClr val="000066"/>
                </a:solidFill>
              </a:rPr>
              <a:t>             </a:t>
            </a:r>
            <a:r>
              <a:rPr lang="en-US" altLang="en-US" sz="2600" dirty="0" err="1">
                <a:solidFill>
                  <a:srgbClr val="000066"/>
                </a:solidFill>
              </a:rPr>
              <a:t>EoS</a:t>
            </a:r>
            <a:r>
              <a:rPr lang="en-US" altLang="en-US" sz="2600" dirty="0">
                <a:solidFill>
                  <a:srgbClr val="000066"/>
                </a:solidFill>
              </a:rPr>
              <a:t>                         </a:t>
            </a:r>
            <a:r>
              <a:rPr lang="en-US" altLang="en-US" sz="2600" dirty="0" smtClean="0">
                <a:solidFill>
                  <a:srgbClr val="000066"/>
                </a:solidFill>
              </a:rPr>
              <a:t>                  Quark + </a:t>
            </a:r>
            <a:r>
              <a:rPr lang="en-US" altLang="en-US" sz="2600" dirty="0">
                <a:solidFill>
                  <a:srgbClr val="000066"/>
                </a:solidFill>
              </a:rPr>
              <a:t>“Meson” </a:t>
            </a:r>
            <a:r>
              <a:rPr lang="en-US" altLang="en-US" sz="2600" dirty="0" smtClean="0">
                <a:solidFill>
                  <a:srgbClr val="000066"/>
                </a:solidFill>
              </a:rPr>
              <a:t>SFs</a:t>
            </a:r>
            <a:endParaRPr lang="en-US" altLang="en-US" sz="2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7137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413" y="5791200"/>
            <a:ext cx="9356387" cy="7120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460" name="Text Box 2">
            <a:extLst>
              <a:ext uri="{FF2B5EF4-FFF2-40B4-BE49-F238E27FC236}">
                <a16:creationId xmlns:a16="http://schemas.microsoft.com/office/drawing/2014/main" id="{7B79B85B-A3DD-452C-84C8-67C3CA7FE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" y="0"/>
            <a:ext cx="9677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u="sng" dirty="0" smtClean="0">
                <a:solidFill>
                  <a:schemeClr val="bg2"/>
                </a:solidFill>
                <a:latin typeface="+mj-lt"/>
                <a:cs typeface="Times New Roman (Hebrew)" charset="-79"/>
              </a:rPr>
              <a:t>3.2 </a:t>
            </a:r>
            <a:r>
              <a:rPr lang="en-US" sz="3400" b="1" u="sng" dirty="0">
                <a:solidFill>
                  <a:schemeClr val="bg2"/>
                </a:solidFill>
                <a:latin typeface="+mj-lt"/>
                <a:cs typeface="Times New Roman (Hebrew)" charset="-79"/>
              </a:rPr>
              <a:t>Charm-Quark Scattering in QGP</a:t>
            </a:r>
            <a:endParaRPr lang="en-US" sz="3400" b="1" dirty="0">
              <a:solidFill>
                <a:schemeClr val="bg2"/>
              </a:solidFill>
              <a:latin typeface="+mj-lt"/>
              <a:cs typeface="Times New Roman (Hebrew)" charset="-79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B38443-071B-46AB-890F-E4BB0FAA806C}"/>
              </a:ext>
            </a:extLst>
          </p:cNvPr>
          <p:cNvSpPr txBox="1"/>
          <p:nvPr/>
        </p:nvSpPr>
        <p:spPr>
          <a:xfrm>
            <a:off x="76200" y="4437063"/>
            <a:ext cx="8052204" cy="13542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CC"/>
                </a:solidFill>
                <a:latin typeface="+mn-lt"/>
                <a:cs typeface="Times New Roman (Hebrew)" charset="-79"/>
              </a:rPr>
              <a:t> Broad </a:t>
            </a:r>
            <a:r>
              <a:rPr lang="en-US" sz="2400" b="1" dirty="0" smtClean="0">
                <a:solidFill>
                  <a:schemeClr val="bg2"/>
                </a:solidFill>
                <a:latin typeface="+mn-lt"/>
                <a:cs typeface="Times New Roman (Hebrew)" charset="-79"/>
              </a:rPr>
              <a:t>D</a:t>
            </a:r>
            <a:r>
              <a:rPr lang="en-US" sz="2400" dirty="0" smtClean="0">
                <a:solidFill>
                  <a:srgbClr val="0000CC"/>
                </a:solidFill>
                <a:latin typeface="+mn-lt"/>
                <a:cs typeface="Times New Roman (Hebrew)" charset="-79"/>
              </a:rPr>
              <a:t>-mesons </a:t>
            </a:r>
            <a:r>
              <a:rPr lang="en-US" sz="2400" dirty="0">
                <a:solidFill>
                  <a:srgbClr val="0000CC"/>
                </a:solidFill>
                <a:latin typeface="+mn-lt"/>
                <a:cs typeface="Times New Roman (Hebrew)" charset="-79"/>
              </a:rPr>
              <a:t>emerge near </a:t>
            </a:r>
            <a:r>
              <a:rPr lang="en-US" sz="2400" b="1" dirty="0" err="1">
                <a:solidFill>
                  <a:srgbClr val="990099"/>
                </a:solidFill>
                <a:latin typeface="+mn-lt"/>
                <a:cs typeface="Times New Roman (Hebrew)" charset="-79"/>
              </a:rPr>
              <a:t>T</a:t>
            </a:r>
            <a:r>
              <a:rPr lang="en-US" sz="2400" b="1" baseline="-25000" dirty="0" err="1">
                <a:solidFill>
                  <a:srgbClr val="990099"/>
                </a:solidFill>
                <a:latin typeface="+mn-lt"/>
                <a:cs typeface="Times New Roman (Hebrew)" charset="-79"/>
              </a:rPr>
              <a:t>pc</a:t>
            </a:r>
            <a:r>
              <a:rPr lang="en-US" sz="2400" dirty="0">
                <a:solidFill>
                  <a:srgbClr val="0000CC"/>
                </a:solidFill>
                <a:latin typeface="+mn-lt"/>
                <a:cs typeface="Times New Roman (Hebrew)" charset="-79"/>
              </a:rPr>
              <a:t> (~ vacuum mass)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 Resonant </a:t>
            </a:r>
            <a:r>
              <a:rPr lang="en-US" sz="2400" dirty="0" smtClean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interactions compensate </a:t>
            </a:r>
            <a:r>
              <a:rPr lang="en-US" sz="24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decreasing </a:t>
            </a:r>
            <a:r>
              <a:rPr lang="en-US" sz="2400" dirty="0" err="1">
                <a:solidFill>
                  <a:srgbClr val="0000CC"/>
                </a:solidFill>
                <a:latin typeface="Times New Roman"/>
                <a:cs typeface="Times New Roman (Hebrew)" charset="-79"/>
              </a:rPr>
              <a:t>parton</a:t>
            </a:r>
            <a:r>
              <a:rPr lang="en-US" sz="24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 density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Times New Roman"/>
                <a:cs typeface="Times New Roman (Hebrew)" charset="-79"/>
              </a:rPr>
              <a:t> </a:t>
            </a:r>
            <a:r>
              <a:rPr lang="en-US" sz="2400" b="1" dirty="0" smtClean="0">
                <a:solidFill>
                  <a:srgbClr val="FF0066"/>
                </a:solidFill>
                <a:latin typeface="Times New Roman"/>
                <a:cs typeface="Times New Roman (Hebrew)" charset="-79"/>
              </a:rPr>
              <a:t>Off-shell effects essential to access bound-state strength</a:t>
            </a:r>
            <a:endParaRPr lang="en-US" sz="2400" b="1" dirty="0">
              <a:solidFill>
                <a:srgbClr val="FF0066"/>
              </a:solidFill>
              <a:latin typeface="Times New Roman"/>
              <a:cs typeface="Times New Roman (Hebrew)" charset="-79"/>
            </a:endParaRPr>
          </a:p>
        </p:txBody>
      </p:sp>
      <p:pic>
        <p:nvPicPr>
          <p:cNvPr id="29700" name="Picture 8">
            <a:extLst>
              <a:ext uri="{FF2B5EF4-FFF2-40B4-BE49-F238E27FC236}">
                <a16:creationId xmlns:a16="http://schemas.microsoft.com/office/drawing/2014/main" id="{2F57A9F7-AE69-4DDA-A521-E34B2859B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1158875"/>
            <a:ext cx="4849812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0">
            <a:extLst>
              <a:ext uri="{FF2B5EF4-FFF2-40B4-BE49-F238E27FC236}">
                <a16:creationId xmlns:a16="http://schemas.microsoft.com/office/drawing/2014/main" id="{52F1504B-3274-4C16-8410-0CEF37439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1282700"/>
            <a:ext cx="4773612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62C000-B457-4F77-98F0-3B1A36446D03}"/>
              </a:ext>
            </a:extLst>
          </p:cNvPr>
          <p:cNvSpPr txBox="1"/>
          <p:nvPr/>
        </p:nvSpPr>
        <p:spPr>
          <a:xfrm>
            <a:off x="212725" y="762000"/>
            <a:ext cx="9623425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600" b="1" dirty="0">
                <a:latin typeface="+mn-lt"/>
                <a:cs typeface="Times New Roman (Hebrew)" charset="-79"/>
              </a:rPr>
              <a:t>Charm-Light Quark </a:t>
            </a:r>
            <a:r>
              <a:rPr lang="en-US" sz="2600" b="1" dirty="0">
                <a:solidFill>
                  <a:srgbClr val="990099"/>
                </a:solidFill>
                <a:latin typeface="+mn-lt"/>
                <a:cs typeface="Times New Roman (Hebrew)" charset="-79"/>
              </a:rPr>
              <a:t>T</a:t>
            </a:r>
            <a:r>
              <a:rPr lang="en-US" sz="2600" b="1" dirty="0">
                <a:latin typeface="+mn-lt"/>
                <a:cs typeface="Times New Roman (Hebrew)" charset="-79"/>
              </a:rPr>
              <a:t>-Matrix               Thermal Relaxation Rate 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1424" t="73218" r="24303" b="2342"/>
          <a:stretch/>
        </p:blipFill>
        <p:spPr>
          <a:xfrm>
            <a:off x="5768503" y="5962982"/>
            <a:ext cx="2564774" cy="402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699" b="69836"/>
          <a:stretch/>
        </p:blipFill>
        <p:spPr>
          <a:xfrm>
            <a:off x="92413" y="5894889"/>
            <a:ext cx="5297948" cy="4702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1524" t="36863" r="9920" b="24033"/>
          <a:stretch/>
        </p:blipFill>
        <p:spPr>
          <a:xfrm>
            <a:off x="2159541" y="5892523"/>
            <a:ext cx="3657600" cy="609601"/>
          </a:xfrm>
          <a:prstGeom prst="rect">
            <a:avLst/>
          </a:prstGeom>
        </p:spPr>
      </p:pic>
      <p:pic>
        <p:nvPicPr>
          <p:cNvPr id="11" name="Picture 38">
            <a:extLst>
              <a:ext uri="{FF2B5EF4-FFF2-40B4-BE49-F238E27FC236}">
                <a16:creationId xmlns:a16="http://schemas.microsoft.com/office/drawing/2014/main" id="{506E8F3A-7EB5-43B9-939D-FF666C404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5" t="69714" r="6303" b="8682"/>
          <a:stretch>
            <a:fillRect/>
          </a:stretch>
        </p:blipFill>
        <p:spPr bwMode="auto">
          <a:xfrm rot="60000">
            <a:off x="8324860" y="4927897"/>
            <a:ext cx="13509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3">
            <a:extLst>
              <a:ext uri="{FF2B5EF4-FFF2-40B4-BE49-F238E27FC236}">
                <a16:creationId xmlns:a16="http://schemas.microsoft.com/office/drawing/2014/main" id="{E5290769-71B5-4807-A0F0-89B6055B1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9960" y="4446885"/>
            <a:ext cx="998537" cy="523875"/>
          </a:xfrm>
          <a:prstGeom prst="ellipse">
            <a:avLst/>
          </a:prstGeom>
          <a:solidFill>
            <a:srgbClr val="FF0066">
              <a:alpha val="6980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rgbClr val="990099"/>
              </a:solidFill>
              <a:latin typeface="Symbol" panose="05050102010706020507" pitchFamily="18" charset="2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E3216F75-A01D-4D99-8917-E0EEE9078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1397" y="4464347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CCCFF"/>
                </a:solidFill>
              </a:rPr>
              <a:t>QGP</a:t>
            </a:r>
            <a:endParaRPr lang="en-US" altLang="en-US" sz="2400">
              <a:solidFill>
                <a:srgbClr val="CCCCFF"/>
              </a:solidFill>
              <a:latin typeface="Symbol" panose="05050102010706020507" pitchFamily="18" charset="2"/>
            </a:endParaRPr>
          </a:p>
        </p:txBody>
      </p:sp>
      <p:sp>
        <p:nvSpPr>
          <p:cNvPr id="14" name="Text Box 50">
            <a:extLst>
              <a:ext uri="{FF2B5EF4-FFF2-40B4-BE49-F238E27FC236}">
                <a16:creationId xmlns:a16="http://schemas.microsoft.com/office/drawing/2014/main" id="{1CF9A420-1A38-4B81-AC10-C41262C77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697" y="5253335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i="1" dirty="0">
                <a:solidFill>
                  <a:srgbClr val="010000"/>
                </a:solidFill>
              </a:rPr>
              <a:t>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11766" y="450552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66"/>
                </a:solidFill>
                <a:latin typeface="+mn-lt"/>
              </a:rPr>
              <a:t>q</a:t>
            </a:r>
            <a:endParaRPr lang="en-US" sz="2000" i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827" y="5941485"/>
            <a:ext cx="66877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latin typeface="+mn-lt"/>
              </a:rPr>
              <a:t>A(p)</a:t>
            </a:r>
            <a:endParaRPr lang="en-US" sz="20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3802" y="5936621"/>
            <a:ext cx="1032000" cy="485000"/>
          </a:xfrm>
          <a:prstGeom prst="rect">
            <a:avLst/>
          </a:prstGeom>
        </p:spPr>
      </p:pic>
      <p:sp>
        <p:nvSpPr>
          <p:cNvPr id="19" name="Text Box 50">
            <a:extLst>
              <a:ext uri="{FF2B5EF4-FFF2-40B4-BE49-F238E27FC236}">
                <a16:creationId xmlns:a16="http://schemas.microsoft.com/office/drawing/2014/main" id="{1CF9A420-1A38-4B81-AC10-C41262C77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1054" y="5269548"/>
            <a:ext cx="44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i="1" dirty="0" smtClean="0">
                <a:solidFill>
                  <a:srgbClr val="010000"/>
                </a:solidFill>
              </a:rPr>
              <a:t>p’</a:t>
            </a:r>
            <a:endParaRPr kumimoji="0" lang="en-US" altLang="en-US" sz="2400" i="1" dirty="0">
              <a:solidFill>
                <a:srgbClr val="01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55285" y="451322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66"/>
                </a:solidFill>
                <a:latin typeface="+mn-lt"/>
              </a:rPr>
              <a:t>q’</a:t>
            </a:r>
            <a:endParaRPr lang="en-US" sz="2000" i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8235350" y="6477000"/>
            <a:ext cx="1670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rgbClr val="009900"/>
                </a:solidFill>
              </a:rPr>
              <a:t>[</a:t>
            </a:r>
            <a:r>
              <a:rPr lang="en-US" altLang="en-US" sz="1600" dirty="0" err="1" smtClean="0">
                <a:solidFill>
                  <a:srgbClr val="009900"/>
                </a:solidFill>
              </a:rPr>
              <a:t>Liu,He+RR</a:t>
            </a:r>
            <a:r>
              <a:rPr lang="en-US" altLang="en-US" sz="1600" dirty="0" smtClean="0">
                <a:solidFill>
                  <a:srgbClr val="009900"/>
                </a:solidFill>
              </a:rPr>
              <a:t> ’19]</a:t>
            </a:r>
            <a:endParaRPr lang="en-US" altLang="en-US" sz="16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66696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C3AF5431-A07B-413C-9524-70DCA173C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999663" cy="765175"/>
          </a:xfrm>
        </p:spPr>
        <p:txBody>
          <a:bodyPr/>
          <a:lstStyle/>
          <a:p>
            <a:r>
              <a:rPr lang="en-US" altLang="en-US" sz="3400" dirty="0" smtClean="0">
                <a:solidFill>
                  <a:schemeClr val="bg2"/>
                </a:solidFill>
              </a:rPr>
              <a:t>3.3 </a:t>
            </a:r>
            <a:r>
              <a:rPr lang="en-US" altLang="en-US" sz="3400" dirty="0">
                <a:solidFill>
                  <a:schemeClr val="bg2"/>
                </a:solidFill>
              </a:rPr>
              <a:t>Heavy-Flavor vs. Bulk Transport</a:t>
            </a:r>
            <a:endParaRPr lang="en-US" altLang="en-US" sz="3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37891" name="Text Box 4">
            <a:extLst>
              <a:ext uri="{FF2B5EF4-FFF2-40B4-BE49-F238E27FC236}">
                <a16:creationId xmlns:a16="http://schemas.microsoft.com/office/drawing/2014/main" id="{CB69C79C-68BC-42B4-914B-4719B57EC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029200"/>
            <a:ext cx="5694188" cy="150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Strongly coupled:  </a:t>
            </a:r>
            <a:r>
              <a:rPr kumimoji="0"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(2</a:t>
            </a:r>
            <a:r>
              <a:rPr kumimoji="0" lang="en-US" altLang="en-US" sz="2400" dirty="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kumimoji="0"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T) </a:t>
            </a:r>
            <a:r>
              <a:rPr kumimoji="0" lang="en-US" altLang="en-US" sz="2300" dirty="0">
                <a:solidFill>
                  <a:srgbClr val="990099"/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D</a:t>
            </a:r>
            <a:r>
              <a:rPr kumimoji="0" lang="en-US" altLang="en-US" sz="2400" baseline="-25000" dirty="0">
                <a:solidFill>
                  <a:srgbClr val="990099"/>
                </a:solidFill>
                <a:cs typeface="Times New Roman" panose="02020603050405020304" pitchFamily="18" charset="0"/>
              </a:rPr>
              <a:t>s</a:t>
            </a:r>
            <a:r>
              <a:rPr kumimoji="0"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 ~ (4</a:t>
            </a:r>
            <a:r>
              <a:rPr kumimoji="0" lang="en-US" altLang="en-US" sz="2400" dirty="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kumimoji="0"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) </a:t>
            </a:r>
            <a:r>
              <a:rPr kumimoji="0" lang="en-US" altLang="en-US" sz="2400" dirty="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h</a:t>
            </a:r>
            <a:r>
              <a:rPr kumimoji="0"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/s </a:t>
            </a:r>
            <a:endParaRPr kumimoji="0" lang="en-US" altLang="en-US" sz="2400" baseline="-25000" dirty="0">
              <a:solidFill>
                <a:srgbClr val="990099"/>
              </a:solidFill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Perturbative:          </a:t>
            </a:r>
            <a:r>
              <a:rPr kumimoji="0"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(2</a:t>
            </a:r>
            <a:r>
              <a:rPr kumimoji="0" lang="en-US" altLang="en-US" sz="2400" dirty="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kumimoji="0"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T) </a:t>
            </a:r>
            <a:r>
              <a:rPr kumimoji="0" lang="en-US" altLang="en-US" sz="2300" dirty="0">
                <a:solidFill>
                  <a:srgbClr val="990099"/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D</a:t>
            </a:r>
            <a:r>
              <a:rPr kumimoji="0" lang="en-US" altLang="en-US" sz="2400" baseline="-25000" dirty="0">
                <a:solidFill>
                  <a:srgbClr val="990099"/>
                </a:solidFill>
                <a:cs typeface="Times New Roman" panose="02020603050405020304" pitchFamily="18" charset="0"/>
              </a:rPr>
              <a:t>s</a:t>
            </a: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~ </a:t>
            </a:r>
            <a:r>
              <a:rPr kumimoji="0" lang="en-US" altLang="en-US" sz="2400" dirty="0">
                <a:solidFill>
                  <a:srgbClr val="FF0066"/>
                </a:solidFill>
                <a:cs typeface="Times New Roman" panose="02020603050405020304" pitchFamily="18" charset="0"/>
              </a:rPr>
              <a:t>5/2</a:t>
            </a:r>
            <a:r>
              <a:rPr kumimoji="0"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 (4</a:t>
            </a:r>
            <a:r>
              <a:rPr kumimoji="0" lang="en-US" altLang="en-US" sz="2400" dirty="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kumimoji="0"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) </a:t>
            </a:r>
            <a:r>
              <a:rPr kumimoji="0" lang="en-US" altLang="en-US" sz="2400" dirty="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h</a:t>
            </a:r>
            <a:r>
              <a:rPr kumimoji="0"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/s</a:t>
            </a:r>
            <a:endParaRPr kumimoji="0" lang="en-US" altLang="en-US" sz="2400" baseline="-25000" dirty="0">
              <a:solidFill>
                <a:srgbClr val="990099"/>
              </a:solidFill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Transition as </a:t>
            </a:r>
            <a:r>
              <a:rPr kumimoji="0"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T</a:t>
            </a: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increases 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B38F8C89-7465-4739-AF86-69D396EAE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762000"/>
            <a:ext cx="67322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  <a:cs typeface="Times New Roman (Hebrew)" charset="-79"/>
              </a:rPr>
              <a:t>Heavy-Quark Diffusion vs. Shear Viscosity</a:t>
            </a:r>
          </a:p>
        </p:txBody>
      </p:sp>
      <p:pic>
        <p:nvPicPr>
          <p:cNvPr id="37893" name="Picture 6">
            <a:extLst>
              <a:ext uri="{FF2B5EF4-FFF2-40B4-BE49-F238E27FC236}">
                <a16:creationId xmlns:a16="http://schemas.microsoft.com/office/drawing/2014/main" id="{C2EF85F1-22B2-490F-B4E5-6C3D97B7B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285875"/>
            <a:ext cx="45021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7">
            <a:extLst>
              <a:ext uri="{FF2B5EF4-FFF2-40B4-BE49-F238E27FC236}">
                <a16:creationId xmlns:a16="http://schemas.microsoft.com/office/drawing/2014/main" id="{5B657892-EA86-41B5-936E-1B107F58A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63650"/>
            <a:ext cx="4465638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 Box 13">
            <a:extLst>
              <a:ext uri="{FF2B5EF4-FFF2-40B4-BE49-F238E27FC236}">
                <a16:creationId xmlns:a16="http://schemas.microsoft.com/office/drawing/2014/main" id="{0801EDE4-D7D0-409B-AB9A-786015C32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5188" y="6464300"/>
            <a:ext cx="13668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9900"/>
                </a:solidFill>
              </a:rPr>
              <a:t>[Liu+RR ‘19]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A2320D5-62CD-4B08-8303-9422E451CE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999663" cy="765175"/>
          </a:xfrm>
        </p:spPr>
        <p:txBody>
          <a:bodyPr/>
          <a:lstStyle/>
          <a:p>
            <a:r>
              <a:rPr lang="en-US" altLang="en-US" sz="3400" dirty="0" smtClean="0">
                <a:solidFill>
                  <a:schemeClr val="bg2"/>
                </a:solidFill>
              </a:rPr>
              <a:t>3.4 </a:t>
            </a:r>
            <a:r>
              <a:rPr lang="en-US" altLang="en-US" sz="3400" dirty="0">
                <a:solidFill>
                  <a:schemeClr val="bg2"/>
                </a:solidFill>
              </a:rPr>
              <a:t>Momentum Dependence of Relaxation Rate </a:t>
            </a:r>
            <a:endParaRPr lang="en-US" altLang="en-US" sz="3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33795" name="Text Box 4">
            <a:extLst>
              <a:ext uri="{FF2B5EF4-FFF2-40B4-BE49-F238E27FC236}">
                <a16:creationId xmlns:a16="http://schemas.microsoft.com/office/drawing/2014/main" id="{EC23814B-653F-4AD8-96A1-DBAE747CA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987" y="5212387"/>
            <a:ext cx="6300956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 correlation:   large </a:t>
            </a:r>
            <a:r>
              <a:rPr kumimoji="0" lang="en-US" altLang="en-US" sz="2300" dirty="0">
                <a:solidFill>
                  <a:srgbClr val="800080"/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D</a:t>
            </a:r>
            <a:r>
              <a:rPr kumimoji="0" lang="en-US" altLang="en-US" sz="2400" baseline="-25000" dirty="0">
                <a:solidFill>
                  <a:srgbClr val="800080"/>
                </a:solidFill>
                <a:cs typeface="Times New Roman" panose="02020603050405020304" pitchFamily="18" charset="0"/>
              </a:rPr>
              <a:t>s</a:t>
            </a: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  </a:t>
            </a: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</a:t>
            </a: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 weak </a:t>
            </a:r>
            <a:r>
              <a:rPr kumimoji="0" lang="en-US" altLang="en-US" sz="2400" dirty="0">
                <a:solidFill>
                  <a:srgbClr val="800080"/>
                </a:solidFill>
                <a:cs typeface="Times New Roman" panose="02020603050405020304" pitchFamily="18" charset="0"/>
              </a:rPr>
              <a:t>p</a:t>
            </a: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-dependence</a:t>
            </a:r>
          </a:p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 need handle on momentum dependence</a:t>
            </a:r>
          </a:p>
        </p:txBody>
      </p:sp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33395890-34FF-4FC3-A7FA-08C0118A4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15092"/>
            <a:ext cx="4942235" cy="3837908"/>
          </a:xfrm>
          <a:prstGeom prst="rect">
            <a:avLst/>
          </a:prstGeom>
        </p:spPr>
      </p:pic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04EA98A6-520E-446B-B4DE-D45948EE2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5093"/>
            <a:ext cx="4942235" cy="3837908"/>
          </a:xfrm>
          <a:prstGeom prst="rect">
            <a:avLst/>
          </a:prstGeom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A0AB6725-81AF-4670-813C-97DC8831F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91235"/>
            <a:ext cx="232717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dirty="0">
                <a:solidFill>
                  <a:srgbClr val="009900"/>
                </a:solidFill>
              </a:rPr>
              <a:t>[ECT* HF workshop ’21 ]</a:t>
            </a:r>
          </a:p>
        </p:txBody>
      </p:sp>
    </p:spTree>
    <p:extLst>
      <p:ext uri="{BB962C8B-B14F-4D97-AF65-F5344CB8AC3E}">
        <p14:creationId xmlns:p14="http://schemas.microsoft.com/office/powerpoint/2010/main" val="207517437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3EC77F3C-3CA1-4030-907F-30A86ED84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0654" y="54858"/>
            <a:ext cx="2789546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dirty="0">
                <a:solidFill>
                  <a:schemeClr val="bg2"/>
                </a:solidFill>
              </a:rPr>
              <a:t>4</a:t>
            </a:r>
            <a:r>
              <a:rPr lang="en-US" altLang="en-US" sz="3500" dirty="0" smtClean="0">
                <a:solidFill>
                  <a:schemeClr val="bg2"/>
                </a:solidFill>
              </a:rPr>
              <a:t>.)  </a:t>
            </a:r>
            <a:r>
              <a:rPr lang="en-US" altLang="en-US" sz="3500" u="sng" dirty="0">
                <a:solidFill>
                  <a:schemeClr val="bg2"/>
                </a:solidFill>
              </a:rPr>
              <a:t>Summary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326D1AE6-3B1F-4847-B1C8-CFDB5F430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6800"/>
            <a:ext cx="9874045" cy="444737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marL="182880" indent="-274320">
              <a:lnSpc>
                <a:spcPct val="150000"/>
              </a:lnSpc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 b="0" dirty="0">
                <a:solidFill>
                  <a:srgbClr val="000099"/>
                </a:solidFill>
              </a:rPr>
              <a:t> </a:t>
            </a:r>
            <a:r>
              <a:rPr lang="en-US" altLang="en-US" sz="2400" b="0" dirty="0" smtClean="0">
                <a:solidFill>
                  <a:srgbClr val="000099"/>
                </a:solidFill>
              </a:rPr>
              <a:t>Thermodynamic </a:t>
            </a:r>
            <a:r>
              <a:rPr lang="en-US" altLang="en-US" sz="2400" dirty="0" smtClean="0">
                <a:solidFill>
                  <a:srgbClr val="800080"/>
                </a:solidFill>
              </a:rPr>
              <a:t>T</a:t>
            </a:r>
            <a:r>
              <a:rPr lang="en-US" altLang="en-US" sz="2400" b="0" dirty="0" smtClean="0">
                <a:solidFill>
                  <a:srgbClr val="000099"/>
                </a:solidFill>
              </a:rPr>
              <a:t>-matrix approach to QGP rooted in lattice QCD</a:t>
            </a:r>
            <a:r>
              <a:rPr lang="en-US" altLang="en-US" sz="1000" b="0" dirty="0">
                <a:solidFill>
                  <a:srgbClr val="000099"/>
                </a:solidFill>
              </a:rPr>
              <a:t> </a:t>
            </a:r>
            <a:r>
              <a:rPr lang="en-US" altLang="en-US" sz="2400" b="0" dirty="0">
                <a:solidFill>
                  <a:srgbClr val="000099"/>
                </a:solidFill>
              </a:rPr>
              <a:t> </a:t>
            </a:r>
            <a:r>
              <a:rPr lang="en-US" altLang="en-US" sz="2400" b="0" dirty="0" smtClean="0">
                <a:solidFill>
                  <a:srgbClr val="000099"/>
                </a:solidFill>
              </a:rPr>
              <a:t> </a:t>
            </a:r>
          </a:p>
          <a:p>
            <a:pPr>
              <a:spcBef>
                <a:spcPts val="0"/>
              </a:spcBef>
              <a:buClrTx/>
              <a:buSzTx/>
              <a:buNone/>
              <a:defRPr/>
            </a:pPr>
            <a:r>
              <a:rPr lang="en-US" altLang="en-US" sz="2400" b="0" dirty="0">
                <a:solidFill>
                  <a:srgbClr val="000099"/>
                </a:solidFill>
              </a:rPr>
              <a:t> </a:t>
            </a:r>
            <a:r>
              <a:rPr lang="en-US" altLang="en-US" sz="2400" b="0" dirty="0" smtClean="0">
                <a:solidFill>
                  <a:srgbClr val="000099"/>
                </a:solidFill>
              </a:rPr>
              <a:t>    (HQ free energy, </a:t>
            </a:r>
            <a:r>
              <a:rPr lang="en-US" altLang="en-US" sz="2400" b="0" dirty="0" err="1" smtClean="0">
                <a:solidFill>
                  <a:srgbClr val="000099"/>
                </a:solidFill>
              </a:rPr>
              <a:t>quarkonium</a:t>
            </a:r>
            <a:r>
              <a:rPr lang="en-US" altLang="en-US" sz="2400" b="0" dirty="0" smtClean="0">
                <a:solidFill>
                  <a:srgbClr val="000099"/>
                </a:solidFill>
              </a:rPr>
              <a:t> correlation </a:t>
            </a:r>
            <a:r>
              <a:rPr lang="en-US" altLang="en-US" sz="2400" b="0" dirty="0" err="1">
                <a:solidFill>
                  <a:srgbClr val="000099"/>
                </a:solidFill>
              </a:rPr>
              <a:t>fcts</a:t>
            </a:r>
            <a:r>
              <a:rPr lang="en-US" altLang="en-US" sz="2400" b="0" dirty="0">
                <a:solidFill>
                  <a:srgbClr val="000099"/>
                </a:solidFill>
              </a:rPr>
              <a:t>., </a:t>
            </a:r>
            <a:r>
              <a:rPr lang="en-US" altLang="en-US" sz="2400" b="0" dirty="0" smtClean="0">
                <a:solidFill>
                  <a:srgbClr val="000099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99"/>
                </a:solidFill>
              </a:rPr>
              <a:t>EoS</a:t>
            </a:r>
            <a:r>
              <a:rPr lang="en-US" altLang="en-US" sz="2400" b="0" dirty="0" smtClean="0">
                <a:solidFill>
                  <a:srgbClr val="000099"/>
                </a:solidFill>
              </a:rPr>
              <a:t>)</a:t>
            </a:r>
            <a:endParaRPr lang="en-US" altLang="en-US" sz="2400" b="0" dirty="0">
              <a:solidFill>
                <a:srgbClr val="000099"/>
              </a:solidFill>
            </a:endParaRPr>
          </a:p>
          <a:p>
            <a:pPr marL="274320" indent="-274320"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 b="0" dirty="0" smtClean="0">
                <a:solidFill>
                  <a:srgbClr val="000099"/>
                </a:solidFill>
              </a:rPr>
              <a:t>Quantum </a:t>
            </a:r>
            <a:r>
              <a:rPr lang="en-US" altLang="en-US" sz="2400" b="0" dirty="0">
                <a:solidFill>
                  <a:srgbClr val="000099"/>
                </a:solidFill>
              </a:rPr>
              <a:t>effects </a:t>
            </a:r>
            <a:r>
              <a:rPr lang="en-US" altLang="en-US" sz="2400" b="0" dirty="0" smtClean="0">
                <a:solidFill>
                  <a:srgbClr val="000099"/>
                </a:solidFill>
              </a:rPr>
              <a:t>through broad spectral </a:t>
            </a:r>
            <a:r>
              <a:rPr lang="en-US" altLang="en-US" sz="2400" b="0" dirty="0" err="1" smtClean="0">
                <a:solidFill>
                  <a:srgbClr val="000099"/>
                </a:solidFill>
              </a:rPr>
              <a:t>fcts</a:t>
            </a:r>
            <a:r>
              <a:rPr lang="en-US" altLang="en-US" sz="2400" b="0" dirty="0" smtClean="0">
                <a:solidFill>
                  <a:srgbClr val="000099"/>
                </a:solidFill>
              </a:rPr>
              <a:t>. (large coll. rates), manifest in: </a:t>
            </a:r>
          </a:p>
          <a:p>
            <a:pPr>
              <a:spcBef>
                <a:spcPts val="600"/>
              </a:spcBef>
              <a:buClrTx/>
              <a:buSzTx/>
              <a:buNone/>
              <a:defRPr/>
            </a:pPr>
            <a:r>
              <a:rPr lang="en-US" altLang="en-US" sz="2400" b="0" dirty="0">
                <a:solidFill>
                  <a:srgbClr val="000099"/>
                </a:solidFill>
              </a:rPr>
              <a:t> </a:t>
            </a:r>
            <a:r>
              <a:rPr lang="en-US" altLang="en-US" sz="2400" b="0" dirty="0" smtClean="0">
                <a:solidFill>
                  <a:srgbClr val="000099"/>
                </a:solidFill>
              </a:rPr>
              <a:t>   --  Heavy </a:t>
            </a:r>
            <a:r>
              <a:rPr lang="en-US" altLang="en-US" sz="2400" b="0" dirty="0" err="1" smtClean="0">
                <a:solidFill>
                  <a:srgbClr val="000099"/>
                </a:solidFill>
              </a:rPr>
              <a:t>quarkonia</a:t>
            </a:r>
            <a:r>
              <a:rPr lang="en-US" altLang="en-US" sz="2400" b="0" dirty="0" smtClean="0">
                <a:solidFill>
                  <a:srgbClr val="000099"/>
                </a:solidFill>
              </a:rPr>
              <a:t>:  large </a:t>
            </a:r>
            <a:r>
              <a:rPr lang="en-US" altLang="en-US" sz="2400" dirty="0" err="1" smtClean="0">
                <a:solidFill>
                  <a:srgbClr val="80008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400" baseline="-25000" dirty="0" err="1" smtClean="0">
                <a:solidFill>
                  <a:srgbClr val="800080"/>
                </a:solidFill>
              </a:rPr>
              <a:t>coll</a:t>
            </a:r>
            <a:r>
              <a:rPr lang="en-US" altLang="en-US" sz="2400" b="0" dirty="0" smtClean="0">
                <a:solidFill>
                  <a:srgbClr val="000099"/>
                </a:solidFill>
              </a:rPr>
              <a:t> </a:t>
            </a:r>
            <a:r>
              <a:rPr lang="en-US" altLang="en-US" sz="2400" b="0" dirty="0" smtClean="0">
                <a:solidFill>
                  <a:srgbClr val="000099"/>
                </a:solidFill>
                <a:sym typeface="Symbol" panose="05050102010706020507" pitchFamily="18" charset="2"/>
              </a:rPr>
              <a:t>  strong potential (</a:t>
            </a:r>
            <a:r>
              <a:rPr lang="en-US" altLang="en-US" sz="2400" dirty="0" smtClean="0">
                <a:solidFill>
                  <a:srgbClr val="000099"/>
                </a:solidFill>
                <a:sym typeface="Symbol" panose="05050102010706020507" pitchFamily="18" charset="2"/>
              </a:rPr>
              <a:t>self-consistency</a:t>
            </a:r>
            <a:r>
              <a:rPr lang="en-US" altLang="en-US" sz="2400" b="0" dirty="0" smtClean="0">
                <a:solidFill>
                  <a:srgbClr val="000099"/>
                </a:solidFill>
                <a:sym typeface="Symbol" panose="05050102010706020507" pitchFamily="18" charset="2"/>
              </a:rPr>
              <a:t>) </a:t>
            </a:r>
            <a:endParaRPr lang="en-US" altLang="en-US" sz="2400" b="0" dirty="0" smtClean="0">
              <a:solidFill>
                <a:srgbClr val="000099"/>
              </a:solidFill>
            </a:endParaRPr>
          </a:p>
          <a:p>
            <a:pPr>
              <a:spcBef>
                <a:spcPts val="600"/>
              </a:spcBef>
              <a:buClrTx/>
              <a:buSzTx/>
              <a:buNone/>
              <a:defRPr/>
            </a:pPr>
            <a:r>
              <a:rPr lang="en-US" altLang="en-US" sz="2400" b="0" dirty="0" smtClean="0">
                <a:solidFill>
                  <a:srgbClr val="000099"/>
                </a:solidFill>
              </a:rPr>
              <a:t>    --  </a:t>
            </a:r>
            <a:r>
              <a:rPr lang="en-US" altLang="en-US" sz="2400" b="0" dirty="0" err="1" smtClean="0">
                <a:solidFill>
                  <a:srgbClr val="000099"/>
                </a:solidFill>
              </a:rPr>
              <a:t>EoS</a:t>
            </a:r>
            <a:r>
              <a:rPr lang="en-US" altLang="en-US" sz="2400" b="0" dirty="0" smtClean="0">
                <a:solidFill>
                  <a:srgbClr val="000099"/>
                </a:solidFill>
              </a:rPr>
              <a:t>: </a:t>
            </a:r>
            <a:r>
              <a:rPr lang="en-US" altLang="en-US" sz="2400" dirty="0" err="1" smtClean="0">
                <a:solidFill>
                  <a:srgbClr val="000099"/>
                </a:solidFill>
              </a:rPr>
              <a:t>parton</a:t>
            </a:r>
            <a:r>
              <a:rPr lang="en-US" altLang="en-US" sz="2400" dirty="0" smtClean="0">
                <a:solidFill>
                  <a:srgbClr val="000099"/>
                </a:solidFill>
              </a:rPr>
              <a:t> melting</a:t>
            </a:r>
            <a:r>
              <a:rPr lang="en-US" altLang="en-US" sz="2400" b="0" dirty="0" smtClean="0">
                <a:solidFill>
                  <a:srgbClr val="000099"/>
                </a:solidFill>
              </a:rPr>
              <a:t>, transition to hadronic resonances </a:t>
            </a:r>
          </a:p>
          <a:p>
            <a:pPr>
              <a:spcBef>
                <a:spcPts val="600"/>
              </a:spcBef>
              <a:buClrTx/>
              <a:buSzTx/>
              <a:buNone/>
              <a:defRPr/>
            </a:pPr>
            <a:r>
              <a:rPr lang="en-US" altLang="en-US" sz="2400" b="0" dirty="0">
                <a:solidFill>
                  <a:srgbClr val="000099"/>
                </a:solidFill>
              </a:rPr>
              <a:t> </a:t>
            </a:r>
            <a:r>
              <a:rPr lang="en-US" altLang="en-US" sz="2400" b="0" dirty="0" smtClean="0">
                <a:solidFill>
                  <a:srgbClr val="000099"/>
                </a:solidFill>
              </a:rPr>
              <a:t>   --  HQ transport: access </a:t>
            </a:r>
            <a:r>
              <a:rPr lang="en-US" altLang="en-US" sz="2400" b="0" smtClean="0">
                <a:solidFill>
                  <a:srgbClr val="000099"/>
                </a:solidFill>
              </a:rPr>
              <a:t>strength in </a:t>
            </a:r>
            <a:r>
              <a:rPr lang="en-US" altLang="en-US" sz="2400" dirty="0" smtClean="0">
                <a:solidFill>
                  <a:srgbClr val="000099"/>
                </a:solidFill>
              </a:rPr>
              <a:t>near-threshold resonances</a:t>
            </a:r>
          </a:p>
          <a:p>
            <a:pPr marL="342900" indent="-342900"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 b="0" dirty="0" smtClean="0">
                <a:solidFill>
                  <a:srgbClr val="000099"/>
                </a:solidFill>
              </a:rPr>
              <a:t>Explicit connections between transport coefficients</a:t>
            </a:r>
          </a:p>
          <a:p>
            <a:pPr>
              <a:spcBef>
                <a:spcPts val="0"/>
              </a:spcBef>
              <a:buClrTx/>
              <a:buSzTx/>
              <a:buNone/>
              <a:defRPr/>
            </a:pPr>
            <a:r>
              <a:rPr lang="en-US" altLang="en-US" sz="2400" b="0" dirty="0">
                <a:solidFill>
                  <a:srgbClr val="000099"/>
                </a:solidFill>
              </a:rPr>
              <a:t> </a:t>
            </a:r>
            <a:r>
              <a:rPr lang="en-US" altLang="en-US" sz="2400" b="0" dirty="0" smtClean="0">
                <a:solidFill>
                  <a:srgbClr val="000099"/>
                </a:solidFill>
              </a:rPr>
              <a:t>    </a:t>
            </a:r>
            <a:r>
              <a:rPr lang="en-US" altLang="en-US" sz="2400" b="0" dirty="0" smtClean="0">
                <a:solidFill>
                  <a:srgbClr val="000099"/>
                </a:solidFill>
                <a:sym typeface="Symbol" panose="05050102010706020507" pitchFamily="18" charset="2"/>
              </a:rPr>
              <a:t> ratio may quantify notion of “strongly coupled”</a:t>
            </a:r>
            <a:endParaRPr lang="en-US" altLang="en-US" sz="2400" b="0" dirty="0" smtClean="0">
              <a:solidFill>
                <a:srgbClr val="000099"/>
              </a:solidFill>
            </a:endParaRPr>
          </a:p>
          <a:p>
            <a:pPr>
              <a:spcBef>
                <a:spcPts val="1200"/>
              </a:spcBef>
              <a:buClrTx/>
              <a:buSzTx/>
              <a:buNone/>
              <a:defRPr/>
            </a:pPr>
            <a:r>
              <a:rPr lang="en-US" altLang="en-US" sz="2400" b="0" dirty="0">
                <a:solidFill>
                  <a:srgbClr val="000099"/>
                </a:solidFill>
              </a:rPr>
              <a:t> </a:t>
            </a:r>
            <a:r>
              <a:rPr lang="en-US" altLang="en-US" sz="2400" b="0" dirty="0" smtClean="0">
                <a:solidFill>
                  <a:srgbClr val="000099"/>
                </a:solidFill>
              </a:rPr>
              <a:t>    </a:t>
            </a:r>
            <a:endParaRPr lang="en-US" altLang="en-US" sz="2400" b="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7D8D9E0-3023-4FDE-9299-859D5F1E40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999663" cy="765175"/>
          </a:xfrm>
        </p:spPr>
        <p:txBody>
          <a:bodyPr/>
          <a:lstStyle/>
          <a:p>
            <a:r>
              <a:rPr lang="en-US" altLang="en-US" sz="3400">
                <a:solidFill>
                  <a:schemeClr val="bg2"/>
                </a:solidFill>
              </a:rPr>
              <a:t>2.2 Transport Approaches</a:t>
            </a:r>
            <a:endParaRPr lang="en-US" altLang="en-US" sz="340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16387" name="TextBox 5">
            <a:extLst>
              <a:ext uri="{FF2B5EF4-FFF2-40B4-BE49-F238E27FC236}">
                <a16:creationId xmlns:a16="http://schemas.microsoft.com/office/drawing/2014/main" id="{7DD26D99-C9FF-4072-90A0-0DAA977B1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8" y="760413"/>
            <a:ext cx="838358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600">
                <a:solidFill>
                  <a:srgbClr val="000099"/>
                </a:solidFill>
              </a:rPr>
              <a:t> Boltzmann equation for HQ phase-space distribution </a:t>
            </a:r>
            <a:r>
              <a:rPr lang="en-US" altLang="en-US" sz="2600" i="1">
                <a:solidFill>
                  <a:srgbClr val="990099"/>
                </a:solidFill>
              </a:rPr>
              <a:t>f</a:t>
            </a:r>
            <a:r>
              <a:rPr lang="en-US" altLang="en-US" sz="2600" i="1" baseline="-25000">
                <a:solidFill>
                  <a:srgbClr val="990099"/>
                </a:solidFill>
              </a:rPr>
              <a:t>Q</a:t>
            </a:r>
          </a:p>
        </p:txBody>
      </p:sp>
      <p:pic>
        <p:nvPicPr>
          <p:cNvPr id="16388" name="Picture 8">
            <a:extLst>
              <a:ext uri="{FF2B5EF4-FFF2-40B4-BE49-F238E27FC236}">
                <a16:creationId xmlns:a16="http://schemas.microsoft.com/office/drawing/2014/main" id="{E4D13042-5AAA-4C9F-8112-ADC8DA4DA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23975"/>
            <a:ext cx="50990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1">
            <a:extLst>
              <a:ext uri="{FF2B5EF4-FFF2-40B4-BE49-F238E27FC236}">
                <a16:creationId xmlns:a16="http://schemas.microsoft.com/office/drawing/2014/main" id="{32303900-6B57-424B-AFD3-F8D316EAA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7788" y="2216691"/>
            <a:ext cx="983138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182563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500" b="0" dirty="0">
                <a:solidFill>
                  <a:srgbClr val="0000CC"/>
                </a:solidFill>
              </a:rPr>
              <a:t>Collision term: semiclassical simulation of medium + HQ quasi-particles</a:t>
            </a:r>
          </a:p>
        </p:txBody>
      </p:sp>
      <p:pic>
        <p:nvPicPr>
          <p:cNvPr id="16390" name="Picture 6">
            <a:extLst>
              <a:ext uri="{FF2B5EF4-FFF2-40B4-BE49-F238E27FC236}">
                <a16:creationId xmlns:a16="http://schemas.microsoft.com/office/drawing/2014/main" id="{40915595-7D0A-4643-954D-3EA4E6162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3721100"/>
            <a:ext cx="6281737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11">
            <a:extLst>
              <a:ext uri="{FF2B5EF4-FFF2-40B4-BE49-F238E27FC236}">
                <a16:creationId xmlns:a16="http://schemas.microsoft.com/office/drawing/2014/main" id="{721E9A52-9261-4E26-AD38-4E0117193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227388"/>
            <a:ext cx="38290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600">
                <a:solidFill>
                  <a:srgbClr val="000099"/>
                </a:solidFill>
              </a:rPr>
              <a:t> Fokker-Planck equation</a:t>
            </a:r>
            <a:endParaRPr lang="en-US" altLang="en-US" sz="2600" i="1" baseline="-25000">
              <a:solidFill>
                <a:srgbClr val="990099"/>
              </a:solidFill>
            </a:endParaRPr>
          </a:p>
        </p:txBody>
      </p:sp>
      <p:sp>
        <p:nvSpPr>
          <p:cNvPr id="11272" name="TextBox 12">
            <a:extLst>
              <a:ext uri="{FF2B5EF4-FFF2-40B4-BE49-F238E27FC236}">
                <a16:creationId xmlns:a16="http://schemas.microsoft.com/office/drawing/2014/main" id="{E48D473B-75AB-431C-97F9-460AB1F02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8" y="4768850"/>
            <a:ext cx="8893781" cy="163121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9pPr>
          </a:lstStyle>
          <a:p>
            <a:pPr indent="-228600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en-US" altLang="en-US" sz="2500" b="0" dirty="0">
                <a:solidFill>
                  <a:srgbClr val="0000CC"/>
                </a:solidFill>
              </a:rPr>
              <a:t>follows from Boltzmann with </a:t>
            </a:r>
            <a:r>
              <a:rPr lang="en-US" altLang="en-US" sz="2500" dirty="0">
                <a:solidFill>
                  <a:srgbClr val="990099"/>
                </a:solidFill>
              </a:rPr>
              <a:t>p</a:t>
            </a:r>
            <a:r>
              <a:rPr lang="en-US" altLang="en-US" sz="2500" baseline="30000" dirty="0">
                <a:solidFill>
                  <a:srgbClr val="990099"/>
                </a:solidFill>
              </a:rPr>
              <a:t>2</a:t>
            </a:r>
            <a:r>
              <a:rPr lang="en-US" altLang="en-US" sz="2500" dirty="0">
                <a:solidFill>
                  <a:srgbClr val="990099"/>
                </a:solidFill>
              </a:rPr>
              <a:t> ~ </a:t>
            </a:r>
            <a:r>
              <a:rPr lang="en-US" altLang="en-US" sz="2500" dirty="0" err="1">
                <a:solidFill>
                  <a:srgbClr val="990099"/>
                </a:solidFill>
              </a:rPr>
              <a:t>m</a:t>
            </a:r>
            <a:r>
              <a:rPr lang="en-US" altLang="en-US" sz="2500" baseline="-25000" dirty="0" err="1">
                <a:solidFill>
                  <a:srgbClr val="990099"/>
                </a:solidFill>
              </a:rPr>
              <a:t>Q</a:t>
            </a:r>
            <a:r>
              <a:rPr lang="en-US" altLang="en-US" sz="2500" baseline="-25000" dirty="0">
                <a:solidFill>
                  <a:srgbClr val="990099"/>
                </a:solidFill>
              </a:rPr>
              <a:t> </a:t>
            </a:r>
            <a:r>
              <a:rPr lang="en-US" altLang="en-US" sz="2500" dirty="0">
                <a:solidFill>
                  <a:srgbClr val="990099"/>
                </a:solidFill>
              </a:rPr>
              <a:t>T</a:t>
            </a:r>
            <a:r>
              <a:rPr lang="en-US" altLang="en-US" sz="2500" baseline="-25000" dirty="0">
                <a:solidFill>
                  <a:srgbClr val="990099"/>
                </a:solidFill>
              </a:rPr>
              <a:t>  </a:t>
            </a:r>
            <a:r>
              <a:rPr lang="en-US" altLang="en-US" sz="2500" dirty="0">
                <a:solidFill>
                  <a:srgbClr val="990099"/>
                </a:solidFill>
              </a:rPr>
              <a:t>&gt;&gt; q</a:t>
            </a:r>
            <a:r>
              <a:rPr lang="en-US" altLang="en-US" sz="2500" baseline="30000" dirty="0">
                <a:solidFill>
                  <a:srgbClr val="990099"/>
                </a:solidFill>
              </a:rPr>
              <a:t>2</a:t>
            </a:r>
            <a:r>
              <a:rPr lang="en-US" altLang="en-US" sz="2500" dirty="0">
                <a:solidFill>
                  <a:srgbClr val="990099"/>
                </a:solidFill>
              </a:rPr>
              <a:t> ~ T</a:t>
            </a:r>
            <a:r>
              <a:rPr lang="en-US" altLang="en-US" sz="2500" baseline="30000" dirty="0">
                <a:solidFill>
                  <a:srgbClr val="990099"/>
                </a:solidFill>
              </a:rPr>
              <a:t>2</a:t>
            </a:r>
            <a:r>
              <a:rPr lang="en-US" altLang="en-US" sz="2500" b="0" dirty="0">
                <a:solidFill>
                  <a:srgbClr val="0000CC"/>
                </a:solidFill>
              </a:rPr>
              <a:t> </a:t>
            </a:r>
            <a:r>
              <a:rPr lang="en-US" altLang="en-US" sz="2500" b="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endParaRPr lang="en-US" altLang="en-US" sz="2500" b="0" dirty="0">
              <a:solidFill>
                <a:srgbClr val="0000CC"/>
              </a:solidFill>
            </a:endParaRPr>
          </a:p>
          <a:p>
            <a:pPr indent="-228600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en-US" altLang="en-US" sz="2500" dirty="0">
                <a:solidFill>
                  <a:srgbClr val="0000CC"/>
                </a:solidFill>
              </a:rPr>
              <a:t>does not require quasi-particle medium</a:t>
            </a:r>
          </a:p>
          <a:p>
            <a:pPr indent="-228600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en-US" altLang="en-US" sz="2500" b="0" dirty="0">
                <a:solidFill>
                  <a:srgbClr val="0000CC"/>
                </a:solidFill>
              </a:rPr>
              <a:t>well suited for strongly coupled medium where  </a:t>
            </a:r>
            <a:r>
              <a:rPr lang="en-US" altLang="en-US" sz="2500" dirty="0">
                <a:solidFill>
                  <a:srgbClr val="990099"/>
                </a:solidFill>
              </a:rPr>
              <a:t>E</a:t>
            </a:r>
            <a:r>
              <a:rPr lang="en-US" altLang="en-US" sz="2500" baseline="-25000" dirty="0">
                <a:solidFill>
                  <a:srgbClr val="990099"/>
                </a:solidFill>
              </a:rPr>
              <a:t>th</a:t>
            </a:r>
            <a:r>
              <a:rPr lang="en-US" altLang="en-US" sz="2500" dirty="0">
                <a:solidFill>
                  <a:srgbClr val="990099"/>
                </a:solidFill>
              </a:rPr>
              <a:t> </a:t>
            </a:r>
            <a:r>
              <a:rPr lang="en-US" altLang="en-US" sz="2500" dirty="0">
                <a:solidFill>
                  <a:srgbClr val="990099"/>
                </a:solidFill>
                <a:sym typeface="Symbol" pitchFamily="18" charset="2"/>
              </a:rPr>
              <a:t>~ </a:t>
            </a:r>
            <a:r>
              <a:rPr lang="en-US" altLang="en-US" sz="2500" dirty="0" err="1">
                <a:solidFill>
                  <a:srgbClr val="990099"/>
                </a:solidFill>
                <a:latin typeface="Symbol" pitchFamily="18" charset="2"/>
                <a:sym typeface="Symbol" pitchFamily="18" charset="2"/>
              </a:rPr>
              <a:t>G</a:t>
            </a:r>
            <a:r>
              <a:rPr lang="en-US" altLang="en-US" sz="2500" baseline="-25000" dirty="0" err="1">
                <a:solidFill>
                  <a:srgbClr val="990099"/>
                </a:solidFill>
                <a:sym typeface="Symbol" pitchFamily="18" charset="2"/>
              </a:rPr>
              <a:t>q,Q</a:t>
            </a:r>
            <a:r>
              <a:rPr lang="en-US" altLang="en-US" sz="2500" dirty="0">
                <a:solidFill>
                  <a:srgbClr val="990099"/>
                </a:solidFill>
                <a:sym typeface="Symbol" pitchFamily="18" charset="2"/>
              </a:rPr>
              <a:t> &lt; </a:t>
            </a:r>
            <a:r>
              <a:rPr lang="en-US" altLang="en-US" sz="2500" dirty="0" err="1">
                <a:solidFill>
                  <a:srgbClr val="990099"/>
                </a:solidFill>
                <a:sym typeface="Symbol" pitchFamily="18" charset="2"/>
              </a:rPr>
              <a:t>m</a:t>
            </a:r>
            <a:r>
              <a:rPr lang="en-US" altLang="en-US" sz="2500" baseline="-25000" dirty="0" err="1">
                <a:solidFill>
                  <a:srgbClr val="990099"/>
                </a:solidFill>
                <a:sym typeface="Symbol" pitchFamily="18" charset="2"/>
              </a:rPr>
              <a:t>Q</a:t>
            </a:r>
            <a:r>
              <a:rPr lang="en-US" altLang="en-US" sz="2500" dirty="0">
                <a:solidFill>
                  <a:srgbClr val="990099"/>
                </a:solidFill>
                <a:sym typeface="Symbol" pitchFamily="18" charset="2"/>
              </a:rPr>
              <a:t> </a:t>
            </a:r>
            <a:endParaRPr lang="en-US" altLang="en-US" sz="2500" dirty="0">
              <a:solidFill>
                <a:srgbClr val="990099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endParaRPr lang="en-US" altLang="en-US" sz="2500" b="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1">
            <a:extLst>
              <a:ext uri="{FF2B5EF4-FFF2-40B4-BE49-F238E27FC236}">
                <a16:creationId xmlns:a16="http://schemas.microsoft.com/office/drawing/2014/main" id="{0CCABB44-8255-45DD-A6EF-120F7B0AA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993" y="1350963"/>
            <a:ext cx="5043488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2">
            <a:extLst>
              <a:ext uri="{FF2B5EF4-FFF2-40B4-BE49-F238E27FC236}">
                <a16:creationId xmlns:a16="http://schemas.microsoft.com/office/drawing/2014/main" id="{FB9D1CA8-D414-42F5-A7CA-0B0B2FDDC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" y="0"/>
            <a:ext cx="9677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u="sng" dirty="0">
                <a:solidFill>
                  <a:srgbClr val="010000"/>
                </a:solidFill>
              </a:rPr>
              <a:t>4.2.3 Spatial Charm-Quark Diffusion Coefficient</a:t>
            </a:r>
            <a:endParaRPr lang="en-US" altLang="en-US" sz="3400" dirty="0">
              <a:solidFill>
                <a:srgbClr val="010000"/>
              </a:solidFill>
            </a:endParaRPr>
          </a:p>
        </p:txBody>
      </p:sp>
      <p:sp>
        <p:nvSpPr>
          <p:cNvPr id="30724" name="TextBox 17">
            <a:extLst>
              <a:ext uri="{FF2B5EF4-FFF2-40B4-BE49-F238E27FC236}">
                <a16:creationId xmlns:a16="http://schemas.microsoft.com/office/drawing/2014/main" id="{0507BC26-5179-47A6-9E4F-D4620EB02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480279"/>
            <a:ext cx="7576946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rgbClr val="0000CC"/>
                </a:solidFill>
              </a:rPr>
              <a:t> suggests </a:t>
            </a:r>
            <a:r>
              <a:rPr lang="en-US" altLang="en-US" sz="2400" dirty="0">
                <a:solidFill>
                  <a:srgbClr val="990099"/>
                </a:solidFill>
                <a:latin typeface="Lucida Calligraphy" panose="03010101010101010101" pitchFamily="66" charset="0"/>
              </a:rPr>
              <a:t>D</a:t>
            </a:r>
            <a:r>
              <a:rPr lang="en-US" altLang="en-US" sz="2400" baseline="-25000" dirty="0">
                <a:solidFill>
                  <a:srgbClr val="990099"/>
                </a:solidFill>
              </a:rPr>
              <a:t>s</a:t>
            </a:r>
            <a:r>
              <a:rPr lang="en-US" altLang="en-US" sz="2400" dirty="0">
                <a:solidFill>
                  <a:srgbClr val="990099"/>
                </a:solidFill>
              </a:rPr>
              <a:t>(2</a:t>
            </a:r>
            <a:r>
              <a:rPr lang="en-US" altLang="en-US" sz="2400" dirty="0">
                <a:solidFill>
                  <a:srgbClr val="990099"/>
                </a:solidFill>
                <a:latin typeface="Symbol" panose="05050102010706020507" pitchFamily="18" charset="2"/>
              </a:rPr>
              <a:t>p</a:t>
            </a:r>
            <a:r>
              <a:rPr lang="en-US" altLang="en-US" sz="2400" dirty="0">
                <a:solidFill>
                  <a:srgbClr val="990099"/>
                </a:solidFill>
              </a:rPr>
              <a:t>T) ~ 2-4 </a:t>
            </a:r>
            <a:r>
              <a:rPr lang="en-US" altLang="en-US" sz="2400" b="0" dirty="0">
                <a:solidFill>
                  <a:srgbClr val="0000CC"/>
                </a:solidFill>
              </a:rPr>
              <a:t>near </a:t>
            </a:r>
            <a:r>
              <a:rPr lang="en-US" altLang="en-US" sz="2400" dirty="0" err="1">
                <a:solidFill>
                  <a:srgbClr val="990099"/>
                </a:solidFill>
              </a:rPr>
              <a:t>T</a:t>
            </a:r>
            <a:r>
              <a:rPr lang="en-US" altLang="en-US" sz="2400" baseline="-25000" dirty="0" err="1">
                <a:solidFill>
                  <a:srgbClr val="990099"/>
                </a:solidFill>
              </a:rPr>
              <a:t>pc</a:t>
            </a:r>
            <a:endParaRPr lang="en-US" altLang="en-US" sz="2400" b="0" dirty="0">
              <a:solidFill>
                <a:srgbClr val="0000CC"/>
              </a:solidFill>
            </a:endParaRPr>
          </a:p>
          <a:p>
            <a:pPr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rgbClr val="0000CC"/>
                </a:solidFill>
              </a:rPr>
              <a:t> width: </a:t>
            </a:r>
            <a:r>
              <a:rPr lang="en-US" altLang="en-US" sz="2400" dirty="0">
                <a:solidFill>
                  <a:srgbClr val="990099"/>
                </a:solidFill>
              </a:rPr>
              <a:t> </a:t>
            </a:r>
            <a:r>
              <a:rPr lang="en-US" altLang="en-US" sz="2400" dirty="0">
                <a:solidFill>
                  <a:srgbClr val="990099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400" baseline="-25000" dirty="0">
                <a:solidFill>
                  <a:srgbClr val="990099"/>
                </a:solidFill>
              </a:rPr>
              <a:t>c</a:t>
            </a:r>
            <a:r>
              <a:rPr lang="en-US" altLang="en-US" sz="2400" dirty="0">
                <a:solidFill>
                  <a:srgbClr val="990099"/>
                </a:solidFill>
              </a:rPr>
              <a:t> ~ 3 / </a:t>
            </a:r>
            <a:r>
              <a:rPr lang="en-US" altLang="en-US" sz="2400" dirty="0">
                <a:solidFill>
                  <a:srgbClr val="990099"/>
                </a:solidFill>
                <a:latin typeface="Lucida Calligraphy" panose="03010101010101010101" pitchFamily="66" charset="0"/>
              </a:rPr>
              <a:t>D</a:t>
            </a:r>
            <a:r>
              <a:rPr lang="en-US" altLang="en-US" sz="2400" baseline="-25000" dirty="0">
                <a:solidFill>
                  <a:srgbClr val="990099"/>
                </a:solidFill>
              </a:rPr>
              <a:t>s</a:t>
            </a:r>
            <a:r>
              <a:rPr lang="en-US" altLang="en-US" sz="2400" dirty="0">
                <a:solidFill>
                  <a:srgbClr val="990099"/>
                </a:solidFill>
              </a:rPr>
              <a:t>  ~ 1 GeV  </a:t>
            </a:r>
            <a:r>
              <a:rPr lang="en-US" altLang="en-US" sz="2400" b="0" dirty="0">
                <a:solidFill>
                  <a:srgbClr val="0000CC"/>
                </a:solidFill>
                <a:latin typeface="Symbol" panose="05050102010706020507" pitchFamily="18" charset="2"/>
              </a:rPr>
              <a:t>-</a:t>
            </a:r>
            <a:r>
              <a:rPr lang="en-US" altLang="en-US" sz="2400" b="0" dirty="0">
                <a:solidFill>
                  <a:srgbClr val="0000CC"/>
                </a:solidFill>
              </a:rPr>
              <a:t>  </a:t>
            </a:r>
            <a:r>
              <a:rPr lang="en-US" altLang="en-US" sz="2400" dirty="0">
                <a:solidFill>
                  <a:srgbClr val="0000CC"/>
                </a:solidFill>
              </a:rPr>
              <a:t>no light quasi-particles!</a:t>
            </a:r>
          </a:p>
        </p:txBody>
      </p:sp>
      <p:sp>
        <p:nvSpPr>
          <p:cNvPr id="30725" name="Text Box 6">
            <a:extLst>
              <a:ext uri="{FF2B5EF4-FFF2-40B4-BE49-F238E27FC236}">
                <a16:creationId xmlns:a16="http://schemas.microsoft.com/office/drawing/2014/main" id="{D4441DF3-914F-4FDB-A212-1108A9AE8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0269" y="4933950"/>
            <a:ext cx="5024871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10000"/>
                </a:solidFill>
                <a:latin typeface="Symbol" panose="05050102010706020507" pitchFamily="18" charset="2"/>
              </a:rPr>
              <a:t>T/T</a:t>
            </a:r>
            <a:r>
              <a:rPr lang="en-US" altLang="en-US" sz="2000" baseline="-25000" dirty="0">
                <a:solidFill>
                  <a:srgbClr val="010000"/>
                </a:solidFill>
              </a:rPr>
              <a:t>c</a:t>
            </a:r>
            <a:endParaRPr lang="en-US" altLang="en-US" sz="2000" dirty="0">
              <a:solidFill>
                <a:srgbClr val="010000"/>
              </a:solidFill>
            </a:endParaRPr>
          </a:p>
        </p:txBody>
      </p:sp>
      <p:sp>
        <p:nvSpPr>
          <p:cNvPr id="30726" name="Text Box 9">
            <a:extLst>
              <a:ext uri="{FF2B5EF4-FFF2-40B4-BE49-F238E27FC236}">
                <a16:creationId xmlns:a16="http://schemas.microsoft.com/office/drawing/2014/main" id="{268F4D6A-C518-4670-9E68-928BCE2EE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643" y="784225"/>
            <a:ext cx="31162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530" tIns="47265" rIns="94530" bIns="4726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300">
                <a:solidFill>
                  <a:srgbClr val="990099"/>
                </a:solidFill>
                <a:latin typeface="Lucida Calligraphy" panose="03010101010101010101" pitchFamily="66" charset="0"/>
              </a:rPr>
              <a:t>D</a:t>
            </a:r>
            <a:r>
              <a:rPr lang="en-US" altLang="en-US" sz="2700" baseline="-25000">
                <a:solidFill>
                  <a:srgbClr val="990099"/>
                </a:solidFill>
              </a:rPr>
              <a:t>s</a:t>
            </a:r>
            <a:r>
              <a:rPr lang="en-US" altLang="en-US" sz="2700">
                <a:solidFill>
                  <a:srgbClr val="990099"/>
                </a:solidFill>
              </a:rPr>
              <a:t> </a:t>
            </a:r>
            <a:r>
              <a:rPr lang="en-US" altLang="en-US" sz="2700">
                <a:solidFill>
                  <a:srgbClr val="990099"/>
                </a:solidFill>
                <a:cs typeface="Times New Roman" panose="02020603050405020304" pitchFamily="18" charset="0"/>
              </a:rPr>
              <a:t>=T</a:t>
            </a:r>
            <a:r>
              <a:rPr lang="en-US" altLang="en-US" sz="800">
                <a:solidFill>
                  <a:srgbClr val="99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>
                <a:solidFill>
                  <a:srgbClr val="990099"/>
                </a:solidFill>
                <a:cs typeface="Times New Roman" panose="02020603050405020304" pitchFamily="18" charset="0"/>
              </a:rPr>
              <a:t>/ [</a:t>
            </a:r>
            <a:r>
              <a:rPr lang="en-US" altLang="en-US" sz="2700">
                <a:solidFill>
                  <a:srgbClr val="990099"/>
                </a:solidFill>
              </a:rPr>
              <a:t>m</a:t>
            </a:r>
            <a:r>
              <a:rPr lang="en-US" altLang="en-US" sz="2700" baseline="-25000">
                <a:solidFill>
                  <a:srgbClr val="990099"/>
                </a:solidFill>
              </a:rPr>
              <a:t>Q </a:t>
            </a:r>
            <a:r>
              <a:rPr lang="en-US" altLang="en-US" sz="800">
                <a:solidFill>
                  <a:srgbClr val="990099"/>
                </a:solidFill>
              </a:rPr>
              <a:t> </a:t>
            </a:r>
            <a:r>
              <a:rPr lang="en-US" altLang="en-US" sz="2700">
                <a:solidFill>
                  <a:srgbClr val="990099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700">
                <a:solidFill>
                  <a:srgbClr val="990099"/>
                </a:solidFill>
              </a:rPr>
              <a:t>(p=0)]</a:t>
            </a:r>
            <a:endParaRPr lang="en-US" altLang="en-US" sz="2700" baseline="-25000">
              <a:solidFill>
                <a:srgbClr val="990099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5BB7C26-614A-4B3A-9825-91484B73AE88}"/>
              </a:ext>
            </a:extLst>
          </p:cNvPr>
          <p:cNvGrpSpPr/>
          <p:nvPr/>
        </p:nvGrpSpPr>
        <p:grpSpPr>
          <a:xfrm>
            <a:off x="4267200" y="4207235"/>
            <a:ext cx="5250437" cy="469233"/>
            <a:chOff x="4155440" y="4198374"/>
            <a:chExt cx="5250437" cy="46923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9BE90C5-B637-4E0B-9A23-1B99EDC52F49}"/>
                </a:ext>
              </a:extLst>
            </p:cNvPr>
            <p:cNvGrpSpPr/>
            <p:nvPr/>
          </p:nvGrpSpPr>
          <p:grpSpPr>
            <a:xfrm>
              <a:off x="4155440" y="4198374"/>
              <a:ext cx="2209975" cy="466494"/>
              <a:chOff x="6934200" y="3969774"/>
              <a:chExt cx="2209975" cy="466494"/>
            </a:xfrm>
          </p:grpSpPr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CAB8A83B-F2D2-405D-AE23-0AFF01479B8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934200" y="3969774"/>
                <a:ext cx="2209975" cy="6882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" name="Arrow: Striped Right 3">
                <a:extLst>
                  <a:ext uri="{FF2B5EF4-FFF2-40B4-BE49-F238E27FC236}">
                    <a16:creationId xmlns:a16="http://schemas.microsoft.com/office/drawing/2014/main" id="{9C278169-0582-46A1-87EE-E11D0C42C119}"/>
                  </a:ext>
                </a:extLst>
              </p:cNvPr>
              <p:cNvSpPr/>
              <p:nvPr/>
            </p:nvSpPr>
            <p:spPr bwMode="auto">
              <a:xfrm rot="5400000">
                <a:off x="8459947" y="3990922"/>
                <a:ext cx="394174" cy="435452"/>
              </a:xfrm>
              <a:prstGeom prst="stripedRightArrow">
                <a:avLst/>
              </a:prstGeom>
              <a:solidFill>
                <a:srgbClr val="FF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2800" b="0" i="0" u="none" strike="noStrike" cap="none" normalizeH="0" baseline="0">
                  <a:ln>
                    <a:noFill/>
                  </a:ln>
                  <a:solidFill>
                    <a:srgbClr val="000066"/>
                  </a:solidFill>
                  <a:effectLst/>
                  <a:latin typeface="Symbol" pitchFamily="18" charset="2"/>
                  <a:cs typeface="Times New Roman (Hebrew)" charset="-79"/>
                </a:endParaRPr>
              </a:p>
            </p:txBody>
          </p:sp>
          <p:sp>
            <p:nvSpPr>
              <p:cNvPr id="10" name="Arrow: Striped Right 9">
                <a:extLst>
                  <a:ext uri="{FF2B5EF4-FFF2-40B4-BE49-F238E27FC236}">
                    <a16:creationId xmlns:a16="http://schemas.microsoft.com/office/drawing/2014/main" id="{BC7120EB-D7D7-4C17-AEEB-8D603C886F3E}"/>
                  </a:ext>
                </a:extLst>
              </p:cNvPr>
              <p:cNvSpPr/>
              <p:nvPr/>
            </p:nvSpPr>
            <p:spPr bwMode="auto">
              <a:xfrm rot="5400000">
                <a:off x="7051359" y="4021455"/>
                <a:ext cx="394174" cy="435452"/>
              </a:xfrm>
              <a:prstGeom prst="stripedRightArrow">
                <a:avLst/>
              </a:prstGeom>
              <a:solidFill>
                <a:srgbClr val="FF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2800" b="0" i="0" u="none" strike="noStrike" cap="none" normalizeH="0" baseline="0">
                  <a:ln>
                    <a:noFill/>
                  </a:ln>
                  <a:solidFill>
                    <a:srgbClr val="000066"/>
                  </a:solidFill>
                  <a:effectLst/>
                  <a:latin typeface="Symbol" pitchFamily="18" charset="2"/>
                  <a:cs typeface="Times New Roman (Hebrew)" charset="-79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A606A8-9F73-4C4C-98EA-C4D54BD687CC}"/>
                </a:ext>
              </a:extLst>
            </p:cNvPr>
            <p:cNvSpPr txBox="1"/>
            <p:nvPr/>
          </p:nvSpPr>
          <p:spPr>
            <a:xfrm>
              <a:off x="7127240" y="4236720"/>
              <a:ext cx="227863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FF6600"/>
                  </a:solidFill>
                  <a:latin typeface="+mn-lt"/>
                </a:rPr>
                <a:t>EMMI RRTF ‘18</a:t>
              </a: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4">
            <a:extLst>
              <a:ext uri="{FF2B5EF4-FFF2-40B4-BE49-F238E27FC236}">
                <a16:creationId xmlns:a16="http://schemas.microsoft.com/office/drawing/2014/main" id="{51D00AD5-8DCA-432F-AD18-AC5CF1255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00113"/>
            <a:ext cx="611187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19">
            <a:extLst>
              <a:ext uri="{FF2B5EF4-FFF2-40B4-BE49-F238E27FC236}">
                <a16:creationId xmlns:a16="http://schemas.microsoft.com/office/drawing/2014/main" id="{92B28FE9-46B6-47F1-8020-B45C7E276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98863"/>
            <a:ext cx="5686172" cy="158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 dirty="0">
                <a:solidFill>
                  <a:srgbClr val="0000CC"/>
                </a:solidFill>
              </a:rPr>
              <a:t> thermal relaxation time:  </a:t>
            </a:r>
            <a:r>
              <a:rPr lang="en-US" altLang="en-US" sz="2500" i="1" dirty="0" err="1">
                <a:solidFill>
                  <a:srgbClr val="990099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2500" i="1" baseline="-25000" dirty="0" err="1">
                <a:solidFill>
                  <a:srgbClr val="990099"/>
                </a:solidFill>
              </a:rPr>
              <a:t>Q</a:t>
            </a:r>
            <a:r>
              <a:rPr lang="en-US" altLang="en-US" sz="2500" i="1" dirty="0">
                <a:solidFill>
                  <a:srgbClr val="990099"/>
                </a:solidFill>
              </a:rPr>
              <a:t> = 1/</a:t>
            </a:r>
            <a:r>
              <a:rPr lang="en-US" altLang="en-US" sz="2500" i="1" dirty="0">
                <a:solidFill>
                  <a:srgbClr val="990099"/>
                </a:solidFill>
                <a:latin typeface="Symbol" panose="05050102010706020507" pitchFamily="18" charset="2"/>
              </a:rPr>
              <a:t>g</a:t>
            </a:r>
          </a:p>
          <a:p>
            <a:pPr>
              <a:lnSpc>
                <a:spcPts val="4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 dirty="0">
                <a:solidFill>
                  <a:srgbClr val="0000CC"/>
                </a:solidFill>
              </a:rPr>
              <a:t> Einstein relation:             </a:t>
            </a:r>
            <a:r>
              <a:rPr lang="en-US" altLang="en-US" sz="2500" i="1" dirty="0">
                <a:solidFill>
                  <a:srgbClr val="990099"/>
                </a:solidFill>
              </a:rPr>
              <a:t>T = </a:t>
            </a:r>
            <a:r>
              <a:rPr lang="en-US" altLang="en-US" sz="2500" i="1" dirty="0" err="1">
                <a:solidFill>
                  <a:srgbClr val="990099"/>
                </a:solidFill>
              </a:rPr>
              <a:t>D</a:t>
            </a:r>
            <a:r>
              <a:rPr lang="en-US" altLang="en-US" sz="2500" i="1" baseline="-25000" dirty="0" err="1">
                <a:solidFill>
                  <a:srgbClr val="990099"/>
                </a:solidFill>
              </a:rPr>
              <a:t>p</a:t>
            </a:r>
            <a:r>
              <a:rPr lang="en-US" altLang="en-US" sz="2500" i="1" baseline="-25000" dirty="0">
                <a:solidFill>
                  <a:srgbClr val="990099"/>
                </a:solidFill>
              </a:rPr>
              <a:t> </a:t>
            </a:r>
            <a:r>
              <a:rPr lang="en-US" altLang="en-US" sz="2500" i="1" dirty="0">
                <a:solidFill>
                  <a:srgbClr val="990099"/>
                </a:solidFill>
              </a:rPr>
              <a:t>/ </a:t>
            </a:r>
            <a:r>
              <a:rPr lang="en-US" altLang="en-US" sz="2500" i="1" dirty="0">
                <a:solidFill>
                  <a:srgbClr val="990099"/>
                </a:solidFill>
                <a:latin typeface="Symbol" panose="05050102010706020507" pitchFamily="18" charset="2"/>
              </a:rPr>
              <a:t>g </a:t>
            </a:r>
            <a:r>
              <a:rPr lang="en-US" altLang="en-US" sz="2500" i="1" dirty="0" err="1">
                <a:solidFill>
                  <a:srgbClr val="990099"/>
                </a:solidFill>
              </a:rPr>
              <a:t>m</a:t>
            </a:r>
            <a:r>
              <a:rPr lang="en-US" altLang="en-US" sz="2500" i="1" baseline="-25000" dirty="0" err="1">
                <a:solidFill>
                  <a:srgbClr val="990099"/>
                </a:solidFill>
              </a:rPr>
              <a:t>Q</a:t>
            </a:r>
            <a:r>
              <a:rPr lang="en-US" altLang="en-US" sz="2500" b="0" i="1" dirty="0">
                <a:solidFill>
                  <a:srgbClr val="0000CC"/>
                </a:solidFill>
              </a:rPr>
              <a:t> </a:t>
            </a:r>
          </a:p>
          <a:p>
            <a:pPr>
              <a:lnSpc>
                <a:spcPts val="4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 dirty="0">
                <a:solidFill>
                  <a:srgbClr val="0000CC"/>
                </a:solidFill>
              </a:rPr>
              <a:t> </a:t>
            </a:r>
            <a:r>
              <a:rPr lang="en-US" altLang="en-US" sz="2500" dirty="0">
                <a:solidFill>
                  <a:srgbClr val="0000CC"/>
                </a:solidFill>
              </a:rPr>
              <a:t>spatial diffusion constant</a:t>
            </a:r>
            <a:r>
              <a:rPr lang="en-US" altLang="en-US" sz="2500" b="0" dirty="0">
                <a:solidFill>
                  <a:srgbClr val="0000CC"/>
                </a:solidFill>
              </a:rPr>
              <a:t>:  </a:t>
            </a:r>
            <a:r>
              <a:rPr lang="en-US" altLang="en-US" sz="2300" dirty="0">
                <a:solidFill>
                  <a:srgbClr val="990099"/>
                </a:solidFill>
                <a:latin typeface="Lucida Calligraphy" panose="03010101010101010101" pitchFamily="66" charset="0"/>
              </a:rPr>
              <a:t>D</a:t>
            </a:r>
            <a:r>
              <a:rPr lang="en-US" altLang="en-US" sz="2500" i="1" baseline="-25000" dirty="0">
                <a:solidFill>
                  <a:srgbClr val="990099"/>
                </a:solidFill>
              </a:rPr>
              <a:t>s </a:t>
            </a:r>
            <a:r>
              <a:rPr lang="en-US" altLang="en-US" sz="2500" i="1" dirty="0">
                <a:solidFill>
                  <a:srgbClr val="990099"/>
                </a:solidFill>
              </a:rPr>
              <a:t>= T</a:t>
            </a:r>
            <a:r>
              <a:rPr lang="en-US" altLang="en-US" sz="1000" i="1" dirty="0">
                <a:solidFill>
                  <a:srgbClr val="990099"/>
                </a:solidFill>
              </a:rPr>
              <a:t> </a:t>
            </a:r>
            <a:r>
              <a:rPr lang="en-US" altLang="en-US" sz="2500" i="1" dirty="0">
                <a:solidFill>
                  <a:srgbClr val="990099"/>
                </a:solidFill>
              </a:rPr>
              <a:t>/</a:t>
            </a:r>
            <a:r>
              <a:rPr lang="en-US" altLang="en-US" sz="1000" i="1" dirty="0">
                <a:solidFill>
                  <a:srgbClr val="990099"/>
                </a:solidFill>
              </a:rPr>
              <a:t> </a:t>
            </a:r>
            <a:r>
              <a:rPr lang="en-US" altLang="en-US" sz="2500" i="1" dirty="0">
                <a:solidFill>
                  <a:srgbClr val="990099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1400" i="1" dirty="0">
                <a:solidFill>
                  <a:srgbClr val="990099"/>
                </a:solidFill>
                <a:latin typeface="Symbol" panose="05050102010706020507" pitchFamily="18" charset="2"/>
              </a:rPr>
              <a:t> </a:t>
            </a:r>
            <a:r>
              <a:rPr lang="en-US" altLang="en-US" sz="2500" i="1" dirty="0" err="1">
                <a:solidFill>
                  <a:srgbClr val="990099"/>
                </a:solidFill>
              </a:rPr>
              <a:t>m</a:t>
            </a:r>
            <a:r>
              <a:rPr lang="en-US" altLang="en-US" sz="2500" i="1" baseline="-25000" dirty="0" err="1">
                <a:solidFill>
                  <a:srgbClr val="990099"/>
                </a:solidFill>
              </a:rPr>
              <a:t>Q</a:t>
            </a:r>
            <a:endParaRPr lang="en-US" altLang="en-US" sz="2500" i="1" dirty="0">
              <a:solidFill>
                <a:srgbClr val="990099"/>
              </a:solidFill>
            </a:endParaRP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123255D2-FFAB-4D7B-BADF-95B7BF4BD1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875" y="38100"/>
            <a:ext cx="10034588" cy="635000"/>
          </a:xfrm>
        </p:spPr>
        <p:txBody>
          <a:bodyPr/>
          <a:lstStyle/>
          <a:p>
            <a:r>
              <a:rPr lang="en-US" altLang="en-US" sz="3400">
                <a:solidFill>
                  <a:schemeClr val="bg2"/>
                </a:solidFill>
              </a:rPr>
              <a:t>2.3 Transport Coefficients</a:t>
            </a:r>
            <a:endParaRPr lang="en-US" altLang="en-US" sz="340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913F95C9-5F56-4B07-AF46-D3CF9D115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775" y="898525"/>
            <a:ext cx="6127750" cy="777875"/>
          </a:xfrm>
          <a:prstGeom prst="rect">
            <a:avLst/>
          </a:prstGeom>
          <a:solidFill>
            <a:srgbClr val="FFFF99">
              <a:alpha val="10196"/>
            </a:srgbClr>
          </a:solidFill>
          <a:ln w="9525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1">
              <a:solidFill>
                <a:schemeClr val="bg2"/>
              </a:solidFill>
            </a:endParaRPr>
          </a:p>
        </p:txBody>
      </p:sp>
      <p:sp>
        <p:nvSpPr>
          <p:cNvPr id="17414" name="Rectangle 5">
            <a:extLst>
              <a:ext uri="{FF2B5EF4-FFF2-40B4-BE49-F238E27FC236}">
                <a16:creationId xmlns:a16="http://schemas.microsoft.com/office/drawing/2014/main" id="{C4BC9CD1-E1A8-4ADB-990C-9E91D1DF1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191000"/>
            <a:ext cx="1887538" cy="504825"/>
          </a:xfrm>
          <a:prstGeom prst="rect">
            <a:avLst/>
          </a:prstGeom>
          <a:solidFill>
            <a:srgbClr val="FFFF99">
              <a:alpha val="14902"/>
            </a:srgbClr>
          </a:solidFill>
          <a:ln w="9525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1">
              <a:solidFill>
                <a:schemeClr val="bg2"/>
              </a:solidFill>
            </a:endParaRPr>
          </a:p>
        </p:txBody>
      </p:sp>
      <p:sp>
        <p:nvSpPr>
          <p:cNvPr id="17415" name="Text Box 9">
            <a:extLst>
              <a:ext uri="{FF2B5EF4-FFF2-40B4-BE49-F238E27FC236}">
                <a16:creationId xmlns:a16="http://schemas.microsoft.com/office/drawing/2014/main" id="{F84A66E4-9AD0-4254-A06F-F92534A0C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025" y="2039938"/>
            <a:ext cx="81946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>
                <a:solidFill>
                  <a:srgbClr val="0000CC"/>
                </a:solidFill>
              </a:rPr>
              <a:t>thermalization rate             momentum diffusion coefficient</a:t>
            </a:r>
          </a:p>
        </p:txBody>
      </p:sp>
      <p:sp>
        <p:nvSpPr>
          <p:cNvPr id="17416" name="Text Box 11">
            <a:extLst>
              <a:ext uri="{FF2B5EF4-FFF2-40B4-BE49-F238E27FC236}">
                <a16:creationId xmlns:a16="http://schemas.microsoft.com/office/drawing/2014/main" id="{5CDB51F5-948E-40E3-BFEF-EC8A9183C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75" y="873125"/>
            <a:ext cx="1752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>
                <a:solidFill>
                  <a:srgbClr val="000099"/>
                </a:solidFill>
              </a:rPr>
              <a:t>Fokker-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>
                <a:solidFill>
                  <a:srgbClr val="000099"/>
                </a:solidFill>
              </a:rPr>
              <a:t> Planck</a:t>
            </a:r>
          </a:p>
        </p:txBody>
      </p:sp>
      <p:sp>
        <p:nvSpPr>
          <p:cNvPr id="17417" name="Oval 13">
            <a:extLst>
              <a:ext uri="{FF2B5EF4-FFF2-40B4-BE49-F238E27FC236}">
                <a16:creationId xmlns:a16="http://schemas.microsoft.com/office/drawing/2014/main" id="{60D0C780-25D3-4B18-A986-4388356DF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" y="762000"/>
            <a:ext cx="1266825" cy="1589088"/>
          </a:xfrm>
          <a:prstGeom prst="ellipse">
            <a:avLst/>
          </a:prstGeom>
          <a:gradFill rotWithShape="1">
            <a:gsLst>
              <a:gs pos="0">
                <a:srgbClr val="FF5050">
                  <a:alpha val="79999"/>
                </a:srgbClr>
              </a:gs>
              <a:gs pos="100000">
                <a:srgbClr val="D2424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1">
              <a:solidFill>
                <a:schemeClr val="bg2"/>
              </a:solidFill>
            </a:endParaRPr>
          </a:p>
        </p:txBody>
      </p:sp>
      <p:sp>
        <p:nvSpPr>
          <p:cNvPr id="17418" name="Oval 14">
            <a:extLst>
              <a:ext uri="{FF2B5EF4-FFF2-40B4-BE49-F238E27FC236}">
                <a16:creationId xmlns:a16="http://schemas.microsoft.com/office/drawing/2014/main" id="{93B2F135-DEB6-4FE5-8A03-AEDEDE354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" y="1806575"/>
            <a:ext cx="109538" cy="109538"/>
          </a:xfrm>
          <a:prstGeom prst="ellipse">
            <a:avLst/>
          </a:prstGeom>
          <a:solidFill>
            <a:srgbClr val="9900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1">
              <a:solidFill>
                <a:schemeClr val="bg2"/>
              </a:solidFill>
            </a:endParaRPr>
          </a:p>
        </p:txBody>
      </p:sp>
      <p:sp>
        <p:nvSpPr>
          <p:cNvPr id="17419" name="Line 15">
            <a:extLst>
              <a:ext uri="{FF2B5EF4-FFF2-40B4-BE49-F238E27FC236}">
                <a16:creationId xmlns:a16="http://schemas.microsoft.com/office/drawing/2014/main" id="{5ACF479E-7F1E-405B-9B8D-4C837657D6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09663" y="850900"/>
            <a:ext cx="406400" cy="180975"/>
          </a:xfrm>
          <a:prstGeom prst="line">
            <a:avLst/>
          </a:prstGeom>
          <a:noFill/>
          <a:ln w="31750">
            <a:solidFill>
              <a:srgbClr val="9900CC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Text Box 16">
            <a:extLst>
              <a:ext uri="{FF2B5EF4-FFF2-40B4-BE49-F238E27FC236}">
                <a16:creationId xmlns:a16="http://schemas.microsoft.com/office/drawing/2014/main" id="{08ACAE0C-85C7-4A4F-B0E0-7105E4D90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1279525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i="1">
                <a:solidFill>
                  <a:srgbClr val="9900CC"/>
                </a:solidFill>
              </a:rPr>
              <a:t>Q</a:t>
            </a:r>
          </a:p>
        </p:txBody>
      </p:sp>
      <p:sp>
        <p:nvSpPr>
          <p:cNvPr id="17421" name="Freeform 17">
            <a:extLst>
              <a:ext uri="{FF2B5EF4-FFF2-40B4-BE49-F238E27FC236}">
                <a16:creationId xmlns:a16="http://schemas.microsoft.com/office/drawing/2014/main" id="{5F2738A3-D913-43AA-B754-1BB08C0218CA}"/>
              </a:ext>
            </a:extLst>
          </p:cNvPr>
          <p:cNvSpPr>
            <a:spLocks/>
          </p:cNvSpPr>
          <p:nvPr/>
        </p:nvSpPr>
        <p:spPr bwMode="auto">
          <a:xfrm>
            <a:off x="557213" y="896938"/>
            <a:ext cx="838200" cy="990600"/>
          </a:xfrm>
          <a:custGeom>
            <a:avLst/>
            <a:gdLst>
              <a:gd name="T0" fmla="*/ 0 w 528"/>
              <a:gd name="T1" fmla="*/ 2147483646 h 624"/>
              <a:gd name="T2" fmla="*/ 2147483646 w 528"/>
              <a:gd name="T3" fmla="*/ 2147483646 h 624"/>
              <a:gd name="T4" fmla="*/ 2147483646 w 528"/>
              <a:gd name="T5" fmla="*/ 2147483646 h 624"/>
              <a:gd name="T6" fmla="*/ 2147483646 w 528"/>
              <a:gd name="T7" fmla="*/ 2147483646 h 624"/>
              <a:gd name="T8" fmla="*/ 2147483646 w 528"/>
              <a:gd name="T9" fmla="*/ 2147483646 h 624"/>
              <a:gd name="T10" fmla="*/ 2147483646 w 528"/>
              <a:gd name="T11" fmla="*/ 2147483646 h 624"/>
              <a:gd name="T12" fmla="*/ 2147483646 w 528"/>
              <a:gd name="T13" fmla="*/ 2147483646 h 624"/>
              <a:gd name="T14" fmla="*/ 2147483646 w 528"/>
              <a:gd name="T15" fmla="*/ 0 h 6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8"/>
              <a:gd name="T25" fmla="*/ 0 h 624"/>
              <a:gd name="T26" fmla="*/ 528 w 528"/>
              <a:gd name="T27" fmla="*/ 624 h 6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8" h="624">
                <a:moveTo>
                  <a:pt x="0" y="624"/>
                </a:moveTo>
                <a:lnTo>
                  <a:pt x="96" y="528"/>
                </a:lnTo>
                <a:lnTo>
                  <a:pt x="240" y="528"/>
                </a:lnTo>
                <a:lnTo>
                  <a:pt x="288" y="432"/>
                </a:lnTo>
                <a:lnTo>
                  <a:pt x="240" y="288"/>
                </a:lnTo>
                <a:lnTo>
                  <a:pt x="336" y="192"/>
                </a:lnTo>
                <a:lnTo>
                  <a:pt x="336" y="96"/>
                </a:lnTo>
                <a:lnTo>
                  <a:pt x="528" y="0"/>
                </a:lnTo>
              </a:path>
            </a:pathLst>
          </a:custGeom>
          <a:noFill/>
          <a:ln w="3175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AutoShape 18">
            <a:extLst>
              <a:ext uri="{FF2B5EF4-FFF2-40B4-BE49-F238E27FC236}">
                <a16:creationId xmlns:a16="http://schemas.microsoft.com/office/drawing/2014/main" id="{B4439487-47E1-45CF-957C-3CAA536FA90E}"/>
              </a:ext>
            </a:extLst>
          </p:cNvPr>
          <p:cNvSpPr>
            <a:spLocks noChangeArrowheads="1"/>
          </p:cNvSpPr>
          <p:nvPr/>
        </p:nvSpPr>
        <p:spPr bwMode="auto">
          <a:xfrm rot="1200000">
            <a:off x="3560763" y="1606550"/>
            <a:ext cx="187325" cy="492125"/>
          </a:xfrm>
          <a:prstGeom prst="upArrow">
            <a:avLst>
              <a:gd name="adj1" fmla="val 36509"/>
              <a:gd name="adj2" fmla="val 93871"/>
            </a:avLst>
          </a:prstGeom>
          <a:solidFill>
            <a:srgbClr val="9900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1">
              <a:solidFill>
                <a:schemeClr val="bg2"/>
              </a:solidFill>
            </a:endParaRPr>
          </a:p>
        </p:txBody>
      </p:sp>
      <p:sp>
        <p:nvSpPr>
          <p:cNvPr id="17423" name="AutoShape 19">
            <a:extLst>
              <a:ext uri="{FF2B5EF4-FFF2-40B4-BE49-F238E27FC236}">
                <a16:creationId xmlns:a16="http://schemas.microsoft.com/office/drawing/2014/main" id="{8747CB04-9CA1-44CD-9E94-18EF9ABE8C85}"/>
              </a:ext>
            </a:extLst>
          </p:cNvPr>
          <p:cNvSpPr>
            <a:spLocks noChangeArrowheads="1"/>
          </p:cNvSpPr>
          <p:nvPr/>
        </p:nvSpPr>
        <p:spPr bwMode="auto">
          <a:xfrm rot="1200000">
            <a:off x="6075363" y="1606550"/>
            <a:ext cx="187325" cy="492125"/>
          </a:xfrm>
          <a:prstGeom prst="upArrow">
            <a:avLst>
              <a:gd name="adj1" fmla="val 36509"/>
              <a:gd name="adj2" fmla="val 93871"/>
            </a:avLst>
          </a:prstGeom>
          <a:solidFill>
            <a:srgbClr val="9900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1">
              <a:solidFill>
                <a:schemeClr val="bg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BE010E-BBC3-4230-A3A7-29300289BA3D}"/>
              </a:ext>
            </a:extLst>
          </p:cNvPr>
          <p:cNvSpPr txBox="1"/>
          <p:nvPr/>
        </p:nvSpPr>
        <p:spPr>
          <a:xfrm>
            <a:off x="1425575" y="2473325"/>
            <a:ext cx="3211513" cy="938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500" b="1" i="1" dirty="0">
                <a:solidFill>
                  <a:srgbClr val="990099"/>
                </a:solidFill>
                <a:cs typeface="Times New Roman (Hebrew)" charset="-79"/>
              </a:rPr>
              <a:t>g </a:t>
            </a:r>
            <a:r>
              <a:rPr lang="en-US" sz="2500" b="1" i="1" dirty="0">
                <a:solidFill>
                  <a:srgbClr val="990099"/>
                </a:solidFill>
                <a:latin typeface="+mn-lt"/>
                <a:cs typeface="Times New Roman (Hebrew)" charset="-79"/>
              </a:rPr>
              <a:t>p = </a:t>
            </a:r>
            <a:r>
              <a:rPr lang="en-US" sz="2500" b="1" i="1" dirty="0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 d</a:t>
            </a:r>
            <a:r>
              <a:rPr lang="en-US" sz="2500" b="1" i="1" baseline="30000" dirty="0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3</a:t>
            </a:r>
            <a:r>
              <a:rPr lang="en-US" sz="2500" b="1" i="1" dirty="0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q </a:t>
            </a:r>
            <a:r>
              <a:rPr lang="en-US" sz="2500" b="1" i="1" dirty="0" err="1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w</a:t>
            </a:r>
            <a:r>
              <a:rPr lang="en-US" sz="2500" b="1" i="1" baseline="-25000" dirty="0" err="1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Q</a:t>
            </a:r>
            <a:r>
              <a:rPr lang="en-US" sz="2500" b="1" i="1" dirty="0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(</a:t>
            </a:r>
            <a:r>
              <a:rPr lang="en-US" sz="2500" b="1" i="1" dirty="0" err="1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q,p</a:t>
            </a:r>
            <a:r>
              <a:rPr lang="en-US" sz="2500" b="1" i="1" dirty="0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) q</a:t>
            </a:r>
          </a:p>
          <a:p>
            <a:pPr>
              <a:spcBef>
                <a:spcPts val="600"/>
              </a:spcBef>
              <a:defRPr/>
            </a:pPr>
            <a:r>
              <a:rPr lang="en-US" sz="2500" b="1" i="1" dirty="0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      ~  |</a:t>
            </a:r>
            <a:r>
              <a:rPr lang="en-US" sz="2500" b="1" i="1" dirty="0">
                <a:solidFill>
                  <a:srgbClr val="FF0000"/>
                </a:solidFill>
                <a:latin typeface="+mn-lt"/>
                <a:cs typeface="Times New Roman (Hebrew)" charset="-79"/>
                <a:sym typeface="Symbol"/>
              </a:rPr>
              <a:t>T</a:t>
            </a:r>
            <a:r>
              <a:rPr lang="en-US" sz="2500" b="1" i="1" baseline="-25000" dirty="0">
                <a:solidFill>
                  <a:srgbClr val="FF0000"/>
                </a:solidFill>
                <a:latin typeface="+mn-lt"/>
                <a:cs typeface="Times New Roman (Hebrew)" charset="-79"/>
                <a:sym typeface="Symbol"/>
              </a:rPr>
              <a:t>Qj</a:t>
            </a:r>
            <a:r>
              <a:rPr lang="en-US" sz="2500" b="1" i="1" dirty="0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|</a:t>
            </a:r>
            <a:r>
              <a:rPr lang="en-US" sz="2500" b="1" i="1" baseline="30000" dirty="0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2 </a:t>
            </a:r>
            <a:r>
              <a:rPr lang="en-US" sz="2500" b="1" i="1" dirty="0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(1-cos</a:t>
            </a:r>
            <a:r>
              <a:rPr lang="en-US" sz="2500" b="1" i="1" dirty="0">
                <a:solidFill>
                  <a:srgbClr val="990099"/>
                </a:solidFill>
                <a:cs typeface="Times New Roman (Hebrew)" charset="-79"/>
                <a:sym typeface="Symbol"/>
              </a:rPr>
              <a:t>q</a:t>
            </a:r>
            <a:r>
              <a:rPr lang="en-US" sz="2500" b="1" i="1" dirty="0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) </a:t>
            </a:r>
            <a:r>
              <a:rPr lang="en-US" sz="2500" b="1" i="1" dirty="0">
                <a:solidFill>
                  <a:srgbClr val="FF0000"/>
                </a:solidFill>
                <a:latin typeface="+mn-lt"/>
                <a:cs typeface="Times New Roman (Hebrew)" charset="-79"/>
                <a:sym typeface="Symbol"/>
              </a:rPr>
              <a:t>f </a:t>
            </a:r>
            <a:r>
              <a:rPr lang="en-US" sz="2500" b="1" i="1" baseline="30000" dirty="0">
                <a:solidFill>
                  <a:srgbClr val="FF0000"/>
                </a:solidFill>
                <a:latin typeface="+mn-lt"/>
                <a:cs typeface="Times New Roman (Hebrew)" charset="-79"/>
                <a:sym typeface="Symbol"/>
              </a:rPr>
              <a:t>j</a:t>
            </a:r>
            <a:endParaRPr lang="en-US" sz="2500" b="1" i="1" baseline="30000" dirty="0">
              <a:solidFill>
                <a:srgbClr val="FF0000"/>
              </a:solidFill>
              <a:cs typeface="Times New Roman (Hebrew)" charset="-79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97DD63-9CC0-4B6A-90B0-21FCFBECDE0C}"/>
              </a:ext>
            </a:extLst>
          </p:cNvPr>
          <p:cNvSpPr txBox="1"/>
          <p:nvPr/>
        </p:nvSpPr>
        <p:spPr>
          <a:xfrm>
            <a:off x="5229225" y="2470150"/>
            <a:ext cx="2871788" cy="4762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500" b="1" i="1" dirty="0" err="1">
                <a:solidFill>
                  <a:srgbClr val="990099"/>
                </a:solidFill>
                <a:latin typeface="+mn-lt"/>
                <a:cs typeface="Times New Roman (Hebrew)" charset="-79"/>
              </a:rPr>
              <a:t>D</a:t>
            </a:r>
            <a:r>
              <a:rPr lang="en-US" sz="2500" b="1" i="1" baseline="-25000" dirty="0" err="1">
                <a:solidFill>
                  <a:srgbClr val="990099"/>
                </a:solidFill>
                <a:latin typeface="+mn-lt"/>
                <a:cs typeface="Times New Roman (Hebrew)" charset="-79"/>
              </a:rPr>
              <a:t>p</a:t>
            </a:r>
            <a:r>
              <a:rPr lang="en-US" sz="2500" b="1" i="1" dirty="0">
                <a:solidFill>
                  <a:srgbClr val="990099"/>
                </a:solidFill>
                <a:latin typeface="+mn-lt"/>
                <a:cs typeface="Times New Roman (Hebrew)" charset="-79"/>
              </a:rPr>
              <a:t> = </a:t>
            </a:r>
            <a:r>
              <a:rPr lang="en-US" sz="2500" b="1" i="1" dirty="0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 d</a:t>
            </a:r>
            <a:r>
              <a:rPr lang="en-US" sz="2500" b="1" i="1" baseline="30000" dirty="0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3</a:t>
            </a:r>
            <a:r>
              <a:rPr lang="en-US" sz="2500" b="1" i="1" dirty="0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q </a:t>
            </a:r>
            <a:r>
              <a:rPr lang="en-US" sz="2500" b="1" i="1" dirty="0" err="1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w</a:t>
            </a:r>
            <a:r>
              <a:rPr lang="en-US" sz="2500" b="1" i="1" baseline="-25000" dirty="0" err="1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Q</a:t>
            </a:r>
            <a:r>
              <a:rPr lang="en-US" sz="2500" b="1" i="1" dirty="0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(</a:t>
            </a:r>
            <a:r>
              <a:rPr lang="en-US" sz="2500" b="1" i="1" dirty="0" err="1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q,p</a:t>
            </a:r>
            <a:r>
              <a:rPr lang="en-US" sz="2500" b="1" i="1" dirty="0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) q</a:t>
            </a:r>
            <a:r>
              <a:rPr lang="en-US" sz="2500" b="1" i="1" baseline="30000" dirty="0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2</a:t>
            </a:r>
          </a:p>
        </p:txBody>
      </p:sp>
      <p:sp>
        <p:nvSpPr>
          <p:cNvPr id="17427" name="Text Box 8">
            <a:extLst>
              <a:ext uri="{FF2B5EF4-FFF2-40B4-BE49-F238E27FC236}">
                <a16:creationId xmlns:a16="http://schemas.microsoft.com/office/drawing/2014/main" id="{A9A8054D-537A-454F-B776-24FFE4C4D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61" y="5481637"/>
            <a:ext cx="885031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500" b="0" dirty="0">
                <a:solidFill>
                  <a:srgbClr val="0000CC"/>
                </a:solidFill>
              </a:rPr>
              <a:t> Key ingredients:  - </a:t>
            </a:r>
            <a:r>
              <a:rPr lang="en-US" altLang="en-US" sz="2500" dirty="0">
                <a:solidFill>
                  <a:srgbClr val="0000CC"/>
                </a:solidFill>
              </a:rPr>
              <a:t>heavy-light scattering amplitude </a:t>
            </a:r>
            <a:r>
              <a:rPr lang="en-US" altLang="en-US" sz="2500" i="1" dirty="0" err="1">
                <a:solidFill>
                  <a:srgbClr val="FF0000"/>
                </a:solidFill>
              </a:rPr>
              <a:t>T</a:t>
            </a:r>
            <a:r>
              <a:rPr lang="en-US" altLang="en-US" sz="2500" i="1" baseline="-25000" dirty="0" err="1">
                <a:solidFill>
                  <a:srgbClr val="FF0000"/>
                </a:solidFill>
              </a:rPr>
              <a:t>Qj</a:t>
            </a:r>
            <a:endParaRPr lang="en-US" altLang="en-US" sz="2500" i="1" baseline="-250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500" b="0" dirty="0">
                <a:solidFill>
                  <a:srgbClr val="FF0000"/>
                </a:solidFill>
              </a:rPr>
              <a:t>                               </a:t>
            </a:r>
            <a:r>
              <a:rPr lang="en-US" altLang="en-US" sz="2500" dirty="0">
                <a:solidFill>
                  <a:srgbClr val="0000CC"/>
                </a:solidFill>
              </a:rPr>
              <a:t>- thermal-medium </a:t>
            </a:r>
            <a:r>
              <a:rPr lang="en-US" altLang="en-US" sz="2500" dirty="0" err="1">
                <a:solidFill>
                  <a:srgbClr val="0000CC"/>
                </a:solidFill>
              </a:rPr>
              <a:t>partons</a:t>
            </a:r>
            <a:r>
              <a:rPr lang="en-US" altLang="en-US" sz="2500" dirty="0">
                <a:solidFill>
                  <a:srgbClr val="0000CC"/>
                </a:solidFill>
              </a:rPr>
              <a:t> in </a:t>
            </a:r>
            <a:r>
              <a:rPr lang="en-US" altLang="en-US" sz="2500" i="1" dirty="0">
                <a:solidFill>
                  <a:srgbClr val="FF0000"/>
                </a:solidFill>
              </a:rPr>
              <a:t>f </a:t>
            </a:r>
            <a:r>
              <a:rPr lang="en-US" altLang="en-US" sz="2500" i="1" baseline="30000" dirty="0">
                <a:solidFill>
                  <a:srgbClr val="FF0000"/>
                </a:solidFill>
              </a:rPr>
              <a:t>j</a:t>
            </a:r>
          </a:p>
        </p:txBody>
      </p:sp>
    </p:spTree>
  </p:cSld>
  <p:clrMapOvr>
    <a:masterClrMapping/>
  </p:clrMapOvr>
  <p:transition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FBBE6F34-DD7A-46E8-A57B-8E35DC517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425" y="0"/>
            <a:ext cx="64620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u="sng" dirty="0">
                <a:solidFill>
                  <a:schemeClr val="bg2"/>
                </a:solidFill>
              </a:rPr>
              <a:t>3.4 Heavy-Quark Recombination 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2047888F-B710-4D05-A3BE-A3F21E58A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2775"/>
            <a:ext cx="9823450" cy="6048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marL="182880" indent="-274320">
              <a:lnSpc>
                <a:spcPct val="14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solidFill>
                  <a:srgbClr val="000099"/>
                </a:solidFill>
              </a:rPr>
              <a:t>Instantaneous Coalescence Models (ICMs)</a:t>
            </a:r>
          </a:p>
          <a:p>
            <a:pPr>
              <a:lnSpc>
                <a:spcPct val="140000"/>
              </a:lnSpc>
              <a:spcBef>
                <a:spcPct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500" b="0" dirty="0">
                <a:solidFill>
                  <a:srgbClr val="000099"/>
                </a:solidFill>
                <a:latin typeface="Times New Roman"/>
                <a:cs typeface="Times New Roman"/>
              </a:rPr>
              <a:t>     </a:t>
            </a:r>
          </a:p>
          <a:p>
            <a:pPr marL="182880" indent="-274320">
              <a:lnSpc>
                <a:spcPct val="14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en-US" sz="2500" b="0" dirty="0">
              <a:solidFill>
                <a:srgbClr val="000099"/>
              </a:solidFill>
              <a:latin typeface="Times New Roman"/>
              <a:cs typeface="Times New Roman"/>
            </a:endParaRPr>
          </a:p>
          <a:p>
            <a:pPr>
              <a:spcBef>
                <a:spcPct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500" b="0" dirty="0">
                <a:solidFill>
                  <a:srgbClr val="0000CC"/>
                </a:solidFill>
                <a:latin typeface="Times New Roman"/>
                <a:cs typeface="Times New Roman"/>
              </a:rPr>
              <a:t>                                           </a:t>
            </a:r>
            <a:r>
              <a:rPr lang="en-US" altLang="en-US" sz="2400" b="0" dirty="0">
                <a:solidFill>
                  <a:srgbClr val="0000CC"/>
                </a:solidFill>
                <a:latin typeface="Times New Roman"/>
                <a:cs typeface="Times New Roman"/>
              </a:rPr>
              <a:t>projection on hadron WF, </a:t>
            </a:r>
            <a:r>
              <a:rPr lang="en-US" altLang="en-US" sz="2400" i="1" dirty="0">
                <a:solidFill>
                  <a:srgbClr val="990099"/>
                </a:solidFill>
                <a:latin typeface="Symbol" panose="05050102010706020507" pitchFamily="18" charset="2"/>
                <a:cs typeface="Times New Roman"/>
              </a:rPr>
              <a:t>s</a:t>
            </a:r>
            <a:r>
              <a:rPr lang="en-US" altLang="en-US" sz="2400" b="0" dirty="0">
                <a:solidFill>
                  <a:srgbClr val="0000CC"/>
                </a:solidFill>
                <a:latin typeface="Times New Roman"/>
                <a:cs typeface="Times New Roman"/>
              </a:rPr>
              <a:t> ~ radius parameter</a:t>
            </a:r>
          </a:p>
          <a:p>
            <a:pPr>
              <a:lnSpc>
                <a:spcPts val="2400"/>
              </a:lnSpc>
              <a:spcBef>
                <a:spcPct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400" b="0" dirty="0">
                <a:solidFill>
                  <a:srgbClr val="0000CC"/>
                </a:solidFill>
                <a:latin typeface="Times New Roman"/>
                <a:cs typeface="Times New Roman"/>
              </a:rPr>
              <a:t>                                                                               </a:t>
            </a:r>
          </a:p>
          <a:p>
            <a:pPr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400" b="0" dirty="0">
                <a:solidFill>
                  <a:srgbClr val="0000CC"/>
                </a:solidFill>
                <a:latin typeface="Times New Roman"/>
                <a:cs typeface="Times New Roman"/>
              </a:rPr>
              <a:t>   - energy not conserved </a:t>
            </a:r>
            <a:r>
              <a:rPr lang="en-US" altLang="en-US" sz="2400" b="0" dirty="0">
                <a:solidFill>
                  <a:srgbClr val="0000CC"/>
                </a:solidFill>
                <a:latin typeface="Times New Roman"/>
                <a:cs typeface="Times New Roman"/>
                <a:sym typeface="Symbol"/>
              </a:rPr>
              <a:t> </a:t>
            </a:r>
            <a:r>
              <a:rPr lang="en-US" altLang="en-US" sz="2400" b="0" dirty="0">
                <a:solidFill>
                  <a:srgbClr val="0000CC"/>
                </a:solidFill>
                <a:latin typeface="Times New Roman"/>
                <a:cs typeface="Times New Roman"/>
              </a:rPr>
              <a:t>challenge for chemical + thermal equilibrium  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solidFill>
                  <a:srgbClr val="000099"/>
                </a:solidFill>
                <a:latin typeface="Times New Roman"/>
                <a:cs typeface="Times New Roman"/>
              </a:rPr>
              <a:t>Resonance Recombination Model  (RRM)</a:t>
            </a:r>
          </a:p>
          <a:p>
            <a:pPr>
              <a:lnSpc>
                <a:spcPts val="2400"/>
              </a:lnSpc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500" b="0" dirty="0">
                <a:solidFill>
                  <a:srgbClr val="000099"/>
                </a:solidFill>
                <a:latin typeface="Times New Roman"/>
                <a:cs typeface="Times New Roman"/>
              </a:rPr>
              <a:t>   </a:t>
            </a:r>
            <a:r>
              <a:rPr lang="en-US" altLang="en-US" sz="2400" b="0" dirty="0">
                <a:solidFill>
                  <a:srgbClr val="0000CC"/>
                </a:solidFill>
                <a:latin typeface="Times New Roman"/>
                <a:cs typeface="Times New Roman"/>
              </a:rPr>
              <a:t>- derived from Boltzmann equation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500" b="0" dirty="0">
                <a:solidFill>
                  <a:srgbClr val="000099"/>
                </a:solidFill>
                <a:latin typeface="Times New Roman"/>
                <a:cs typeface="Times New Roman"/>
              </a:rPr>
              <a:t>     </a:t>
            </a:r>
          </a:p>
          <a:p>
            <a:pPr>
              <a:lnSpc>
                <a:spcPct val="200000"/>
              </a:lnSpc>
              <a:spcBef>
                <a:spcPts val="30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500" b="0" dirty="0">
                <a:solidFill>
                  <a:srgbClr val="000099"/>
                </a:solidFill>
              </a:rPr>
              <a:t>  </a:t>
            </a:r>
            <a:r>
              <a:rPr lang="en-US" altLang="en-US" sz="2500" i="1" dirty="0" err="1">
                <a:solidFill>
                  <a:srgbClr val="990099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2500" i="1" baseline="-25000" dirty="0" err="1">
                <a:solidFill>
                  <a:srgbClr val="990099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2500" i="1" baseline="-25000" dirty="0">
                <a:solidFill>
                  <a:srgbClr val="990099"/>
                </a:solidFill>
                <a:latin typeface="Symbol" panose="05050102010706020507" pitchFamily="18" charset="2"/>
              </a:rPr>
              <a:t> </a:t>
            </a:r>
            <a:r>
              <a:rPr lang="en-US" altLang="en-US" sz="2500" i="1" dirty="0">
                <a:solidFill>
                  <a:srgbClr val="990099"/>
                </a:solidFill>
              </a:rPr>
              <a:t>(s) </a:t>
            </a:r>
            <a:r>
              <a:rPr lang="en-US" altLang="en-US" sz="2500" i="1" dirty="0" err="1">
                <a:solidFill>
                  <a:srgbClr val="990099"/>
                </a:solidFill>
              </a:rPr>
              <a:t>v</a:t>
            </a:r>
            <a:r>
              <a:rPr lang="en-US" altLang="en-US" sz="2500" i="1" baseline="-25000" dirty="0" err="1">
                <a:solidFill>
                  <a:srgbClr val="990099"/>
                </a:solidFill>
              </a:rPr>
              <a:t>rel</a:t>
            </a:r>
            <a:r>
              <a:rPr lang="en-US" altLang="en-US" sz="2500" i="1" baseline="-25000" dirty="0">
                <a:solidFill>
                  <a:srgbClr val="990099"/>
                </a:solidFill>
              </a:rPr>
              <a:t> </a:t>
            </a:r>
            <a:r>
              <a:rPr lang="en-US" altLang="en-US" sz="2500" i="1" dirty="0">
                <a:solidFill>
                  <a:srgbClr val="990099"/>
                </a:solidFill>
              </a:rPr>
              <a:t> ~  |</a:t>
            </a:r>
            <a:r>
              <a:rPr lang="en-US" altLang="en-US" sz="2500" i="1" dirty="0" err="1">
                <a:solidFill>
                  <a:srgbClr val="990099"/>
                </a:solidFill>
              </a:rPr>
              <a:t>T</a:t>
            </a:r>
            <a:r>
              <a:rPr lang="en-US" altLang="en-US" sz="2500" i="1" baseline="-25000" dirty="0" err="1">
                <a:solidFill>
                  <a:srgbClr val="990099"/>
                </a:solidFill>
              </a:rPr>
              <a:t>Qj</a:t>
            </a:r>
            <a:r>
              <a:rPr lang="en-US" altLang="en-US" sz="2500" i="1" dirty="0">
                <a:solidFill>
                  <a:srgbClr val="990099"/>
                </a:solidFill>
              </a:rPr>
              <a:t> |</a:t>
            </a:r>
            <a:r>
              <a:rPr lang="en-US" altLang="en-US" sz="2500" i="1" baseline="30000" dirty="0">
                <a:solidFill>
                  <a:srgbClr val="990099"/>
                </a:solidFill>
              </a:rPr>
              <a:t>2</a:t>
            </a:r>
            <a:r>
              <a:rPr lang="en-US" altLang="en-US" sz="2500" dirty="0">
                <a:solidFill>
                  <a:srgbClr val="990099"/>
                </a:solidFill>
              </a:rPr>
              <a:t> </a:t>
            </a:r>
            <a:r>
              <a:rPr lang="en-US" altLang="en-US" sz="2500" b="0" dirty="0">
                <a:solidFill>
                  <a:srgbClr val="000099"/>
                </a:solidFill>
              </a:rPr>
              <a:t>:  </a:t>
            </a:r>
            <a:r>
              <a:rPr lang="en-US" altLang="en-US" sz="2400" b="0" dirty="0">
                <a:solidFill>
                  <a:srgbClr val="0000CC"/>
                </a:solidFill>
              </a:rPr>
              <a:t>resonant heavy-light scattering amplitude</a:t>
            </a:r>
          </a:p>
          <a:p>
            <a:pPr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400" b="0" dirty="0">
                <a:solidFill>
                  <a:srgbClr val="0000CC"/>
                </a:solidFill>
              </a:rPr>
              <a:t>            </a:t>
            </a:r>
            <a:r>
              <a:rPr lang="en-US" altLang="en-US" sz="2400" b="0" dirty="0">
                <a:solidFill>
                  <a:srgbClr val="0000CC"/>
                </a:solidFill>
                <a:sym typeface="Symbol"/>
              </a:rPr>
              <a:t></a:t>
            </a:r>
            <a:r>
              <a:rPr lang="en-US" altLang="en-US" sz="2400" b="0" dirty="0">
                <a:solidFill>
                  <a:srgbClr val="0000CC"/>
                </a:solidFill>
              </a:rPr>
              <a:t> connects to </a:t>
            </a:r>
            <a:r>
              <a:rPr lang="en-US" altLang="en-US" sz="2400" i="1" dirty="0">
                <a:solidFill>
                  <a:srgbClr val="990099"/>
                </a:solidFill>
              </a:rPr>
              <a:t>T</a:t>
            </a:r>
            <a:r>
              <a:rPr lang="en-US" altLang="en-US" sz="2400" b="0" dirty="0">
                <a:solidFill>
                  <a:srgbClr val="0000CC"/>
                </a:solidFill>
              </a:rPr>
              <a:t>-matrix interactions in QGP near </a:t>
            </a:r>
            <a:r>
              <a:rPr lang="en-US" altLang="en-US" sz="2400" dirty="0">
                <a:solidFill>
                  <a:srgbClr val="990099"/>
                </a:solidFill>
              </a:rPr>
              <a:t>T</a:t>
            </a:r>
            <a:r>
              <a:rPr lang="en-US" altLang="en-US" sz="2400" baseline="-25000" dirty="0">
                <a:solidFill>
                  <a:srgbClr val="990099"/>
                </a:solidFill>
              </a:rPr>
              <a:t>c</a:t>
            </a:r>
            <a:r>
              <a:rPr lang="en-US" altLang="en-US" sz="2400" b="0" dirty="0">
                <a:solidFill>
                  <a:srgbClr val="0000CC"/>
                </a:solidFill>
              </a:rPr>
              <a:t> </a:t>
            </a:r>
          </a:p>
          <a:p>
            <a:pPr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400" b="0" dirty="0">
                <a:solidFill>
                  <a:srgbClr val="0000CC"/>
                </a:solidFill>
              </a:rPr>
              <a:t>            </a:t>
            </a:r>
            <a:r>
              <a:rPr lang="en-US" altLang="en-US" sz="2400" b="0" dirty="0">
                <a:solidFill>
                  <a:srgbClr val="0000CC"/>
                </a:solidFill>
                <a:sym typeface="Symbol"/>
              </a:rPr>
              <a:t> satisfies equilibrium limits (resonance masses)</a:t>
            </a:r>
            <a:endParaRPr lang="en-US" altLang="en-US" sz="2400" b="0" dirty="0">
              <a:solidFill>
                <a:srgbClr val="0000CC"/>
              </a:solidFill>
            </a:endParaRPr>
          </a:p>
        </p:txBody>
      </p:sp>
      <p:pic>
        <p:nvPicPr>
          <p:cNvPr id="27652" name="Picture 6">
            <a:extLst>
              <a:ext uri="{FF2B5EF4-FFF2-40B4-BE49-F238E27FC236}">
                <a16:creationId xmlns:a16="http://schemas.microsoft.com/office/drawing/2014/main" id="{F8A63CAA-0C12-47CF-BFED-4F5066256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6025"/>
            <a:ext cx="58674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>
            <a:extLst>
              <a:ext uri="{FF2B5EF4-FFF2-40B4-BE49-F238E27FC236}">
                <a16:creationId xmlns:a16="http://schemas.microsoft.com/office/drawing/2014/main" id="{21EF5064-F126-4BE4-A2D6-BA1A090C6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17725"/>
            <a:ext cx="30575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1">
            <a:extLst>
              <a:ext uri="{FF2B5EF4-FFF2-40B4-BE49-F238E27FC236}">
                <a16:creationId xmlns:a16="http://schemas.microsoft.com/office/drawing/2014/main" id="{7CCCFA20-20E8-427C-8BFC-F0F928624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64"/>
          <a:stretch>
            <a:fillRect/>
          </a:stretch>
        </p:blipFill>
        <p:spPr bwMode="auto">
          <a:xfrm>
            <a:off x="85725" y="4484688"/>
            <a:ext cx="570547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0">
            <a:extLst>
              <a:ext uri="{FF2B5EF4-FFF2-40B4-BE49-F238E27FC236}">
                <a16:creationId xmlns:a16="http://schemas.microsoft.com/office/drawing/2014/main" id="{19FF7813-2ABF-43CF-B23C-6B95E2158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5" t="55675" r="3511"/>
          <a:stretch>
            <a:fillRect/>
          </a:stretch>
        </p:blipFill>
        <p:spPr bwMode="auto">
          <a:xfrm>
            <a:off x="5791200" y="4572000"/>
            <a:ext cx="403225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 Box 13">
            <a:extLst>
              <a:ext uri="{FF2B5EF4-FFF2-40B4-BE49-F238E27FC236}">
                <a16:creationId xmlns:a16="http://schemas.microsoft.com/office/drawing/2014/main" id="{A26F4137-100A-47A8-BFF7-899432254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75" y="763588"/>
            <a:ext cx="28130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dirty="0">
                <a:solidFill>
                  <a:srgbClr val="009900"/>
                </a:solidFill>
              </a:rPr>
              <a:t>[Hwa ‘80, </a:t>
            </a:r>
            <a:r>
              <a:rPr lang="en-US" altLang="en-US" sz="1500" dirty="0" err="1">
                <a:solidFill>
                  <a:srgbClr val="009900"/>
                </a:solidFill>
              </a:rPr>
              <a:t>Likhoded</a:t>
            </a:r>
            <a:r>
              <a:rPr lang="en-US" altLang="en-US" sz="1500" dirty="0">
                <a:solidFill>
                  <a:srgbClr val="009900"/>
                </a:solidFill>
              </a:rPr>
              <a:t> et al ‘83, …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dirty="0">
                <a:solidFill>
                  <a:srgbClr val="009900"/>
                </a:solidFill>
              </a:rPr>
              <a:t> Greco et al + Fries et al ‘03,…]</a:t>
            </a:r>
          </a:p>
        </p:txBody>
      </p:sp>
      <p:sp>
        <p:nvSpPr>
          <p:cNvPr id="27657" name="Text Box 13">
            <a:extLst>
              <a:ext uri="{FF2B5EF4-FFF2-40B4-BE49-F238E27FC236}">
                <a16:creationId xmlns:a16="http://schemas.microsoft.com/office/drawing/2014/main" id="{BD5BCB60-5ECB-498E-9746-58E768D80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350" y="3694113"/>
            <a:ext cx="2670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dirty="0">
                <a:solidFill>
                  <a:srgbClr val="009900"/>
                </a:solidFill>
              </a:rPr>
              <a:t>[</a:t>
            </a:r>
            <a:r>
              <a:rPr lang="en-US" altLang="en-US" sz="1500" dirty="0" err="1">
                <a:solidFill>
                  <a:srgbClr val="009900"/>
                </a:solidFill>
              </a:rPr>
              <a:t>Ravagli</a:t>
            </a:r>
            <a:r>
              <a:rPr lang="en-US" altLang="en-US" sz="1500" dirty="0">
                <a:solidFill>
                  <a:srgbClr val="009900"/>
                </a:solidFill>
              </a:rPr>
              <a:t> et al ‘07, He et al ‘12]</a:t>
            </a:r>
          </a:p>
        </p:txBody>
      </p:sp>
    </p:spTree>
  </p:cSld>
  <p:clrMapOvr>
    <a:masterClrMapping/>
  </p:clrMapOvr>
  <p:transition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AC769B7-41B9-4142-90BC-37FC47D983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999663" cy="765175"/>
          </a:xfrm>
        </p:spPr>
        <p:txBody>
          <a:bodyPr/>
          <a:lstStyle/>
          <a:p>
            <a:r>
              <a:rPr lang="en-US" altLang="en-US" sz="3400">
                <a:solidFill>
                  <a:schemeClr val="bg2"/>
                </a:solidFill>
              </a:rPr>
              <a:t>3.3 QGP Medium Models: Light Partons</a:t>
            </a:r>
            <a:endParaRPr lang="en-US" altLang="en-US" sz="340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23555" name="Text Box 4">
            <a:extLst>
              <a:ext uri="{FF2B5EF4-FFF2-40B4-BE49-F238E27FC236}">
                <a16:creationId xmlns:a16="http://schemas.microsoft.com/office/drawing/2014/main" id="{5E236865-BD5A-4E4A-9E62-520E0B0A4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38200"/>
            <a:ext cx="9099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Monotype Sorts" pitchFamily="2" charset="2"/>
              <a:buNone/>
            </a:pP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essential for quantitative evaluation of transport coefficients, e.g.: </a:t>
            </a:r>
            <a:endParaRPr kumimoji="0" lang="en-US" altLang="en-US" sz="250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7A40CA47-0216-47E4-82A3-B83AEA224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52600"/>
            <a:ext cx="99028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Massless quarks and gluons  (over-estimates equation of state)     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Perturbative quasiparticles   (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m</a:t>
            </a:r>
            <a:r>
              <a:rPr kumimoji="0" lang="en-US" altLang="en-US" sz="2500" baseline="-25000">
                <a:solidFill>
                  <a:srgbClr val="990099"/>
                </a:solidFill>
                <a:cs typeface="Times New Roman" panose="02020603050405020304" pitchFamily="18" charset="0"/>
              </a:rPr>
              <a:t>q,g 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~ gT</a:t>
            </a: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, over-estimates EoS for 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T &lt; 1.5T</a:t>
            </a:r>
            <a:r>
              <a:rPr kumimoji="0" lang="en-US" altLang="en-US" sz="2500" baseline="-25000">
                <a:solidFill>
                  <a:srgbClr val="990099"/>
                </a:solidFill>
                <a:cs typeface="Times New Roman" panose="02020603050405020304" pitchFamily="18" charset="0"/>
              </a:rPr>
              <a:t>c</a:t>
            </a: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Effective quasiparticles        (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m</a:t>
            </a:r>
            <a:r>
              <a:rPr kumimoji="0" lang="en-US" altLang="en-US" sz="2500" baseline="-25000">
                <a:solidFill>
                  <a:srgbClr val="990099"/>
                </a:solidFill>
                <a:cs typeface="Times New Roman" panose="02020603050405020304" pitchFamily="18" charset="0"/>
              </a:rPr>
              <a:t>q,g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 ~ gT</a:t>
            </a: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with 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g</a:t>
            </a: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large near 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T</a:t>
            </a:r>
            <a:r>
              <a:rPr kumimoji="0" lang="en-US" altLang="en-US" sz="2500" baseline="-25000">
                <a:solidFill>
                  <a:srgbClr val="990099"/>
                </a:solidFill>
                <a:cs typeface="Times New Roman" panose="02020603050405020304" pitchFamily="18" charset="0"/>
              </a:rPr>
              <a:t>c</a:t>
            </a: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Dynamical quasiparticles     (moderate widths  </a:t>
            </a:r>
            <a:r>
              <a:rPr kumimoji="0" lang="en-US" altLang="en-US" sz="250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kumimoji="0" lang="en-US" altLang="en-US" sz="2500" baseline="-25000">
                <a:solidFill>
                  <a:srgbClr val="990099"/>
                </a:solidFill>
                <a:cs typeface="Times New Roman" panose="02020603050405020304" pitchFamily="18" charset="0"/>
              </a:rPr>
              <a:t>g,q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 ~ 100-200 MeV</a:t>
            </a: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T</a:t>
            </a: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-matrix approach               (large widths, no quasiparticles near 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T</a:t>
            </a:r>
            <a:r>
              <a:rPr kumimoji="0" lang="en-US" altLang="en-US" sz="2500" baseline="-25000">
                <a:solidFill>
                  <a:srgbClr val="990099"/>
                </a:solidFill>
                <a:cs typeface="Times New Roman" panose="02020603050405020304" pitchFamily="18" charset="0"/>
              </a:rPr>
              <a:t>c</a:t>
            </a: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) </a:t>
            </a:r>
            <a:endParaRPr kumimoji="0" lang="en-US" altLang="en-US" sz="250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5125DB4-6B77-41E7-AA9D-F1AFD3C77D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288" y="-30163"/>
            <a:ext cx="9691688" cy="73342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500" u="none" dirty="0">
                <a:solidFill>
                  <a:schemeClr val="bg2"/>
                </a:solidFill>
              </a:rPr>
              <a:t>1.) </a:t>
            </a:r>
            <a:r>
              <a:rPr lang="en-US" altLang="en-US" sz="3500" dirty="0">
                <a:solidFill>
                  <a:schemeClr val="bg2"/>
                </a:solidFill>
              </a:rPr>
              <a:t>QCD Matter and In-Medium Force</a:t>
            </a:r>
          </a:p>
        </p:txBody>
      </p:sp>
      <p:pic>
        <p:nvPicPr>
          <p:cNvPr id="11267" name="Picture 11">
            <a:extLst>
              <a:ext uri="{FF2B5EF4-FFF2-40B4-BE49-F238E27FC236}">
                <a16:creationId xmlns:a16="http://schemas.microsoft.com/office/drawing/2014/main" id="{F03AB0FC-6213-4487-A7F3-FC38E4070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9"/>
          <a:stretch>
            <a:fillRect/>
          </a:stretch>
        </p:blipFill>
        <p:spPr bwMode="auto">
          <a:xfrm>
            <a:off x="5568950" y="1143000"/>
            <a:ext cx="4122738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1">
            <a:extLst>
              <a:ext uri="{FF2B5EF4-FFF2-40B4-BE49-F238E27FC236}">
                <a16:creationId xmlns:a16="http://schemas.microsoft.com/office/drawing/2014/main" id="{3B5E6326-2256-4B20-BAA6-9427206FC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5539026"/>
            <a:ext cx="9459911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0488" indent="-90488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FF0066"/>
                </a:solidFill>
              </a:rPr>
              <a:t> Heavy-quark diffusion sensitive to long-range forces in medium,       </a:t>
            </a:r>
          </a:p>
          <a:p>
            <a:pPr marL="0" indent="0">
              <a:spcBef>
                <a:spcPts val="300"/>
              </a:spcBef>
              <a:buClrTx/>
              <a:buSzTx/>
              <a:buNone/>
            </a:pPr>
            <a:r>
              <a:rPr lang="en-US" altLang="en-US" sz="2500" dirty="0">
                <a:solidFill>
                  <a:srgbClr val="FF0066"/>
                </a:solidFill>
                <a:sym typeface="Symbol" panose="05050102010706020507" pitchFamily="18" charset="2"/>
              </a:rPr>
              <a:t>  probing the</a:t>
            </a:r>
            <a:r>
              <a:rPr lang="en-US" altLang="en-US" sz="2500" dirty="0">
                <a:solidFill>
                  <a:srgbClr val="FF0066"/>
                </a:solidFill>
              </a:rPr>
              <a:t> non-perturbative structure of the QGP </a:t>
            </a:r>
            <a:endParaRPr lang="en-US" altLang="en-US" sz="2500" dirty="0">
              <a:solidFill>
                <a:srgbClr val="990099"/>
              </a:solidFill>
            </a:endParaRPr>
          </a:p>
        </p:txBody>
      </p:sp>
      <p:sp>
        <p:nvSpPr>
          <p:cNvPr id="11269" name="TextBox 1">
            <a:extLst>
              <a:ext uri="{FF2B5EF4-FFF2-40B4-BE49-F238E27FC236}">
                <a16:creationId xmlns:a16="http://schemas.microsoft.com/office/drawing/2014/main" id="{1B8ADFDE-D6BC-4435-A494-185C0C90A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0" y="1304925"/>
            <a:ext cx="661988" cy="307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10000"/>
                </a:solidFill>
              </a:rPr>
              <a:t>[GeV]</a:t>
            </a:r>
          </a:p>
        </p:txBody>
      </p:sp>
      <p:pic>
        <p:nvPicPr>
          <p:cNvPr id="11270" name="Picture 99">
            <a:extLst>
              <a:ext uri="{FF2B5EF4-FFF2-40B4-BE49-F238E27FC236}">
                <a16:creationId xmlns:a16="http://schemas.microsoft.com/office/drawing/2014/main" id="{50283EDE-2635-46AA-B738-A56CB3179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" t="4575"/>
          <a:stretch>
            <a:fillRect/>
          </a:stretch>
        </p:blipFill>
        <p:spPr bwMode="auto">
          <a:xfrm>
            <a:off x="296863" y="1139825"/>
            <a:ext cx="412432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Left-Right Arrow 22">
            <a:extLst>
              <a:ext uri="{FF2B5EF4-FFF2-40B4-BE49-F238E27FC236}">
                <a16:creationId xmlns:a16="http://schemas.microsoft.com/office/drawing/2014/main" id="{9DC67A30-D2DB-415A-A5CB-4088088B4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1988" y="2278063"/>
            <a:ext cx="1014412" cy="541337"/>
          </a:xfrm>
          <a:prstGeom prst="leftRightArrow">
            <a:avLst>
              <a:gd name="adj1" fmla="val 50000"/>
              <a:gd name="adj2" fmla="val 50031"/>
            </a:avLst>
          </a:prstGeom>
          <a:solidFill>
            <a:srgbClr val="FF3399"/>
          </a:solidFill>
          <a:ln w="19050" algn="ctr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F5904549-3F51-48D5-A156-CAA595BEF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" y="715963"/>
            <a:ext cx="90979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  <a:cs typeface="Times New Roman (Hebrew)" charset="-79"/>
              </a:rPr>
              <a:t>      </a:t>
            </a:r>
            <a:r>
              <a:rPr lang="en-US" sz="2600" b="1" dirty="0">
                <a:solidFill>
                  <a:srgbClr val="000099"/>
                </a:solidFill>
                <a:latin typeface="+mn-lt"/>
                <a:cs typeface="Times New Roman (Hebrew)" charset="-79"/>
              </a:rPr>
              <a:t>Equation of State                         Heavy-Quark Free Energy </a:t>
            </a:r>
          </a:p>
        </p:txBody>
      </p:sp>
      <p:sp>
        <p:nvSpPr>
          <p:cNvPr id="11273" name="TextBox 10">
            <a:extLst>
              <a:ext uri="{FF2B5EF4-FFF2-40B4-BE49-F238E27FC236}">
                <a16:creationId xmlns:a16="http://schemas.microsoft.com/office/drawing/2014/main" id="{BF8B7C62-BEE7-4ADA-8C68-0AE43E272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19600"/>
            <a:ext cx="497998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 dirty="0">
                <a:solidFill>
                  <a:srgbClr val="0000CC"/>
                </a:solidFill>
              </a:rPr>
              <a:t> Change in </a:t>
            </a:r>
            <a:r>
              <a:rPr lang="en-US" altLang="en-US" sz="2500" b="0" dirty="0" err="1">
                <a:solidFill>
                  <a:srgbClr val="0000CC"/>
                </a:solidFill>
              </a:rPr>
              <a:t>dofs</a:t>
            </a:r>
            <a:r>
              <a:rPr lang="en-US" altLang="en-US" sz="2500" b="0" dirty="0">
                <a:solidFill>
                  <a:srgbClr val="0000CC"/>
                </a:solidFill>
              </a:rPr>
              <a:t> above </a:t>
            </a:r>
            <a:r>
              <a:rPr lang="en-US" altLang="en-US" sz="2500" dirty="0" smtClean="0">
                <a:solidFill>
                  <a:srgbClr val="990099"/>
                </a:solidFill>
              </a:rPr>
              <a:t>T ~ 170MeV</a:t>
            </a:r>
            <a:endParaRPr lang="en-US" altLang="en-US" sz="2500" baseline="-25000" dirty="0">
              <a:solidFill>
                <a:srgbClr val="990099"/>
              </a:solidFill>
            </a:endParaRP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3029FF37-6689-412D-A998-27FB4FA31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0" y="3805238"/>
            <a:ext cx="1828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>
                <a:solidFill>
                  <a:srgbClr val="009900"/>
                </a:solidFill>
              </a:rPr>
              <a:t>[Bazavov </a:t>
            </a:r>
          </a:p>
          <a:p>
            <a:pPr algn="ctr">
              <a:lnSpc>
                <a:spcPts val="1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>
                <a:solidFill>
                  <a:srgbClr val="009900"/>
                </a:solidFill>
              </a:rPr>
              <a:t>   et al ’13,’14</a:t>
            </a:r>
            <a:r>
              <a:rPr kumimoji="0" lang="en-US" altLang="en-US" sz="1500">
                <a:solidFill>
                  <a:srgbClr val="009900"/>
                </a:solidFill>
              </a:rPr>
              <a:t>]</a:t>
            </a:r>
          </a:p>
        </p:txBody>
      </p:sp>
      <p:sp>
        <p:nvSpPr>
          <p:cNvPr id="11275" name="TextBox 1">
            <a:extLst>
              <a:ext uri="{FF2B5EF4-FFF2-40B4-BE49-F238E27FC236}">
                <a16:creationId xmlns:a16="http://schemas.microsoft.com/office/drawing/2014/main" id="{C13ED189-B01B-4FD2-8DD8-C28DD9FF6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71600"/>
            <a:ext cx="822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2000" baseline="-25000">
                <a:solidFill>
                  <a:srgbClr val="000000"/>
                </a:solidFill>
                <a:latin typeface="Symbol" panose="05050102010706020507" pitchFamily="18" charset="2"/>
              </a:rPr>
              <a:t>B </a:t>
            </a:r>
            <a:r>
              <a:rPr lang="en-US" altLang="en-US" sz="2000">
                <a:solidFill>
                  <a:srgbClr val="000000"/>
                </a:solidFill>
                <a:latin typeface="Symbol" panose="05050102010706020507" pitchFamily="18" charset="2"/>
              </a:rPr>
              <a:t>= 0</a:t>
            </a:r>
          </a:p>
        </p:txBody>
      </p:sp>
      <p:grpSp>
        <p:nvGrpSpPr>
          <p:cNvPr id="11276" name="Group 2">
            <a:extLst>
              <a:ext uri="{FF2B5EF4-FFF2-40B4-BE49-F238E27FC236}">
                <a16:creationId xmlns:a16="http://schemas.microsoft.com/office/drawing/2014/main" id="{0F67AD5C-8CB0-4FF7-847B-ADF3E627296D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4319588"/>
            <a:ext cx="4041775" cy="938212"/>
            <a:chOff x="5715000" y="4319588"/>
            <a:chExt cx="4041775" cy="938212"/>
          </a:xfrm>
        </p:grpSpPr>
        <p:sp>
          <p:nvSpPr>
            <p:cNvPr id="11277" name="TextBox 10">
              <a:extLst>
                <a:ext uri="{FF2B5EF4-FFF2-40B4-BE49-F238E27FC236}">
                  <a16:creationId xmlns:a16="http://schemas.microsoft.com/office/drawing/2014/main" id="{D1B6C0A5-2CB5-4243-BC0D-CB79165A55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4319588"/>
              <a:ext cx="4041775" cy="938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ts val="6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altLang="en-US" sz="2500" b="0">
                  <a:solidFill>
                    <a:srgbClr val="0000CC"/>
                  </a:solidFill>
                </a:rPr>
                <a:t> </a:t>
              </a:r>
              <a:r>
                <a:rPr lang="en-US" altLang="en-US" sz="2500">
                  <a:solidFill>
                    <a:srgbClr val="990099"/>
                  </a:solidFill>
                </a:rPr>
                <a:t>F</a:t>
              </a:r>
              <a:r>
                <a:rPr lang="en-US" altLang="en-US" sz="2500" baseline="-25000">
                  <a:solidFill>
                    <a:srgbClr val="990099"/>
                  </a:solidFill>
                </a:rPr>
                <a:t>QQ</a:t>
              </a:r>
              <a:r>
                <a:rPr lang="en-US" altLang="en-US" sz="2500">
                  <a:solidFill>
                    <a:srgbClr val="990099"/>
                  </a:solidFill>
                </a:rPr>
                <a:t> = U</a:t>
              </a:r>
              <a:r>
                <a:rPr lang="en-US" altLang="en-US" sz="2500" baseline="-25000">
                  <a:solidFill>
                    <a:srgbClr val="990099"/>
                  </a:solidFill>
                </a:rPr>
                <a:t>QQ</a:t>
              </a:r>
              <a:r>
                <a:rPr lang="en-US" altLang="en-US" sz="2500">
                  <a:solidFill>
                    <a:srgbClr val="990099"/>
                  </a:solidFill>
                </a:rPr>
                <a:t> – T S</a:t>
              </a:r>
              <a:r>
                <a:rPr lang="en-US" altLang="en-US" sz="2500" baseline="-25000">
                  <a:solidFill>
                    <a:srgbClr val="990099"/>
                  </a:solidFill>
                </a:rPr>
                <a:t>QQ</a:t>
              </a:r>
              <a:r>
                <a:rPr lang="en-US" altLang="en-US" sz="2500" b="0">
                  <a:solidFill>
                    <a:srgbClr val="0000CC"/>
                  </a:solidFill>
                </a:rPr>
                <a:t> </a:t>
              </a:r>
            </a:p>
            <a:p>
              <a:pPr>
                <a:spcBef>
                  <a:spcPts val="6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altLang="en-US" sz="2500" b="0">
                  <a:solidFill>
                    <a:srgbClr val="0000CC"/>
                  </a:solidFill>
                </a:rPr>
                <a:t> Non-perturbative above </a:t>
              </a:r>
              <a:r>
                <a:rPr lang="en-US" altLang="en-US" sz="2500">
                  <a:solidFill>
                    <a:srgbClr val="990099"/>
                  </a:solidFill>
                </a:rPr>
                <a:t>T</a:t>
              </a:r>
              <a:r>
                <a:rPr lang="en-US" altLang="en-US" sz="2500" baseline="-25000">
                  <a:solidFill>
                    <a:srgbClr val="990099"/>
                  </a:solidFill>
                </a:rPr>
                <a:t>c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CA50085-CA69-48AD-97DF-CD5EDAFCEF11}"/>
                </a:ext>
              </a:extLst>
            </p:cNvPr>
            <p:cNvSpPr txBox="1"/>
            <p:nvPr/>
          </p:nvSpPr>
          <p:spPr>
            <a:xfrm>
              <a:off x="6291263" y="4319588"/>
              <a:ext cx="2371725" cy="4619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990099"/>
                  </a:solidFill>
                  <a:latin typeface="+mn-lt"/>
                </a:rPr>
                <a:t>-         </a:t>
              </a:r>
              <a:r>
                <a:rPr lang="en-US" sz="1000" dirty="0">
                  <a:solidFill>
                    <a:srgbClr val="990099"/>
                  </a:solidFill>
                  <a:latin typeface="+mn-lt"/>
                </a:rPr>
                <a:t> </a:t>
              </a:r>
              <a:r>
                <a:rPr lang="en-US" sz="2400" dirty="0">
                  <a:solidFill>
                    <a:srgbClr val="990099"/>
                  </a:solidFill>
                  <a:latin typeface="+mn-lt"/>
                </a:rPr>
                <a:t> -             - </a:t>
              </a: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>
            <a:extLst>
              <a:ext uri="{FF2B5EF4-FFF2-40B4-BE49-F238E27FC236}">
                <a16:creationId xmlns:a16="http://schemas.microsoft.com/office/drawing/2014/main" id="{4900FA85-7E14-43C9-BFF8-C85538BB8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9"/>
          <a:stretch>
            <a:fillRect/>
          </a:stretch>
        </p:blipFill>
        <p:spPr bwMode="auto">
          <a:xfrm>
            <a:off x="2667000" y="1982788"/>
            <a:ext cx="2241550" cy="297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Rectangle 2">
            <a:extLst>
              <a:ext uri="{FF2B5EF4-FFF2-40B4-BE49-F238E27FC236}">
                <a16:creationId xmlns:a16="http://schemas.microsoft.com/office/drawing/2014/main" id="{BB8A84B0-6D0A-44F7-87DF-8E219C018B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999663" cy="765175"/>
          </a:xfrm>
        </p:spPr>
        <p:txBody>
          <a:bodyPr/>
          <a:lstStyle/>
          <a:p>
            <a:r>
              <a:rPr lang="en-US" altLang="en-US" sz="3400">
                <a:solidFill>
                  <a:schemeClr val="bg2"/>
                </a:solidFill>
              </a:rPr>
              <a:t>3.3.2 QGP Medium Properties: Light Partons</a:t>
            </a:r>
            <a:endParaRPr lang="en-US" altLang="en-US" sz="340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13DED460-6E91-4B9B-87C1-4A54D77C6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803900"/>
            <a:ext cx="41656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Near 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T</a:t>
            </a:r>
            <a:r>
              <a:rPr kumimoji="0" lang="en-US" altLang="en-US" sz="2500" baseline="-25000">
                <a:solidFill>
                  <a:srgbClr val="990099"/>
                </a:solidFill>
                <a:cs typeface="Times New Roman" panose="02020603050405020304" pitchFamily="18" charset="0"/>
              </a:rPr>
              <a:t>c</a:t>
            </a: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, partons “melt”,  </a:t>
            </a:r>
          </a:p>
          <a:p>
            <a:pPr>
              <a:lnSpc>
                <a:spcPts val="2400"/>
              </a:lnSpc>
              <a:spcBef>
                <a:spcPct val="0"/>
              </a:spcBef>
              <a:buClrTx/>
              <a:buSzTx/>
              <a:buFont typeface="Monotype Sorts" pitchFamily="2" charset="2"/>
              <a:buNone/>
            </a:pP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 hadronic bound states emerge</a:t>
            </a:r>
            <a:endParaRPr kumimoji="0" lang="en-US" altLang="en-US" sz="250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sp>
        <p:nvSpPr>
          <p:cNvPr id="24581" name="Text Box 4">
            <a:extLst>
              <a:ext uri="{FF2B5EF4-FFF2-40B4-BE49-F238E27FC236}">
                <a16:creationId xmlns:a16="http://schemas.microsoft.com/office/drawing/2014/main" id="{9C3A8EC9-FABD-4046-AEE6-3D0E6E611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3" y="5765800"/>
            <a:ext cx="44767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Large coupling / masses near 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T</a:t>
            </a:r>
            <a:r>
              <a:rPr kumimoji="0" lang="en-US" altLang="en-US" sz="2500" baseline="-25000">
                <a:solidFill>
                  <a:srgbClr val="990099"/>
                </a:solidFill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24582" name="Picture 10">
            <a:extLst>
              <a:ext uri="{FF2B5EF4-FFF2-40B4-BE49-F238E27FC236}">
                <a16:creationId xmlns:a16="http://schemas.microsoft.com/office/drawing/2014/main" id="{4373C350-1F6A-444A-ABA1-62C2EFE1E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4"/>
          <a:stretch>
            <a:fillRect/>
          </a:stretch>
        </p:blipFill>
        <p:spPr bwMode="auto">
          <a:xfrm>
            <a:off x="6116638" y="1143000"/>
            <a:ext cx="2646362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1">
            <a:extLst>
              <a:ext uri="{FF2B5EF4-FFF2-40B4-BE49-F238E27FC236}">
                <a16:creationId xmlns:a16="http://schemas.microsoft.com/office/drawing/2014/main" id="{24B328B4-DBA4-4D2D-AC40-98D4E1527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3917950"/>
            <a:ext cx="22733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4">
            <a:extLst>
              <a:ext uri="{FF2B5EF4-FFF2-40B4-BE49-F238E27FC236}">
                <a16:creationId xmlns:a16="http://schemas.microsoft.com/office/drawing/2014/main" id="{F36A6340-CC4D-4903-ADF7-2BD0E7617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"/>
          <a:stretch>
            <a:fillRect/>
          </a:stretch>
        </p:blipFill>
        <p:spPr bwMode="auto">
          <a:xfrm>
            <a:off x="174625" y="1222375"/>
            <a:ext cx="2582863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5" name="Picture 5">
            <a:extLst>
              <a:ext uri="{FF2B5EF4-FFF2-40B4-BE49-F238E27FC236}">
                <a16:creationId xmlns:a16="http://schemas.microsoft.com/office/drawing/2014/main" id="{6635A025-15E4-4738-891A-6E23E1551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"/>
          <a:stretch>
            <a:fillRect/>
          </a:stretch>
        </p:blipFill>
        <p:spPr bwMode="auto">
          <a:xfrm>
            <a:off x="0" y="3417888"/>
            <a:ext cx="2743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 Box 3">
            <a:extLst>
              <a:ext uri="{FF2B5EF4-FFF2-40B4-BE49-F238E27FC236}">
                <a16:creationId xmlns:a16="http://schemas.microsoft.com/office/drawing/2014/main" id="{5CC6E7BA-EE60-4AD3-8DCD-64483B2D4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22313"/>
            <a:ext cx="93345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 typeface="Monotype Sorts" pitchFamily="2" charset="2"/>
              <a:buNone/>
            </a:pPr>
            <a:r>
              <a:rPr kumimoji="0" lang="en-US" altLang="en-US" sz="2500" u="sng">
                <a:solidFill>
                  <a:srgbClr val="000099"/>
                </a:solidFill>
              </a:rPr>
              <a:t>Effective Quasiparticle Model</a:t>
            </a:r>
            <a:r>
              <a:rPr kumimoji="0" lang="en-US" altLang="en-US" sz="2500">
                <a:solidFill>
                  <a:srgbClr val="000099"/>
                </a:solidFill>
              </a:rPr>
              <a:t>                   </a:t>
            </a:r>
            <a:r>
              <a:rPr kumimoji="0" lang="en-US" altLang="en-US" sz="2500" u="sng">
                <a:solidFill>
                  <a:srgbClr val="000099"/>
                </a:solidFill>
              </a:rPr>
              <a:t>T-Matrix Approach  </a:t>
            </a:r>
            <a:endParaRPr kumimoji="0" lang="en-US" altLang="en-US" sz="2500" u="sng" baseline="-2500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55DE3C-56E3-4B3A-8A3C-5BCB22685E73}"/>
              </a:ext>
            </a:extLst>
          </p:cNvPr>
          <p:cNvSpPr txBox="1"/>
          <p:nvPr/>
        </p:nvSpPr>
        <p:spPr>
          <a:xfrm>
            <a:off x="1871663" y="3794125"/>
            <a:ext cx="744537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  <a:latin typeface="+mn-lt"/>
                <a:cs typeface="Times New Roman (Hebrew)" charset="-79"/>
              </a:rPr>
              <a:t>[MeV]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3F7248-FCD6-4F95-992E-F72804D85966}"/>
              </a:ext>
            </a:extLst>
          </p:cNvPr>
          <p:cNvSpPr txBox="1"/>
          <p:nvPr/>
        </p:nvSpPr>
        <p:spPr>
          <a:xfrm>
            <a:off x="1189038" y="2081213"/>
            <a:ext cx="6540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2"/>
                </a:solidFill>
                <a:latin typeface="+mn-lt"/>
                <a:cs typeface="Times New Roman (Hebrew)" charset="-79"/>
              </a:rPr>
              <a:t>g(T)</a:t>
            </a:r>
          </a:p>
        </p:txBody>
      </p:sp>
      <p:pic>
        <p:nvPicPr>
          <p:cNvPr id="24589" name="Picture 12">
            <a:extLst>
              <a:ext uri="{FF2B5EF4-FFF2-40B4-BE49-F238E27FC236}">
                <a16:creationId xmlns:a16="http://schemas.microsoft.com/office/drawing/2014/main" id="{0A23DBB8-47B4-4314-A405-8CB763AD5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3876675"/>
            <a:ext cx="2576512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C05700-622E-4185-9158-176EA6AC5721}"/>
              </a:ext>
            </a:extLst>
          </p:cNvPr>
          <p:cNvSpPr txBox="1"/>
          <p:nvPr/>
        </p:nvSpPr>
        <p:spPr>
          <a:xfrm>
            <a:off x="6578600" y="4667250"/>
            <a:ext cx="1112838" cy="3540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700" b="1" dirty="0">
                <a:solidFill>
                  <a:schemeClr val="bg2"/>
                </a:solidFill>
                <a:latin typeface="+mn-lt"/>
                <a:cs typeface="Times New Roman (Hebrew)" charset="-79"/>
              </a:rPr>
              <a:t>Quark SF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3A7DF8-F4E0-46C3-A32F-C2C580106F24}"/>
              </a:ext>
            </a:extLst>
          </p:cNvPr>
          <p:cNvSpPr txBox="1"/>
          <p:nvPr/>
        </p:nvSpPr>
        <p:spPr>
          <a:xfrm>
            <a:off x="8893175" y="4621213"/>
            <a:ext cx="8445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 err="1">
                <a:solidFill>
                  <a:schemeClr val="bg2"/>
                </a:solidFill>
                <a:latin typeface="+mn-lt"/>
                <a:cs typeface="Times New Roman (Hebrew)" charset="-79"/>
              </a:rPr>
              <a:t>Im</a:t>
            </a:r>
            <a:r>
              <a:rPr lang="en-US" sz="1800" b="1" dirty="0">
                <a:solidFill>
                  <a:schemeClr val="bg2"/>
                </a:solidFill>
                <a:latin typeface="+mn-lt"/>
                <a:cs typeface="Times New Roman (Hebrew)" charset="-79"/>
              </a:rPr>
              <a:t> </a:t>
            </a:r>
            <a:r>
              <a:rPr lang="en-US" sz="1800" b="1" dirty="0" err="1">
                <a:solidFill>
                  <a:schemeClr val="bg2"/>
                </a:solidFill>
                <a:latin typeface="+mn-lt"/>
                <a:cs typeface="Times New Roman (Hebrew)" charset="-79"/>
              </a:rPr>
              <a:t>T</a:t>
            </a:r>
            <a:r>
              <a:rPr lang="en-US" sz="1800" b="1" baseline="-25000" dirty="0" err="1">
                <a:solidFill>
                  <a:schemeClr val="bg2"/>
                </a:solidFill>
                <a:latin typeface="+mn-lt"/>
                <a:cs typeface="Times New Roman (Hebrew)" charset="-79"/>
              </a:rPr>
              <a:t>qq</a:t>
            </a:r>
            <a:endParaRPr lang="en-US" sz="1800" b="1" baseline="-25000" dirty="0">
              <a:solidFill>
                <a:schemeClr val="bg2"/>
              </a:solidFill>
              <a:latin typeface="+mn-lt"/>
              <a:cs typeface="Times New Roman (Hebrew)" charset="-79"/>
            </a:endParaRPr>
          </a:p>
        </p:txBody>
      </p:sp>
      <p:sp>
        <p:nvSpPr>
          <p:cNvPr id="24592" name="Text Box 13">
            <a:extLst>
              <a:ext uri="{FF2B5EF4-FFF2-40B4-BE49-F238E27FC236}">
                <a16:creationId xmlns:a16="http://schemas.microsoft.com/office/drawing/2014/main" id="{D4202ECA-C986-4F01-BE85-317981892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813" y="5114925"/>
            <a:ext cx="915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9900"/>
                </a:solidFill>
              </a:rPr>
              <a:t>[Plumari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9900"/>
                </a:solidFill>
              </a:rPr>
              <a:t> et al ‘11]</a:t>
            </a:r>
          </a:p>
        </p:txBody>
      </p:sp>
    </p:spTree>
  </p:cSld>
  <p:clrMapOvr>
    <a:masterClrMapping/>
  </p:clrMapOvr>
  <p:transition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BD46C31E-6A6C-4D29-9706-4B07CA0DA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999663" cy="765175"/>
          </a:xfrm>
        </p:spPr>
        <p:txBody>
          <a:bodyPr/>
          <a:lstStyle/>
          <a:p>
            <a:r>
              <a:rPr lang="en-US" altLang="en-US" sz="3400" dirty="0" smtClean="0">
                <a:solidFill>
                  <a:schemeClr val="bg2"/>
                </a:solidFill>
              </a:rPr>
              <a:t>3.1 </a:t>
            </a:r>
            <a:r>
              <a:rPr lang="en-US" altLang="en-US" sz="3400" dirty="0">
                <a:solidFill>
                  <a:schemeClr val="bg2"/>
                </a:solidFill>
              </a:rPr>
              <a:t>QGP Equation of State + Spectral Functions </a:t>
            </a:r>
            <a:endParaRPr lang="en-US" altLang="en-US" sz="3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37891" name="Text Box 9">
            <a:extLst>
              <a:ext uri="{FF2B5EF4-FFF2-40B4-BE49-F238E27FC236}">
                <a16:creationId xmlns:a16="http://schemas.microsoft.com/office/drawing/2014/main" id="{C7B47AEC-E94F-4EB2-BE1B-543FA14CB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685800"/>
            <a:ext cx="2636837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>
                <a:solidFill>
                  <a:srgbClr val="000066"/>
                </a:solidFill>
              </a:rPr>
              <a:t> Thermodynamic </a:t>
            </a:r>
          </a:p>
          <a:p>
            <a:pPr>
              <a:lnSpc>
                <a:spcPts val="24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>
                <a:solidFill>
                  <a:srgbClr val="000066"/>
                </a:solidFill>
              </a:rPr>
              <a:t>    Potential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500">
                <a:solidFill>
                  <a:srgbClr val="000066"/>
                </a:solidFill>
              </a:rPr>
              <a:t>Selfconsistent SFs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500">
                <a:solidFill>
                  <a:srgbClr val="000066"/>
                </a:solidFill>
              </a:rPr>
              <a:t>Lutttinger-Ward</a:t>
            </a:r>
          </a:p>
          <a:p>
            <a:pPr>
              <a:lnSpc>
                <a:spcPts val="24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>
                <a:solidFill>
                  <a:srgbClr val="000066"/>
                </a:solidFill>
              </a:rPr>
              <a:t>    Functional</a:t>
            </a:r>
          </a:p>
        </p:txBody>
      </p:sp>
      <p:pic>
        <p:nvPicPr>
          <p:cNvPr id="37892" name="Picture 5">
            <a:extLst>
              <a:ext uri="{FF2B5EF4-FFF2-40B4-BE49-F238E27FC236}">
                <a16:creationId xmlns:a16="http://schemas.microsoft.com/office/drawing/2014/main" id="{C3563218-5368-412D-B7EE-27AC93C46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5" y="609600"/>
            <a:ext cx="59975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D68277-836B-4A24-B142-EE0AC381EF4B}"/>
              </a:ext>
            </a:extLst>
          </p:cNvPr>
          <p:cNvSpPr txBox="1"/>
          <p:nvPr/>
        </p:nvSpPr>
        <p:spPr>
          <a:xfrm>
            <a:off x="3048000" y="1550988"/>
            <a:ext cx="2444750" cy="4460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300" i="1" dirty="0">
                <a:solidFill>
                  <a:schemeClr val="bg2"/>
                </a:solidFill>
                <a:latin typeface="+mn-lt"/>
                <a:cs typeface="Times New Roman (Hebrew)" charset="-79"/>
              </a:rPr>
              <a:t>G = G</a:t>
            </a:r>
            <a:r>
              <a:rPr lang="en-US" sz="2300" i="1" baseline="-25000" dirty="0">
                <a:solidFill>
                  <a:schemeClr val="bg2"/>
                </a:solidFill>
                <a:latin typeface="+mn-lt"/>
                <a:cs typeface="Times New Roman (Hebrew)" charset="-79"/>
              </a:rPr>
              <a:t>0 </a:t>
            </a:r>
            <a:r>
              <a:rPr lang="en-US" sz="2300" i="1" dirty="0">
                <a:solidFill>
                  <a:schemeClr val="bg2"/>
                </a:solidFill>
                <a:latin typeface="+mn-lt"/>
                <a:cs typeface="Times New Roman (Hebrew)" charset="-79"/>
              </a:rPr>
              <a:t>+ G</a:t>
            </a:r>
            <a:r>
              <a:rPr lang="en-US" sz="2300" i="1" baseline="-25000" dirty="0">
                <a:solidFill>
                  <a:schemeClr val="bg2"/>
                </a:solidFill>
                <a:latin typeface="+mn-lt"/>
                <a:cs typeface="Times New Roman (Hebrew)" charset="-79"/>
              </a:rPr>
              <a:t>0</a:t>
            </a:r>
            <a:r>
              <a:rPr lang="en-US" sz="2300" i="1" dirty="0">
                <a:solidFill>
                  <a:schemeClr val="bg2"/>
                </a:solidFill>
                <a:cs typeface="Times New Roman (Hebrew)" charset="-79"/>
              </a:rPr>
              <a:t>S </a:t>
            </a:r>
            <a:r>
              <a:rPr lang="en-US" sz="2300" i="1" dirty="0">
                <a:solidFill>
                  <a:schemeClr val="bg2"/>
                </a:solidFill>
                <a:latin typeface="+mn-lt"/>
                <a:cs typeface="Times New Roman (Hebrew)" charset="-79"/>
              </a:rPr>
              <a:t>G 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1B8624-2D3E-46FE-A810-B5A0A42CB588}"/>
              </a:ext>
            </a:extLst>
          </p:cNvPr>
          <p:cNvSpPr txBox="1"/>
          <p:nvPr/>
        </p:nvSpPr>
        <p:spPr>
          <a:xfrm>
            <a:off x="5449888" y="1550988"/>
            <a:ext cx="1408112" cy="4460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300" i="1" dirty="0">
                <a:solidFill>
                  <a:schemeClr val="bg2"/>
                </a:solidFill>
                <a:cs typeface="Times New Roman (Hebrew)" charset="-79"/>
              </a:rPr>
              <a:t>S = </a:t>
            </a:r>
            <a:r>
              <a:rPr lang="en-US" sz="2300" i="1" dirty="0">
                <a:solidFill>
                  <a:schemeClr val="bg2"/>
                </a:solidFill>
                <a:latin typeface="+mn-lt"/>
                <a:cs typeface="Times New Roman (Hebrew)" charset="-79"/>
              </a:rPr>
              <a:t>GT  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60AD3E-E983-417E-810C-59FC27EB2853}"/>
              </a:ext>
            </a:extLst>
          </p:cNvPr>
          <p:cNvSpPr txBox="1"/>
          <p:nvPr/>
        </p:nvSpPr>
        <p:spPr>
          <a:xfrm>
            <a:off x="6783388" y="1550988"/>
            <a:ext cx="1979612" cy="4460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300" i="1" dirty="0">
                <a:solidFill>
                  <a:schemeClr val="bg2"/>
                </a:solidFill>
                <a:latin typeface="+mn-lt"/>
                <a:cs typeface="Times New Roman (Hebrew)" charset="-79"/>
              </a:rPr>
              <a:t>T = V + VGGT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E85155-BA5D-48EC-8EA6-A8B2AA955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762000"/>
            <a:ext cx="650875" cy="6096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  <p:pic>
        <p:nvPicPr>
          <p:cNvPr id="37897" name="Picture 6">
            <a:extLst>
              <a:ext uri="{FF2B5EF4-FFF2-40B4-BE49-F238E27FC236}">
                <a16:creationId xmlns:a16="http://schemas.microsoft.com/office/drawing/2014/main" id="{A178F58D-6618-449F-99A1-D60E374F9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2187575"/>
            <a:ext cx="7000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7">
            <a:extLst>
              <a:ext uri="{FF2B5EF4-FFF2-40B4-BE49-F238E27FC236}">
                <a16:creationId xmlns:a16="http://schemas.microsoft.com/office/drawing/2014/main" id="{F6967D71-B0E9-44F1-BC2D-94FF4633C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2187575"/>
            <a:ext cx="49434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8">
            <a:extLst>
              <a:ext uri="{FF2B5EF4-FFF2-40B4-BE49-F238E27FC236}">
                <a16:creationId xmlns:a16="http://schemas.microsoft.com/office/drawing/2014/main" id="{3721D90C-CF54-4617-977E-638FB4E14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03563"/>
            <a:ext cx="392747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EBE1694-6046-4FCA-939F-9A09182A5EEB}"/>
              </a:ext>
            </a:extLst>
          </p:cNvPr>
          <p:cNvSpPr txBox="1"/>
          <p:nvPr/>
        </p:nvSpPr>
        <p:spPr>
          <a:xfrm>
            <a:off x="4200525" y="2800350"/>
            <a:ext cx="509588" cy="40005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 dirty="0" err="1">
                <a:solidFill>
                  <a:schemeClr val="bg2"/>
                </a:solidFill>
                <a:latin typeface="+mn-lt"/>
                <a:cs typeface="Times New Roman (Hebrew)" charset="-79"/>
              </a:rPr>
              <a:t>n</a:t>
            </a:r>
            <a:r>
              <a:rPr lang="en-US" sz="2000" i="1" dirty="0" err="1">
                <a:solidFill>
                  <a:schemeClr val="bg2"/>
                </a:solidFill>
                <a:cs typeface="Times New Roman (Hebrew)" charset="-79"/>
              </a:rPr>
              <a:t>,n</a:t>
            </a:r>
            <a:endParaRPr lang="en-US" sz="2000" i="1" dirty="0">
              <a:solidFill>
                <a:schemeClr val="bg2"/>
              </a:solidFill>
              <a:cs typeface="Times New Roman (Hebrew)" charset="-79"/>
            </a:endParaRPr>
          </a:p>
        </p:txBody>
      </p:sp>
      <p:sp>
        <p:nvSpPr>
          <p:cNvPr id="37901" name="Text Box 4">
            <a:extLst>
              <a:ext uri="{FF2B5EF4-FFF2-40B4-BE49-F238E27FC236}">
                <a16:creationId xmlns:a16="http://schemas.microsoft.com/office/drawing/2014/main" id="{DD90DAA3-5F97-4B63-9580-CC8A3BF4C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4083050"/>
            <a:ext cx="9431337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Full off-shell  </a:t>
            </a:r>
            <a:r>
              <a:rPr kumimoji="0" lang="en-US" altLang="en-US" sz="25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resummed</a:t>
            </a:r>
            <a:r>
              <a:rPr kumimoji="0"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Luttinger</a:t>
            </a:r>
            <a:r>
              <a:rPr kumimoji="0"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-Ward functional (!)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2" charset="2"/>
              <a:buNone/>
            </a:pP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 </a:t>
            </a: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accounts for dynamically emerging </a:t>
            </a:r>
            <a:r>
              <a:rPr kumimoji="0"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hadronic resonances near </a:t>
            </a:r>
            <a:r>
              <a:rPr kumimoji="0" lang="en-US" altLang="en-US" sz="2500" dirty="0" err="1">
                <a:solidFill>
                  <a:srgbClr val="990099"/>
                </a:solidFill>
                <a:cs typeface="Times New Roman" panose="02020603050405020304" pitchFamily="18" charset="0"/>
              </a:rPr>
              <a:t>T</a:t>
            </a:r>
            <a:r>
              <a:rPr kumimoji="0" lang="en-US" altLang="en-US" sz="2500" baseline="-25000" dirty="0" err="1">
                <a:solidFill>
                  <a:srgbClr val="990099"/>
                </a:solidFill>
                <a:cs typeface="Times New Roman" panose="02020603050405020304" pitchFamily="18" charset="0"/>
              </a:rPr>
              <a:t>pc</a:t>
            </a:r>
            <a:r>
              <a:rPr kumimoji="0"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 Fit “bare” quark + gluon masses (</a:t>
            </a:r>
            <a:r>
              <a:rPr kumimoji="0" lang="en-US" altLang="en-US" sz="2500" dirty="0" err="1">
                <a:solidFill>
                  <a:srgbClr val="990099"/>
                </a:solidFill>
                <a:cs typeface="Times New Roman" panose="02020603050405020304" pitchFamily="18" charset="0"/>
              </a:rPr>
              <a:t>m</a:t>
            </a:r>
            <a:r>
              <a:rPr kumimoji="0" lang="en-US" altLang="en-US" sz="2500" baseline="-25000" dirty="0" err="1">
                <a:solidFill>
                  <a:srgbClr val="990099"/>
                </a:solidFill>
                <a:cs typeface="Times New Roman" panose="02020603050405020304" pitchFamily="18" charset="0"/>
              </a:rPr>
              <a:t>q,g</a:t>
            </a:r>
            <a:r>
              <a:rPr kumimoji="0" lang="en-US" altLang="en-US" sz="2500" dirty="0">
                <a:solidFill>
                  <a:srgbClr val="990099"/>
                </a:solidFill>
                <a:cs typeface="Times New Roman" panose="02020603050405020304" pitchFamily="18" charset="0"/>
              </a:rPr>
              <a:t> ~ 0.5, 1 GeV</a:t>
            </a: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3302931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DB1705C9-3A77-4FF7-A218-EE0183895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8" y="55563"/>
            <a:ext cx="67579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>
                <a:solidFill>
                  <a:schemeClr val="bg2"/>
                </a:solidFill>
              </a:rPr>
              <a:t>4.) </a:t>
            </a:r>
            <a:r>
              <a:rPr lang="en-US" altLang="en-US" sz="3400" u="sng">
                <a:solidFill>
                  <a:schemeClr val="bg2"/>
                </a:solidFill>
              </a:rPr>
              <a:t>Hadronization of Heavy Quarks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8DC6B93A-13A7-4318-B3DA-0472E5290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914400"/>
            <a:ext cx="9505950" cy="6294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marL="182880" indent="-274320">
              <a:lnSpc>
                <a:spcPct val="14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solidFill>
                  <a:srgbClr val="000099"/>
                </a:solidFill>
              </a:rPr>
              <a:t>Fragmentation  </a:t>
            </a:r>
          </a:p>
          <a:p>
            <a:pPr>
              <a:lnSpc>
                <a:spcPct val="140000"/>
              </a:lnSpc>
              <a:spcBef>
                <a:spcPct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500" b="0" dirty="0">
                <a:solidFill>
                  <a:srgbClr val="000099"/>
                </a:solidFill>
                <a:latin typeface="Times New Roman"/>
                <a:cs typeface="Times New Roman"/>
              </a:rPr>
              <a:t>  </a:t>
            </a:r>
            <a:r>
              <a:rPr lang="en-US" altLang="en-US" sz="2500" dirty="0">
                <a:solidFill>
                  <a:schemeClr val="bg2"/>
                </a:solidFill>
                <a:latin typeface="Times New Roman"/>
                <a:cs typeface="Times New Roman"/>
              </a:rPr>
              <a:t> c </a:t>
            </a:r>
            <a:r>
              <a:rPr lang="en-US" altLang="en-US" sz="2500" dirty="0">
                <a:solidFill>
                  <a:schemeClr val="bg2"/>
                </a:solidFill>
                <a:latin typeface="Times New Roman"/>
                <a:cs typeface="Times New Roman"/>
                <a:sym typeface="Symbol"/>
              </a:rPr>
              <a:t>  D, D*, D</a:t>
            </a:r>
            <a:r>
              <a:rPr lang="en-US" altLang="en-US" sz="2500" baseline="-25000" dirty="0">
                <a:solidFill>
                  <a:schemeClr val="bg2"/>
                </a:solidFill>
                <a:latin typeface="Times New Roman"/>
                <a:cs typeface="Times New Roman"/>
                <a:sym typeface="Symbol"/>
              </a:rPr>
              <a:t>s</a:t>
            </a:r>
            <a:r>
              <a:rPr lang="en-US" altLang="en-US" sz="2500" dirty="0">
                <a:solidFill>
                  <a:schemeClr val="bg2"/>
                </a:solidFill>
                <a:latin typeface="Times New Roman"/>
                <a:cs typeface="Times New Roman"/>
                <a:sym typeface="Symbol"/>
              </a:rPr>
              <a:t>, </a:t>
            </a:r>
            <a:r>
              <a:rPr lang="en-US" altLang="en-US" sz="2500" dirty="0" err="1">
                <a:solidFill>
                  <a:schemeClr val="bg2"/>
                </a:solidFill>
                <a:latin typeface="Symbol" panose="05050102010706020507" pitchFamily="18" charset="2"/>
                <a:cs typeface="Times New Roman"/>
                <a:sym typeface="Symbol"/>
              </a:rPr>
              <a:t>L</a:t>
            </a:r>
            <a:r>
              <a:rPr lang="en-US" altLang="en-US" sz="2500" baseline="-25000" dirty="0" err="1">
                <a:solidFill>
                  <a:schemeClr val="bg2"/>
                </a:solidFill>
                <a:latin typeface="Times New Roman"/>
                <a:cs typeface="Times New Roman"/>
                <a:sym typeface="Symbol"/>
              </a:rPr>
              <a:t>c</a:t>
            </a:r>
            <a:r>
              <a:rPr lang="en-US" altLang="en-US" sz="2500" dirty="0">
                <a:solidFill>
                  <a:schemeClr val="bg2"/>
                </a:solidFill>
                <a:latin typeface="Times New Roman"/>
                <a:cs typeface="Times New Roman"/>
                <a:sym typeface="Symbol"/>
              </a:rPr>
              <a:t>, … </a:t>
            </a:r>
          </a:p>
          <a:p>
            <a:pPr>
              <a:lnSpc>
                <a:spcPct val="140000"/>
              </a:lnSpc>
              <a:spcBef>
                <a:spcPct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500" b="0" dirty="0">
                <a:solidFill>
                  <a:srgbClr val="000099"/>
                </a:solidFill>
                <a:latin typeface="Times New Roman"/>
                <a:cs typeface="Times New Roman"/>
                <a:sym typeface="Symbol"/>
              </a:rPr>
              <a:t>   </a:t>
            </a:r>
            <a:r>
              <a:rPr lang="en-US" altLang="en-US" sz="2500" b="0" dirty="0">
                <a:solidFill>
                  <a:srgbClr val="0000CC"/>
                </a:solidFill>
                <a:latin typeface="Times New Roman"/>
                <a:cs typeface="Times New Roman"/>
                <a:sym typeface="Symbol"/>
              </a:rPr>
              <a:t>determined by </a:t>
            </a:r>
            <a:r>
              <a:rPr lang="en-US" altLang="en-US" sz="2500" dirty="0">
                <a:solidFill>
                  <a:srgbClr val="0000CC"/>
                </a:solidFill>
                <a:latin typeface="Times New Roman"/>
                <a:cs typeface="Times New Roman"/>
                <a:sym typeface="Symbol"/>
              </a:rPr>
              <a:t>empirical fragmentation functions </a:t>
            </a:r>
            <a:r>
              <a:rPr lang="en-US" altLang="en-US" sz="2500" dirty="0" err="1">
                <a:solidFill>
                  <a:srgbClr val="990099"/>
                </a:solidFill>
                <a:latin typeface="Times New Roman"/>
                <a:cs typeface="Times New Roman"/>
                <a:sym typeface="Symbol"/>
              </a:rPr>
              <a:t>D</a:t>
            </a:r>
            <a:r>
              <a:rPr lang="en-US" altLang="en-US" sz="2500" baseline="-25000" dirty="0" err="1">
                <a:solidFill>
                  <a:srgbClr val="990099"/>
                </a:solidFill>
                <a:latin typeface="Times New Roman"/>
                <a:cs typeface="Times New Roman"/>
                <a:sym typeface="Symbol"/>
              </a:rPr>
              <a:t>cH</a:t>
            </a:r>
            <a:r>
              <a:rPr lang="en-US" altLang="en-US" sz="2500" baseline="-40000" dirty="0" err="1">
                <a:solidFill>
                  <a:srgbClr val="990099"/>
                </a:solidFill>
                <a:latin typeface="Times New Roman"/>
                <a:cs typeface="Times New Roman"/>
                <a:sym typeface="Symbol"/>
              </a:rPr>
              <a:t>c</a:t>
            </a:r>
            <a:r>
              <a:rPr lang="en-US" altLang="en-US" sz="2500" dirty="0">
                <a:solidFill>
                  <a:srgbClr val="990099"/>
                </a:solidFill>
                <a:latin typeface="Times New Roman"/>
                <a:cs typeface="Times New Roman"/>
                <a:sym typeface="Symbol"/>
              </a:rPr>
              <a:t>(z) </a:t>
            </a:r>
            <a:r>
              <a:rPr lang="en-US" altLang="en-US" sz="2500" b="0" dirty="0">
                <a:solidFill>
                  <a:srgbClr val="0000CC"/>
                </a:solidFill>
                <a:latin typeface="Times New Roman"/>
                <a:cs typeface="Times New Roman"/>
                <a:sym typeface="Symbol"/>
              </a:rPr>
              <a:t>;</a:t>
            </a:r>
            <a:endParaRPr lang="en-US" altLang="en-US" sz="2500" b="0" dirty="0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500" b="0" dirty="0">
                <a:solidFill>
                  <a:srgbClr val="0000CC"/>
                </a:solidFill>
                <a:latin typeface="Times New Roman"/>
                <a:cs typeface="Times New Roman"/>
              </a:rPr>
              <a:t>   universal in “vacuum”: </a:t>
            </a:r>
            <a:r>
              <a:rPr lang="en-US" altLang="en-US" sz="2500" dirty="0" err="1">
                <a:solidFill>
                  <a:schemeClr val="bg2"/>
                </a:solidFill>
                <a:latin typeface="Times New Roman"/>
                <a:cs typeface="Times New Roman"/>
              </a:rPr>
              <a:t>e</a:t>
            </a:r>
            <a:r>
              <a:rPr lang="en-US" altLang="en-US" sz="2500" baseline="30000" dirty="0" err="1">
                <a:solidFill>
                  <a:schemeClr val="bg2"/>
                </a:solidFill>
                <a:latin typeface="Times New Roman"/>
                <a:cs typeface="Times New Roman"/>
              </a:rPr>
              <a:t>+</a:t>
            </a:r>
            <a:r>
              <a:rPr lang="en-US" altLang="en-US" sz="2500" dirty="0" err="1">
                <a:solidFill>
                  <a:schemeClr val="bg2"/>
                </a:solidFill>
                <a:latin typeface="Times New Roman"/>
                <a:cs typeface="Times New Roman"/>
              </a:rPr>
              <a:t>e</a:t>
            </a:r>
            <a:r>
              <a:rPr lang="en-US" altLang="en-US" sz="2500" baseline="30000" dirty="0">
                <a:solidFill>
                  <a:schemeClr val="bg2"/>
                </a:solidFill>
                <a:latin typeface="Symbol" panose="05050102010706020507" pitchFamily="18" charset="2"/>
                <a:cs typeface="Times New Roman"/>
              </a:rPr>
              <a:t>-</a:t>
            </a:r>
            <a:r>
              <a:rPr lang="en-US" altLang="en-US" sz="2500" b="0" dirty="0">
                <a:solidFill>
                  <a:srgbClr val="0000CC"/>
                </a:solidFill>
                <a:latin typeface="Times New Roman"/>
                <a:cs typeface="Times New Roman"/>
              </a:rPr>
              <a:t> collisions or high </a:t>
            </a:r>
            <a:r>
              <a:rPr lang="en-US" altLang="en-US" sz="2500" dirty="0" err="1">
                <a:solidFill>
                  <a:srgbClr val="990099"/>
                </a:solidFill>
                <a:latin typeface="Times New Roman"/>
                <a:cs typeface="Times New Roman"/>
              </a:rPr>
              <a:t>p</a:t>
            </a:r>
            <a:r>
              <a:rPr lang="en-US" altLang="en-US" sz="2500" baseline="-25000" dirty="0" err="1">
                <a:solidFill>
                  <a:srgbClr val="990099"/>
                </a:solidFill>
                <a:latin typeface="Times New Roman"/>
                <a:cs typeface="Times New Roman"/>
              </a:rPr>
              <a:t>T</a:t>
            </a:r>
            <a:endParaRPr lang="en-US" altLang="en-US" sz="2500" b="0" dirty="0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endParaRPr lang="en-US" altLang="en-US" sz="2500" b="0" dirty="0">
              <a:solidFill>
                <a:srgbClr val="000099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endParaRPr lang="en-US" altLang="en-US" sz="2500" b="0" dirty="0">
              <a:solidFill>
                <a:srgbClr val="000099"/>
              </a:solidFill>
              <a:latin typeface="Times New Roman"/>
              <a:cs typeface="Times New Roman"/>
            </a:endParaRPr>
          </a:p>
          <a:p>
            <a:pPr marL="342900" indent="-3429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solidFill>
                  <a:srgbClr val="000099"/>
                </a:solidFill>
                <a:latin typeface="Times New Roman"/>
                <a:cs typeface="Times New Roman"/>
              </a:rPr>
              <a:t>Coalescence / Recombination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500" b="0" dirty="0">
                <a:solidFill>
                  <a:srgbClr val="000099"/>
                </a:solidFill>
                <a:latin typeface="Times New Roman"/>
                <a:cs typeface="Times New Roman"/>
              </a:rPr>
              <a:t>    </a:t>
            </a:r>
            <a:r>
              <a:rPr lang="en-US" altLang="en-US" sz="2500" dirty="0">
                <a:solidFill>
                  <a:schemeClr val="bg2"/>
                </a:solidFill>
                <a:latin typeface="Times New Roman"/>
                <a:cs typeface="Times New Roman"/>
              </a:rPr>
              <a:t>c + q (s)  </a:t>
            </a:r>
            <a:r>
              <a:rPr lang="en-US" altLang="en-US" sz="2500" dirty="0">
                <a:solidFill>
                  <a:schemeClr val="bg2"/>
                </a:solidFill>
                <a:latin typeface="Times New Roman"/>
                <a:cs typeface="Times New Roman"/>
                <a:sym typeface="Symbol"/>
              </a:rPr>
              <a:t>   D (D</a:t>
            </a:r>
            <a:r>
              <a:rPr lang="en-US" altLang="en-US" sz="2500" baseline="-25000" dirty="0">
                <a:solidFill>
                  <a:schemeClr val="bg2"/>
                </a:solidFill>
                <a:latin typeface="Times New Roman"/>
                <a:cs typeface="Times New Roman"/>
                <a:sym typeface="Symbol"/>
              </a:rPr>
              <a:t>s</a:t>
            </a:r>
            <a:r>
              <a:rPr lang="en-US" altLang="en-US" sz="2500" dirty="0">
                <a:solidFill>
                  <a:schemeClr val="bg2"/>
                </a:solidFill>
                <a:latin typeface="Times New Roman"/>
                <a:cs typeface="Times New Roman"/>
                <a:sym typeface="Symbol"/>
              </a:rPr>
              <a:t>), D*,…  </a:t>
            </a:r>
            <a:r>
              <a:rPr lang="en-US" altLang="en-US" sz="2500" b="0" dirty="0">
                <a:solidFill>
                  <a:srgbClr val="000099"/>
                </a:solidFill>
                <a:latin typeface="Times New Roman"/>
                <a:cs typeface="Times New Roman"/>
                <a:sym typeface="Symbol"/>
              </a:rPr>
              <a:t>;    </a:t>
            </a:r>
            <a:r>
              <a:rPr lang="en-US" altLang="en-US" sz="2500" dirty="0">
                <a:solidFill>
                  <a:schemeClr val="bg2"/>
                </a:solidFill>
                <a:latin typeface="Times New Roman"/>
                <a:cs typeface="Times New Roman"/>
                <a:sym typeface="Symbol"/>
              </a:rPr>
              <a:t>c + q + q (s)    </a:t>
            </a:r>
            <a:r>
              <a:rPr lang="en-US" altLang="en-US" sz="2500" dirty="0" err="1">
                <a:solidFill>
                  <a:schemeClr val="bg2"/>
                </a:solidFill>
                <a:latin typeface="Symbol" panose="05050102010706020507" pitchFamily="18" charset="2"/>
                <a:cs typeface="Times New Roman"/>
                <a:sym typeface="Symbol"/>
              </a:rPr>
              <a:t>L</a:t>
            </a:r>
            <a:r>
              <a:rPr lang="en-US" altLang="en-US" sz="2500" baseline="-25000" dirty="0" err="1">
                <a:solidFill>
                  <a:schemeClr val="bg2"/>
                </a:solidFill>
                <a:latin typeface="Times New Roman"/>
                <a:cs typeface="Times New Roman"/>
                <a:sym typeface="Symbol"/>
              </a:rPr>
              <a:t>c</a:t>
            </a:r>
            <a:r>
              <a:rPr lang="en-US" altLang="en-US" sz="2500" dirty="0">
                <a:solidFill>
                  <a:schemeClr val="bg2"/>
                </a:solidFill>
                <a:latin typeface="Times New Roman"/>
                <a:cs typeface="Times New Roman"/>
                <a:sym typeface="Symbol"/>
              </a:rPr>
              <a:t> (</a:t>
            </a:r>
            <a:r>
              <a:rPr lang="en-US" altLang="en-US" sz="2500" baseline="-25000" dirty="0">
                <a:solidFill>
                  <a:schemeClr val="bg2"/>
                </a:solidFill>
                <a:latin typeface="Times New Roman"/>
                <a:cs typeface="Times New Roman"/>
                <a:sym typeface="Symbol"/>
              </a:rPr>
              <a:t>c</a:t>
            </a:r>
            <a:r>
              <a:rPr lang="en-US" altLang="en-US" sz="2500" dirty="0">
                <a:solidFill>
                  <a:schemeClr val="bg2"/>
                </a:solidFill>
                <a:latin typeface="Times New Roman"/>
                <a:cs typeface="Times New Roman"/>
                <a:sym typeface="Symbol"/>
              </a:rPr>
              <a:t>), …</a:t>
            </a:r>
          </a:p>
          <a:p>
            <a:pPr>
              <a:lnSpc>
                <a:spcPts val="4000"/>
              </a:lnSpc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500" dirty="0">
                <a:solidFill>
                  <a:schemeClr val="bg2"/>
                </a:solidFill>
                <a:latin typeface="Times New Roman"/>
                <a:cs typeface="Times New Roman"/>
                <a:sym typeface="Symbol"/>
              </a:rPr>
              <a:t>    </a:t>
            </a:r>
            <a:r>
              <a:rPr lang="en-US" altLang="en-US" sz="2500" b="0" dirty="0">
                <a:solidFill>
                  <a:srgbClr val="0000CC"/>
                </a:solidFill>
                <a:latin typeface="Times New Roman"/>
                <a:cs typeface="Times New Roman"/>
                <a:sym typeface="Symbol"/>
              </a:rPr>
              <a:t>depends on environment (phase space of surrounding anti-/quarks)</a:t>
            </a:r>
            <a:endParaRPr lang="en-US" altLang="en-US" sz="2500" b="0" dirty="0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500" b="0" dirty="0">
                <a:solidFill>
                  <a:srgbClr val="0000CC"/>
                </a:solidFill>
                <a:latin typeface="Times New Roman"/>
                <a:cs typeface="Times New Roman"/>
              </a:rPr>
              <a:t>  --  instantaneous coalescence (based on spatial wave functions)</a:t>
            </a:r>
          </a:p>
          <a:p>
            <a:pPr>
              <a:lnSpc>
                <a:spcPts val="3500"/>
              </a:lnSpc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500" b="0" dirty="0">
                <a:solidFill>
                  <a:srgbClr val="0000CC"/>
                </a:solidFill>
                <a:latin typeface="Times New Roman"/>
                <a:cs typeface="Times New Roman"/>
              </a:rPr>
              <a:t>  --  resonance recombination (momentum space</a:t>
            </a:r>
            <a:r>
              <a:rPr lang="en-US" altLang="en-US" sz="2500" b="0" dirty="0">
                <a:solidFill>
                  <a:srgbClr val="000099"/>
                </a:solidFill>
                <a:latin typeface="Times New Roman"/>
                <a:cs typeface="Times New Roman"/>
              </a:rPr>
              <a:t>)</a:t>
            </a:r>
          </a:p>
          <a:p>
            <a:pPr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500" b="0" dirty="0">
                <a:solidFill>
                  <a:srgbClr val="000099"/>
                </a:solidFill>
                <a:latin typeface="Times New Roman"/>
                <a:cs typeface="Times New Roman"/>
              </a:rPr>
              <a:t>   </a:t>
            </a:r>
          </a:p>
          <a:p>
            <a:pPr>
              <a:lnSpc>
                <a:spcPct val="150000"/>
              </a:lnSpc>
              <a:spcBef>
                <a:spcPts val="30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500" b="0" dirty="0">
                <a:solidFill>
                  <a:srgbClr val="000099"/>
                </a:solidFill>
              </a:rPr>
              <a:t> </a:t>
            </a:r>
          </a:p>
        </p:txBody>
      </p:sp>
      <p:cxnSp>
        <p:nvCxnSpPr>
          <p:cNvPr id="40964" name="Straight Arrow Connector 3">
            <a:extLst>
              <a:ext uri="{FF2B5EF4-FFF2-40B4-BE49-F238E27FC236}">
                <a16:creationId xmlns:a16="http://schemas.microsoft.com/office/drawing/2014/main" id="{124EA631-A7EB-415F-82CB-AE0922306F9A}"/>
              </a:ext>
            </a:extLst>
          </p:cNvPr>
          <p:cNvCxnSpPr>
            <a:cxnSpLocks/>
          </p:cNvCxnSpPr>
          <p:nvPr/>
        </p:nvCxnSpPr>
        <p:spPr bwMode="auto">
          <a:xfrm>
            <a:off x="4427538" y="1223963"/>
            <a:ext cx="1508125" cy="17462"/>
          </a:xfrm>
          <a:prstGeom prst="straightConnector1">
            <a:avLst/>
          </a:prstGeom>
          <a:noFill/>
          <a:ln w="412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5" name="Straight Arrow Connector 4">
            <a:extLst>
              <a:ext uri="{FF2B5EF4-FFF2-40B4-BE49-F238E27FC236}">
                <a16:creationId xmlns:a16="http://schemas.microsoft.com/office/drawing/2014/main" id="{32ED2EF3-6BED-4785-86EF-083798798FB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886200" y="1219200"/>
            <a:ext cx="661988" cy="3175"/>
          </a:xfrm>
          <a:prstGeom prst="straightConnector1">
            <a:avLst/>
          </a:prstGeom>
          <a:noFill/>
          <a:ln w="41275" algn="ctr">
            <a:solidFill>
              <a:schemeClr val="bg2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6" name="Straight Arrow Connector 6">
            <a:extLst>
              <a:ext uri="{FF2B5EF4-FFF2-40B4-BE49-F238E27FC236}">
                <a16:creationId xmlns:a16="http://schemas.microsoft.com/office/drawing/2014/main" id="{8C2F7127-ECEF-48BD-9BB1-8CE1D38A784A}"/>
              </a:ext>
            </a:extLst>
          </p:cNvPr>
          <p:cNvCxnSpPr>
            <a:cxnSpLocks/>
          </p:cNvCxnSpPr>
          <p:nvPr/>
        </p:nvCxnSpPr>
        <p:spPr bwMode="auto">
          <a:xfrm flipH="1">
            <a:off x="4924425" y="911225"/>
            <a:ext cx="577850" cy="217488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E23E471-26F7-4DDE-B7FC-A7AE18562F1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903788" y="1301750"/>
            <a:ext cx="790575" cy="3175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40968" name="Straight Arrow Connector 9">
            <a:extLst>
              <a:ext uri="{FF2B5EF4-FFF2-40B4-BE49-F238E27FC236}">
                <a16:creationId xmlns:a16="http://schemas.microsoft.com/office/drawing/2014/main" id="{5BD4DDB9-8A35-4FA1-82AC-4EC46681732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800600" y="1379538"/>
            <a:ext cx="542925" cy="296862"/>
          </a:xfrm>
          <a:prstGeom prst="straightConnector1">
            <a:avLst/>
          </a:prstGeom>
          <a:noFill/>
          <a:ln w="41275" algn="ctr">
            <a:solidFill>
              <a:srgbClr val="00FF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69" name="3D Model 13" descr="Sphere">
            <a:extLst>
              <a:ext uri="{FF2B5EF4-FFF2-40B4-BE49-F238E27FC236}">
                <a16:creationId xmlns:a16="http://schemas.microsoft.com/office/drawing/2014/main" id="{B748B2B7-6B16-47E9-84C6-F9CC90813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73150"/>
            <a:ext cx="42703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Explosion: 14 Points 16">
            <a:extLst>
              <a:ext uri="{FF2B5EF4-FFF2-40B4-BE49-F238E27FC236}">
                <a16:creationId xmlns:a16="http://schemas.microsoft.com/office/drawing/2014/main" id="{18BB6E82-1429-46E0-AD02-CC89DF48B666}"/>
              </a:ext>
            </a:extLst>
          </p:cNvPr>
          <p:cNvSpPr>
            <a:spLocks noChangeArrowheads="1"/>
          </p:cNvSpPr>
          <p:nvPr/>
        </p:nvSpPr>
        <p:spPr bwMode="auto">
          <a:xfrm rot="-502391">
            <a:off x="4640263" y="893763"/>
            <a:ext cx="427037" cy="608012"/>
          </a:xfrm>
          <a:prstGeom prst="irregularSeal2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  <p:cxnSp>
        <p:nvCxnSpPr>
          <p:cNvPr id="40971" name="Straight Arrow Connector 26">
            <a:extLst>
              <a:ext uri="{FF2B5EF4-FFF2-40B4-BE49-F238E27FC236}">
                <a16:creationId xmlns:a16="http://schemas.microsoft.com/office/drawing/2014/main" id="{BA03D818-37CA-46FB-8392-44C4F338E37E}"/>
              </a:ext>
            </a:extLst>
          </p:cNvPr>
          <p:cNvCxnSpPr>
            <a:cxnSpLocks/>
          </p:cNvCxnSpPr>
          <p:nvPr/>
        </p:nvCxnSpPr>
        <p:spPr bwMode="auto">
          <a:xfrm flipV="1">
            <a:off x="6286500" y="3816350"/>
            <a:ext cx="571500" cy="6350"/>
          </a:xfrm>
          <a:prstGeom prst="straightConnector1">
            <a:avLst/>
          </a:prstGeom>
          <a:noFill/>
          <a:ln w="412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2" name="Straight Arrow Connector 27">
            <a:extLst>
              <a:ext uri="{FF2B5EF4-FFF2-40B4-BE49-F238E27FC236}">
                <a16:creationId xmlns:a16="http://schemas.microsoft.com/office/drawing/2014/main" id="{9F269093-CC18-405F-83F2-AAA36B3FDA2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629275" y="3819525"/>
            <a:ext cx="777875" cy="0"/>
          </a:xfrm>
          <a:prstGeom prst="straightConnector1">
            <a:avLst/>
          </a:prstGeom>
          <a:noFill/>
          <a:ln w="41275" algn="ctr">
            <a:solidFill>
              <a:schemeClr val="bg2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3" name="Straight Arrow Connector 28">
            <a:extLst>
              <a:ext uri="{FF2B5EF4-FFF2-40B4-BE49-F238E27FC236}">
                <a16:creationId xmlns:a16="http://schemas.microsoft.com/office/drawing/2014/main" id="{DB3A97EC-06CD-48DB-B85B-BD311A74CDB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045200" y="3571875"/>
            <a:ext cx="842963" cy="203200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4" name="Straight Arrow Connector 30">
            <a:extLst>
              <a:ext uri="{FF2B5EF4-FFF2-40B4-BE49-F238E27FC236}">
                <a16:creationId xmlns:a16="http://schemas.microsoft.com/office/drawing/2014/main" id="{44FD76CB-F87F-48EC-A906-89282F8B4E38}"/>
              </a:ext>
            </a:extLst>
          </p:cNvPr>
          <p:cNvCxnSpPr>
            <a:cxnSpLocks/>
          </p:cNvCxnSpPr>
          <p:nvPr/>
        </p:nvCxnSpPr>
        <p:spPr bwMode="auto">
          <a:xfrm flipH="1">
            <a:off x="6045200" y="3867150"/>
            <a:ext cx="812800" cy="171450"/>
          </a:xfrm>
          <a:prstGeom prst="straightConnector1">
            <a:avLst/>
          </a:prstGeom>
          <a:noFill/>
          <a:ln w="41275" algn="ctr">
            <a:solidFill>
              <a:srgbClr val="00FF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75" name="3D Model 35" descr="Sphere">
            <a:extLst>
              <a:ext uri="{FF2B5EF4-FFF2-40B4-BE49-F238E27FC236}">
                <a16:creationId xmlns:a16="http://schemas.microsoft.com/office/drawing/2014/main" id="{FDA245A8-F541-41C9-8E1A-ACAE6614B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3554413"/>
            <a:ext cx="4572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6" name="Arrow: Right 34">
            <a:extLst>
              <a:ext uri="{FF2B5EF4-FFF2-40B4-BE49-F238E27FC236}">
                <a16:creationId xmlns:a16="http://schemas.microsoft.com/office/drawing/2014/main" id="{79CEFAE4-2EF2-4082-93C2-584B0FCC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5988" y="1143000"/>
            <a:ext cx="420687" cy="269875"/>
          </a:xfrm>
          <a:prstGeom prst="rightArrow">
            <a:avLst>
              <a:gd name="adj1" fmla="val 50000"/>
              <a:gd name="adj2" fmla="val 497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  <p:sp>
        <p:nvSpPr>
          <p:cNvPr id="40977" name="Arrow: Right 38">
            <a:extLst>
              <a:ext uri="{FF2B5EF4-FFF2-40B4-BE49-F238E27FC236}">
                <a16:creationId xmlns:a16="http://schemas.microsoft.com/office/drawing/2014/main" id="{FAE8A716-4E38-485F-BF76-B3E03C6A8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8838" y="3611563"/>
            <a:ext cx="639762" cy="366712"/>
          </a:xfrm>
          <a:prstGeom prst="rightArrow">
            <a:avLst>
              <a:gd name="adj1" fmla="val 50000"/>
              <a:gd name="adj2" fmla="val 49842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</p:spTree>
  </p:cSld>
  <p:clrMapOvr>
    <a:masterClrMapping/>
  </p:clrMapOvr>
  <p:transition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220850E6-B159-4415-9DD9-0A079FE5B8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0" y="0"/>
            <a:ext cx="8813800" cy="914400"/>
          </a:xfrm>
        </p:spPr>
        <p:txBody>
          <a:bodyPr/>
          <a:lstStyle/>
          <a:p>
            <a:r>
              <a:rPr lang="en-US" altLang="en-US" sz="3400">
                <a:solidFill>
                  <a:schemeClr val="bg2"/>
                </a:solidFill>
              </a:rPr>
              <a:t>1.4 Quarkonia in Medium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05F895-90F3-4123-866F-42A2385DD811}"/>
              </a:ext>
            </a:extLst>
          </p:cNvPr>
          <p:cNvSpPr txBox="1"/>
          <p:nvPr/>
        </p:nvSpPr>
        <p:spPr>
          <a:xfrm>
            <a:off x="174625" y="846138"/>
            <a:ext cx="6367463" cy="48625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91440" indent="-274320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potential 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V(</a:t>
            </a:r>
            <a:r>
              <a:rPr lang="en-US" sz="2500" b="1" dirty="0" err="1">
                <a:solidFill>
                  <a:srgbClr val="990099"/>
                </a:solidFill>
                <a:latin typeface="Times New Roman"/>
                <a:cs typeface="Times New Roman (Hebrew)" charset="-79"/>
              </a:rPr>
              <a:t>r,T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)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  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  binding energy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 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E</a:t>
            </a:r>
            <a:r>
              <a:rPr lang="en-US" sz="2500" b="1" baseline="-25000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B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(</a:t>
            </a:r>
            <a:r>
              <a:rPr lang="en-US" sz="2500" b="1" dirty="0" err="1">
                <a:solidFill>
                  <a:srgbClr val="990099"/>
                </a:solidFill>
                <a:latin typeface="Times New Roman"/>
                <a:cs typeface="Times New Roman (Hebrew)" charset="-79"/>
              </a:rPr>
              <a:t>p,T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)  </a:t>
            </a:r>
          </a:p>
          <a:p>
            <a:pPr marL="91440" indent="-274320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Dissociation rate 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  width </a:t>
            </a:r>
            <a:r>
              <a:rPr lang="en-US" sz="2500" b="1" dirty="0">
                <a:solidFill>
                  <a:srgbClr val="990099"/>
                </a:solidFill>
                <a:cs typeface="Times New Roman (Hebrew)" charset="-79"/>
              </a:rPr>
              <a:t>G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(</a:t>
            </a:r>
            <a:r>
              <a:rPr lang="en-US" sz="2500" b="1" dirty="0" err="1">
                <a:solidFill>
                  <a:srgbClr val="990099"/>
                </a:solidFill>
                <a:latin typeface="Times New Roman"/>
                <a:cs typeface="Times New Roman (Hebrew)" charset="-79"/>
              </a:rPr>
              <a:t>p,T,E</a:t>
            </a:r>
            <a:r>
              <a:rPr lang="en-US" sz="2500" b="1" baseline="-25000" dirty="0" err="1">
                <a:solidFill>
                  <a:srgbClr val="990099"/>
                </a:solidFill>
                <a:latin typeface="Times New Roman"/>
                <a:cs typeface="Times New Roman (Hebrew)" charset="-79"/>
              </a:rPr>
              <a:t>B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)  </a:t>
            </a:r>
          </a:p>
          <a:p>
            <a:pPr marL="91440" indent="-27432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500" b="1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How do heavy quarks </a:t>
            </a:r>
          </a:p>
          <a:p>
            <a:pPr>
              <a:spcBef>
                <a:spcPts val="0"/>
              </a:spcBef>
              <a:defRPr/>
            </a:pPr>
            <a:r>
              <a:rPr lang="en-US" sz="2500" b="1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   within </a:t>
            </a:r>
            <a:r>
              <a:rPr lang="en-US" sz="2500" b="1" dirty="0" err="1">
                <a:solidFill>
                  <a:srgbClr val="0000CC"/>
                </a:solidFill>
                <a:latin typeface="Times New Roman"/>
                <a:cs typeface="Times New Roman (Hebrew)" charset="-79"/>
              </a:rPr>
              <a:t>quarkonia</a:t>
            </a:r>
            <a:r>
              <a:rPr lang="en-US" sz="2500" b="1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 interact </a:t>
            </a:r>
          </a:p>
          <a:p>
            <a:pPr>
              <a:spcBef>
                <a:spcPts val="0"/>
              </a:spcBef>
              <a:defRPr/>
            </a:pPr>
            <a:r>
              <a:rPr lang="en-US" sz="2500" b="1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   with the medium?</a:t>
            </a:r>
          </a:p>
          <a:p>
            <a:pPr marL="91440" indent="-274320">
              <a:spcBef>
                <a:spcPts val="0"/>
              </a:spcBef>
              <a:defRPr/>
            </a:pPr>
            <a:endParaRPr lang="en-US" sz="2500" b="1" dirty="0">
              <a:solidFill>
                <a:srgbClr val="0000CC"/>
              </a:solidFill>
              <a:latin typeface="Times New Roman"/>
              <a:cs typeface="Times New Roman (Hebrew)" charset="-79"/>
              <a:sym typeface="Symbol"/>
            </a:endParaRPr>
          </a:p>
          <a:p>
            <a:pPr marL="91440" indent="-274320">
              <a:spcBef>
                <a:spcPts val="0"/>
              </a:spcBef>
              <a:defRPr/>
            </a:pPr>
            <a:endParaRPr lang="en-US" sz="2500" b="1" dirty="0">
              <a:solidFill>
                <a:srgbClr val="0000CC"/>
              </a:solidFill>
              <a:latin typeface="Times New Roman"/>
              <a:cs typeface="Times New Roman (Hebrew)" charset="-79"/>
              <a:sym typeface="Symbol"/>
            </a:endParaRPr>
          </a:p>
          <a:p>
            <a:pPr marL="160020" indent="-342900">
              <a:spcBef>
                <a:spcPts val="0"/>
              </a:spcBef>
              <a:buFont typeface="Symbol" pitchFamily="18" charset="2"/>
              <a:buChar char="®"/>
              <a:defRPr/>
            </a:pPr>
            <a:r>
              <a:rPr lang="en-US" sz="2500" b="1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Quarkonium</a:t>
            </a:r>
            <a:r>
              <a:rPr lang="en-US" sz="2500" b="1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 spectral functions</a:t>
            </a:r>
          </a:p>
          <a:p>
            <a:pPr marL="274320" indent="-27432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500" b="1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Constraints from lattice-QCD:</a:t>
            </a:r>
            <a:endParaRPr lang="en-US" sz="2500" b="1" dirty="0">
              <a:solidFill>
                <a:srgbClr val="010000"/>
              </a:solidFill>
              <a:latin typeface="Times New Roman"/>
              <a:cs typeface="Times New Roman (Hebrew)" charset="-79"/>
              <a:sym typeface="Symbol"/>
            </a:endParaRPr>
          </a:p>
          <a:p>
            <a:pPr>
              <a:spcBef>
                <a:spcPts val="0"/>
              </a:spcBef>
              <a:defRPr/>
            </a:pP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   Euclidean-time correlators</a:t>
            </a:r>
          </a:p>
          <a:p>
            <a:pPr>
              <a:spcBef>
                <a:spcPts val="0"/>
              </a:spcBef>
              <a:defRPr/>
            </a:pPr>
            <a:endParaRPr lang="en-US" sz="2500" b="1" dirty="0">
              <a:solidFill>
                <a:srgbClr val="0000CC"/>
              </a:solidFill>
              <a:latin typeface="Times New Roman"/>
              <a:cs typeface="Times New Roman (Hebrew)" charset="-79"/>
              <a:sym typeface="Symbol"/>
            </a:endParaRPr>
          </a:p>
        </p:txBody>
      </p:sp>
      <p:pic>
        <p:nvPicPr>
          <p:cNvPr id="41988" name="Picture 38">
            <a:extLst>
              <a:ext uri="{FF2B5EF4-FFF2-40B4-BE49-F238E27FC236}">
                <a16:creationId xmlns:a16="http://schemas.microsoft.com/office/drawing/2014/main" id="{E080026E-6ACD-49B6-A72A-4E323A7A6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5" t="69714" r="6303" b="8682"/>
          <a:stretch>
            <a:fillRect/>
          </a:stretch>
        </p:blipFill>
        <p:spPr bwMode="auto">
          <a:xfrm rot="60000">
            <a:off x="4398963" y="2601913"/>
            <a:ext cx="18415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Oval 13">
            <a:extLst>
              <a:ext uri="{FF2B5EF4-FFF2-40B4-BE49-F238E27FC236}">
                <a16:creationId xmlns:a16="http://schemas.microsoft.com/office/drawing/2014/main" id="{C7361BA2-22F2-4B35-99C1-665D25DF5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813" y="1905000"/>
            <a:ext cx="1144587" cy="728663"/>
          </a:xfrm>
          <a:prstGeom prst="ellipse">
            <a:avLst/>
          </a:prstGeom>
          <a:solidFill>
            <a:srgbClr val="FF0066">
              <a:alpha val="6980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0568" tIns="40284" rIns="80568" bIns="40284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990099"/>
              </a:solidFill>
              <a:latin typeface="Symbol" panose="05050102010706020507" pitchFamily="18" charset="2"/>
            </a:endParaRPr>
          </a:p>
        </p:txBody>
      </p:sp>
      <p:sp>
        <p:nvSpPr>
          <p:cNvPr id="41990" name="TextBox 14">
            <a:extLst>
              <a:ext uri="{FF2B5EF4-FFF2-40B4-BE49-F238E27FC236}">
                <a16:creationId xmlns:a16="http://schemas.microsoft.com/office/drawing/2014/main" id="{1A9E8B1E-2BF2-4CA9-80D3-903F4B865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275" y="2041525"/>
            <a:ext cx="10493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568" tIns="40284" rIns="80568" bIns="40284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solidFill>
                  <a:srgbClr val="CCCCFF"/>
                </a:solidFill>
              </a:rPr>
              <a:t>QGP</a:t>
            </a:r>
            <a:endParaRPr lang="en-US" altLang="en-US" sz="2600">
              <a:solidFill>
                <a:srgbClr val="CCCCFF"/>
              </a:solidFill>
              <a:latin typeface="Symbol" panose="05050102010706020507" pitchFamily="18" charset="2"/>
            </a:endParaRPr>
          </a:p>
        </p:txBody>
      </p:sp>
      <p:sp>
        <p:nvSpPr>
          <p:cNvPr id="41991" name="Text Box 50">
            <a:extLst>
              <a:ext uri="{FF2B5EF4-FFF2-40B4-BE49-F238E27FC236}">
                <a16:creationId xmlns:a16="http://schemas.microsoft.com/office/drawing/2014/main" id="{FF4C55A7-E5C6-45C5-AE4C-E526EC26B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038" y="3019425"/>
            <a:ext cx="44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568" tIns="40284" rIns="80568" bIns="40284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500" i="1">
                <a:solidFill>
                  <a:srgbClr val="010000"/>
                </a:solidFill>
              </a:rPr>
              <a:t>Q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3AE7B75-717F-4ACE-B853-473FFE6CA5C9}"/>
              </a:ext>
            </a:extLst>
          </p:cNvPr>
          <p:cNvGrpSpPr>
            <a:grpSpLocks/>
          </p:cNvGrpSpPr>
          <p:nvPr/>
        </p:nvGrpSpPr>
        <p:grpSpPr bwMode="auto">
          <a:xfrm>
            <a:off x="4265613" y="2778125"/>
            <a:ext cx="1785937" cy="1108075"/>
            <a:chOff x="3222761" y="3422407"/>
            <a:chExt cx="1559366" cy="1000493"/>
          </a:xfrm>
        </p:grpSpPr>
        <p:grpSp>
          <p:nvGrpSpPr>
            <p:cNvPr id="41997" name="Group 10">
              <a:extLst>
                <a:ext uri="{FF2B5EF4-FFF2-40B4-BE49-F238E27FC236}">
                  <a16:creationId xmlns:a16="http://schemas.microsoft.com/office/drawing/2014/main" id="{E4BBB50C-BD89-4B1B-9D85-4389022AB4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8249" y="3422407"/>
              <a:ext cx="1213878" cy="628354"/>
              <a:chOff x="3550664" y="3438380"/>
              <a:chExt cx="1213878" cy="628354"/>
            </a:xfrm>
          </p:grpSpPr>
          <p:cxnSp>
            <p:nvCxnSpPr>
              <p:cNvPr id="42001" name="Straight Arrow Connector 3">
                <a:extLst>
                  <a:ext uri="{FF2B5EF4-FFF2-40B4-BE49-F238E27FC236}">
                    <a16:creationId xmlns:a16="http://schemas.microsoft.com/office/drawing/2014/main" id="{949EF05A-A689-469E-A00D-9E97A7866F9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829308" y="3438380"/>
                <a:ext cx="935234" cy="477399"/>
              </a:xfrm>
              <a:prstGeom prst="straightConnector1">
                <a:avLst/>
              </a:prstGeom>
              <a:noFill/>
              <a:ln w="25400" algn="ctr">
                <a:solidFill>
                  <a:schemeClr val="bg2"/>
                </a:solidFill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002" name="Straight Connector 8">
                <a:extLst>
                  <a:ext uri="{FF2B5EF4-FFF2-40B4-BE49-F238E27FC236}">
                    <a16:creationId xmlns:a16="http://schemas.microsoft.com/office/drawing/2014/main" id="{E05BBD6C-C138-42BF-9594-44DEE9DF9BC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3550664" y="3668363"/>
                <a:ext cx="770561" cy="398371"/>
              </a:xfrm>
              <a:prstGeom prst="line">
                <a:avLst/>
              </a:prstGeom>
              <a:noFill/>
              <a:ln w="31750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1998" name="Group 18">
              <a:extLst>
                <a:ext uri="{FF2B5EF4-FFF2-40B4-BE49-F238E27FC236}">
                  <a16:creationId xmlns:a16="http://schemas.microsoft.com/office/drawing/2014/main" id="{7F4FE43D-E56E-498F-BA0D-08003BFD1A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2761" y="3804109"/>
              <a:ext cx="362620" cy="618791"/>
              <a:chOff x="3792808" y="4046777"/>
              <a:chExt cx="362620" cy="618791"/>
            </a:xfrm>
          </p:grpSpPr>
          <p:sp>
            <p:nvSpPr>
              <p:cNvPr id="41999" name="Text Box 50">
                <a:extLst>
                  <a:ext uri="{FF2B5EF4-FFF2-40B4-BE49-F238E27FC236}">
                    <a16:creationId xmlns:a16="http://schemas.microsoft.com/office/drawing/2014/main" id="{4C21DCFE-F8DA-49BE-9653-333D094CE7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808" y="4235128"/>
                <a:ext cx="362620" cy="430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en-US" sz="2500" i="1">
                    <a:solidFill>
                      <a:srgbClr val="010000"/>
                    </a:solidFill>
                  </a:rPr>
                  <a:t>Q</a:t>
                </a:r>
              </a:p>
            </p:txBody>
          </p:sp>
          <p:sp>
            <p:nvSpPr>
              <p:cNvPr id="42000" name="TextBox 21">
                <a:extLst>
                  <a:ext uri="{FF2B5EF4-FFF2-40B4-BE49-F238E27FC236}">
                    <a16:creationId xmlns:a16="http://schemas.microsoft.com/office/drawing/2014/main" id="{36B438D5-2FD9-426B-9318-4F63CF7D7A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0326" y="4046777"/>
                <a:ext cx="333241" cy="4720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b="0">
                    <a:solidFill>
                      <a:srgbClr val="000066"/>
                    </a:solidFill>
                    <a:latin typeface="Symbol" panose="05050102010706020507" pitchFamily="18" charset="2"/>
                  </a:rPr>
                  <a:t>-</a:t>
                </a:r>
              </a:p>
            </p:txBody>
          </p:sp>
        </p:grpSp>
      </p:grpSp>
      <p:pic>
        <p:nvPicPr>
          <p:cNvPr id="41993" name="Picture 6">
            <a:extLst>
              <a:ext uri="{FF2B5EF4-FFF2-40B4-BE49-F238E27FC236}">
                <a16:creationId xmlns:a16="http://schemas.microsoft.com/office/drawing/2014/main" id="{0EE5D22B-10D5-40C8-8E58-18A666DEB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896938"/>
            <a:ext cx="3252787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6">
            <a:extLst>
              <a:ext uri="{FF2B5EF4-FFF2-40B4-BE49-F238E27FC236}">
                <a16:creationId xmlns:a16="http://schemas.microsoft.com/office/drawing/2014/main" id="{3FD7E354-46F8-4612-A990-4D488383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9662" b="8891"/>
          <a:stretch>
            <a:fillRect/>
          </a:stretch>
        </p:blipFill>
        <p:spPr bwMode="auto">
          <a:xfrm>
            <a:off x="457200" y="5105400"/>
            <a:ext cx="5135563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8">
            <a:extLst>
              <a:ext uri="{FF2B5EF4-FFF2-40B4-BE49-F238E27FC236}">
                <a16:creationId xmlns:a16="http://schemas.microsoft.com/office/drawing/2014/main" id="{FD3CCC17-1F51-49F8-8FD7-136B1BDED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5149850"/>
            <a:ext cx="2071688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9B33BB-654F-45E1-A006-920F4C13586E}"/>
              </a:ext>
            </a:extLst>
          </p:cNvPr>
          <p:cNvSpPr txBox="1"/>
          <p:nvPr/>
        </p:nvSpPr>
        <p:spPr>
          <a:xfrm>
            <a:off x="304800" y="6172200"/>
            <a:ext cx="5630863" cy="4778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5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 (Hebrew)" charset="-79"/>
                <a:sym typeface="Symbol"/>
              </a:rPr>
              <a:t>   </a:t>
            </a:r>
            <a:r>
              <a:rPr lang="en-US" sz="25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 (Hebrew)" charset="-79"/>
              </a:rPr>
              <a:t>Simpler problem: one heavy quark!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0">
            <a:extLst>
              <a:ext uri="{FF2B5EF4-FFF2-40B4-BE49-F238E27FC236}">
                <a16:creationId xmlns:a16="http://schemas.microsoft.com/office/drawing/2014/main" id="{21C6E1D9-96EC-45B9-AF18-8872A7E0A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58825"/>
            <a:ext cx="390525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2">
            <a:extLst>
              <a:ext uri="{FF2B5EF4-FFF2-40B4-BE49-F238E27FC236}">
                <a16:creationId xmlns:a16="http://schemas.microsoft.com/office/drawing/2014/main" id="{C6EB1075-81B0-4277-B215-FDEE97DC5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225" y="69850"/>
            <a:ext cx="704096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u="sng" dirty="0">
                <a:solidFill>
                  <a:schemeClr val="bg2"/>
                </a:solidFill>
              </a:rPr>
              <a:t>4.5 Heavy-Flavor Hadro-Chemistry</a:t>
            </a:r>
          </a:p>
        </p:txBody>
      </p:sp>
      <p:pic>
        <p:nvPicPr>
          <p:cNvPr id="35844" name="Picture 2">
            <a:extLst>
              <a:ext uri="{FF2B5EF4-FFF2-40B4-BE49-F238E27FC236}">
                <a16:creationId xmlns:a16="http://schemas.microsoft.com/office/drawing/2014/main" id="{E431CF31-874A-4D22-A3C2-B7920F952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2850"/>
            <a:ext cx="43084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4">
            <a:extLst>
              <a:ext uri="{FF2B5EF4-FFF2-40B4-BE49-F238E27FC236}">
                <a16:creationId xmlns:a16="http://schemas.microsoft.com/office/drawing/2014/main" id="{21977CAE-4887-4F87-8789-993B38376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39" y="5152817"/>
            <a:ext cx="4650119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Distinct pattern up to </a:t>
            </a:r>
            <a:r>
              <a:rPr kumimoji="0" lang="en-US" altLang="en-US" sz="2400" dirty="0" err="1">
                <a:solidFill>
                  <a:srgbClr val="990099"/>
                </a:solidFill>
                <a:cs typeface="Times New Roman" panose="02020603050405020304" pitchFamily="18" charset="0"/>
              </a:rPr>
              <a:t>p</a:t>
            </a:r>
            <a:r>
              <a:rPr kumimoji="0" lang="en-US" altLang="en-US" sz="2400" baseline="-25000" dirty="0" err="1">
                <a:solidFill>
                  <a:srgbClr val="990099"/>
                </a:solidFill>
                <a:cs typeface="Times New Roman" panose="02020603050405020304" pitchFamily="18" charset="0"/>
              </a:rPr>
              <a:t>T</a:t>
            </a:r>
            <a:r>
              <a:rPr kumimoji="0"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 ~ 10 GeV</a:t>
            </a:r>
          </a:p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400" dirty="0">
                <a:solidFill>
                  <a:srgbClr val="FF3300"/>
                </a:solidFill>
                <a:cs typeface="Times New Roman" panose="02020603050405020304" pitchFamily="18" charset="0"/>
              </a:rPr>
              <a:t>D</a:t>
            </a:r>
            <a:r>
              <a:rPr kumimoji="0" lang="en-US" altLang="en-US" sz="2400" baseline="-25000" dirty="0">
                <a:solidFill>
                  <a:srgbClr val="FF3300"/>
                </a:solidFill>
                <a:cs typeface="Times New Roman" panose="02020603050405020304" pitchFamily="18" charset="0"/>
              </a:rPr>
              <a:t>s</a:t>
            </a: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strangeness-enhanced!?</a:t>
            </a:r>
          </a:p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400" dirty="0">
                <a:solidFill>
                  <a:schemeClr val="bg2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kumimoji="0" lang="en-US" altLang="en-US" sz="2400" baseline="-25000" dirty="0">
                <a:solidFill>
                  <a:schemeClr val="bg2"/>
                </a:solidFill>
                <a:cs typeface="Times New Roman" panose="02020603050405020304" pitchFamily="18" charset="0"/>
              </a:rPr>
              <a:t>c</a:t>
            </a: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coalescence enhanced!?</a:t>
            </a:r>
          </a:p>
        </p:txBody>
      </p:sp>
      <p:sp>
        <p:nvSpPr>
          <p:cNvPr id="35846" name="Text Box 4">
            <a:extLst>
              <a:ext uri="{FF2B5EF4-FFF2-40B4-BE49-F238E27FC236}">
                <a16:creationId xmlns:a16="http://schemas.microsoft.com/office/drawing/2014/main" id="{AC1DE20C-DBB7-4AB6-8FCD-176FEDD7F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4325" y="5803900"/>
            <a:ext cx="3706464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Importance of low-</a:t>
            </a:r>
            <a:r>
              <a:rPr kumimoji="0" lang="en-US" altLang="en-US" sz="2400" dirty="0" err="1">
                <a:solidFill>
                  <a:srgbClr val="990099"/>
                </a:solidFill>
                <a:cs typeface="Times New Roman" panose="02020603050405020304" pitchFamily="18" charset="0"/>
              </a:rPr>
              <a:t>p</a:t>
            </a:r>
            <a:r>
              <a:rPr kumimoji="0" lang="en-US" altLang="en-US" sz="2400" baseline="-25000" dirty="0" err="1">
                <a:solidFill>
                  <a:srgbClr val="990099"/>
                </a:solidFill>
                <a:cs typeface="Times New Roman" panose="02020603050405020304" pitchFamily="18" charset="0"/>
              </a:rPr>
              <a:t>T</a:t>
            </a: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limit</a:t>
            </a:r>
          </a:p>
        </p:txBody>
      </p:sp>
      <p:pic>
        <p:nvPicPr>
          <p:cNvPr id="35847" name="Picture 9">
            <a:extLst>
              <a:ext uri="{FF2B5EF4-FFF2-40B4-BE49-F238E27FC236}">
                <a16:creationId xmlns:a16="http://schemas.microsoft.com/office/drawing/2014/main" id="{6E7E0C10-B109-42EC-9324-C6654AF6D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41675"/>
            <a:ext cx="381000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9CC3EB-2BA1-4970-806E-173C9EFA7C30}"/>
              </a:ext>
            </a:extLst>
          </p:cNvPr>
          <p:cNvSpPr txBox="1"/>
          <p:nvPr/>
        </p:nvSpPr>
        <p:spPr>
          <a:xfrm>
            <a:off x="1374775" y="838200"/>
            <a:ext cx="2036763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rgbClr val="008000"/>
                </a:solidFill>
                <a:latin typeface="+mn-lt"/>
              </a:rPr>
              <a:t>D</a:t>
            </a:r>
            <a:r>
              <a:rPr lang="en-US" sz="2600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2600" b="1" dirty="0">
                <a:solidFill>
                  <a:srgbClr val="FF3300"/>
                </a:solidFill>
                <a:latin typeface="+mn-lt"/>
              </a:rPr>
              <a:t>D</a:t>
            </a:r>
            <a:r>
              <a:rPr lang="en-US" sz="2600" b="1" baseline="-25000" dirty="0">
                <a:solidFill>
                  <a:srgbClr val="FF3300"/>
                </a:solidFill>
                <a:latin typeface="+mn-lt"/>
              </a:rPr>
              <a:t>s</a:t>
            </a:r>
            <a:r>
              <a:rPr lang="en-US" sz="2600" b="1" dirty="0">
                <a:solidFill>
                  <a:srgbClr val="000000"/>
                </a:solidFill>
                <a:latin typeface="+mn-lt"/>
              </a:rPr>
              <a:t> and </a:t>
            </a:r>
            <a:r>
              <a:rPr lang="en-US" sz="2600" b="1" dirty="0" err="1">
                <a:solidFill>
                  <a:srgbClr val="000000"/>
                </a:solidFill>
              </a:rPr>
              <a:t>L</a:t>
            </a:r>
            <a:r>
              <a:rPr lang="en-US" sz="2600" b="1" baseline="-25000" dirty="0" err="1">
                <a:solidFill>
                  <a:srgbClr val="000000"/>
                </a:solidFill>
                <a:latin typeface="+mn-lt"/>
              </a:rPr>
              <a:t>c</a:t>
            </a:r>
            <a:r>
              <a:rPr lang="en-US" sz="2600" b="1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  <p:transition>
    <p:strips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87E521B7-BAF2-423B-9493-5F62D7268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677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u="sng">
                <a:solidFill>
                  <a:srgbClr val="010000"/>
                </a:solidFill>
              </a:rPr>
              <a:t>5.2 The v</a:t>
            </a:r>
            <a:r>
              <a:rPr lang="en-US" altLang="en-US" sz="3400" u="sng" baseline="-25000">
                <a:solidFill>
                  <a:srgbClr val="010000"/>
                </a:solidFill>
              </a:rPr>
              <a:t>2</a:t>
            </a:r>
            <a:r>
              <a:rPr lang="en-US" altLang="en-US" sz="3400" u="sng">
                <a:solidFill>
                  <a:srgbClr val="010000"/>
                </a:solidFill>
              </a:rPr>
              <a:t> – R</a:t>
            </a:r>
            <a:r>
              <a:rPr lang="en-US" altLang="en-US" sz="3400" u="sng" baseline="-25000">
                <a:solidFill>
                  <a:srgbClr val="010000"/>
                </a:solidFill>
              </a:rPr>
              <a:t>AA</a:t>
            </a:r>
            <a:r>
              <a:rPr lang="en-US" altLang="en-US" sz="3400" u="sng">
                <a:solidFill>
                  <a:srgbClr val="010000"/>
                </a:solidFill>
              </a:rPr>
              <a:t> Correlation Story</a:t>
            </a:r>
            <a:endParaRPr lang="en-US" altLang="en-US" sz="3400">
              <a:solidFill>
                <a:srgbClr val="000066"/>
              </a:solidFill>
            </a:endParaRPr>
          </a:p>
        </p:txBody>
      </p:sp>
      <p:sp>
        <p:nvSpPr>
          <p:cNvPr id="43011" name="TextBox 6">
            <a:extLst>
              <a:ext uri="{FF2B5EF4-FFF2-40B4-BE49-F238E27FC236}">
                <a16:creationId xmlns:a16="http://schemas.microsoft.com/office/drawing/2014/main" id="{512A1570-9329-40BA-AE2D-C56724B94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62600"/>
            <a:ext cx="99060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b="0">
                <a:solidFill>
                  <a:srgbClr val="0000CC"/>
                </a:solidFill>
              </a:rPr>
              <a:t> Challenge: Large elliptic flow but not too large suppression in </a:t>
            </a:r>
            <a:r>
              <a:rPr lang="en-US" altLang="en-US" sz="2400">
                <a:solidFill>
                  <a:srgbClr val="990099"/>
                </a:solidFill>
              </a:rPr>
              <a:t>R</a:t>
            </a:r>
            <a:r>
              <a:rPr lang="en-US" altLang="en-US" sz="2400" baseline="-25000">
                <a:solidFill>
                  <a:srgbClr val="990099"/>
                </a:solidFill>
              </a:rPr>
              <a:t>AA </a:t>
            </a:r>
            <a:endParaRPr lang="en-US" altLang="en-US" sz="2400" b="0" baseline="-25000">
              <a:solidFill>
                <a:srgbClr val="0000CC"/>
              </a:solidFill>
            </a:endParaRPr>
          </a:p>
          <a:p>
            <a:pPr>
              <a:spcBef>
                <a:spcPts val="300"/>
              </a:spcBef>
              <a:buClrTx/>
              <a:buSzTx/>
              <a:buFont typeface="Monotype Sorts" pitchFamily="2" charset="2"/>
              <a:buNone/>
            </a:pPr>
            <a:r>
              <a:rPr lang="en-US" altLang="en-US" sz="2400" b="0">
                <a:solidFill>
                  <a:srgbClr val="0000CC"/>
                </a:solidFill>
              </a:rPr>
              <a:t>   </a:t>
            </a:r>
            <a:r>
              <a:rPr lang="en-US" altLang="en-US" sz="2400" b="0">
                <a:solidFill>
                  <a:srgbClr val="0000CC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400" b="0">
                <a:solidFill>
                  <a:srgbClr val="0000CC"/>
                </a:solidFill>
              </a:rPr>
              <a:t>  better met by </a:t>
            </a:r>
            <a:r>
              <a:rPr lang="en-US" altLang="en-US" sz="2400">
                <a:solidFill>
                  <a:srgbClr val="0000CC"/>
                </a:solidFill>
              </a:rPr>
              <a:t>non-</a:t>
            </a:r>
            <a:r>
              <a:rPr lang="en-US" altLang="en-US" sz="2400" b="0">
                <a:solidFill>
                  <a:srgbClr val="0000CC"/>
                </a:solidFill>
              </a:rPr>
              <a:t>perturbative than perturbative interactions</a:t>
            </a:r>
          </a:p>
        </p:txBody>
      </p:sp>
      <p:pic>
        <p:nvPicPr>
          <p:cNvPr id="43012" name="Picture 2">
            <a:extLst>
              <a:ext uri="{FF2B5EF4-FFF2-40B4-BE49-F238E27FC236}">
                <a16:creationId xmlns:a16="http://schemas.microsoft.com/office/drawing/2014/main" id="{CEC98E86-2F91-4C7C-AE42-8EA2B3DCF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0"/>
            <a:ext cx="46831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9">
            <a:extLst>
              <a:ext uri="{FF2B5EF4-FFF2-40B4-BE49-F238E27FC236}">
                <a16:creationId xmlns:a16="http://schemas.microsoft.com/office/drawing/2014/main" id="{9BB93F25-572A-45DA-A000-64465D778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175" y="685800"/>
            <a:ext cx="57404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>
                <a:solidFill>
                  <a:srgbClr val="000066"/>
                </a:solidFill>
              </a:rPr>
              <a:t>Heavy-Flavor Electrons  </a:t>
            </a:r>
            <a:r>
              <a:rPr lang="en-US" altLang="en-US" sz="1800">
                <a:solidFill>
                  <a:srgbClr val="008000"/>
                </a:solidFill>
              </a:rPr>
              <a:t>[PHENIX ’07]</a:t>
            </a:r>
          </a:p>
        </p:txBody>
      </p:sp>
      <p:sp>
        <p:nvSpPr>
          <p:cNvPr id="43014" name="Text Box 9">
            <a:extLst>
              <a:ext uri="{FF2B5EF4-FFF2-40B4-BE49-F238E27FC236}">
                <a16:creationId xmlns:a16="http://schemas.microsoft.com/office/drawing/2014/main" id="{C5D31091-C650-4526-B3F5-F1E6E6B60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308725"/>
            <a:ext cx="6261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8000"/>
                </a:solidFill>
              </a:rPr>
              <a:t>[van Hees et al ’05]                     [Moore+Teaney ’05, Armesto et al ‘05]</a:t>
            </a:r>
          </a:p>
        </p:txBody>
      </p:sp>
    </p:spTree>
  </p:cSld>
  <p:clrMapOvr>
    <a:masterClrMapping/>
  </p:clrMapOvr>
  <p:transition>
    <p:strips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4">
            <a:extLst>
              <a:ext uri="{FF2B5EF4-FFF2-40B4-BE49-F238E27FC236}">
                <a16:creationId xmlns:a16="http://schemas.microsoft.com/office/drawing/2014/main" id="{25564C6B-F884-4FF3-8A71-5B2871DDE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0"/>
            <a:ext cx="89916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rgbClr val="010000"/>
                </a:solidFill>
              </a:rPr>
              <a:t> </a:t>
            </a:r>
            <a:r>
              <a:rPr lang="en-US" altLang="en-US" sz="3400" u="sng" dirty="0">
                <a:solidFill>
                  <a:srgbClr val="010000"/>
                </a:solidFill>
              </a:rPr>
              <a:t>3.1 Perturbative QCD Approaches</a:t>
            </a:r>
          </a:p>
        </p:txBody>
      </p:sp>
      <p:sp>
        <p:nvSpPr>
          <p:cNvPr id="20483" name="Text Box 15">
            <a:extLst>
              <a:ext uri="{FF2B5EF4-FFF2-40B4-BE49-F238E27FC236}">
                <a16:creationId xmlns:a16="http://schemas.microsoft.com/office/drawing/2014/main" id="{8DB786E7-C13F-45BE-88A8-0FD60624C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1219200"/>
            <a:ext cx="6176962" cy="60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 b="0" dirty="0">
                <a:solidFill>
                  <a:srgbClr val="0000CC"/>
                </a:solidFill>
              </a:rPr>
              <a:t> screened 1-gluon exchange</a:t>
            </a:r>
            <a:r>
              <a:rPr lang="en-US" altLang="en-US" sz="2400" i="1" dirty="0">
                <a:solidFill>
                  <a:srgbClr val="0000CC"/>
                </a:solidFill>
              </a:rPr>
              <a:t> </a:t>
            </a:r>
          </a:p>
        </p:txBody>
      </p:sp>
      <p:pic>
        <p:nvPicPr>
          <p:cNvPr id="20484" name="Picture 5">
            <a:extLst>
              <a:ext uri="{FF2B5EF4-FFF2-40B4-BE49-F238E27FC236}">
                <a16:creationId xmlns:a16="http://schemas.microsoft.com/office/drawing/2014/main" id="{A874CBC4-D01F-4FAA-856C-D909BA5C3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14400"/>
            <a:ext cx="58753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>
            <a:extLst>
              <a:ext uri="{FF2B5EF4-FFF2-40B4-BE49-F238E27FC236}">
                <a16:creationId xmlns:a16="http://schemas.microsoft.com/office/drawing/2014/main" id="{DF071D4E-BC98-49EE-A348-4A572C4B7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87525"/>
            <a:ext cx="33956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24">
            <a:extLst>
              <a:ext uri="{FF2B5EF4-FFF2-40B4-BE49-F238E27FC236}">
                <a16:creationId xmlns:a16="http://schemas.microsoft.com/office/drawing/2014/main" id="{FA1DA942-9921-4D5D-9BA2-82B69FFAA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" y="2392363"/>
            <a:ext cx="93599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 b="0" dirty="0">
                <a:solidFill>
                  <a:srgbClr val="0000CC"/>
                </a:solidFill>
              </a:rPr>
              <a:t> dominated by forward scattering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 b="0" dirty="0">
                <a:solidFill>
                  <a:srgbClr val="0000CC"/>
                </a:solidFill>
              </a:rPr>
              <a:t> long thermalization time:  </a:t>
            </a:r>
            <a:r>
              <a:rPr lang="en-US" altLang="en-US" sz="2400" dirty="0" err="1">
                <a:solidFill>
                  <a:srgbClr val="80008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t</a:t>
            </a:r>
            <a:r>
              <a:rPr lang="en-US" altLang="en-US" sz="2400" baseline="-25000" dirty="0" err="1">
                <a:solidFill>
                  <a:srgbClr val="800080"/>
                </a:solidFill>
                <a:sym typeface="Symbol" panose="05050102010706020507" pitchFamily="18" charset="2"/>
              </a:rPr>
              <a:t>c</a:t>
            </a:r>
            <a:r>
              <a:rPr lang="en-US" altLang="en-US" sz="2400" dirty="0">
                <a:solidFill>
                  <a:srgbClr val="800080"/>
                </a:solidFill>
                <a:sym typeface="Symbol" panose="05050102010706020507" pitchFamily="18" charset="2"/>
              </a:rPr>
              <a:t> ≥ 20 </a:t>
            </a:r>
            <a:r>
              <a:rPr lang="en-US" altLang="en-US" sz="2400" dirty="0" err="1">
                <a:solidFill>
                  <a:srgbClr val="800080"/>
                </a:solidFill>
                <a:sym typeface="Symbol" panose="05050102010706020507" pitchFamily="18" charset="2"/>
              </a:rPr>
              <a:t>fm</a:t>
            </a:r>
            <a:r>
              <a:rPr lang="en-US" altLang="en-US" sz="2400" dirty="0">
                <a:solidFill>
                  <a:srgbClr val="800080"/>
                </a:solidFill>
                <a:sym typeface="Symbol" panose="05050102010706020507" pitchFamily="18" charset="2"/>
              </a:rPr>
              <a:t>/c</a:t>
            </a:r>
            <a:r>
              <a:rPr lang="en-US" altLang="en-US" sz="2400" dirty="0">
                <a:solidFill>
                  <a:srgbClr val="0033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2400" b="0" dirty="0">
                <a:solidFill>
                  <a:srgbClr val="0000CC"/>
                </a:solidFill>
                <a:sym typeface="Symbol" panose="05050102010706020507" pitchFamily="18" charset="2"/>
              </a:rPr>
              <a:t> (</a:t>
            </a:r>
            <a:r>
              <a:rPr lang="en-US" altLang="en-US" sz="2400" dirty="0">
                <a:solidFill>
                  <a:srgbClr val="990099"/>
                </a:solidFill>
                <a:sym typeface="Symbol" panose="05050102010706020507" pitchFamily="18" charset="2"/>
              </a:rPr>
              <a:t>T≤ 300MeV</a:t>
            </a:r>
            <a:r>
              <a:rPr lang="en-US" altLang="en-US" sz="2400" dirty="0">
                <a:solidFill>
                  <a:srgbClr val="0000CC"/>
                </a:solidFill>
                <a:sym typeface="Symbol" panose="05050102010706020507" pitchFamily="18" charset="2"/>
              </a:rPr>
              <a:t>, </a:t>
            </a:r>
            <a:r>
              <a:rPr lang="en-US" altLang="en-US" sz="2400" dirty="0">
                <a:solidFill>
                  <a:srgbClr val="990099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a</a:t>
            </a:r>
            <a:r>
              <a:rPr lang="en-US" altLang="en-US" sz="2400" baseline="-25000" dirty="0">
                <a:solidFill>
                  <a:srgbClr val="990099"/>
                </a:solidFill>
                <a:sym typeface="Symbol" panose="05050102010706020507" pitchFamily="18" charset="2"/>
              </a:rPr>
              <a:t>s</a:t>
            </a:r>
            <a:r>
              <a:rPr lang="en-US" altLang="en-US" sz="2400" dirty="0">
                <a:solidFill>
                  <a:srgbClr val="990099"/>
                </a:solidFill>
                <a:sym typeface="Symbol" panose="05050102010706020507" pitchFamily="18" charset="2"/>
              </a:rPr>
              <a:t>=0.4</a:t>
            </a:r>
            <a:r>
              <a:rPr lang="en-US" altLang="en-US" sz="2500" b="0" dirty="0">
                <a:solidFill>
                  <a:srgbClr val="0000CC"/>
                </a:solidFill>
                <a:sym typeface="Symbol" panose="05050102010706020507" pitchFamily="18" charset="2"/>
              </a:rPr>
              <a:t>)</a:t>
            </a:r>
          </a:p>
        </p:txBody>
      </p:sp>
      <p:sp>
        <p:nvSpPr>
          <p:cNvPr id="20487" name="Text Box 31">
            <a:extLst>
              <a:ext uri="{FF2B5EF4-FFF2-40B4-BE49-F238E27FC236}">
                <a16:creationId xmlns:a16="http://schemas.microsoft.com/office/drawing/2014/main" id="{41709A70-10D2-42C0-84D4-9F67D6B52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7696" y="2494936"/>
            <a:ext cx="5328062" cy="45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9900"/>
                </a:solidFill>
              </a:rPr>
              <a:t>[</a:t>
            </a:r>
            <a:r>
              <a:rPr lang="en-US" altLang="en-US" sz="1400" dirty="0" err="1">
                <a:solidFill>
                  <a:srgbClr val="009900"/>
                </a:solidFill>
              </a:rPr>
              <a:t>Svetitsky</a:t>
            </a:r>
            <a:r>
              <a:rPr lang="en-US" altLang="en-US" sz="1400" dirty="0">
                <a:solidFill>
                  <a:srgbClr val="009900"/>
                </a:solidFill>
              </a:rPr>
              <a:t> ’88, Mustafa et al ’98, Molnar et al ’04, Zhang et al ’04, 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9900"/>
                </a:solidFill>
              </a:rPr>
              <a:t> Teaney+Moore’04, </a:t>
            </a:r>
            <a:r>
              <a:rPr lang="en-US" altLang="en-US" sz="1400" dirty="0" err="1">
                <a:solidFill>
                  <a:srgbClr val="009900"/>
                </a:solidFill>
              </a:rPr>
              <a:t>Gossiaux</a:t>
            </a:r>
            <a:r>
              <a:rPr lang="en-US" altLang="en-US" sz="1400" dirty="0">
                <a:solidFill>
                  <a:srgbClr val="009900"/>
                </a:solidFill>
              </a:rPr>
              <a:t> et al ‘08, Greco et al, PHSD, …]</a:t>
            </a:r>
          </a:p>
        </p:txBody>
      </p:sp>
      <p:sp>
        <p:nvSpPr>
          <p:cNvPr id="20488" name="Text Box 15">
            <a:extLst>
              <a:ext uri="{FF2B5EF4-FFF2-40B4-BE49-F238E27FC236}">
                <a16:creationId xmlns:a16="http://schemas.microsoft.com/office/drawing/2014/main" id="{3F78354D-1A66-4B78-BC86-DFEFDC3EE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557213"/>
            <a:ext cx="3873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91440" indent="-91440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900" dirty="0">
                <a:solidFill>
                  <a:schemeClr val="bg2"/>
                </a:solidFill>
              </a:rPr>
              <a:t> </a:t>
            </a:r>
            <a:r>
              <a:rPr lang="en-US" altLang="en-US" sz="2900" u="sng" dirty="0">
                <a:solidFill>
                  <a:schemeClr val="bg2"/>
                </a:solidFill>
              </a:rPr>
              <a:t>Leading Order</a:t>
            </a:r>
            <a:endParaRPr lang="en-US" altLang="en-US" sz="2900" i="1" u="sng" dirty="0">
              <a:solidFill>
                <a:schemeClr val="bg2"/>
              </a:solidFill>
            </a:endParaRPr>
          </a:p>
        </p:txBody>
      </p:sp>
      <p:pic>
        <p:nvPicPr>
          <p:cNvPr id="20489" name="Picture 2">
            <a:extLst>
              <a:ext uri="{FF2B5EF4-FFF2-40B4-BE49-F238E27FC236}">
                <a16:creationId xmlns:a16="http://schemas.microsoft.com/office/drawing/2014/main" id="{D51391D2-F436-4EF7-9C52-45859B06B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27450"/>
            <a:ext cx="4191000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Rectangle 24">
            <a:extLst>
              <a:ext uri="{FF2B5EF4-FFF2-40B4-BE49-F238E27FC236}">
                <a16:creationId xmlns:a16="http://schemas.microsoft.com/office/drawing/2014/main" id="{B67259E4-346A-4930-AEF2-A817F6963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49" y="4404116"/>
            <a:ext cx="4847591" cy="158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 b="0" dirty="0">
                <a:solidFill>
                  <a:srgbClr val="0000CC"/>
                </a:solidFill>
                <a:sym typeface="Symbol" panose="05050102010706020507" pitchFamily="18" charset="2"/>
              </a:rPr>
              <a:t> bad convergence behavior</a:t>
            </a:r>
          </a:p>
          <a:p>
            <a:pPr>
              <a:lnSpc>
                <a:spcPts val="2400"/>
              </a:lnSpc>
              <a:spcBef>
                <a:spcPct val="0"/>
              </a:spcBef>
              <a:buClrTx/>
              <a:buSzTx/>
              <a:buFont typeface="Monotype Sorts" pitchFamily="2" charset="2"/>
              <a:buNone/>
            </a:pPr>
            <a:r>
              <a:rPr lang="en-US" altLang="en-US" sz="2400" b="0" dirty="0">
                <a:solidFill>
                  <a:srgbClr val="0000CC"/>
                </a:solidFill>
                <a:sym typeface="Symbol" panose="05050102010706020507" pitchFamily="18" charset="2"/>
              </a:rPr>
              <a:t>   (even for </a:t>
            </a:r>
            <a:r>
              <a:rPr lang="en-US" altLang="en-US" sz="2400" dirty="0">
                <a:solidFill>
                  <a:srgbClr val="990099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a</a:t>
            </a:r>
            <a:r>
              <a:rPr lang="en-US" altLang="en-US" sz="2400" baseline="-25000" dirty="0">
                <a:solidFill>
                  <a:srgbClr val="990099"/>
                </a:solidFill>
                <a:sym typeface="Symbol" panose="05050102010706020507" pitchFamily="18" charset="2"/>
              </a:rPr>
              <a:t>s</a:t>
            </a:r>
            <a:r>
              <a:rPr lang="en-US" altLang="en-US" sz="2400" dirty="0">
                <a:solidFill>
                  <a:srgbClr val="990099"/>
                </a:solidFill>
                <a:sym typeface="Symbol" panose="05050102010706020507" pitchFamily="18" charset="2"/>
              </a:rPr>
              <a:t> ~ 0.1</a:t>
            </a:r>
            <a:r>
              <a:rPr lang="en-US" altLang="en-US" sz="2400" b="0" dirty="0">
                <a:solidFill>
                  <a:srgbClr val="0000CC"/>
                </a:solidFill>
                <a:sym typeface="Symbol" panose="05050102010706020507" pitchFamily="18" charset="2"/>
              </a:rPr>
              <a:t>)</a:t>
            </a:r>
          </a:p>
          <a:p>
            <a:pPr marL="182880" indent="-182880">
              <a:lnSpc>
                <a:spcPct val="2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rgbClr val="0000CC"/>
                </a:solidFill>
                <a:sym typeface="Symbol" panose="05050102010706020507" pitchFamily="18" charset="2"/>
              </a:rPr>
              <a:t>genuine non-perturbative effects?</a:t>
            </a:r>
          </a:p>
        </p:txBody>
      </p:sp>
      <p:sp>
        <p:nvSpPr>
          <p:cNvPr id="20491" name="Text Box 15">
            <a:extLst>
              <a:ext uri="{FF2B5EF4-FFF2-40B4-BE49-F238E27FC236}">
                <a16:creationId xmlns:a16="http://schemas.microsoft.com/office/drawing/2014/main" id="{86511858-4856-4643-AE47-55B5C266D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3738003"/>
            <a:ext cx="4732337" cy="68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182880" indent="-182880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900" u="sng" dirty="0">
                <a:solidFill>
                  <a:schemeClr val="bg2"/>
                </a:solidFill>
              </a:rPr>
              <a:t>Next-to-Leading Order</a:t>
            </a:r>
            <a:endParaRPr lang="en-US" altLang="en-US" sz="2900" i="1" u="sng" dirty="0">
              <a:solidFill>
                <a:schemeClr val="bg2"/>
              </a:solidFill>
            </a:endParaRPr>
          </a:p>
        </p:txBody>
      </p:sp>
      <p:sp>
        <p:nvSpPr>
          <p:cNvPr id="20492" name="TextBox 1">
            <a:extLst>
              <a:ext uri="{FF2B5EF4-FFF2-40B4-BE49-F238E27FC236}">
                <a16:creationId xmlns:a16="http://schemas.microsoft.com/office/drawing/2014/main" id="{E15EE47A-ECDF-4EF8-B3A6-6DDC7C16B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386" y="2085975"/>
            <a:ext cx="2632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493" name="Text Box 31">
            <a:extLst>
              <a:ext uri="{FF2B5EF4-FFF2-40B4-BE49-F238E27FC236}">
                <a16:creationId xmlns:a16="http://schemas.microsoft.com/office/drawing/2014/main" id="{FBA5B16B-EEC2-46AD-A86C-7E9185597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5426" y="4968875"/>
            <a:ext cx="23320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dirty="0">
                <a:solidFill>
                  <a:srgbClr val="009900"/>
                </a:solidFill>
              </a:rPr>
              <a:t>[</a:t>
            </a:r>
            <a:r>
              <a:rPr lang="en-US" altLang="en-US" sz="1500" dirty="0" err="1">
                <a:solidFill>
                  <a:srgbClr val="009900"/>
                </a:solidFill>
              </a:rPr>
              <a:t>Caron-Huot+Moore</a:t>
            </a:r>
            <a:r>
              <a:rPr lang="en-US" altLang="en-US" sz="1500" dirty="0">
                <a:solidFill>
                  <a:srgbClr val="009900"/>
                </a:solidFill>
              </a:rPr>
              <a:t> ‘08]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5321E4-C699-4A97-8F69-BC999889E8B6}"/>
              </a:ext>
            </a:extLst>
          </p:cNvPr>
          <p:cNvSpPr txBox="1"/>
          <p:nvPr/>
        </p:nvSpPr>
        <p:spPr>
          <a:xfrm rot="16200000">
            <a:off x="4944268" y="4814094"/>
            <a:ext cx="989013" cy="40005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00"/>
                </a:solidFill>
              </a:rPr>
              <a:t>g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m</a:t>
            </a:r>
            <a:r>
              <a:rPr lang="en-US" sz="2000" baseline="-25000" dirty="0" err="1">
                <a:solidFill>
                  <a:srgbClr val="000000"/>
                </a:solidFill>
                <a:latin typeface="+mn-lt"/>
              </a:rPr>
              <a:t>Q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/T</a:t>
            </a:r>
            <a:r>
              <a:rPr lang="en-US" sz="2000" baseline="30000" dirty="0">
                <a:solidFill>
                  <a:srgbClr val="000000"/>
                </a:solidFill>
                <a:latin typeface="+mn-lt"/>
              </a:rPr>
              <a:t>2</a:t>
            </a:r>
          </a:p>
        </p:txBody>
      </p:sp>
    </p:spTree>
  </p:cSld>
  <p:clrMapOvr>
    <a:masterClrMapping/>
  </p:clrMapOvr>
  <p:transition>
    <p:strips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5">
            <a:extLst>
              <a:ext uri="{FF2B5EF4-FFF2-40B4-BE49-F238E27FC236}">
                <a16:creationId xmlns:a16="http://schemas.microsoft.com/office/drawing/2014/main" id="{79C6C800-6A33-4CD9-9C54-C0F84FDA2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" y="955675"/>
            <a:ext cx="979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0">
                <a:solidFill>
                  <a:srgbClr val="000066"/>
                </a:solidFill>
              </a:rPr>
              <a:t>|       |                                                           |                              |      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ADCF2207-3ACC-487B-91AF-6FD383A74A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3500" y="-34925"/>
            <a:ext cx="9994900" cy="7334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400">
                <a:solidFill>
                  <a:schemeClr val="bg2"/>
                </a:solidFill>
              </a:rPr>
              <a:t>2.1 Heavy-Flavor Transport in Heavy-Ion Collisions</a:t>
            </a:r>
            <a:endParaRPr lang="en-US" altLang="en-US" sz="3400">
              <a:solidFill>
                <a:srgbClr val="003366"/>
              </a:solidFill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EC552A4D-6ABE-4425-B47E-64F532AF6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062" y="5105400"/>
            <a:ext cx="757713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500" b="0" dirty="0">
                <a:solidFill>
                  <a:srgbClr val="000099"/>
                </a:solidFill>
              </a:rPr>
              <a:t>  no “discontinuities” in interaction</a:t>
            </a:r>
          </a:p>
          <a:p>
            <a:pPr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500" b="0" dirty="0">
                <a:solidFill>
                  <a:srgbClr val="0000CC"/>
                </a:solidFill>
              </a:rPr>
              <a:t>  </a:t>
            </a:r>
            <a:r>
              <a:rPr lang="en-US" altLang="en-US" sz="2500" dirty="0">
                <a:solidFill>
                  <a:srgbClr val="990099"/>
                </a:solidFill>
                <a:sym typeface="Symbol" panose="05050102010706020507" pitchFamily="18" charset="2"/>
              </a:rPr>
              <a:t></a:t>
            </a:r>
            <a:r>
              <a:rPr lang="en-US" altLang="en-US" sz="2500" b="0" dirty="0">
                <a:solidFill>
                  <a:srgbClr val="0000CC"/>
                </a:solidFill>
                <a:sym typeface="Symbol" panose="05050102010706020507" pitchFamily="18" charset="2"/>
              </a:rPr>
              <a:t>  </a:t>
            </a:r>
            <a:r>
              <a:rPr lang="en-US" altLang="en-US" sz="2500" dirty="0">
                <a:solidFill>
                  <a:srgbClr val="0000CC"/>
                </a:solidFill>
                <a:sym typeface="Symbol" panose="05050102010706020507" pitchFamily="18" charset="2"/>
              </a:rPr>
              <a:t>diffusion near </a:t>
            </a:r>
            <a:r>
              <a:rPr lang="en-US" altLang="en-US" sz="2500" dirty="0" err="1">
                <a:solidFill>
                  <a:srgbClr val="990099"/>
                </a:solidFill>
                <a:sym typeface="Symbol" panose="05050102010706020507" pitchFamily="18" charset="2"/>
              </a:rPr>
              <a:t>T</a:t>
            </a:r>
            <a:r>
              <a:rPr lang="en-US" altLang="en-US" sz="2500" baseline="-25000" dirty="0" err="1">
                <a:solidFill>
                  <a:srgbClr val="990099"/>
                </a:solidFill>
                <a:sym typeface="Symbol" panose="05050102010706020507" pitchFamily="18" charset="2"/>
              </a:rPr>
              <a:t>pc</a:t>
            </a:r>
            <a:r>
              <a:rPr lang="en-US" altLang="en-US" sz="2500">
                <a:solidFill>
                  <a:srgbClr val="0000CC"/>
                </a:solidFill>
                <a:sym typeface="Symbol" panose="05050102010706020507" pitchFamily="18" charset="2"/>
              </a:rPr>
              <a:t> </a:t>
            </a:r>
            <a:r>
              <a:rPr lang="en-US" altLang="en-US" sz="2500" b="0">
                <a:solidFill>
                  <a:srgbClr val="0000CC"/>
                </a:solidFill>
                <a:sym typeface="Symbol" panose="05050102010706020507" pitchFamily="18" charset="2"/>
              </a:rPr>
              <a:t> </a:t>
            </a:r>
            <a:r>
              <a:rPr lang="en-US" altLang="en-US" sz="2500">
                <a:solidFill>
                  <a:srgbClr val="0000CC"/>
                </a:solidFill>
                <a:sym typeface="Symbol" panose="05050102010706020507" pitchFamily="18" charset="2"/>
              </a:rPr>
              <a:t>hadronization</a:t>
            </a:r>
            <a:endParaRPr lang="en-US" altLang="en-US" sz="2500" b="0" dirty="0">
              <a:solidFill>
                <a:srgbClr val="0000CC"/>
              </a:solidFill>
            </a:endParaRP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39A2ADE0-EB0C-467F-B5E1-6BD0EC361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2898775"/>
            <a:ext cx="2300288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500" b="0">
                <a:solidFill>
                  <a:srgbClr val="000099"/>
                </a:solidFill>
              </a:rPr>
              <a:t> initial cond.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b="0">
                <a:solidFill>
                  <a:srgbClr val="000099"/>
                </a:solidFill>
              </a:rPr>
              <a:t> (nPDFs, …),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b="0">
                <a:solidFill>
                  <a:srgbClr val="000099"/>
                </a:solidFill>
              </a:rPr>
              <a:t> pre-equil. fields</a:t>
            </a:r>
          </a:p>
        </p:txBody>
      </p:sp>
      <p:sp>
        <p:nvSpPr>
          <p:cNvPr id="27654" name="Isosceles Triangle 23">
            <a:extLst>
              <a:ext uri="{FF2B5EF4-FFF2-40B4-BE49-F238E27FC236}">
                <a16:creationId xmlns:a16="http://schemas.microsoft.com/office/drawing/2014/main" id="{B2063E6B-BBE7-441B-9BD8-F00092CEBB5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663950" y="-1832581"/>
            <a:ext cx="2489200" cy="91059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000082">
                  <a:alpha val="81000"/>
                </a:srgbClr>
              </a:gs>
              <a:gs pos="64999">
                <a:srgbClr val="BA0066"/>
              </a:gs>
              <a:gs pos="69000">
                <a:srgbClr val="FF0000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Times New Roman (Hebrew)" charset="-79"/>
            </a:endParaRPr>
          </a:p>
        </p:txBody>
      </p:sp>
      <p:sp>
        <p:nvSpPr>
          <p:cNvPr id="15369" name="Text Box 5">
            <a:extLst>
              <a:ext uri="{FF2B5EF4-FFF2-40B4-BE49-F238E27FC236}">
                <a16:creationId xmlns:a16="http://schemas.microsoft.com/office/drawing/2014/main" id="{2B86815E-9CC7-4367-A495-A3FB18C8C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388" y="3343275"/>
            <a:ext cx="259238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500" b="0">
                <a:solidFill>
                  <a:srgbClr val="6600CC"/>
                </a:solidFill>
              </a:rPr>
              <a:t> </a:t>
            </a:r>
            <a:r>
              <a:rPr lang="en-US" altLang="en-US" sz="2500">
                <a:solidFill>
                  <a:srgbClr val="010000"/>
                </a:solidFill>
              </a:rPr>
              <a:t>c</a:t>
            </a:r>
            <a:r>
              <a:rPr lang="en-US" altLang="en-US" sz="2500" b="0">
                <a:solidFill>
                  <a:srgbClr val="6600CC"/>
                </a:solidFill>
              </a:rPr>
              <a:t>-quark diffusion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b="0">
                <a:solidFill>
                  <a:srgbClr val="6600CC"/>
                </a:solidFill>
              </a:rPr>
              <a:t>   in QGP liquid </a:t>
            </a:r>
          </a:p>
        </p:txBody>
      </p:sp>
      <p:sp>
        <p:nvSpPr>
          <p:cNvPr id="15370" name="Text Box 5">
            <a:extLst>
              <a:ext uri="{FF2B5EF4-FFF2-40B4-BE49-F238E27FC236}">
                <a16:creationId xmlns:a16="http://schemas.microsoft.com/office/drawing/2014/main" id="{409D405B-7C2D-405D-8FA1-DDBB88AEF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7950" y="3719513"/>
            <a:ext cx="2192338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500" b="0" dirty="0">
                <a:solidFill>
                  <a:srgbClr val="CC0066"/>
                </a:solidFill>
              </a:rPr>
              <a:t> </a:t>
            </a:r>
            <a:r>
              <a:rPr lang="en-US" altLang="en-US" sz="2500" dirty="0">
                <a:solidFill>
                  <a:srgbClr val="010000"/>
                </a:solidFill>
              </a:rPr>
              <a:t>c</a:t>
            </a:r>
            <a:r>
              <a:rPr lang="en-US" altLang="en-US" sz="2500" b="0" dirty="0">
                <a:solidFill>
                  <a:srgbClr val="CC0066"/>
                </a:solidFill>
              </a:rPr>
              <a:t>-quark </a:t>
            </a:r>
          </a:p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b="0" dirty="0">
                <a:solidFill>
                  <a:srgbClr val="CC0066"/>
                </a:solidFill>
              </a:rPr>
              <a:t>   hadronization</a:t>
            </a:r>
          </a:p>
        </p:txBody>
      </p:sp>
      <p:sp>
        <p:nvSpPr>
          <p:cNvPr id="15371" name="Text Box 5">
            <a:extLst>
              <a:ext uri="{FF2B5EF4-FFF2-40B4-BE49-F238E27FC236}">
                <a16:creationId xmlns:a16="http://schemas.microsoft.com/office/drawing/2014/main" id="{1CC3738F-5D1D-4E1C-94C5-C6DAA8A90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5713" y="3962400"/>
            <a:ext cx="21463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500" b="0">
                <a:solidFill>
                  <a:srgbClr val="FF0000"/>
                </a:solidFill>
              </a:rPr>
              <a:t> </a:t>
            </a:r>
            <a:r>
              <a:rPr lang="en-US" altLang="en-US" sz="2500">
                <a:solidFill>
                  <a:srgbClr val="010000"/>
                </a:solidFill>
              </a:rPr>
              <a:t>D</a:t>
            </a:r>
            <a:r>
              <a:rPr lang="en-US" altLang="en-US" sz="2500" b="0">
                <a:solidFill>
                  <a:srgbClr val="FF0000"/>
                </a:solidFill>
              </a:rPr>
              <a:t>-meson</a:t>
            </a:r>
          </a:p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</a:rPr>
              <a:t>   diffusion in </a:t>
            </a:r>
          </a:p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</a:rPr>
              <a:t>   hadron liquid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b="0">
                <a:solidFill>
                  <a:srgbClr val="9900FF"/>
                </a:solidFill>
                <a:latin typeface="Symbol" panose="05050102010706020507" pitchFamily="18" charset="2"/>
              </a:rPr>
              <a:t>   </a:t>
            </a:r>
          </a:p>
        </p:txBody>
      </p:sp>
      <p:sp>
        <p:nvSpPr>
          <p:cNvPr id="15372" name="Freeform 16">
            <a:extLst>
              <a:ext uri="{FF2B5EF4-FFF2-40B4-BE49-F238E27FC236}">
                <a16:creationId xmlns:a16="http://schemas.microsoft.com/office/drawing/2014/main" id="{724629F7-CCC4-4A0D-8FB8-47A576E3207B}"/>
              </a:ext>
            </a:extLst>
          </p:cNvPr>
          <p:cNvSpPr>
            <a:spLocks noChangeArrowheads="1"/>
          </p:cNvSpPr>
          <p:nvPr/>
        </p:nvSpPr>
        <p:spPr bwMode="auto">
          <a:xfrm rot="-193328">
            <a:off x="1017588" y="2408238"/>
            <a:ext cx="8702675" cy="509587"/>
          </a:xfrm>
          <a:custGeom>
            <a:avLst/>
            <a:gdLst>
              <a:gd name="T0" fmla="*/ 0 w 8830102"/>
              <a:gd name="T1" fmla="*/ 2 h 641445"/>
              <a:gd name="T2" fmla="*/ 8439 w 8830102"/>
              <a:gd name="T3" fmla="*/ 2 h 641445"/>
              <a:gd name="T4" fmla="*/ 12662 w 8830102"/>
              <a:gd name="T5" fmla="*/ 2 h 641445"/>
              <a:gd name="T6" fmla="*/ 25322 w 8830102"/>
              <a:gd name="T7" fmla="*/ 2 h 641445"/>
              <a:gd name="T8" fmla="*/ 31657 w 8830102"/>
              <a:gd name="T9" fmla="*/ 2 h 641445"/>
              <a:gd name="T10" fmla="*/ 35875 w 8830102"/>
              <a:gd name="T11" fmla="*/ 2 h 641445"/>
              <a:gd name="T12" fmla="*/ 40800 w 8830102"/>
              <a:gd name="T13" fmla="*/ 2 h 641445"/>
              <a:gd name="T14" fmla="*/ 42911 w 8830102"/>
              <a:gd name="T15" fmla="*/ 2 h 641445"/>
              <a:gd name="T16" fmla="*/ 90748 w 8830102"/>
              <a:gd name="T17" fmla="*/ 0 h 641445"/>
              <a:gd name="T18" fmla="*/ 134361 w 8830102"/>
              <a:gd name="T19" fmla="*/ 2 h 641445"/>
              <a:gd name="T20" fmla="*/ 167421 w 8830102"/>
              <a:gd name="T21" fmla="*/ 2 h 641445"/>
              <a:gd name="T22" fmla="*/ 213846 w 8830102"/>
              <a:gd name="T23" fmla="*/ 2 h 641445"/>
              <a:gd name="T24" fmla="*/ 274344 w 8830102"/>
              <a:gd name="T25" fmla="*/ 2 h 641445"/>
              <a:gd name="T26" fmla="*/ 365792 w 8830102"/>
              <a:gd name="T27" fmla="*/ 2 h 641445"/>
              <a:gd name="T28" fmla="*/ 428400 w 8830102"/>
              <a:gd name="T29" fmla="*/ 2 h 641445"/>
              <a:gd name="T30" fmla="*/ 455128 w 8830102"/>
              <a:gd name="T31" fmla="*/ 2 h 64144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830102"/>
              <a:gd name="T49" fmla="*/ 0 h 641445"/>
              <a:gd name="T50" fmla="*/ 8830102 w 8830102"/>
              <a:gd name="T51" fmla="*/ 641445 h 64144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830102" h="641445">
                <a:moveTo>
                  <a:pt x="0" y="40943"/>
                </a:moveTo>
                <a:cubicBezTo>
                  <a:pt x="19193" y="45208"/>
                  <a:pt x="123404" y="63945"/>
                  <a:pt x="163773" y="81887"/>
                </a:cubicBezTo>
                <a:cubicBezTo>
                  <a:pt x="191660" y="94281"/>
                  <a:pt x="216363" y="114285"/>
                  <a:pt x="245660" y="122830"/>
                </a:cubicBezTo>
                <a:cubicBezTo>
                  <a:pt x="326189" y="146317"/>
                  <a:pt x="409433" y="159224"/>
                  <a:pt x="491320" y="177421"/>
                </a:cubicBezTo>
                <a:cubicBezTo>
                  <a:pt x="532263" y="186519"/>
                  <a:pt x="574360" y="191452"/>
                  <a:pt x="614150" y="204716"/>
                </a:cubicBezTo>
                <a:cubicBezTo>
                  <a:pt x="641445" y="213815"/>
                  <a:pt x="669744" y="220326"/>
                  <a:pt x="696036" y="232012"/>
                </a:cubicBezTo>
                <a:cubicBezTo>
                  <a:pt x="817207" y="285867"/>
                  <a:pt x="647169" y="236857"/>
                  <a:pt x="791570" y="272955"/>
                </a:cubicBezTo>
                <a:lnTo>
                  <a:pt x="832514" y="300251"/>
                </a:lnTo>
                <a:lnTo>
                  <a:pt x="1760561" y="0"/>
                </a:lnTo>
                <a:lnTo>
                  <a:pt x="2606723" y="641445"/>
                </a:lnTo>
                <a:lnTo>
                  <a:pt x="3248167" y="259308"/>
                </a:lnTo>
                <a:lnTo>
                  <a:pt x="4148920" y="368490"/>
                </a:lnTo>
                <a:lnTo>
                  <a:pt x="5322627" y="13648"/>
                </a:lnTo>
                <a:lnTo>
                  <a:pt x="7096836" y="532263"/>
                </a:lnTo>
                <a:lnTo>
                  <a:pt x="8311487" y="464024"/>
                </a:lnTo>
                <a:lnTo>
                  <a:pt x="8830102" y="368490"/>
                </a:lnTo>
              </a:path>
            </a:pathLst>
          </a:custGeom>
          <a:noFill/>
          <a:ln w="31750" algn="ctr">
            <a:solidFill>
              <a:schemeClr val="bg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Freeform 17">
            <a:extLst>
              <a:ext uri="{FF2B5EF4-FFF2-40B4-BE49-F238E27FC236}">
                <a16:creationId xmlns:a16="http://schemas.microsoft.com/office/drawing/2014/main" id="{E498C873-EC32-47F8-BA68-24B428C06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550" y="2320925"/>
            <a:ext cx="3316288" cy="300038"/>
          </a:xfrm>
          <a:custGeom>
            <a:avLst/>
            <a:gdLst>
              <a:gd name="T0" fmla="*/ 0 w 3316406"/>
              <a:gd name="T1" fmla="*/ 0 h 300251"/>
              <a:gd name="T2" fmla="*/ 1653050 w 3316406"/>
              <a:gd name="T3" fmla="*/ 259966 h 300251"/>
              <a:gd name="T4" fmla="*/ 2858972 w 3316406"/>
              <a:gd name="T5" fmla="*/ 153617 h 300251"/>
              <a:gd name="T6" fmla="*/ 3292535 w 3316406"/>
              <a:gd name="T7" fmla="*/ 82717 h 300251"/>
              <a:gd name="T8" fmla="*/ 0 60000 65536"/>
              <a:gd name="T9" fmla="*/ 0 60000 65536"/>
              <a:gd name="T10" fmla="*/ 0 60000 65536"/>
              <a:gd name="T11" fmla="*/ 0 60000 65536"/>
              <a:gd name="T12" fmla="*/ 0 w 3316406"/>
              <a:gd name="T13" fmla="*/ 0 h 300251"/>
              <a:gd name="T14" fmla="*/ 3316406 w 3316406"/>
              <a:gd name="T15" fmla="*/ 300251 h 3002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16406" h="300251">
                <a:moveTo>
                  <a:pt x="0" y="0"/>
                </a:moveTo>
                <a:lnTo>
                  <a:pt x="1665027" y="300251"/>
                </a:lnTo>
                <a:lnTo>
                  <a:pt x="2879678" y="177421"/>
                </a:lnTo>
                <a:lnTo>
                  <a:pt x="3316406" y="95534"/>
                </a:lnTo>
              </a:path>
            </a:pathLst>
          </a:custGeom>
          <a:noFill/>
          <a:ln w="158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Text Box 5">
            <a:extLst>
              <a:ext uri="{FF2B5EF4-FFF2-40B4-BE49-F238E27FC236}">
                <a16:creationId xmlns:a16="http://schemas.microsoft.com/office/drawing/2014/main" id="{14CBE1F9-51BA-484B-B645-F106F4765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489200"/>
            <a:ext cx="4127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010000"/>
                </a:solidFill>
              </a:rPr>
              <a:t>c</a:t>
            </a:r>
          </a:p>
        </p:txBody>
      </p:sp>
      <p:sp>
        <p:nvSpPr>
          <p:cNvPr id="15375" name="Text Box 5">
            <a:extLst>
              <a:ext uri="{FF2B5EF4-FFF2-40B4-BE49-F238E27FC236}">
                <a16:creationId xmlns:a16="http://schemas.microsoft.com/office/drawing/2014/main" id="{B4FEADF0-46E2-49EE-A18E-33A2F4BC0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8838" y="2084388"/>
            <a:ext cx="5175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10000"/>
                </a:solidFill>
              </a:rPr>
              <a:t>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3F9506B-94C5-4C4F-9EFF-134A99E113D4}"/>
              </a:ext>
            </a:extLst>
          </p:cNvPr>
          <p:cNvCxnSpPr/>
          <p:nvPr/>
        </p:nvCxnSpPr>
        <p:spPr bwMode="auto">
          <a:xfrm>
            <a:off x="228600" y="1246509"/>
            <a:ext cx="9525000" cy="1588"/>
          </a:xfrm>
          <a:prstGeom prst="straightConnector1">
            <a:avLst/>
          </a:prstGeom>
          <a:noFill/>
          <a:ln w="4445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arrow"/>
          </a:ln>
          <a:effectLst>
            <a:outerShdw dist="50800" sx="1000" sy="1000" algn="ctr" rotWithShape="0">
              <a:srgbClr val="000000"/>
            </a:outerShdw>
          </a:effectLst>
        </p:spPr>
      </p:cxnSp>
      <p:sp>
        <p:nvSpPr>
          <p:cNvPr id="15377" name="TextBox 17">
            <a:extLst>
              <a:ext uri="{FF2B5EF4-FFF2-40B4-BE49-F238E27FC236}">
                <a16:creationId xmlns:a16="http://schemas.microsoft.com/office/drawing/2014/main" id="{31174C6C-477B-490A-B65C-AE4BC83AF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0" y="1260475"/>
            <a:ext cx="1349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10000"/>
                </a:solidFill>
                <a:latin typeface="Symbol" panose="05050102010706020507" pitchFamily="18" charset="2"/>
              </a:rPr>
              <a:t>t </a:t>
            </a:r>
            <a:r>
              <a:rPr lang="en-US" altLang="en-US">
                <a:solidFill>
                  <a:srgbClr val="010000"/>
                </a:solidFill>
              </a:rPr>
              <a:t>[fm/c]</a:t>
            </a:r>
          </a:p>
        </p:txBody>
      </p:sp>
      <p:sp>
        <p:nvSpPr>
          <p:cNvPr id="15378" name="TextBox 18">
            <a:extLst>
              <a:ext uri="{FF2B5EF4-FFF2-40B4-BE49-F238E27FC236}">
                <a16:creationId xmlns:a16="http://schemas.microsoft.com/office/drawing/2014/main" id="{AD45EBDE-9AE6-4301-BBAA-09767EEFA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50875"/>
            <a:ext cx="937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10000"/>
                </a:solidFill>
              </a:rPr>
              <a:t>0    0.5                                                        </a:t>
            </a:r>
            <a:r>
              <a:rPr lang="en-US" altLang="en-US" sz="1000">
                <a:solidFill>
                  <a:srgbClr val="010000"/>
                </a:solidFill>
              </a:rPr>
              <a:t> </a:t>
            </a:r>
            <a:r>
              <a:rPr lang="en-US" altLang="en-US">
                <a:solidFill>
                  <a:srgbClr val="010000"/>
                </a:solidFill>
              </a:rPr>
              <a:t>5                            10</a:t>
            </a:r>
          </a:p>
        </p:txBody>
      </p:sp>
      <p:sp>
        <p:nvSpPr>
          <p:cNvPr id="15379" name="Text Box 42">
            <a:extLst>
              <a:ext uri="{FF2B5EF4-FFF2-40B4-BE49-F238E27FC236}">
                <a16:creationId xmlns:a16="http://schemas.microsoft.com/office/drawing/2014/main" id="{729810B1-9B1D-4611-A199-A0AD57C38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302375"/>
            <a:ext cx="94059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500">
                <a:solidFill>
                  <a:srgbClr val="009900"/>
                </a:solidFill>
              </a:rPr>
              <a:t>[Moore+Teaney ‘05, van Hees et al ‘05, Gossiaux et al ‘08, Vitev et al ‘08, Das et al ‘09, Uphoff et al ’10,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500">
                <a:solidFill>
                  <a:srgbClr val="009900"/>
                </a:solidFill>
              </a:rPr>
              <a:t>  M.He et al ‘11,  Beraudo et al ‘11, Cao et al ’13, Bratkovskaya et al ‘14, Liao et al ‘17, Katz et al ‘19,…]</a:t>
            </a:r>
          </a:p>
        </p:txBody>
      </p:sp>
      <p:cxnSp>
        <p:nvCxnSpPr>
          <p:cNvPr id="15380" name="Straight Connector 2">
            <a:extLst>
              <a:ext uri="{FF2B5EF4-FFF2-40B4-BE49-F238E27FC236}">
                <a16:creationId xmlns:a16="http://schemas.microsoft.com/office/drawing/2014/main" id="{C8826FEB-A18A-4BF7-ACAF-866C171F0BF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110163" y="2298700"/>
            <a:ext cx="1165225" cy="350838"/>
          </a:xfrm>
          <a:prstGeom prst="line">
            <a:avLst/>
          </a:prstGeom>
          <a:noFill/>
          <a:ln w="15875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1" name="Straight Connector 24">
            <a:extLst>
              <a:ext uri="{FF2B5EF4-FFF2-40B4-BE49-F238E27FC236}">
                <a16:creationId xmlns:a16="http://schemas.microsoft.com/office/drawing/2014/main" id="{81E64136-27F7-4C6E-B896-5DC0405243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40213" y="2622550"/>
            <a:ext cx="855662" cy="26988"/>
          </a:xfrm>
          <a:prstGeom prst="line">
            <a:avLst/>
          </a:prstGeom>
          <a:noFill/>
          <a:ln w="9525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F5F33FE-E594-4002-B93E-9A9D9A02A622}"/>
              </a:ext>
            </a:extLst>
          </p:cNvPr>
          <p:cNvSpPr txBox="1"/>
          <p:nvPr/>
        </p:nvSpPr>
        <p:spPr>
          <a:xfrm>
            <a:off x="161925" y="887412"/>
            <a:ext cx="8911735" cy="48243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74320" indent="-274320">
              <a:lnSpc>
                <a:spcPct val="15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US" sz="2500" b="1" dirty="0" smtClean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QGP: quantum liquid with transport coefficients </a:t>
            </a:r>
          </a:p>
          <a:p>
            <a:pPr>
              <a:spcBef>
                <a:spcPts val="0"/>
              </a:spcBef>
              <a:defRPr/>
            </a:pPr>
            <a:r>
              <a:rPr lang="en-US" sz="2500" b="1" dirty="0" smtClean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               near conjectured lower bounds</a:t>
            </a:r>
          </a:p>
          <a:p>
            <a:pPr marL="274320" indent="-274320">
              <a:lnSpc>
                <a:spcPct val="15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M</a:t>
            </a:r>
            <a:r>
              <a:rPr lang="en-US" sz="2500" dirty="0" smtClean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icroscopic calculation of transport coefficients should</a:t>
            </a:r>
          </a:p>
          <a:p>
            <a:pPr>
              <a:spcBef>
                <a:spcPts val="0"/>
              </a:spcBef>
              <a:defRPr/>
            </a:pP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 </a:t>
            </a:r>
            <a:r>
              <a:rPr lang="en-US" sz="2500" dirty="0" smtClean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   obey quantum-lower bounds </a:t>
            </a:r>
            <a:endParaRPr lang="en-US" sz="2500" dirty="0">
              <a:solidFill>
                <a:srgbClr val="0000CC"/>
              </a:solidFill>
              <a:latin typeface="Times New Roman"/>
              <a:cs typeface="Times New Roman (Hebrew)" charset="-79"/>
            </a:endParaRPr>
          </a:p>
          <a:p>
            <a:pPr marL="274320" indent="-27432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500" dirty="0" smtClean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Description of bulk medium through which heavy quarks</a:t>
            </a:r>
          </a:p>
          <a:p>
            <a:pPr>
              <a:spcBef>
                <a:spcPts val="0"/>
              </a:spcBef>
              <a:defRPr/>
            </a:pPr>
            <a:r>
              <a:rPr lang="en-US" sz="2500" dirty="0" smtClean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     propagate should encode strong-coupling properties</a:t>
            </a:r>
          </a:p>
          <a:p>
            <a:pPr>
              <a:spcBef>
                <a:spcPts val="600"/>
              </a:spcBef>
              <a:defRPr/>
            </a:pP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 </a:t>
            </a:r>
            <a:r>
              <a:rPr lang="en-US" sz="2500" dirty="0" smtClean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    </a:t>
            </a:r>
            <a:r>
              <a:rPr lang="en-US" sz="2500" dirty="0" smtClean="0">
                <a:solidFill>
                  <a:srgbClr val="0000CC"/>
                </a:solidFill>
                <a:latin typeface="Times New Roman"/>
                <a:cs typeface="Times New Roman (Hebrew)" charset="-79"/>
                <a:sym typeface="Symbol" panose="05050102010706020507" pitchFamily="18" charset="2"/>
              </a:rPr>
              <a:t> transports coefficients:  </a:t>
            </a:r>
            <a:r>
              <a:rPr lang="en-US" sz="2500" b="1" dirty="0" smtClean="0">
                <a:solidFill>
                  <a:srgbClr val="800080"/>
                </a:solidFill>
                <a:latin typeface="Times New Roman"/>
                <a:cs typeface="Times New Roman (Hebrew)" charset="-79"/>
                <a:sym typeface="Symbol" panose="05050102010706020507" pitchFamily="18" charset="2"/>
              </a:rPr>
              <a:t>(4</a:t>
            </a:r>
            <a:r>
              <a:rPr lang="en-US" sz="2500" b="1" dirty="0" smtClean="0">
                <a:solidFill>
                  <a:srgbClr val="800080"/>
                </a:solidFill>
                <a:cs typeface="Times New Roman (Hebrew)" charset="-79"/>
                <a:sym typeface="Symbol" panose="05050102010706020507" pitchFamily="18" charset="2"/>
              </a:rPr>
              <a:t>p)h</a:t>
            </a:r>
            <a:r>
              <a:rPr lang="en-US" sz="2500" b="1" dirty="0" smtClean="0">
                <a:solidFill>
                  <a:srgbClr val="800080"/>
                </a:solidFill>
                <a:latin typeface="Times New Roman"/>
                <a:cs typeface="Times New Roman (Hebrew)" charset="-79"/>
                <a:sym typeface="Symbol" panose="05050102010706020507" pitchFamily="18" charset="2"/>
              </a:rPr>
              <a:t>/s</a:t>
            </a:r>
            <a:r>
              <a:rPr lang="en-US" sz="2500" dirty="0" smtClean="0">
                <a:solidFill>
                  <a:srgbClr val="0000CC"/>
                </a:solidFill>
                <a:latin typeface="Times New Roman"/>
                <a:cs typeface="Times New Roman (Hebrew)" charset="-79"/>
                <a:sym typeface="Symbol" panose="05050102010706020507" pitchFamily="18" charset="2"/>
              </a:rPr>
              <a:t>,  </a:t>
            </a:r>
            <a:r>
              <a:rPr lang="en-US" sz="2300" b="1" dirty="0" smtClean="0">
                <a:solidFill>
                  <a:srgbClr val="800080"/>
                </a:solidFill>
                <a:latin typeface="Lucida Calligraphy" panose="03010101010101010101" pitchFamily="66" charset="0"/>
                <a:cs typeface="Times New Roman (Hebrew)" charset="-79"/>
                <a:sym typeface="Symbol" panose="05050102010706020507" pitchFamily="18" charset="2"/>
              </a:rPr>
              <a:t>D</a:t>
            </a:r>
            <a:r>
              <a:rPr lang="en-US" sz="2500" b="1" baseline="-25000" dirty="0" smtClean="0">
                <a:solidFill>
                  <a:srgbClr val="800080"/>
                </a:solidFill>
                <a:latin typeface="Times New Roman"/>
                <a:cs typeface="Times New Roman (Hebrew)" charset="-79"/>
                <a:sym typeface="Symbol" panose="05050102010706020507" pitchFamily="18" charset="2"/>
              </a:rPr>
              <a:t>s</a:t>
            </a:r>
            <a:r>
              <a:rPr lang="en-US" sz="2500" b="1" dirty="0" smtClean="0">
                <a:solidFill>
                  <a:srgbClr val="800080"/>
                </a:solidFill>
                <a:latin typeface="Times New Roman"/>
                <a:cs typeface="Times New Roman (Hebrew)" charset="-79"/>
                <a:sym typeface="Symbol" panose="05050102010706020507" pitchFamily="18" charset="2"/>
              </a:rPr>
              <a:t>(2</a:t>
            </a:r>
            <a:r>
              <a:rPr lang="en-US" sz="2500" b="1" dirty="0" smtClean="0">
                <a:solidFill>
                  <a:srgbClr val="800080"/>
                </a:solidFill>
                <a:cs typeface="Times New Roman (Hebrew)" charset="-79"/>
                <a:sym typeface="Symbol" panose="05050102010706020507" pitchFamily="18" charset="2"/>
              </a:rPr>
              <a:t>p</a:t>
            </a:r>
            <a:r>
              <a:rPr lang="en-US" sz="2500" b="1" dirty="0" smtClean="0">
                <a:solidFill>
                  <a:srgbClr val="800080"/>
                </a:solidFill>
                <a:latin typeface="Times New Roman"/>
                <a:cs typeface="Times New Roman (Hebrew)" charset="-79"/>
                <a:sym typeface="Symbol" panose="05050102010706020507" pitchFamily="18" charset="2"/>
              </a:rPr>
              <a:t>T)</a:t>
            </a:r>
            <a:r>
              <a:rPr lang="en-US" sz="2500" dirty="0" smtClean="0">
                <a:solidFill>
                  <a:srgbClr val="0000CC"/>
                </a:solidFill>
                <a:latin typeface="Times New Roman"/>
                <a:cs typeface="Times New Roman (Hebrew)" charset="-79"/>
                <a:sym typeface="Symbol" panose="05050102010706020507" pitchFamily="18" charset="2"/>
              </a:rPr>
              <a:t>, </a:t>
            </a:r>
            <a:r>
              <a:rPr lang="en-US" sz="2500" b="1" dirty="0" err="1" smtClean="0">
                <a:solidFill>
                  <a:srgbClr val="800080"/>
                </a:solidFill>
                <a:cs typeface="Times New Roman (Hebrew)" charset="-79"/>
                <a:sym typeface="Symbol" panose="05050102010706020507" pitchFamily="18" charset="2"/>
              </a:rPr>
              <a:t>s</a:t>
            </a:r>
            <a:r>
              <a:rPr lang="en-US" sz="2500" b="1" baseline="-25000" dirty="0" err="1" smtClean="0">
                <a:solidFill>
                  <a:srgbClr val="800080"/>
                </a:solidFill>
                <a:latin typeface="Times New Roman"/>
                <a:cs typeface="Times New Roman (Hebrew)" charset="-79"/>
                <a:sym typeface="Symbol" panose="05050102010706020507" pitchFamily="18" charset="2"/>
              </a:rPr>
              <a:t>el</a:t>
            </a:r>
            <a:r>
              <a:rPr lang="en-US" sz="2500" b="1" dirty="0" smtClean="0">
                <a:solidFill>
                  <a:srgbClr val="800080"/>
                </a:solidFill>
                <a:latin typeface="Times New Roman"/>
                <a:cs typeface="Times New Roman (Hebrew)" charset="-79"/>
                <a:sym typeface="Symbol" panose="05050102010706020507" pitchFamily="18" charset="2"/>
              </a:rPr>
              <a:t>/T</a:t>
            </a:r>
            <a:r>
              <a:rPr lang="en-US" sz="2500" dirty="0" smtClean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 </a:t>
            </a:r>
            <a:endParaRPr lang="en-US" sz="2500" dirty="0">
              <a:solidFill>
                <a:srgbClr val="0000CC"/>
              </a:solidFill>
              <a:latin typeface="Times New Roman"/>
              <a:cs typeface="Times New Roman (Hebrew)" charset="-79"/>
            </a:endParaRPr>
          </a:p>
          <a:p>
            <a:pPr marL="274320" indent="-27432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500" dirty="0" smtClean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Large scattering 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rates </a:t>
            </a:r>
            <a:r>
              <a:rPr lang="en-US" sz="2500" dirty="0" smtClean="0">
                <a:solidFill>
                  <a:srgbClr val="0000CC"/>
                </a:solidFill>
                <a:latin typeface="Times New Roman"/>
                <a:cs typeface="Times New Roman (Hebrew)" charset="-79"/>
                <a:sym typeface="Symbol" panose="05050102010706020507" pitchFamily="18" charset="2"/>
              </a:rPr>
              <a:t> large collisional widths</a:t>
            </a:r>
          </a:p>
          <a:p>
            <a:pPr>
              <a:spcBef>
                <a:spcPts val="0"/>
              </a:spcBef>
              <a:defRPr/>
            </a:pPr>
            <a:r>
              <a:rPr lang="en-US" sz="2500" dirty="0" smtClean="0">
                <a:solidFill>
                  <a:srgbClr val="0000CC"/>
                </a:solidFill>
                <a:latin typeface="Times New Roman"/>
                <a:cs typeface="Times New Roman (Hebrew)" charset="-79"/>
                <a:sym typeface="Symbol" panose="05050102010706020507" pitchFamily="18" charset="2"/>
              </a:rPr>
              <a:t>    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 panose="05050102010706020507" pitchFamily="18" charset="2"/>
              </a:rPr>
              <a:t> broad spectral functions</a:t>
            </a:r>
            <a:r>
              <a:rPr lang="en-US" sz="2500" dirty="0" smtClean="0">
                <a:solidFill>
                  <a:srgbClr val="0000CC"/>
                </a:solidFill>
                <a:latin typeface="Times New Roman"/>
                <a:cs typeface="Times New Roman (Hebrew)" charset="-79"/>
                <a:sym typeface="Symbol" panose="05050102010706020507" pitchFamily="18" charset="2"/>
              </a:rPr>
              <a:t>   off-shell effects (quantum) effects</a:t>
            </a:r>
            <a:endParaRPr lang="en-US" sz="2500" dirty="0">
              <a:solidFill>
                <a:srgbClr val="0000CC"/>
              </a:solidFill>
              <a:latin typeface="Times New Roman"/>
              <a:cs typeface="Times New Roman (Hebrew)" charset="-79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2EA31E0-1797-4010-9AFE-0FE3E10135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288" y="-11113"/>
            <a:ext cx="9539288" cy="6969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400" dirty="0" smtClean="0">
                <a:solidFill>
                  <a:schemeClr val="bg2"/>
                </a:solidFill>
              </a:rPr>
              <a:t>Heavy-Flavor Probe of the QGP </a:t>
            </a:r>
            <a:endParaRPr lang="en-US" altLang="en-US" sz="3400" dirty="0"/>
          </a:p>
        </p:txBody>
      </p:sp>
      <p:sp>
        <p:nvSpPr>
          <p:cNvPr id="12292" name="Oval 13">
            <a:extLst>
              <a:ext uri="{FF2B5EF4-FFF2-40B4-BE49-F238E27FC236}">
                <a16:creationId xmlns:a16="http://schemas.microsoft.com/office/drawing/2014/main" id="{34F9195F-E18A-491C-B7CF-957ACCD53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0" y="990600"/>
            <a:ext cx="1089025" cy="1423988"/>
          </a:xfrm>
          <a:prstGeom prst="ellipse">
            <a:avLst/>
          </a:prstGeom>
          <a:gradFill rotWithShape="1">
            <a:gsLst>
              <a:gs pos="0">
                <a:srgbClr val="FF5050">
                  <a:alpha val="79999"/>
                </a:srgbClr>
              </a:gs>
              <a:gs pos="100000">
                <a:srgbClr val="D2424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1">
              <a:solidFill>
                <a:srgbClr val="010000"/>
              </a:solidFill>
            </a:endParaRPr>
          </a:p>
        </p:txBody>
      </p:sp>
      <p:sp>
        <p:nvSpPr>
          <p:cNvPr id="12293" name="Oval 14">
            <a:extLst>
              <a:ext uri="{FF2B5EF4-FFF2-40B4-BE49-F238E27FC236}">
                <a16:creationId xmlns:a16="http://schemas.microsoft.com/office/drawing/2014/main" id="{0DF63808-9CDC-43A0-9E08-353CB9A75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0425" y="1981200"/>
            <a:ext cx="109538" cy="109538"/>
          </a:xfrm>
          <a:prstGeom prst="ellipse">
            <a:avLst/>
          </a:prstGeom>
          <a:solidFill>
            <a:srgbClr val="9900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1">
              <a:solidFill>
                <a:srgbClr val="010000"/>
              </a:solidFill>
            </a:endParaRPr>
          </a:p>
        </p:txBody>
      </p:sp>
      <p:sp>
        <p:nvSpPr>
          <p:cNvPr id="12294" name="Line 15">
            <a:extLst>
              <a:ext uri="{FF2B5EF4-FFF2-40B4-BE49-F238E27FC236}">
                <a16:creationId xmlns:a16="http://schemas.microsoft.com/office/drawing/2014/main" id="{E8D9E713-C408-41A0-8DAC-88DC46B267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78913" y="1066800"/>
            <a:ext cx="369887" cy="180975"/>
          </a:xfrm>
          <a:prstGeom prst="line">
            <a:avLst/>
          </a:prstGeom>
          <a:noFill/>
          <a:ln w="31750">
            <a:solidFill>
              <a:srgbClr val="9900CC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Text Box 16">
            <a:extLst>
              <a:ext uri="{FF2B5EF4-FFF2-40B4-BE49-F238E27FC236}">
                <a16:creationId xmlns:a16="http://schemas.microsoft.com/office/drawing/2014/main" id="{B2E16911-FBF1-4DFA-851C-56BAB8F0C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2463" y="1538288"/>
            <a:ext cx="460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i="1">
                <a:solidFill>
                  <a:srgbClr val="9900CC"/>
                </a:solidFill>
              </a:rPr>
              <a:t>Q</a:t>
            </a:r>
          </a:p>
        </p:txBody>
      </p:sp>
      <p:sp>
        <p:nvSpPr>
          <p:cNvPr id="12296" name="Freeform 17">
            <a:extLst>
              <a:ext uri="{FF2B5EF4-FFF2-40B4-BE49-F238E27FC236}">
                <a16:creationId xmlns:a16="http://schemas.microsoft.com/office/drawing/2014/main" id="{DE1D3DED-BB9C-4CC5-B095-885DFCBAA36E}"/>
              </a:ext>
            </a:extLst>
          </p:cNvPr>
          <p:cNvSpPr>
            <a:spLocks/>
          </p:cNvSpPr>
          <p:nvPr/>
        </p:nvSpPr>
        <p:spPr bwMode="auto">
          <a:xfrm>
            <a:off x="8526463" y="1155700"/>
            <a:ext cx="720725" cy="887413"/>
          </a:xfrm>
          <a:custGeom>
            <a:avLst/>
            <a:gdLst>
              <a:gd name="T0" fmla="*/ 0 w 528"/>
              <a:gd name="T1" fmla="*/ 2147483646 h 624"/>
              <a:gd name="T2" fmla="*/ 2147483646 w 528"/>
              <a:gd name="T3" fmla="*/ 2147483646 h 624"/>
              <a:gd name="T4" fmla="*/ 2147483646 w 528"/>
              <a:gd name="T5" fmla="*/ 2147483646 h 624"/>
              <a:gd name="T6" fmla="*/ 2147483646 w 528"/>
              <a:gd name="T7" fmla="*/ 2147483646 h 624"/>
              <a:gd name="T8" fmla="*/ 2147483646 w 528"/>
              <a:gd name="T9" fmla="*/ 2147483646 h 624"/>
              <a:gd name="T10" fmla="*/ 2147483646 w 528"/>
              <a:gd name="T11" fmla="*/ 2147483646 h 624"/>
              <a:gd name="T12" fmla="*/ 2147483646 w 528"/>
              <a:gd name="T13" fmla="*/ 2147483646 h 624"/>
              <a:gd name="T14" fmla="*/ 2147483646 w 528"/>
              <a:gd name="T15" fmla="*/ 0 h 6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8"/>
              <a:gd name="T25" fmla="*/ 0 h 624"/>
              <a:gd name="T26" fmla="*/ 528 w 528"/>
              <a:gd name="T27" fmla="*/ 624 h 6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8" h="624">
                <a:moveTo>
                  <a:pt x="0" y="624"/>
                </a:moveTo>
                <a:lnTo>
                  <a:pt x="96" y="528"/>
                </a:lnTo>
                <a:lnTo>
                  <a:pt x="240" y="528"/>
                </a:lnTo>
                <a:lnTo>
                  <a:pt x="288" y="432"/>
                </a:lnTo>
                <a:lnTo>
                  <a:pt x="240" y="288"/>
                </a:lnTo>
                <a:lnTo>
                  <a:pt x="336" y="192"/>
                </a:lnTo>
                <a:lnTo>
                  <a:pt x="336" y="96"/>
                </a:lnTo>
                <a:lnTo>
                  <a:pt x="528" y="0"/>
                </a:lnTo>
              </a:path>
            </a:pathLst>
          </a:custGeom>
          <a:noFill/>
          <a:ln w="3175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97" name="Picture 38">
            <a:extLst>
              <a:ext uri="{FF2B5EF4-FFF2-40B4-BE49-F238E27FC236}">
                <a16:creationId xmlns:a16="http://schemas.microsoft.com/office/drawing/2014/main" id="{506E8F3A-7EB5-43B9-939D-FF666C404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5" t="69714" r="6303" b="8682"/>
          <a:stretch>
            <a:fillRect/>
          </a:stretch>
        </p:blipFill>
        <p:spPr bwMode="auto">
          <a:xfrm rot="60000">
            <a:off x="8319836" y="3910012"/>
            <a:ext cx="13509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Oval 13">
            <a:extLst>
              <a:ext uri="{FF2B5EF4-FFF2-40B4-BE49-F238E27FC236}">
                <a16:creationId xmlns:a16="http://schemas.microsoft.com/office/drawing/2014/main" id="{E5290769-71B5-4807-A0F0-89B6055B1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4936" y="3429000"/>
            <a:ext cx="998537" cy="523875"/>
          </a:xfrm>
          <a:prstGeom prst="ellipse">
            <a:avLst/>
          </a:prstGeom>
          <a:solidFill>
            <a:srgbClr val="FF0066">
              <a:alpha val="6980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rgbClr val="990099"/>
              </a:solidFill>
              <a:latin typeface="Symbol" panose="05050102010706020507" pitchFamily="18" charset="2"/>
            </a:endParaRPr>
          </a:p>
        </p:txBody>
      </p:sp>
      <p:sp>
        <p:nvSpPr>
          <p:cNvPr id="12299" name="TextBox 14">
            <a:extLst>
              <a:ext uri="{FF2B5EF4-FFF2-40B4-BE49-F238E27FC236}">
                <a16:creationId xmlns:a16="http://schemas.microsoft.com/office/drawing/2014/main" id="{E3216F75-A01D-4D99-8917-E0EEE9078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373" y="3446462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CCCFF"/>
                </a:solidFill>
              </a:rPr>
              <a:t>QGP</a:t>
            </a:r>
            <a:endParaRPr lang="en-US" altLang="en-US" sz="2400">
              <a:solidFill>
                <a:srgbClr val="CCCCFF"/>
              </a:solidFill>
              <a:latin typeface="Symbol" panose="05050102010706020507" pitchFamily="18" charset="2"/>
            </a:endParaRPr>
          </a:p>
        </p:txBody>
      </p:sp>
      <p:sp>
        <p:nvSpPr>
          <p:cNvPr id="12300" name="Text Box 50">
            <a:extLst>
              <a:ext uri="{FF2B5EF4-FFF2-40B4-BE49-F238E27FC236}">
                <a16:creationId xmlns:a16="http://schemas.microsoft.com/office/drawing/2014/main" id="{1CF9A420-1A38-4B81-AC10-C41262C77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123" y="4235450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i="1">
                <a:solidFill>
                  <a:srgbClr val="010000"/>
                </a:solidFill>
              </a:rPr>
              <a:t>Q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5FAA5BC-532C-4881-96A3-547C2328CF15}"/>
              </a:ext>
            </a:extLst>
          </p:cNvPr>
          <p:cNvSpPr/>
          <p:nvPr/>
        </p:nvSpPr>
        <p:spPr bwMode="auto">
          <a:xfrm>
            <a:off x="1828800" y="1773072"/>
            <a:ext cx="6172200" cy="137842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1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0000"/>
              </a:solidFill>
              <a:cs typeface="Times New Roman (Hebrew)" charset="-79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6E762F4E-443A-422C-B53C-AD6DED87C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199" y="990600"/>
            <a:ext cx="685605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533400" indent="-533400">
              <a:lnSpc>
                <a:spcPct val="150000"/>
              </a:lnSpc>
              <a:spcBef>
                <a:spcPct val="3000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1.) </a:t>
            </a:r>
            <a:r>
              <a:rPr lang="en-US" altLang="he-IL" b="1" u="sng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Introduction</a:t>
            </a:r>
          </a:p>
          <a:p>
            <a:pPr marL="533400" indent="-533400">
              <a:spcBef>
                <a:spcPts val="100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2.) </a:t>
            </a:r>
            <a:r>
              <a:rPr lang="en-US" altLang="he-IL" b="1" u="sng" dirty="0" smtClean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T-Matrix Approach + Potential</a:t>
            </a:r>
            <a:endParaRPr lang="en-US" altLang="he-IL" b="1" u="sng" dirty="0">
              <a:solidFill>
                <a:srgbClr val="010000"/>
              </a:solidFill>
              <a:latin typeface="Times New Roman"/>
              <a:cs typeface="Times New Roman (Hebrew)" charset="-79"/>
            </a:endParaRPr>
          </a:p>
          <a:p>
            <a:pPr>
              <a:spcBef>
                <a:spcPts val="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00099"/>
                </a:solidFill>
                <a:latin typeface="Times New Roman"/>
                <a:cs typeface="Times New Roman (Hebrew)" charset="-79"/>
              </a:rPr>
              <a:t>     </a:t>
            </a:r>
            <a:r>
              <a:rPr lang="en-US" altLang="he-IL"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●</a:t>
            </a:r>
            <a:r>
              <a:rPr lang="en-US" altLang="he-IL" b="1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altLang="he-IL" sz="2400" b="1" dirty="0" smtClean="0">
                <a:solidFill>
                  <a:srgbClr val="000099"/>
                </a:solidFill>
                <a:latin typeface="Times New Roman"/>
                <a:cs typeface="Times New Roman"/>
              </a:rPr>
              <a:t>Dyson Schwinger Equations</a:t>
            </a:r>
            <a:endParaRPr lang="en-US" altLang="he-IL" sz="2400" b="1" dirty="0">
              <a:solidFill>
                <a:srgbClr val="000099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00099"/>
                </a:solidFill>
                <a:latin typeface="Times New Roman"/>
                <a:cs typeface="Times New Roman"/>
              </a:rPr>
              <a:t>     </a:t>
            </a:r>
            <a:r>
              <a:rPr lang="en-US" altLang="he-IL"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●</a:t>
            </a:r>
            <a:r>
              <a:rPr lang="en-US" altLang="he-IL" b="1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altLang="he-IL"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I</a:t>
            </a:r>
            <a:r>
              <a:rPr lang="en-US" altLang="he-IL" sz="2400" b="1" dirty="0" smtClean="0">
                <a:solidFill>
                  <a:srgbClr val="000099"/>
                </a:solidFill>
                <a:latin typeface="Times New Roman"/>
                <a:cs typeface="Times New Roman"/>
              </a:rPr>
              <a:t>n-Medium Potential + Lattice QCD</a:t>
            </a:r>
            <a:endParaRPr lang="en-US" altLang="he-IL" sz="2400" b="1" dirty="0">
              <a:solidFill>
                <a:srgbClr val="000099"/>
              </a:solidFill>
              <a:latin typeface="Times New Roman"/>
              <a:cs typeface="Times New Roman (Hebrew)" charset="-79"/>
            </a:endParaRPr>
          </a:p>
          <a:p>
            <a:pPr marL="533400" indent="-533400">
              <a:spcBef>
                <a:spcPts val="100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3.) </a:t>
            </a:r>
            <a:r>
              <a:rPr lang="en-US" altLang="he-IL" b="1" u="sng" dirty="0" smtClean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Bulk Medium + Heavy Flavor</a:t>
            </a:r>
            <a:endParaRPr lang="en-US" altLang="he-IL" b="1" u="sng" dirty="0">
              <a:solidFill>
                <a:srgbClr val="010000"/>
              </a:solidFill>
              <a:latin typeface="Times New Roman"/>
              <a:cs typeface="Times New Roman (Hebrew)" charset="-79"/>
            </a:endParaRPr>
          </a:p>
          <a:p>
            <a:pPr>
              <a:spcBef>
                <a:spcPts val="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00099"/>
                </a:solidFill>
                <a:latin typeface="Times New Roman"/>
                <a:cs typeface="Times New Roman (Hebrew)" charset="-79"/>
              </a:rPr>
              <a:t>     </a:t>
            </a:r>
            <a:r>
              <a:rPr lang="en-US" altLang="he-IL"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●</a:t>
            </a:r>
            <a:r>
              <a:rPr lang="en-US" altLang="he-IL" b="1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altLang="he-IL" sz="2400" b="1" dirty="0" err="1" smtClean="0">
                <a:solidFill>
                  <a:srgbClr val="000099"/>
                </a:solidFill>
                <a:latin typeface="Times New Roman"/>
                <a:cs typeface="Times New Roman"/>
              </a:rPr>
              <a:t>EoS</a:t>
            </a:r>
            <a:r>
              <a:rPr lang="en-US" altLang="he-IL" sz="2400" b="1" dirty="0" smtClean="0">
                <a:solidFill>
                  <a:srgbClr val="000099"/>
                </a:solidFill>
                <a:latin typeface="Times New Roman"/>
                <a:cs typeface="Times New Roman"/>
              </a:rPr>
              <a:t> + Spectral Functions</a:t>
            </a:r>
            <a:endParaRPr lang="en-US" altLang="he-IL" sz="2400" b="1" dirty="0">
              <a:solidFill>
                <a:srgbClr val="000099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00099"/>
                </a:solidFill>
                <a:latin typeface="Times New Roman"/>
                <a:cs typeface="Times New Roman"/>
              </a:rPr>
              <a:t>     </a:t>
            </a:r>
            <a:r>
              <a:rPr lang="en-US" altLang="he-IL"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●</a:t>
            </a:r>
            <a:r>
              <a:rPr lang="en-US" altLang="he-IL" b="1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altLang="he-IL" sz="2400" b="1" dirty="0" smtClean="0">
                <a:solidFill>
                  <a:srgbClr val="000099"/>
                </a:solidFill>
                <a:latin typeface="Times New Roman"/>
                <a:cs typeface="Times New Roman"/>
              </a:rPr>
              <a:t>Heavy- + Light-Flavor Transport</a:t>
            </a:r>
            <a:endParaRPr lang="en-US" altLang="he-IL" sz="2400" b="1" dirty="0">
              <a:solidFill>
                <a:srgbClr val="000099"/>
              </a:solidFill>
              <a:latin typeface="Times New Roman"/>
              <a:cs typeface="Times New Roman"/>
            </a:endParaRPr>
          </a:p>
          <a:p>
            <a:pPr marL="533400" indent="-533400">
              <a:spcBef>
                <a:spcPts val="100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4</a:t>
            </a:r>
            <a:r>
              <a:rPr lang="en-US" altLang="he-IL" b="1" dirty="0" smtClean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.) </a:t>
            </a:r>
            <a:r>
              <a:rPr lang="en-US" altLang="he-IL" b="1" u="sng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Conclusions</a:t>
            </a:r>
          </a:p>
        </p:txBody>
      </p:sp>
      <p:sp>
        <p:nvSpPr>
          <p:cNvPr id="13318" name="Rectangle 3">
            <a:extLst>
              <a:ext uri="{FF2B5EF4-FFF2-40B4-BE49-F238E27FC236}">
                <a16:creationId xmlns:a16="http://schemas.microsoft.com/office/drawing/2014/main" id="{320E7796-9933-4945-A375-AC60407171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906000" cy="628650"/>
          </a:xfrm>
        </p:spPr>
        <p:txBody>
          <a:bodyPr/>
          <a:lstStyle/>
          <a:p>
            <a:r>
              <a:rPr lang="en-US" altLang="en-US" sz="4000">
                <a:solidFill>
                  <a:schemeClr val="bg2"/>
                </a:solidFill>
              </a:rPr>
              <a:t>Outline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>
            <a:extLst>
              <a:ext uri="{FF2B5EF4-FFF2-40B4-BE49-F238E27FC236}">
                <a16:creationId xmlns:a16="http://schemas.microsoft.com/office/drawing/2014/main" id="{E5C6A15D-FCE5-42E8-9CB9-2FB8DD46A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t="30913" r="-23" b="48782"/>
          <a:stretch>
            <a:fillRect/>
          </a:stretch>
        </p:blipFill>
        <p:spPr bwMode="auto">
          <a:xfrm>
            <a:off x="3500438" y="685800"/>
            <a:ext cx="5719762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>
            <a:extLst>
              <a:ext uri="{FF2B5EF4-FFF2-40B4-BE49-F238E27FC236}">
                <a16:creationId xmlns:a16="http://schemas.microsoft.com/office/drawing/2014/main" id="{54D89336-B6FD-40DC-98D6-39D177167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736600"/>
            <a:ext cx="18669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kumimoji="0" lang="en-US" altLang="en-US" sz="2500" dirty="0">
                <a:solidFill>
                  <a:srgbClr val="000099"/>
                </a:solidFill>
              </a:rPr>
              <a:t> Scattering 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 typeface="Monotype Sorts" pitchFamily="2" charset="2"/>
              <a:buNone/>
            </a:pPr>
            <a:r>
              <a:rPr kumimoji="0" lang="en-US" altLang="en-US" sz="2500" dirty="0">
                <a:solidFill>
                  <a:srgbClr val="000099"/>
                </a:solidFill>
              </a:rPr>
              <a:t>    equation</a:t>
            </a:r>
            <a:endParaRPr kumimoji="0" lang="en-US" altLang="en-US" sz="2500" baseline="-25000" dirty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sp>
        <p:nvSpPr>
          <p:cNvPr id="20484" name="Rectangle 5">
            <a:extLst>
              <a:ext uri="{FF2B5EF4-FFF2-40B4-BE49-F238E27FC236}">
                <a16:creationId xmlns:a16="http://schemas.microsoft.com/office/drawing/2014/main" id="{638A9EEA-E76C-49EA-8A90-9B00AA802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7638" y="3030538"/>
            <a:ext cx="3916362" cy="641350"/>
          </a:xfrm>
          <a:prstGeom prst="rect">
            <a:avLst/>
          </a:prstGeom>
          <a:solidFill>
            <a:srgbClr val="FFFF99">
              <a:alpha val="30196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  <p:sp>
        <p:nvSpPr>
          <p:cNvPr id="20485" name="Rectangle 9">
            <a:extLst>
              <a:ext uri="{FF2B5EF4-FFF2-40B4-BE49-F238E27FC236}">
                <a16:creationId xmlns:a16="http://schemas.microsoft.com/office/drawing/2014/main" id="{3A898B60-72B9-4ABE-A744-EFE2AD5286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9375"/>
            <a:ext cx="9907588" cy="546100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2.1 Thermodynamic T-Matrix </a:t>
            </a:r>
            <a:r>
              <a:rPr lang="en-US" altLang="en-US" sz="3400" dirty="0" smtClean="0">
                <a:solidFill>
                  <a:schemeClr val="bg2"/>
                </a:solidFill>
              </a:rPr>
              <a:t>in </a:t>
            </a:r>
            <a:r>
              <a:rPr lang="en-US" altLang="en-US" sz="3400" dirty="0">
                <a:solidFill>
                  <a:schemeClr val="bg2"/>
                </a:solidFill>
              </a:rPr>
              <a:t>QGP</a:t>
            </a:r>
            <a:endParaRPr lang="en-US" altLang="en-US" sz="3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20486" name="Line 32">
            <a:extLst>
              <a:ext uri="{FF2B5EF4-FFF2-40B4-BE49-F238E27FC236}">
                <a16:creationId xmlns:a16="http://schemas.microsoft.com/office/drawing/2014/main" id="{85B52D44-93AC-4D18-97F4-060128688E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213" y="1941513"/>
            <a:ext cx="2971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487" name="Text Box 13">
            <a:extLst>
              <a:ext uri="{FF2B5EF4-FFF2-40B4-BE49-F238E27FC236}">
                <a16:creationId xmlns:a16="http://schemas.microsoft.com/office/drawing/2014/main" id="{630883F2-7CBF-461F-B0A8-837A3F162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2449513"/>
            <a:ext cx="9313062" cy="385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Born approximation (</a:t>
            </a:r>
            <a:r>
              <a:rPr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weak</a:t>
            </a: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coupling):  </a:t>
            </a:r>
            <a:r>
              <a:rPr lang="en-US" altLang="en-US" dirty="0" err="1">
                <a:solidFill>
                  <a:srgbClr val="990099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baseline="-25000" dirty="0" err="1">
                <a:solidFill>
                  <a:srgbClr val="990099"/>
                </a:solidFill>
                <a:cs typeface="Times New Roman" panose="02020603050405020304" pitchFamily="18" charset="0"/>
              </a:rPr>
              <a:t>ij</a:t>
            </a:r>
            <a:r>
              <a:rPr lang="en-US" altLang="en-US" dirty="0">
                <a:solidFill>
                  <a:srgbClr val="99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9900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lang="en-US" altLang="en-US" dirty="0">
                <a:solidFill>
                  <a:srgbClr val="99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990099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baseline="-25000" dirty="0" err="1">
                <a:solidFill>
                  <a:srgbClr val="990099"/>
                </a:solidFill>
                <a:cs typeface="Times New Roman" panose="02020603050405020304" pitchFamily="18" charset="0"/>
              </a:rPr>
              <a:t>ij</a:t>
            </a:r>
            <a:r>
              <a:rPr lang="en-US" altLang="en-US" dirty="0">
                <a:solidFill>
                  <a:srgbClr val="990099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Strong</a:t>
            </a: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coupling → </a:t>
            </a:r>
            <a:r>
              <a:rPr lang="en-US" altLang="en-US" sz="2500" b="0" dirty="0" err="1">
                <a:solidFill>
                  <a:srgbClr val="0000CC"/>
                </a:solidFill>
                <a:cs typeface="Times New Roman" panose="02020603050405020304" pitchFamily="18" charset="0"/>
              </a:rPr>
              <a:t>resummation</a:t>
            </a: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:       </a:t>
            </a:r>
            <a:r>
              <a:rPr lang="en-US" altLang="en-US" dirty="0" err="1">
                <a:solidFill>
                  <a:srgbClr val="990099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baseline="-25000" dirty="0" err="1">
                <a:solidFill>
                  <a:srgbClr val="990099"/>
                </a:solidFill>
                <a:cs typeface="Times New Roman" panose="02020603050405020304" pitchFamily="18" charset="0"/>
              </a:rPr>
              <a:t>ij</a:t>
            </a:r>
            <a:r>
              <a:rPr lang="en-US" altLang="en-US" dirty="0">
                <a:solidFill>
                  <a:srgbClr val="990099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 err="1">
                <a:solidFill>
                  <a:srgbClr val="990099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baseline="-25000" dirty="0" err="1">
                <a:solidFill>
                  <a:srgbClr val="990099"/>
                </a:solidFill>
                <a:cs typeface="Times New Roman" panose="02020603050405020304" pitchFamily="18" charset="0"/>
              </a:rPr>
              <a:t>ij</a:t>
            </a:r>
            <a:r>
              <a:rPr lang="en-US" altLang="en-US" dirty="0">
                <a:solidFill>
                  <a:srgbClr val="990099"/>
                </a:solidFill>
                <a:cs typeface="Times New Roman" panose="02020603050405020304" pitchFamily="18" charset="0"/>
              </a:rPr>
              <a:t>  + ∫ </a:t>
            </a:r>
            <a:r>
              <a:rPr lang="en-US" altLang="en-US" dirty="0" err="1">
                <a:solidFill>
                  <a:srgbClr val="990099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baseline="-25000" dirty="0" err="1">
                <a:solidFill>
                  <a:srgbClr val="990099"/>
                </a:solidFill>
                <a:cs typeface="Times New Roman" panose="02020603050405020304" pitchFamily="18" charset="0"/>
              </a:rPr>
              <a:t>ij</a:t>
            </a:r>
            <a:r>
              <a:rPr lang="en-US" altLang="en-US" dirty="0">
                <a:solidFill>
                  <a:srgbClr val="990099"/>
                </a:solidFill>
                <a:cs typeface="Times New Roman" panose="02020603050405020304" pitchFamily="18" charset="0"/>
              </a:rPr>
              <a:t> D</a:t>
            </a:r>
            <a:r>
              <a:rPr lang="en-US" altLang="en-US" baseline="-25000" dirty="0">
                <a:solidFill>
                  <a:srgbClr val="990099"/>
                </a:solidFill>
                <a:cs typeface="Times New Roman" panose="02020603050405020304" pitchFamily="18" charset="0"/>
              </a:rPr>
              <a:t>i </a:t>
            </a:r>
            <a:r>
              <a:rPr lang="en-US" altLang="en-US" dirty="0" err="1">
                <a:solidFill>
                  <a:srgbClr val="990099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baseline="-25000" dirty="0" err="1">
                <a:solidFill>
                  <a:srgbClr val="990099"/>
                </a:solidFill>
                <a:cs typeface="Times New Roman" panose="02020603050405020304" pitchFamily="18" charset="0"/>
              </a:rPr>
              <a:t>j</a:t>
            </a:r>
            <a:r>
              <a:rPr lang="en-US" altLang="en-US" dirty="0">
                <a:solidFill>
                  <a:srgbClr val="99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990099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baseline="-25000" dirty="0" err="1">
                <a:solidFill>
                  <a:srgbClr val="990099"/>
                </a:solidFill>
                <a:cs typeface="Times New Roman" panose="02020603050405020304" pitchFamily="18" charset="0"/>
              </a:rPr>
              <a:t>ij</a:t>
            </a:r>
            <a:r>
              <a:rPr lang="en-US" altLang="en-US" dirty="0">
                <a:solidFill>
                  <a:srgbClr val="990099"/>
                </a:solidFill>
                <a:cs typeface="Times New Roman" panose="02020603050405020304" pitchFamily="18" charset="0"/>
              </a:rPr>
              <a:t>     </a:t>
            </a: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00" b="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Dyson equation</a:t>
            </a:r>
            <a:r>
              <a:rPr lang="en-US" altLang="en-US" sz="2600" b="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:   </a:t>
            </a:r>
            <a:r>
              <a:rPr lang="en-US" altLang="en-US" sz="2600" dirty="0">
                <a:solidFill>
                  <a:srgbClr val="990099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600" baseline="-25000" dirty="0">
                <a:solidFill>
                  <a:srgbClr val="990099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600" dirty="0">
                <a:solidFill>
                  <a:srgbClr val="990099"/>
                </a:solidFill>
                <a:cs typeface="Times New Roman" panose="02020603050405020304" pitchFamily="18" charset="0"/>
              </a:rPr>
              <a:t> = 1 / [</a:t>
            </a:r>
            <a:r>
              <a:rPr lang="en-US" altLang="en-US" sz="2600" dirty="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altLang="en-US" sz="2600" dirty="0">
                <a:solidFill>
                  <a:srgbClr val="990099"/>
                </a:solidFill>
                <a:cs typeface="Times New Roman" panose="02020603050405020304" pitchFamily="18" charset="0"/>
              </a:rPr>
              <a:t> – </a:t>
            </a:r>
            <a:r>
              <a:rPr lang="en-US" altLang="en-US" sz="2600" dirty="0" err="1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altLang="en-US" sz="2600" baseline="-25000" dirty="0" err="1">
                <a:solidFill>
                  <a:srgbClr val="990099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2600" dirty="0">
                <a:solidFill>
                  <a:srgbClr val="990099"/>
                </a:solidFill>
                <a:cs typeface="Times New Roman" panose="02020603050405020304" pitchFamily="18" charset="0"/>
              </a:rPr>
              <a:t> –</a:t>
            </a:r>
            <a:r>
              <a:rPr lang="en-US" altLang="en-US" sz="2600" dirty="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altLang="en-US" sz="2600" baseline="-25000" dirty="0">
                <a:solidFill>
                  <a:srgbClr val="990099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600" dirty="0">
                <a:solidFill>
                  <a:srgbClr val="990099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600" dirty="0" err="1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altLang="en-US" sz="2600" dirty="0" err="1">
                <a:solidFill>
                  <a:srgbClr val="990099"/>
                </a:solidFill>
                <a:cs typeface="Times New Roman" panose="02020603050405020304" pitchFamily="18" charset="0"/>
              </a:rPr>
              <a:t>,k</a:t>
            </a:r>
            <a:r>
              <a:rPr lang="en-US" altLang="en-US" sz="2600" dirty="0">
                <a:solidFill>
                  <a:srgbClr val="990099"/>
                </a:solidFill>
                <a:cs typeface="Times New Roman" panose="02020603050405020304" pitchFamily="18" charset="0"/>
              </a:rPr>
              <a:t>)]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Parton </a:t>
            </a:r>
            <a:r>
              <a:rPr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self-energies</a:t>
            </a: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→  </a:t>
            </a:r>
            <a:r>
              <a:rPr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self-consistency</a:t>
            </a: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: </a:t>
            </a:r>
            <a:endParaRPr lang="en-US" altLang="en-US" sz="2500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Vacuum: Cornell potential </a:t>
            </a:r>
            <a:r>
              <a:rPr lang="en-US" altLang="en-US" sz="2500" b="0" dirty="0" smtClean="0">
                <a:solidFill>
                  <a:srgbClr val="0000C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 HQ spectroscopy</a:t>
            </a:r>
            <a:endParaRPr lang="en-US" altLang="en-US" sz="2500" b="0" dirty="0" smtClean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In-medium </a:t>
            </a:r>
            <a:r>
              <a:rPr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potential </a:t>
            </a:r>
            <a:r>
              <a:rPr lang="en-US" altLang="en-US" sz="2500" dirty="0">
                <a:solidFill>
                  <a:srgbClr val="990099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0488" name="Picture 57">
            <a:extLst>
              <a:ext uri="{FF2B5EF4-FFF2-40B4-BE49-F238E27FC236}">
                <a16:creationId xmlns:a16="http://schemas.microsoft.com/office/drawing/2014/main" id="{ECADFCAC-1CEF-4000-915A-43C65774B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75" t="66235" r="24515"/>
          <a:stretch>
            <a:fillRect/>
          </a:stretch>
        </p:blipFill>
        <p:spPr bwMode="auto">
          <a:xfrm>
            <a:off x="8385175" y="3816350"/>
            <a:ext cx="906463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Line 60">
            <a:extLst>
              <a:ext uri="{FF2B5EF4-FFF2-40B4-BE49-F238E27FC236}">
                <a16:creationId xmlns:a16="http://schemas.microsoft.com/office/drawing/2014/main" id="{9D361419-D550-403C-92A0-A21F1A6FFD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7888" y="4611688"/>
            <a:ext cx="3556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61">
            <a:extLst>
              <a:ext uri="{FF2B5EF4-FFF2-40B4-BE49-F238E27FC236}">
                <a16:creationId xmlns:a16="http://schemas.microsoft.com/office/drawing/2014/main" id="{1818789D-4532-4471-8641-AB3B19DD0BF6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1025" y="4878388"/>
            <a:ext cx="32067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Line 62">
            <a:extLst>
              <a:ext uri="{FF2B5EF4-FFF2-40B4-BE49-F238E27FC236}">
                <a16:creationId xmlns:a16="http://schemas.microsoft.com/office/drawing/2014/main" id="{46145C86-85FE-4A65-9263-4E592F9215E8}"/>
              </a:ext>
            </a:extLst>
          </p:cNvPr>
          <p:cNvSpPr>
            <a:spLocks noChangeShapeType="1"/>
          </p:cNvSpPr>
          <p:nvPr/>
        </p:nvSpPr>
        <p:spPr bwMode="auto">
          <a:xfrm>
            <a:off x="9180513" y="4886325"/>
            <a:ext cx="32067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Line 64">
            <a:extLst>
              <a:ext uri="{FF2B5EF4-FFF2-40B4-BE49-F238E27FC236}">
                <a16:creationId xmlns:a16="http://schemas.microsoft.com/office/drawing/2014/main" id="{7A285AA4-03C9-4844-90A8-D38A47E638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5050" y="4614863"/>
            <a:ext cx="32067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Rectangle 69">
            <a:extLst>
              <a:ext uri="{FF2B5EF4-FFF2-40B4-BE49-F238E27FC236}">
                <a16:creationId xmlns:a16="http://schemas.microsoft.com/office/drawing/2014/main" id="{C24E89AB-A589-4B7F-B7AD-8976B8E68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688" y="4267200"/>
            <a:ext cx="609600" cy="609600"/>
          </a:xfrm>
          <a:prstGeom prst="rect">
            <a:avLst/>
          </a:prstGeom>
          <a:solidFill>
            <a:srgbClr val="FF0066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  <p:sp>
        <p:nvSpPr>
          <p:cNvPr id="20494" name="Oval 68">
            <a:extLst>
              <a:ext uri="{FF2B5EF4-FFF2-40B4-BE49-F238E27FC236}">
                <a16:creationId xmlns:a16="http://schemas.microsoft.com/office/drawing/2014/main" id="{AF6BA33C-FB60-4B22-81BB-BF2A63BF4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850" y="4206875"/>
            <a:ext cx="822325" cy="8223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0">
                <a:solidFill>
                  <a:srgbClr val="000066"/>
                </a:solidFill>
                <a:latin typeface="Symbol" panose="05050102010706020507" pitchFamily="18" charset="2"/>
              </a:rPr>
              <a:t>S</a:t>
            </a:r>
            <a:r>
              <a:rPr lang="en-US" altLang="en-US" b="0" baseline="-25000">
                <a:solidFill>
                  <a:srgbClr val="000066"/>
                </a:solidFill>
              </a:rPr>
              <a:t>i</a:t>
            </a:r>
          </a:p>
        </p:txBody>
      </p:sp>
      <p:sp>
        <p:nvSpPr>
          <p:cNvPr id="20495" name="TextBox 69">
            <a:extLst>
              <a:ext uri="{FF2B5EF4-FFF2-40B4-BE49-F238E27FC236}">
                <a16:creationId xmlns:a16="http://schemas.microsoft.com/office/drawing/2014/main" id="{5B9F0E57-1070-4051-B736-7A102CD66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5113" y="3733800"/>
            <a:ext cx="827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>
                <a:solidFill>
                  <a:srgbClr val="010000"/>
                </a:solidFill>
              </a:rPr>
              <a:t>j=q,g</a:t>
            </a:r>
          </a:p>
        </p:txBody>
      </p:sp>
      <p:sp>
        <p:nvSpPr>
          <p:cNvPr id="20496" name="TextBox 70">
            <a:extLst>
              <a:ext uri="{FF2B5EF4-FFF2-40B4-BE49-F238E27FC236}">
                <a16:creationId xmlns:a16="http://schemas.microsoft.com/office/drawing/2014/main" id="{C08F80B4-8F30-4D42-8606-264AA95FD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2863" y="4308475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66"/>
                </a:solidFill>
              </a:rPr>
              <a:t>=</a:t>
            </a:r>
          </a:p>
        </p:txBody>
      </p:sp>
      <p:sp>
        <p:nvSpPr>
          <p:cNvPr id="20497" name="TextBox 1">
            <a:extLst>
              <a:ext uri="{FF2B5EF4-FFF2-40B4-BE49-F238E27FC236}">
                <a16:creationId xmlns:a16="http://schemas.microsoft.com/office/drawing/2014/main" id="{37320FB8-662C-41F0-8516-5FC7782A8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075" y="611188"/>
            <a:ext cx="122237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dirty="0">
                <a:solidFill>
                  <a:srgbClr val="010000"/>
                </a:solidFill>
              </a:rPr>
              <a:t>      </a:t>
            </a:r>
            <a:r>
              <a:rPr lang="en-US" altLang="en-US" sz="2500" dirty="0" err="1">
                <a:solidFill>
                  <a:srgbClr val="010000"/>
                </a:solidFill>
              </a:rPr>
              <a:t>i</a:t>
            </a:r>
            <a:r>
              <a:rPr lang="en-US" altLang="en-US" sz="2500" dirty="0">
                <a:solidFill>
                  <a:srgbClr val="010000"/>
                </a:solidFill>
              </a:rPr>
              <a:t>=Q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Tx/>
              <a:buSzTx/>
              <a:buFontTx/>
              <a:buNone/>
            </a:pPr>
            <a:endParaRPr lang="en-US" altLang="en-US" sz="2500" dirty="0">
              <a:solidFill>
                <a:srgbClr val="01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dirty="0">
                <a:solidFill>
                  <a:srgbClr val="010000"/>
                </a:solidFill>
              </a:rPr>
              <a:t>j=</a:t>
            </a:r>
            <a:r>
              <a:rPr lang="en-US" altLang="en-US" sz="2500" dirty="0" err="1">
                <a:solidFill>
                  <a:srgbClr val="010000"/>
                </a:solidFill>
              </a:rPr>
              <a:t>Q,q,g</a:t>
            </a:r>
            <a:endParaRPr lang="en-US" altLang="en-US" sz="2500" b="0" dirty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A646DA-7EE8-42CC-8395-C52667456C24}"/>
              </a:ext>
            </a:extLst>
          </p:cNvPr>
          <p:cNvSpPr txBox="1"/>
          <p:nvPr/>
        </p:nvSpPr>
        <p:spPr>
          <a:xfrm>
            <a:off x="8837613" y="4495800"/>
            <a:ext cx="314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err="1">
                <a:solidFill>
                  <a:schemeClr val="bg2"/>
                </a:solidFill>
                <a:latin typeface="+mn-lt"/>
                <a:cs typeface="Times New Roman (Hebrew)" charset="-79"/>
              </a:rPr>
              <a:t>ij</a:t>
            </a:r>
            <a:endParaRPr lang="en-US" sz="1800" dirty="0">
              <a:solidFill>
                <a:schemeClr val="bg2"/>
              </a:solidFill>
              <a:latin typeface="+mn-lt"/>
              <a:cs typeface="Times New Roman (Hebrew)" charset="-79"/>
            </a:endParaRPr>
          </a:p>
        </p:txBody>
      </p:sp>
      <p:sp>
        <p:nvSpPr>
          <p:cNvPr id="20499" name="Text Box 13">
            <a:extLst>
              <a:ext uri="{FF2B5EF4-FFF2-40B4-BE49-F238E27FC236}">
                <a16:creationId xmlns:a16="http://schemas.microsoft.com/office/drawing/2014/main" id="{1E4C7E1B-7FFE-42FD-AE7B-9EFFF4C2E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172200"/>
            <a:ext cx="32419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9900"/>
                </a:solidFill>
              </a:rPr>
              <a:t>[van </a:t>
            </a:r>
            <a:r>
              <a:rPr lang="en-US" altLang="en-US" sz="1600" dirty="0" err="1">
                <a:solidFill>
                  <a:srgbClr val="009900"/>
                </a:solidFill>
              </a:rPr>
              <a:t>Hees</a:t>
            </a:r>
            <a:r>
              <a:rPr lang="en-US" altLang="en-US" sz="1600" dirty="0">
                <a:solidFill>
                  <a:srgbClr val="009900"/>
                </a:solidFill>
              </a:rPr>
              <a:t>, </a:t>
            </a:r>
            <a:r>
              <a:rPr lang="en-US" altLang="en-US" sz="1600" dirty="0" err="1">
                <a:solidFill>
                  <a:srgbClr val="009900"/>
                </a:solidFill>
              </a:rPr>
              <a:t>Mannarelli</a:t>
            </a:r>
            <a:r>
              <a:rPr lang="en-US" altLang="en-US" sz="1600" dirty="0">
                <a:solidFill>
                  <a:srgbClr val="009900"/>
                </a:solidFill>
              </a:rPr>
              <a:t>, Cabrera,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9900"/>
                </a:solidFill>
              </a:rPr>
              <a:t> </a:t>
            </a:r>
            <a:r>
              <a:rPr lang="en-US" altLang="en-US" sz="1600" dirty="0" err="1">
                <a:solidFill>
                  <a:srgbClr val="009900"/>
                </a:solidFill>
              </a:rPr>
              <a:t>Riek</a:t>
            </a:r>
            <a:r>
              <a:rPr lang="en-US" altLang="en-US" sz="1600" dirty="0">
                <a:solidFill>
                  <a:srgbClr val="009900"/>
                </a:solidFill>
              </a:rPr>
              <a:t>, He, </a:t>
            </a:r>
            <a:r>
              <a:rPr lang="en-US" altLang="en-US" sz="1600" dirty="0" err="1">
                <a:solidFill>
                  <a:srgbClr val="009900"/>
                </a:solidFill>
              </a:rPr>
              <a:t>Liu,Tang+RR</a:t>
            </a:r>
            <a:r>
              <a:rPr lang="en-US" altLang="en-US" sz="1600" dirty="0">
                <a:solidFill>
                  <a:srgbClr val="009900"/>
                </a:solidFill>
              </a:rPr>
              <a:t>, </a:t>
            </a:r>
            <a:r>
              <a:rPr lang="en-US" altLang="en-US" sz="1600" dirty="0" smtClean="0">
                <a:solidFill>
                  <a:srgbClr val="009900"/>
                </a:solidFill>
              </a:rPr>
              <a:t>since ’04]</a:t>
            </a:r>
            <a:endParaRPr lang="en-US" altLang="en-US" sz="16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3744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8AED2CC-B227-4BF6-AA73-463DAFC840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0163" y="-3175"/>
            <a:ext cx="9999663" cy="635000"/>
          </a:xfrm>
        </p:spPr>
        <p:txBody>
          <a:bodyPr/>
          <a:lstStyle/>
          <a:p>
            <a:r>
              <a:rPr lang="en-US" altLang="en-US" sz="3400">
                <a:solidFill>
                  <a:schemeClr val="bg2"/>
                </a:solidFill>
              </a:rPr>
              <a:t>2.2 Potential Extraction from Lattice Data</a:t>
            </a:r>
            <a:endParaRPr lang="en-US" altLang="en-US" sz="340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4E9B5DC9-37F6-4CC4-A9F0-032CE13AD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18"/>
          <a:stretch>
            <a:fillRect/>
          </a:stretch>
        </p:blipFill>
        <p:spPr bwMode="auto">
          <a:xfrm>
            <a:off x="777875" y="1947863"/>
            <a:ext cx="608012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525F293C-C130-4943-961E-51057CCF2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2590800"/>
            <a:ext cx="53244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>
            <a:extLst>
              <a:ext uri="{FF2B5EF4-FFF2-40B4-BE49-F238E27FC236}">
                <a16:creationId xmlns:a16="http://schemas.microsoft.com/office/drawing/2014/main" id="{25927AC3-FE1B-4195-9DB0-8EDFF67D1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8" t="47472" r="2095" b="5252"/>
          <a:stretch>
            <a:fillRect/>
          </a:stretch>
        </p:blipFill>
        <p:spPr bwMode="auto">
          <a:xfrm>
            <a:off x="2438400" y="1920875"/>
            <a:ext cx="4152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4">
            <a:extLst>
              <a:ext uri="{FF2B5EF4-FFF2-40B4-BE49-F238E27FC236}">
                <a16:creationId xmlns:a16="http://schemas.microsoft.com/office/drawing/2014/main" id="{40E8683E-CD39-46E4-B650-2676A8874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2628900"/>
            <a:ext cx="9575698" cy="405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None/>
            </a:pPr>
            <a:endParaRPr kumimoji="0" lang="en-US" altLang="en-US" sz="2500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endParaRPr kumimoji="0" lang="en-US" altLang="en-US" sz="2500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In-Medium potential</a:t>
            </a:r>
            <a:r>
              <a:rPr kumimoji="0" lang="en-US" altLang="en-US" sz="2500" b="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: </a:t>
            </a:r>
            <a:endParaRPr kumimoji="0" lang="en-US" altLang="en-US" sz="2500" b="0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Self-consistently</a:t>
            </a: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calculate self-energies to fit lattice-QCD data for </a:t>
            </a:r>
            <a:r>
              <a:rPr kumimoji="0" lang="en-US" altLang="en-US" sz="2500" dirty="0">
                <a:solidFill>
                  <a:srgbClr val="990099"/>
                </a:solidFill>
                <a:cs typeface="Times New Roman" panose="02020603050405020304" pitchFamily="18" charset="0"/>
              </a:rPr>
              <a:t>F</a:t>
            </a:r>
            <a:r>
              <a:rPr kumimoji="0" lang="en-US" altLang="en-US" sz="2500" baseline="-25000" dirty="0">
                <a:solidFill>
                  <a:srgbClr val="990099"/>
                </a:solidFill>
                <a:cs typeface="Times New Roman" panose="02020603050405020304" pitchFamily="18" charset="0"/>
              </a:rPr>
              <a:t>QQ</a:t>
            </a:r>
            <a:endParaRPr kumimoji="0" lang="en-US" altLang="en-US" sz="2500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For small </a:t>
            </a:r>
            <a:r>
              <a:rPr kumimoji="0" lang="en-US" altLang="en-US" sz="2500" dirty="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kumimoji="0" lang="en-US" altLang="en-US" sz="2500" baseline="-25000" dirty="0">
                <a:solidFill>
                  <a:srgbClr val="990099"/>
                </a:solidFill>
                <a:cs typeface="Times New Roman" panose="02020603050405020304" pitchFamily="18" charset="0"/>
              </a:rPr>
              <a:t>I</a:t>
            </a:r>
            <a:r>
              <a:rPr kumimoji="0" lang="en-US" altLang="en-US" sz="2500" baseline="-250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:   </a:t>
            </a:r>
            <a:r>
              <a:rPr kumimoji="0" lang="en-US" altLang="en-US" sz="2500" dirty="0">
                <a:solidFill>
                  <a:srgbClr val="990099"/>
                </a:solidFill>
                <a:cs typeface="Times New Roman" panose="02020603050405020304" pitchFamily="18" charset="0"/>
              </a:rPr>
              <a:t>F  </a:t>
            </a:r>
            <a:r>
              <a:rPr kumimoji="0" lang="en-US" altLang="en-US" sz="2500" dirty="0">
                <a:solidFill>
                  <a:srgbClr val="9900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  V</a:t>
            </a:r>
            <a:endParaRPr kumimoji="0" lang="en-US" altLang="en-US" sz="2500" dirty="0">
              <a:solidFill>
                <a:srgbClr val="990099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Monotype Sorts" pitchFamily="2" charset="2"/>
              <a:buNone/>
            </a:pPr>
            <a:r>
              <a:rPr kumimoji="0"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     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2" charset="2"/>
              <a:buNone/>
            </a:pPr>
            <a:endParaRPr kumimoji="0" lang="en-US" altLang="en-US" sz="2500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sp>
        <p:nvSpPr>
          <p:cNvPr id="21511" name="Text Box 4">
            <a:extLst>
              <a:ext uri="{FF2B5EF4-FFF2-40B4-BE49-F238E27FC236}">
                <a16:creationId xmlns:a16="http://schemas.microsoft.com/office/drawing/2014/main" id="{A8FC9F72-2B77-4A71-84C0-8E23F46D2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3" y="1219200"/>
            <a:ext cx="5750933" cy="60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 b="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Free energy from </a:t>
            </a:r>
            <a:r>
              <a:rPr kumimoji="0" lang="en-US" altLang="en-US" sz="2500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QQ</a:t>
            </a:r>
            <a:r>
              <a:rPr kumimoji="0" lang="en-US" altLang="en-US" sz="2500" b="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spectral function:  </a:t>
            </a:r>
            <a:endParaRPr kumimoji="0" lang="en-US" altLang="en-US" sz="2500" b="0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F02F4AF1-C92A-4EBC-B610-CA808B79A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563" y="741363"/>
            <a:ext cx="694848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82880" indent="-91440">
              <a:buFont typeface="Arial" panose="020B0604020202020204" pitchFamily="34" charset="0"/>
              <a:buChar char="•"/>
              <a:defRPr/>
            </a:pPr>
            <a:r>
              <a:rPr lang="en-US" sz="2500" b="1" dirty="0">
                <a:solidFill>
                  <a:srgbClr val="0000CC"/>
                </a:solidFill>
                <a:latin typeface="+mn-lt"/>
                <a:cs typeface="Times New Roman (Hebrew)" charset="-79"/>
              </a:rPr>
              <a:t> Free energy </a:t>
            </a:r>
            <a:r>
              <a:rPr lang="en-US" sz="2500" b="1" dirty="0">
                <a:solidFill>
                  <a:srgbClr val="0000CC"/>
                </a:solidFill>
                <a:latin typeface="+mn-lt"/>
                <a:cs typeface="Times New Roman (Hebrew)" charset="-79"/>
                <a:sym typeface="Symbol"/>
              </a:rPr>
              <a:t>  potential:  </a:t>
            </a:r>
            <a:r>
              <a:rPr lang="en-US" sz="2500" b="1" dirty="0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F</a:t>
            </a:r>
            <a:r>
              <a:rPr lang="en-US" sz="2500" b="1" baseline="-25000" dirty="0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QQ</a:t>
            </a:r>
            <a:r>
              <a:rPr lang="en-US" sz="2500" b="1" dirty="0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  =  U</a:t>
            </a:r>
            <a:r>
              <a:rPr lang="en-US" sz="2500" b="1" baseline="-25000" dirty="0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QQ</a:t>
            </a:r>
            <a:r>
              <a:rPr lang="en-US" sz="2500" b="1" dirty="0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 – T S</a:t>
            </a:r>
            <a:r>
              <a:rPr lang="en-US" sz="2500" b="1" baseline="-25000" dirty="0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QQ</a:t>
            </a:r>
            <a:r>
              <a:rPr lang="en-US" sz="2500" b="1" dirty="0">
                <a:solidFill>
                  <a:srgbClr val="990099"/>
                </a:solidFill>
                <a:latin typeface="+mn-lt"/>
                <a:cs typeface="Times New Roman (Hebrew)" charset="-79"/>
                <a:sym typeface="Symbol"/>
              </a:rPr>
              <a:t> </a:t>
            </a:r>
            <a:endParaRPr lang="en-US" sz="2500" b="1" dirty="0">
              <a:solidFill>
                <a:srgbClr val="990099"/>
              </a:solidFill>
              <a:latin typeface="+mn-lt"/>
              <a:cs typeface="Times New Roman (Hebrew)" charset="-79"/>
            </a:endParaRPr>
          </a:p>
        </p:txBody>
      </p:sp>
      <p:sp>
        <p:nvSpPr>
          <p:cNvPr id="21513" name="TextBox 1">
            <a:extLst>
              <a:ext uri="{FF2B5EF4-FFF2-40B4-BE49-F238E27FC236}">
                <a16:creationId xmlns:a16="http://schemas.microsoft.com/office/drawing/2014/main" id="{57393391-7A7D-45BC-AB2B-49C30FB13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938" y="1143000"/>
            <a:ext cx="3984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solidFill>
                  <a:srgbClr val="000000"/>
                </a:solidFill>
                <a:latin typeface="Symbol" panose="05050102010706020507" pitchFamily="18" charset="2"/>
              </a:rPr>
              <a:t>-</a:t>
            </a:r>
          </a:p>
        </p:txBody>
      </p:sp>
      <p:pic>
        <p:nvPicPr>
          <p:cNvPr id="21514" name="Picture 10">
            <a:extLst>
              <a:ext uri="{FF2B5EF4-FFF2-40B4-BE49-F238E27FC236}">
                <a16:creationId xmlns:a16="http://schemas.microsoft.com/office/drawing/2014/main" id="{32E2B3E5-1D2F-484C-82A5-6B596C9B2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34801"/>
            <a:ext cx="4191000" cy="88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59954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B654439-C827-42EC-8200-37934BE37D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0163" y="-3175"/>
            <a:ext cx="9999663" cy="635000"/>
          </a:xfrm>
        </p:spPr>
        <p:txBody>
          <a:bodyPr/>
          <a:lstStyle/>
          <a:p>
            <a:r>
              <a:rPr lang="en-US" altLang="en-US" sz="3400">
                <a:solidFill>
                  <a:schemeClr val="bg2"/>
                </a:solidFill>
              </a:rPr>
              <a:t>2.3 In-Medium Potential from Lattice Data</a:t>
            </a:r>
            <a:endParaRPr lang="en-US" altLang="en-US" sz="340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22531" name="Text Box 4">
            <a:extLst>
              <a:ext uri="{FF2B5EF4-FFF2-40B4-BE49-F238E27FC236}">
                <a16:creationId xmlns:a16="http://schemas.microsoft.com/office/drawing/2014/main" id="{846EFE9E-EBF8-4308-B6E4-79AF80902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246688"/>
            <a:ext cx="8341451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WCS</a:t>
            </a:r>
            <a:r>
              <a:rPr kumimoji="0"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: potential close to free energy </a:t>
            </a:r>
            <a:r>
              <a:rPr kumimoji="0" lang="en-US" altLang="en-US" sz="2500" dirty="0">
                <a:solidFill>
                  <a:srgbClr val="990099"/>
                </a:solidFill>
                <a:cs typeface="Times New Roman" panose="02020603050405020304" pitchFamily="18" charset="0"/>
              </a:rPr>
              <a:t>F</a:t>
            </a:r>
            <a:r>
              <a:rPr kumimoji="0"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,  </a:t>
            </a:r>
            <a:r>
              <a:rPr kumimoji="0" lang="en-US" altLang="en-US" sz="2500" dirty="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kumimoji="0" lang="en-US" altLang="en-US" sz="2500" baseline="-25000" dirty="0">
                <a:solidFill>
                  <a:srgbClr val="990099"/>
                </a:solidFill>
                <a:cs typeface="Times New Roman" panose="02020603050405020304" pitchFamily="18" charset="0"/>
              </a:rPr>
              <a:t>Q</a:t>
            </a:r>
            <a:r>
              <a:rPr kumimoji="0" lang="en-US" altLang="en-US" sz="2500" dirty="0">
                <a:solidFill>
                  <a:srgbClr val="990099"/>
                </a:solidFill>
                <a:cs typeface="Times New Roman" panose="02020603050405020304" pitchFamily="18" charset="0"/>
              </a:rPr>
              <a:t> = 2</a:t>
            </a:r>
            <a:r>
              <a:rPr kumimoji="0" lang="en-US" altLang="en-US" sz="2500" dirty="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kumimoji="0" lang="en-US" altLang="en-US" sz="2500" baseline="-25000" dirty="0">
                <a:solidFill>
                  <a:srgbClr val="990099"/>
                </a:solidFill>
                <a:cs typeface="Times New Roman" panose="02020603050405020304" pitchFamily="18" charset="0"/>
              </a:rPr>
              <a:t>I</a:t>
            </a:r>
            <a:r>
              <a:rPr kumimoji="0" lang="en-US" altLang="en-US" sz="2500" dirty="0">
                <a:solidFill>
                  <a:srgbClr val="990099"/>
                </a:solidFill>
                <a:cs typeface="Times New Roman" panose="02020603050405020304" pitchFamily="18" charset="0"/>
              </a:rPr>
              <a:t> ~ 0.1 GeV</a:t>
            </a:r>
            <a:endParaRPr kumimoji="0" lang="en-US" altLang="en-US" sz="2500" baseline="-25000" dirty="0">
              <a:solidFill>
                <a:srgbClr val="990099"/>
              </a:solidFill>
              <a:cs typeface="Times New Roman" panose="02020603050405020304" pitchFamily="18" charset="0"/>
            </a:endParaRP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2040A2DD-D74B-4C80-B203-2117E7094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675" y="5657850"/>
            <a:ext cx="8395888" cy="10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 b="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SCS</a:t>
            </a:r>
            <a:r>
              <a:rPr kumimoji="0" lang="en-US" altLang="en-US" sz="2500" dirty="0">
                <a:solidFill>
                  <a:srgbClr val="FF0000"/>
                </a:solidFill>
                <a:cs typeface="Times New Roman" panose="02020603050405020304" pitchFamily="18" charset="0"/>
              </a:rPr>
              <a:t>: remnants of confining force</a:t>
            </a:r>
            <a:r>
              <a:rPr kumimoji="0"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,</a:t>
            </a:r>
            <a:r>
              <a:rPr kumimoji="0" lang="en-US" altLang="en-US" sz="25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 dirty="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kumimoji="0" lang="en-US" altLang="en-US" sz="2500" baseline="-25000" dirty="0">
                <a:solidFill>
                  <a:srgbClr val="990099"/>
                </a:solidFill>
                <a:cs typeface="Times New Roman" panose="02020603050405020304" pitchFamily="18" charset="0"/>
              </a:rPr>
              <a:t>Q</a:t>
            </a:r>
            <a:r>
              <a:rPr kumimoji="0" lang="en-US" altLang="en-US" sz="2500" dirty="0">
                <a:solidFill>
                  <a:srgbClr val="990099"/>
                </a:solidFill>
                <a:cs typeface="Times New Roman" panose="02020603050405020304" pitchFamily="18" charset="0"/>
              </a:rPr>
              <a:t> ~ 0.6 </a:t>
            </a:r>
            <a:r>
              <a:rPr kumimoji="0" lang="en-US" altLang="en-US" sz="2500" dirty="0" smtClean="0">
                <a:solidFill>
                  <a:srgbClr val="990099"/>
                </a:solidFill>
                <a:cs typeface="Times New Roman" panose="02020603050405020304" pitchFamily="18" charset="0"/>
              </a:rPr>
              <a:t>GeV </a:t>
            </a:r>
            <a:endParaRPr kumimoji="0" lang="en-US" altLang="en-US" sz="2500" dirty="0">
              <a:solidFill>
                <a:srgbClr val="990099"/>
              </a:solidFill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 dirty="0" smtClean="0">
                <a:solidFill>
                  <a:srgbClr val="FF0066"/>
                </a:solidFill>
                <a:cs typeface="Times New Roman" panose="02020603050405020304" pitchFamily="18" charset="0"/>
              </a:rPr>
              <a:t> Quantum effects + self-consistency limit coupling strength</a:t>
            </a:r>
          </a:p>
        </p:txBody>
      </p:sp>
      <p:pic>
        <p:nvPicPr>
          <p:cNvPr id="22533" name="Picture 18">
            <a:extLst>
              <a:ext uri="{FF2B5EF4-FFF2-40B4-BE49-F238E27FC236}">
                <a16:creationId xmlns:a16="http://schemas.microsoft.com/office/drawing/2014/main" id="{82657D95-F2D7-43F6-B815-245F52F29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1676400"/>
            <a:ext cx="792638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4">
            <a:extLst>
              <a:ext uri="{FF2B5EF4-FFF2-40B4-BE49-F238E27FC236}">
                <a16:creationId xmlns:a16="http://schemas.microsoft.com/office/drawing/2014/main" id="{34E31492-DC1F-4E2E-96EE-A2376BD19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46100"/>
            <a:ext cx="9678290" cy="10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Two types of solutions</a:t>
            </a:r>
            <a:r>
              <a:rPr kumimoji="0"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0"/>
              </a:spcBef>
              <a:buClrTx/>
              <a:buSzTx/>
              <a:buFont typeface="Monotype Sorts" pitchFamily="2" charset="2"/>
              <a:buNone/>
            </a:pPr>
            <a:r>
              <a:rPr kumimoji="0"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   weakly coupled scenario (WCS) vs. </a:t>
            </a:r>
            <a:r>
              <a:rPr kumimoji="0" lang="en-US" altLang="en-US" sz="2500" dirty="0">
                <a:solidFill>
                  <a:srgbClr val="FF0000"/>
                </a:solidFill>
                <a:cs typeface="Times New Roman" panose="02020603050405020304" pitchFamily="18" charset="0"/>
              </a:rPr>
              <a:t>strongly coupled scenario (SCS)</a:t>
            </a:r>
          </a:p>
        </p:txBody>
      </p:sp>
    </p:spTree>
    <p:extLst>
      <p:ext uri="{BB962C8B-B14F-4D97-AF65-F5344CB8AC3E}">
        <p14:creationId xmlns:p14="http://schemas.microsoft.com/office/powerpoint/2010/main" val="219439076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E7130281-866C-40F2-9B8C-80FFC9460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628650"/>
          </a:xfrm>
        </p:spPr>
        <p:txBody>
          <a:bodyPr/>
          <a:lstStyle/>
          <a:p>
            <a:r>
              <a:rPr lang="en-US" altLang="en-US" sz="3400" dirty="0" smtClean="0">
                <a:solidFill>
                  <a:schemeClr val="bg2"/>
                </a:solidFill>
              </a:rPr>
              <a:t>2.4 LQCD Constraints II: </a:t>
            </a:r>
            <a:r>
              <a:rPr lang="en-US" altLang="en-US" sz="3400" dirty="0">
                <a:solidFill>
                  <a:schemeClr val="bg2"/>
                </a:solidFill>
              </a:rPr>
              <a:t>Euclidean Correlators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621F00-4C1E-4B1C-A776-E492761AD707}"/>
              </a:ext>
            </a:extLst>
          </p:cNvPr>
          <p:cNvSpPr txBox="1"/>
          <p:nvPr/>
        </p:nvSpPr>
        <p:spPr>
          <a:xfrm>
            <a:off x="5125063" y="5999946"/>
            <a:ext cx="479568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0" lvl="0" indent="-9144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500" b="1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 </a:t>
            </a:r>
            <a:r>
              <a:rPr lang="en-US" sz="2500" b="1" dirty="0">
                <a:solidFill>
                  <a:schemeClr val="bg2"/>
                </a:solidFill>
                <a:latin typeface="Times New Roman"/>
                <a:cs typeface="Times New Roman (Hebrew)" charset="-79"/>
                <a:sym typeface="Symbol"/>
              </a:rPr>
              <a:t>(1S) 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survives until 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  <a:sym typeface="Symbol"/>
              </a:rPr>
              <a:t>T 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  <a:sym typeface="Symbol" panose="05050102010706020507" pitchFamily="18" charset="2"/>
              </a:rPr>
              <a:t>&gt; 400 MeV</a:t>
            </a:r>
            <a:endParaRPr kumimoji="1" lang="en-US" sz="2500" b="1" i="0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Times New Roman"/>
              <a:ea typeface="+mn-ea"/>
              <a:cs typeface="Times New Roman"/>
              <a:sym typeface="Symbo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9AA794-186F-4F26-899E-1A797A39C1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473"/>
          <a:stretch/>
        </p:blipFill>
        <p:spPr>
          <a:xfrm>
            <a:off x="1085451" y="1524000"/>
            <a:ext cx="2880610" cy="33159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DB7A4B-09CD-4554-A2C3-1E160B89EB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8328"/>
          <a:stretch/>
        </p:blipFill>
        <p:spPr>
          <a:xfrm>
            <a:off x="5600459" y="1524001"/>
            <a:ext cx="2781541" cy="33355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AE1693-66DA-41D6-934D-BBC702A736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555" t="35537" r="3736" b="20575"/>
          <a:stretch/>
        </p:blipFill>
        <p:spPr>
          <a:xfrm>
            <a:off x="4038600" y="2720592"/>
            <a:ext cx="1316333" cy="2512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121BC8-B9E5-40AF-BF91-A4EED1F46F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315" t="31675" r="48876" b="18452"/>
          <a:stretch/>
        </p:blipFill>
        <p:spPr>
          <a:xfrm>
            <a:off x="4047734" y="2167223"/>
            <a:ext cx="1317248" cy="2820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569EC6-C615-4D3E-A2A1-3CB45D6AFA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138" t="33542" r="25951" b="18579"/>
          <a:stretch/>
        </p:blipFill>
        <p:spPr>
          <a:xfrm>
            <a:off x="4039854" y="2449286"/>
            <a:ext cx="1315079" cy="2713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D20267-DB63-4596-8D88-80D2B14F42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683" t="38776" r="71215" b="22184"/>
          <a:stretch/>
        </p:blipFill>
        <p:spPr>
          <a:xfrm>
            <a:off x="4052024" y="1956917"/>
            <a:ext cx="1309932" cy="21857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BDDCA18-B347-4D4D-86E3-4BCE0EC6CC97}"/>
              </a:ext>
            </a:extLst>
          </p:cNvPr>
          <p:cNvSpPr txBox="1"/>
          <p:nvPr/>
        </p:nvSpPr>
        <p:spPr>
          <a:xfrm>
            <a:off x="445198" y="6015335"/>
            <a:ext cx="3959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2400" b="1" dirty="0">
                <a:solidFill>
                  <a:schemeClr val="bg2"/>
                </a:solidFill>
                <a:latin typeface="+mn-lt"/>
              </a:rPr>
              <a:t>J/</a:t>
            </a:r>
            <a:r>
              <a:rPr lang="en-US" sz="2400" b="1" dirty="0">
                <a:solidFill>
                  <a:schemeClr val="bg2"/>
                </a:solidFill>
              </a:rPr>
              <a:t>y</a:t>
            </a:r>
            <a:r>
              <a:rPr lang="en-US" sz="2400" dirty="0">
                <a:solidFill>
                  <a:srgbClr val="0000CC"/>
                </a:solidFill>
                <a:latin typeface="+mn-lt"/>
              </a:rPr>
              <a:t> melts near </a:t>
            </a:r>
            <a:r>
              <a:rPr lang="en-US" sz="2400" b="1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2400" b="1" dirty="0">
                <a:solidFill>
                  <a:srgbClr val="990099"/>
                </a:solidFill>
                <a:latin typeface="+mn-lt"/>
              </a:rPr>
              <a:t>T~ 300 MeV</a:t>
            </a: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323020E6-1FA2-4142-962D-13D200E04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954" y="1161687"/>
            <a:ext cx="6736837" cy="48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500" dirty="0">
                <a:solidFill>
                  <a:srgbClr val="000099"/>
                </a:solidFill>
              </a:rPr>
              <a:t> </a:t>
            </a:r>
            <a:r>
              <a:rPr kumimoji="0" lang="en-US" altLang="en-US" sz="2400" dirty="0" err="1">
                <a:solidFill>
                  <a:srgbClr val="000099"/>
                </a:solidFill>
              </a:rPr>
              <a:t>Charmonium</a:t>
            </a:r>
            <a:r>
              <a:rPr kumimoji="0" lang="en-US" altLang="en-US" sz="2400" dirty="0">
                <a:solidFill>
                  <a:srgbClr val="000099"/>
                </a:solidFill>
              </a:rPr>
              <a:t>              </a:t>
            </a:r>
            <a:r>
              <a:rPr kumimoji="0" lang="en-US" altLang="en-US" sz="2400" dirty="0" smtClean="0">
                <a:solidFill>
                  <a:srgbClr val="000099"/>
                </a:solidFill>
              </a:rPr>
              <a:t>                    </a:t>
            </a:r>
            <a:r>
              <a:rPr kumimoji="0" lang="en-US" altLang="en-US" sz="2400" dirty="0">
                <a:solidFill>
                  <a:srgbClr val="000099"/>
                </a:solidFill>
              </a:rPr>
              <a:t>Bottomonium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C5F91C-46E9-4B22-A5C6-5051A47708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814" b="1"/>
          <a:stretch/>
        </p:blipFill>
        <p:spPr>
          <a:xfrm>
            <a:off x="1081790" y="4800600"/>
            <a:ext cx="2880610" cy="11675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AAC5F1-94E5-4F76-B1F0-5C921CC1A3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524"/>
          <a:stretch/>
        </p:blipFill>
        <p:spPr>
          <a:xfrm>
            <a:off x="5600459" y="4834162"/>
            <a:ext cx="2781541" cy="118563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4C68D68-1E24-4109-B67B-DF3C15B14BA6}"/>
              </a:ext>
            </a:extLst>
          </p:cNvPr>
          <p:cNvGrpSpPr/>
          <p:nvPr/>
        </p:nvGrpSpPr>
        <p:grpSpPr>
          <a:xfrm>
            <a:off x="2332038" y="533400"/>
            <a:ext cx="4761924" cy="687425"/>
            <a:chOff x="2332038" y="554037"/>
            <a:chExt cx="4761924" cy="687425"/>
          </a:xfrm>
        </p:grpSpPr>
        <p:pic>
          <p:nvPicPr>
            <p:cNvPr id="12" name="Picture 16">
              <a:extLst>
                <a:ext uri="{FF2B5EF4-FFF2-40B4-BE49-F238E27FC236}">
                  <a16:creationId xmlns:a16="http://schemas.microsoft.com/office/drawing/2014/main" id="{5E717FDA-C200-4724-9546-4468ABE01A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r="9662" b="8891"/>
            <a:stretch>
              <a:fillRect/>
            </a:stretch>
          </p:blipFill>
          <p:spPr bwMode="auto">
            <a:xfrm>
              <a:off x="2332038" y="554037"/>
              <a:ext cx="4761924" cy="68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8">
              <a:extLst>
                <a:ext uri="{FF2B5EF4-FFF2-40B4-BE49-F238E27FC236}">
                  <a16:creationId xmlns:a16="http://schemas.microsoft.com/office/drawing/2014/main" id="{DA63F091-5CF2-4907-82BE-D36EE13005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2103" y="588655"/>
              <a:ext cx="1917291" cy="610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1599E00-1462-4D7F-B409-BC7187DEA974}"/>
                </a:ext>
              </a:extLst>
            </p:cNvPr>
            <p:cNvSpPr txBox="1"/>
            <p:nvPr/>
          </p:nvSpPr>
          <p:spPr>
            <a:xfrm>
              <a:off x="4288221" y="598367"/>
              <a:ext cx="8408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</a:p>
          </p:txBody>
        </p:sp>
      </p:grpSp>
      <p:sp>
        <p:nvSpPr>
          <p:cNvPr id="18" name="Text Box 13">
            <a:extLst>
              <a:ext uri="{FF2B5EF4-FFF2-40B4-BE49-F238E27FC236}">
                <a16:creationId xmlns:a16="http://schemas.microsoft.com/office/drawing/2014/main" id="{A25B92E2-00B1-48A1-B47E-875914847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3636" y="5090651"/>
            <a:ext cx="152169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[</a:t>
            </a:r>
            <a:r>
              <a:rPr lang="en-US" altLang="en-US" sz="1500" dirty="0" err="1">
                <a:solidFill>
                  <a:srgbClr val="009900"/>
                </a:solidFill>
              </a:rPr>
              <a:t>Aarts</a:t>
            </a:r>
            <a:r>
              <a:rPr lang="en-US" altLang="en-US" sz="1500" dirty="0">
                <a:solidFill>
                  <a:srgbClr val="009900"/>
                </a:solidFill>
              </a:rPr>
              <a:t> et al</a:t>
            </a:r>
            <a:r>
              <a:rPr kumimoji="1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’18]</a:t>
            </a: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7D33FD2A-B75C-4F1B-8CA2-EDA61C6BF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1791" y="3505200"/>
            <a:ext cx="134844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[</a:t>
            </a:r>
            <a:r>
              <a:rPr lang="en-US" altLang="en-US" sz="1500" dirty="0">
                <a:solidFill>
                  <a:srgbClr val="009900"/>
                </a:solidFill>
              </a:rPr>
              <a:t>Liu et al </a:t>
            </a:r>
            <a:r>
              <a:rPr kumimoji="1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’18] </a:t>
            </a:r>
          </a:p>
        </p:txBody>
      </p:sp>
    </p:spTree>
    <p:extLst>
      <p:ext uri="{BB962C8B-B14F-4D97-AF65-F5344CB8AC3E}">
        <p14:creationId xmlns:p14="http://schemas.microsoft.com/office/powerpoint/2010/main" val="303340011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5FAA5BC-532C-4881-96A3-547C2328CF15}"/>
              </a:ext>
            </a:extLst>
          </p:cNvPr>
          <p:cNvSpPr/>
          <p:nvPr/>
        </p:nvSpPr>
        <p:spPr bwMode="auto">
          <a:xfrm>
            <a:off x="1828800" y="3200400"/>
            <a:ext cx="6172200" cy="137842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1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0000"/>
              </a:solidFill>
              <a:cs typeface="Times New Roman (Hebrew)" charset="-79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6E762F4E-443A-422C-B53C-AD6DED87C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199" y="990600"/>
            <a:ext cx="685605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533400" indent="-533400">
              <a:lnSpc>
                <a:spcPct val="150000"/>
              </a:lnSpc>
              <a:spcBef>
                <a:spcPct val="3000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1.) </a:t>
            </a:r>
            <a:r>
              <a:rPr lang="en-US" altLang="he-IL" b="1" u="sng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Introduction</a:t>
            </a:r>
          </a:p>
          <a:p>
            <a:pPr marL="533400" indent="-533400">
              <a:spcBef>
                <a:spcPts val="100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2.) </a:t>
            </a:r>
            <a:r>
              <a:rPr lang="en-US" altLang="he-IL" b="1" u="sng" dirty="0" smtClean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T-Matrix Approach + Potential</a:t>
            </a:r>
            <a:endParaRPr lang="en-US" altLang="he-IL" b="1" u="sng" dirty="0">
              <a:solidFill>
                <a:srgbClr val="010000"/>
              </a:solidFill>
              <a:latin typeface="Times New Roman"/>
              <a:cs typeface="Times New Roman (Hebrew)" charset="-79"/>
            </a:endParaRPr>
          </a:p>
          <a:p>
            <a:pPr>
              <a:spcBef>
                <a:spcPts val="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00099"/>
                </a:solidFill>
                <a:latin typeface="Times New Roman"/>
                <a:cs typeface="Times New Roman (Hebrew)" charset="-79"/>
              </a:rPr>
              <a:t>     </a:t>
            </a:r>
            <a:r>
              <a:rPr lang="en-US" altLang="he-IL"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●</a:t>
            </a:r>
            <a:r>
              <a:rPr lang="en-US" altLang="he-IL" b="1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altLang="he-IL" sz="2400" b="1" dirty="0" smtClean="0">
                <a:solidFill>
                  <a:srgbClr val="000099"/>
                </a:solidFill>
                <a:latin typeface="Times New Roman"/>
                <a:cs typeface="Times New Roman"/>
              </a:rPr>
              <a:t>Dyson Schwinger Equations</a:t>
            </a:r>
            <a:endParaRPr lang="en-US" altLang="he-IL" sz="2400" b="1" dirty="0">
              <a:solidFill>
                <a:srgbClr val="000099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00099"/>
                </a:solidFill>
                <a:latin typeface="Times New Roman"/>
                <a:cs typeface="Times New Roman"/>
              </a:rPr>
              <a:t>     </a:t>
            </a:r>
            <a:r>
              <a:rPr lang="en-US" altLang="he-IL"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●</a:t>
            </a:r>
            <a:r>
              <a:rPr lang="en-US" altLang="he-IL" b="1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altLang="he-IL"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I</a:t>
            </a:r>
            <a:r>
              <a:rPr lang="en-US" altLang="he-IL" sz="2400" b="1" dirty="0" smtClean="0">
                <a:solidFill>
                  <a:srgbClr val="000099"/>
                </a:solidFill>
                <a:latin typeface="Times New Roman"/>
                <a:cs typeface="Times New Roman"/>
              </a:rPr>
              <a:t>n-Medium Potential + Lattice QCD</a:t>
            </a:r>
            <a:endParaRPr lang="en-US" altLang="he-IL" sz="2400" b="1" dirty="0">
              <a:solidFill>
                <a:srgbClr val="000099"/>
              </a:solidFill>
              <a:latin typeface="Times New Roman"/>
              <a:cs typeface="Times New Roman (Hebrew)" charset="-79"/>
            </a:endParaRPr>
          </a:p>
          <a:p>
            <a:pPr marL="533400" indent="-533400">
              <a:spcBef>
                <a:spcPts val="100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3.) </a:t>
            </a:r>
            <a:r>
              <a:rPr lang="en-US" altLang="he-IL" b="1" u="sng" dirty="0" smtClean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Bulk Medium + Heavy Flavor</a:t>
            </a:r>
            <a:endParaRPr lang="en-US" altLang="he-IL" b="1" u="sng" dirty="0">
              <a:solidFill>
                <a:srgbClr val="010000"/>
              </a:solidFill>
              <a:latin typeface="Times New Roman"/>
              <a:cs typeface="Times New Roman (Hebrew)" charset="-79"/>
            </a:endParaRPr>
          </a:p>
          <a:p>
            <a:pPr>
              <a:spcBef>
                <a:spcPts val="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00099"/>
                </a:solidFill>
                <a:latin typeface="Times New Roman"/>
                <a:cs typeface="Times New Roman (Hebrew)" charset="-79"/>
              </a:rPr>
              <a:t>     </a:t>
            </a:r>
            <a:r>
              <a:rPr lang="en-US" altLang="he-IL"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●</a:t>
            </a:r>
            <a:r>
              <a:rPr lang="en-US" altLang="he-IL" b="1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altLang="he-IL" sz="2400" b="1" dirty="0" err="1" smtClean="0">
                <a:solidFill>
                  <a:srgbClr val="000099"/>
                </a:solidFill>
                <a:latin typeface="Times New Roman"/>
                <a:cs typeface="Times New Roman"/>
              </a:rPr>
              <a:t>EoS</a:t>
            </a:r>
            <a:r>
              <a:rPr lang="en-US" altLang="he-IL" sz="2400" b="1" dirty="0" smtClean="0">
                <a:solidFill>
                  <a:srgbClr val="000099"/>
                </a:solidFill>
                <a:latin typeface="Times New Roman"/>
                <a:cs typeface="Times New Roman"/>
              </a:rPr>
              <a:t> + Spectral Functions</a:t>
            </a:r>
            <a:endParaRPr lang="en-US" altLang="he-IL" sz="2400" b="1" dirty="0">
              <a:solidFill>
                <a:srgbClr val="000099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00099"/>
                </a:solidFill>
                <a:latin typeface="Times New Roman"/>
                <a:cs typeface="Times New Roman"/>
              </a:rPr>
              <a:t>     </a:t>
            </a:r>
            <a:r>
              <a:rPr lang="en-US" altLang="he-IL"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●</a:t>
            </a:r>
            <a:r>
              <a:rPr lang="en-US" altLang="he-IL" b="1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altLang="he-IL" sz="2400" b="1" dirty="0" smtClean="0">
                <a:solidFill>
                  <a:srgbClr val="000099"/>
                </a:solidFill>
                <a:latin typeface="Times New Roman"/>
                <a:cs typeface="Times New Roman"/>
              </a:rPr>
              <a:t>Heavy- + Light-Flavor Transport</a:t>
            </a:r>
            <a:endParaRPr lang="en-US" altLang="he-IL" sz="2400" b="1" dirty="0">
              <a:solidFill>
                <a:srgbClr val="000099"/>
              </a:solidFill>
              <a:latin typeface="Times New Roman"/>
              <a:cs typeface="Times New Roman"/>
            </a:endParaRPr>
          </a:p>
          <a:p>
            <a:pPr marL="533400" indent="-533400">
              <a:spcBef>
                <a:spcPts val="100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4</a:t>
            </a:r>
            <a:r>
              <a:rPr lang="en-US" altLang="he-IL" b="1" dirty="0" smtClean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.) </a:t>
            </a:r>
            <a:r>
              <a:rPr lang="en-US" altLang="he-IL" b="1" u="sng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Conclusions</a:t>
            </a:r>
          </a:p>
        </p:txBody>
      </p:sp>
      <p:sp>
        <p:nvSpPr>
          <p:cNvPr id="13318" name="Rectangle 3">
            <a:extLst>
              <a:ext uri="{FF2B5EF4-FFF2-40B4-BE49-F238E27FC236}">
                <a16:creationId xmlns:a16="http://schemas.microsoft.com/office/drawing/2014/main" id="{320E7796-9933-4945-A375-AC60407171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906000" cy="628650"/>
          </a:xfrm>
        </p:spPr>
        <p:txBody>
          <a:bodyPr/>
          <a:lstStyle/>
          <a:p>
            <a:r>
              <a:rPr lang="en-US" altLang="en-US" sz="4000">
                <a:solidFill>
                  <a:schemeClr val="bg2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80934476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Default Desig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Default Desig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84178</TotalTime>
  <Words>1785</Words>
  <Application>Microsoft Office PowerPoint</Application>
  <PresentationFormat>A4 (21x29,7 cm)</PresentationFormat>
  <Paragraphs>292</Paragraphs>
  <Slides>27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27</vt:i4>
      </vt:variant>
    </vt:vector>
  </HeadingPairs>
  <TitlesOfParts>
    <vt:vector size="35" baseType="lpstr">
      <vt:lpstr>Arial</vt:lpstr>
      <vt:lpstr>Lucida Calligraphy</vt:lpstr>
      <vt:lpstr>Monotype Sorts</vt:lpstr>
      <vt:lpstr>Symbol</vt:lpstr>
      <vt:lpstr>Times New Roman</vt:lpstr>
      <vt:lpstr>Times New Roman (Hebrew)</vt:lpstr>
      <vt:lpstr>Default Design</vt:lpstr>
      <vt:lpstr>1_Default Design</vt:lpstr>
      <vt:lpstr>T-Matrix Approach to QGP</vt:lpstr>
      <vt:lpstr>1.) QCD Matter and In-Medium Force</vt:lpstr>
      <vt:lpstr>Heavy-Flavor Probe of the QGP </vt:lpstr>
      <vt:lpstr>Outline</vt:lpstr>
      <vt:lpstr>2.1 Thermodynamic T-Matrix in QGP</vt:lpstr>
      <vt:lpstr>2.2 Potential Extraction from Lattice Data</vt:lpstr>
      <vt:lpstr>2.3 In-Medium Potential from Lattice Data</vt:lpstr>
      <vt:lpstr>2.4 LQCD Constraints II: Euclidean Correlators</vt:lpstr>
      <vt:lpstr>Outline</vt:lpstr>
      <vt:lpstr>3.1 QGP Equation of State + Spectral Functions </vt:lpstr>
      <vt:lpstr>Presentazione standard di PowerPoint</vt:lpstr>
      <vt:lpstr>3.3 Heavy-Flavor vs. Bulk Transport</vt:lpstr>
      <vt:lpstr>3.4 Momentum Dependence of Relaxation Rate </vt:lpstr>
      <vt:lpstr>Presentazione standard di PowerPoint</vt:lpstr>
      <vt:lpstr>2.2 Transport Approaches</vt:lpstr>
      <vt:lpstr>Presentazione standard di PowerPoint</vt:lpstr>
      <vt:lpstr>2.3 Transport Coefficients</vt:lpstr>
      <vt:lpstr>Presentazione standard di PowerPoint</vt:lpstr>
      <vt:lpstr>3.3 QGP Medium Models: Light Partons</vt:lpstr>
      <vt:lpstr>3.3.2 QGP Medium Properties: Light Partons</vt:lpstr>
      <vt:lpstr>3.1 QGP Equation of State + Spectral Functions </vt:lpstr>
      <vt:lpstr>Presentazione standard di PowerPoint</vt:lpstr>
      <vt:lpstr>1.4 Quarkonia in Medium</vt:lpstr>
      <vt:lpstr>Presentazione standard di PowerPoint</vt:lpstr>
      <vt:lpstr>Presentazione standard di PowerPoint</vt:lpstr>
      <vt:lpstr>Presentazione standard di PowerPoint</vt:lpstr>
      <vt:lpstr>2.1 Heavy-Flavor Transport in Heavy-Ion Collisions</vt:lpstr>
    </vt:vector>
  </TitlesOfParts>
  <Company>Texas A&amp;M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Heavy Flavor in QGP</dc:title>
  <dc:creator>Ralf Rapp</dc:creator>
  <cp:lastModifiedBy>Susan Driessen</cp:lastModifiedBy>
  <cp:revision>2741</cp:revision>
  <cp:lastPrinted>2001-01-30T21:49:47Z</cp:lastPrinted>
  <dcterms:created xsi:type="dcterms:W3CDTF">2000-03-06T13:42:14Z</dcterms:created>
  <dcterms:modified xsi:type="dcterms:W3CDTF">2021-11-16T17:05:16Z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Documents\Talks-powerpoint</vt:lpwstr>
  </property>
</Properties>
</file>